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41" r:id="rId2"/>
    <p:sldId id="327" r:id="rId3"/>
    <p:sldId id="271" r:id="rId4"/>
    <p:sldId id="403" r:id="rId5"/>
    <p:sldId id="267" r:id="rId6"/>
    <p:sldId id="272" r:id="rId7"/>
    <p:sldId id="283" r:id="rId8"/>
    <p:sldId id="273" r:id="rId9"/>
    <p:sldId id="408" r:id="rId10"/>
    <p:sldId id="284" r:id="rId11"/>
    <p:sldId id="285" r:id="rId12"/>
    <p:sldId id="409" r:id="rId13"/>
    <p:sldId id="384" r:id="rId14"/>
    <p:sldId id="385" r:id="rId15"/>
    <p:sldId id="275" r:id="rId16"/>
    <p:sldId id="387" r:id="rId17"/>
    <p:sldId id="288" r:id="rId18"/>
    <p:sldId id="404" r:id="rId19"/>
    <p:sldId id="361" r:id="rId20"/>
    <p:sldId id="276" r:id="rId21"/>
    <p:sldId id="291" r:id="rId22"/>
    <p:sldId id="319" r:id="rId23"/>
    <p:sldId id="410" r:id="rId24"/>
    <p:sldId id="388" r:id="rId25"/>
    <p:sldId id="292" r:id="rId26"/>
    <p:sldId id="393" r:id="rId27"/>
    <p:sldId id="363" r:id="rId28"/>
    <p:sldId id="411" r:id="rId29"/>
    <p:sldId id="405" r:id="rId30"/>
    <p:sldId id="299" r:id="rId31"/>
    <p:sldId id="364" r:id="rId32"/>
    <p:sldId id="303" r:id="rId33"/>
    <p:sldId id="286" r:id="rId34"/>
    <p:sldId id="287" r:id="rId35"/>
    <p:sldId id="407" r:id="rId36"/>
    <p:sldId id="367" r:id="rId37"/>
    <p:sldId id="317" r:id="rId38"/>
    <p:sldId id="318" r:id="rId3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C00000"/>
    <a:srgbClr val="E2DECC"/>
    <a:srgbClr val="E7E4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18" autoAdjust="0"/>
  </p:normalViewPr>
  <p:slideViewPr>
    <p:cSldViewPr snapToGrid="0" snapToObjects="1">
      <p:cViewPr varScale="1">
        <p:scale>
          <a:sx n="78" d="100"/>
          <a:sy n="78" d="100"/>
        </p:scale>
        <p:origin x="179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2106" y="-111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79D520-6214-9841-9E8C-FDDD04BBC36B}" type="datetimeFigureOut">
              <a:rPr lang="fr-FR" smtClean="0"/>
              <a:pPr/>
              <a:t>13/06/2019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632B1-9DF8-D640-A7DE-6B67ED44470F}" type="slidenum">
              <a:rPr lang="fr-FR" smtClean="0"/>
              <a:pPr/>
              <a:t>‹N°›</a:t>
            </a:fld>
            <a:endParaRPr lang="fr-FR"/>
          </a:p>
        </p:txBody>
      </p:sp>
    </p:spTree>
    <p:extLst>
      <p:ext uri="{BB962C8B-B14F-4D97-AF65-F5344CB8AC3E}">
        <p14:creationId xmlns:p14="http://schemas.microsoft.com/office/powerpoint/2010/main" val="16030273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1</a:t>
            </a:fld>
            <a:endParaRPr lang="fr-FR"/>
          </a:p>
        </p:txBody>
      </p:sp>
    </p:spTree>
    <p:extLst>
      <p:ext uri="{BB962C8B-B14F-4D97-AF65-F5344CB8AC3E}">
        <p14:creationId xmlns:p14="http://schemas.microsoft.com/office/powerpoint/2010/main" val="2166184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err="1" smtClean="0"/>
              <a:t>Exploratory</a:t>
            </a:r>
            <a:r>
              <a:rPr lang="fr-CH" dirty="0" smtClean="0"/>
              <a:t> nature, </a:t>
            </a:r>
            <a:r>
              <a:rPr lang="fr-CH" dirty="0" err="1" smtClean="0"/>
              <a:t>aims</a:t>
            </a:r>
            <a:r>
              <a:rPr lang="fr-CH" dirty="0" smtClean="0"/>
              <a:t> to </a:t>
            </a:r>
            <a:r>
              <a:rPr lang="fr-CH" dirty="0" err="1" smtClean="0"/>
              <a:t>explain</a:t>
            </a:r>
            <a:r>
              <a:rPr lang="fr-CH" dirty="0" smtClean="0"/>
              <a:t> a </a:t>
            </a:r>
            <a:r>
              <a:rPr lang="fr-CH" dirty="0" err="1" smtClean="0"/>
              <a:t>process</a:t>
            </a:r>
            <a:endParaRPr lang="fr-CH" dirty="0" smtClean="0"/>
          </a:p>
          <a:p>
            <a:r>
              <a:rPr lang="fr-CH" dirty="0" smtClean="0"/>
              <a:t>Quantitative: </a:t>
            </a:r>
            <a:r>
              <a:rPr lang="en-GB" dirty="0" smtClean="0"/>
              <a:t>test well-specified hypotheses concerning predetermined variables, determine the risks/benefits of an intervention, find how much a risk factor predisposes persons to disease </a:t>
            </a:r>
          </a:p>
          <a:p>
            <a:r>
              <a:rPr lang="en-GB" dirty="0" smtClean="0"/>
              <a:t>Qualitative: offer insight into social, emotional and experiential phenomena to determine what, how and why. Meaning of illness to patients, attitudes and behaviours of patients and clinicians. Identify potentially important variables or concepts and to generate coherent theories and hypotheses</a:t>
            </a:r>
            <a:endParaRPr lang="fr-CH" dirty="0" smtClean="0"/>
          </a:p>
          <a:p>
            <a:endParaRPr lang="fr-CH" dirty="0"/>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10</a:t>
            </a:fld>
            <a:endParaRPr lang="fr-FR"/>
          </a:p>
        </p:txBody>
      </p:sp>
    </p:spTree>
    <p:extLst>
      <p:ext uri="{BB962C8B-B14F-4D97-AF65-F5344CB8AC3E}">
        <p14:creationId xmlns:p14="http://schemas.microsoft.com/office/powerpoint/2010/main" val="344633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11</a:t>
            </a:fld>
            <a:endParaRPr lang="fr-FR"/>
          </a:p>
        </p:txBody>
      </p:sp>
    </p:spTree>
    <p:extLst>
      <p:ext uri="{BB962C8B-B14F-4D97-AF65-F5344CB8AC3E}">
        <p14:creationId xmlns:p14="http://schemas.microsoft.com/office/powerpoint/2010/main" val="2812447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12</a:t>
            </a:fld>
            <a:endParaRPr lang="fr-FR"/>
          </a:p>
        </p:txBody>
      </p:sp>
    </p:spTree>
    <p:extLst>
      <p:ext uri="{BB962C8B-B14F-4D97-AF65-F5344CB8AC3E}">
        <p14:creationId xmlns:p14="http://schemas.microsoft.com/office/powerpoint/2010/main" val="1681921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14</a:t>
            </a:fld>
            <a:endParaRPr lang="fr-FR"/>
          </a:p>
        </p:txBody>
      </p:sp>
    </p:spTree>
    <p:extLst>
      <p:ext uri="{BB962C8B-B14F-4D97-AF65-F5344CB8AC3E}">
        <p14:creationId xmlns:p14="http://schemas.microsoft.com/office/powerpoint/2010/main" val="378742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Sampling aims to cover a range of potentially relevant social phenomena and perspectives from an appropriate array of data sources</a:t>
            </a:r>
          </a:p>
          <a:p>
            <a:pPr lvl="1">
              <a:buClr>
                <a:srgbClr val="C00000"/>
              </a:buClr>
              <a:buFont typeface="Wingdings" pitchFamily="2" charset="2"/>
              <a:buChar char="Ø"/>
            </a:pPr>
            <a:r>
              <a:rPr lang="fr-CH" i="1" dirty="0" smtClean="0"/>
              <a:t>Quantitative</a:t>
            </a:r>
            <a:r>
              <a:rPr lang="fr-CH" dirty="0" smtClean="0"/>
              <a:t>: </a:t>
            </a:r>
            <a:r>
              <a:rPr lang="en-GB" dirty="0" smtClean="0"/>
              <a:t>representative and randomized to ensure generalization from study sample to population + patients with given characteristics are properly represented in the sample</a:t>
            </a:r>
          </a:p>
          <a:p>
            <a:pPr lvl="1">
              <a:buClr>
                <a:srgbClr val="C00000"/>
              </a:buClr>
              <a:buFont typeface="Wingdings" pitchFamily="2" charset="2"/>
              <a:buChar char="Ø"/>
            </a:pPr>
            <a:r>
              <a:rPr lang="en-GB" i="1" dirty="0" smtClean="0"/>
              <a:t>Qualitative</a:t>
            </a:r>
            <a:r>
              <a:rPr lang="en-GB" dirty="0" smtClean="0"/>
              <a:t>: purposeful with the aim of intentionally sampling cases that can best help the investigator understand the problem under study + patients are selected because they are considered the best available, “information-rich” sources for answering the research questions</a:t>
            </a:r>
            <a:endParaRPr lang="fr-CH" dirty="0" smtClean="0"/>
          </a:p>
          <a:p>
            <a:endParaRPr lang="fr-CH" dirty="0"/>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15</a:t>
            </a:fld>
            <a:endParaRPr lang="fr-FR"/>
          </a:p>
        </p:txBody>
      </p:sp>
    </p:spTree>
    <p:extLst>
      <p:ext uri="{BB962C8B-B14F-4D97-AF65-F5344CB8AC3E}">
        <p14:creationId xmlns:p14="http://schemas.microsoft.com/office/powerpoint/2010/main" val="3251749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Usually small scale </a:t>
            </a:r>
            <a:r>
              <a:rPr lang="en-GB" dirty="0" smtClean="0">
                <a:sym typeface="Symbol"/>
              </a:rPr>
              <a:t></a:t>
            </a:r>
            <a:r>
              <a:rPr lang="en-GB" dirty="0" smtClean="0"/>
              <a:t> does not claim to be generalizable, but rather to provide insights into the way people experience a specific condition</a:t>
            </a:r>
          </a:p>
          <a:p>
            <a:r>
              <a:rPr lang="en-GB" dirty="0" smtClean="0"/>
              <a:t>Collection from a smaller sample (than when looking for inferential statistical analysis) allows to evaluate responses in greater detail (and prevents from being overwhelmed by huge amounts of transcripts to analyze)</a:t>
            </a:r>
          </a:p>
          <a:p>
            <a:r>
              <a:rPr lang="en-GB" dirty="0" smtClean="0"/>
              <a:t>Example: snowball sampling technique, i.e. instead of choosing the individuals to interview ahead of time, ask the identified first participants to recommend potential participants. </a:t>
            </a:r>
          </a:p>
          <a:p>
            <a:r>
              <a:rPr lang="en-GB" dirty="0" smtClean="0"/>
              <a:t>In any case, selection of participants who can provide additional insights, based on data already collected</a:t>
            </a:r>
          </a:p>
          <a:p>
            <a:endParaRPr lang="fr-CH" dirty="0"/>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17</a:t>
            </a:fld>
            <a:endParaRPr lang="fr-FR"/>
          </a:p>
        </p:txBody>
      </p:sp>
    </p:spTree>
    <p:extLst>
      <p:ext uri="{BB962C8B-B14F-4D97-AF65-F5344CB8AC3E}">
        <p14:creationId xmlns:p14="http://schemas.microsoft.com/office/powerpoint/2010/main" val="456763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18</a:t>
            </a:fld>
            <a:endParaRPr lang="fr-FR"/>
          </a:p>
        </p:txBody>
      </p:sp>
    </p:spTree>
    <p:extLst>
      <p:ext uri="{BB962C8B-B14F-4D97-AF65-F5344CB8AC3E}">
        <p14:creationId xmlns:p14="http://schemas.microsoft.com/office/powerpoint/2010/main" val="2879290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19</a:t>
            </a:fld>
            <a:endParaRPr lang="fr-FR"/>
          </a:p>
        </p:txBody>
      </p:sp>
    </p:spTree>
    <p:extLst>
      <p:ext uri="{BB962C8B-B14F-4D97-AF65-F5344CB8AC3E}">
        <p14:creationId xmlns:p14="http://schemas.microsoft.com/office/powerpoint/2010/main" val="2806387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Qualitative methods involve the systematic collection, organisation, and interpretation of textual material derived from talk or observation</a:t>
            </a:r>
          </a:p>
          <a:p>
            <a:r>
              <a:rPr lang="en-GB" b="1" dirty="0" smtClean="0"/>
              <a:t>Field observations</a:t>
            </a:r>
            <a:r>
              <a:rPr lang="en-GB" dirty="0" smtClean="0"/>
              <a:t>: originates from the ethnographic tradition of anthropologists. They gather data through participant observation and record filed notes while observing from the sidelines or as they join in the activities of those they are studying (see Malinowski, M. Mead). Interviews of identified key informants to elicit information about the meaning of what is observed with questions emerging over time as the investigator learn about the setting.</a:t>
            </a:r>
          </a:p>
          <a:p>
            <a:r>
              <a:rPr lang="en-GB" dirty="0" smtClean="0"/>
              <a:t>2 basic approaches, i.e. direct (by investigators themselves) and indirect (audio- or videotape recording) observation. </a:t>
            </a:r>
          </a:p>
          <a:p>
            <a:r>
              <a:rPr lang="en-GB" dirty="0" smtClean="0"/>
              <a:t>Requires investigators to consider explicitly how their presence might influence their findings. </a:t>
            </a:r>
          </a:p>
          <a:p>
            <a:r>
              <a:rPr lang="en-GB" dirty="0" smtClean="0"/>
              <a:t>Can never be controlled for. </a:t>
            </a:r>
          </a:p>
          <a:p>
            <a:r>
              <a:rPr lang="en-GB" dirty="0" smtClean="0"/>
              <a:t>Interactions between researchers and those they study regarded as both a useful source of data and a potential source of bias. </a:t>
            </a:r>
            <a:endParaRPr lang="fr-CH" dirty="0" smtClean="0"/>
          </a:p>
          <a:p>
            <a:endParaRPr lang="fr-CH" dirty="0"/>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20</a:t>
            </a:fld>
            <a:endParaRPr lang="fr-FR"/>
          </a:p>
        </p:txBody>
      </p:sp>
    </p:spTree>
    <p:extLst>
      <p:ext uri="{BB962C8B-B14F-4D97-AF65-F5344CB8AC3E}">
        <p14:creationId xmlns:p14="http://schemas.microsoft.com/office/powerpoint/2010/main" val="2887605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b="1" dirty="0" smtClean="0"/>
              <a:t>Interviews</a:t>
            </a:r>
            <a:r>
              <a:rPr lang="en-GB" dirty="0" smtClean="0"/>
              <a:t>: most popular are semi-structured, in-depth, individual interviews and focus groups. Structured questionnaires are usually inappropriate as they do not allow respondents to express themselves in their own terms. </a:t>
            </a:r>
          </a:p>
          <a:p>
            <a:r>
              <a:rPr lang="en-GB" dirty="0" smtClean="0"/>
              <a:t>Interviews explore the experiences of participants and the meanings they attribute to them. Participants are encouraged to talk about issues pertinent to the research question by asking open-ended questions, usually in one-to-one interviews. Generally organised around a set of predetermined questions, with other questions emerging from the dialogue between researcher and respondent.</a:t>
            </a:r>
            <a:endParaRPr lang="fr-CH" dirty="0" smtClean="0"/>
          </a:p>
          <a:p>
            <a:endParaRPr lang="fr-CH" dirty="0" smtClean="0"/>
          </a:p>
          <a:p>
            <a:r>
              <a:rPr lang="en-GB" dirty="0" smtClean="0"/>
              <a:t>Individual interviews tend to be more useful for evoking personal experiences and perspectives, particularly on sensitive topics vs group interviews for capturing interpersonal dynamics, language, and culture. </a:t>
            </a:r>
          </a:p>
          <a:p>
            <a:endParaRPr lang="fr-CH" dirty="0"/>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21</a:t>
            </a:fld>
            <a:endParaRPr lang="fr-FR"/>
          </a:p>
        </p:txBody>
      </p:sp>
    </p:spTree>
    <p:extLst>
      <p:ext uri="{BB962C8B-B14F-4D97-AF65-F5344CB8AC3E}">
        <p14:creationId xmlns:p14="http://schemas.microsoft.com/office/powerpoint/2010/main" val="70123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2</a:t>
            </a:fld>
            <a:endParaRPr lang="fr-FR"/>
          </a:p>
        </p:txBody>
      </p:sp>
    </p:spTree>
    <p:extLst>
      <p:ext uri="{BB962C8B-B14F-4D97-AF65-F5344CB8AC3E}">
        <p14:creationId xmlns:p14="http://schemas.microsoft.com/office/powerpoint/2010/main" val="1364798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b="1" dirty="0" smtClean="0"/>
              <a:t>Interviews</a:t>
            </a:r>
            <a:r>
              <a:rPr lang="en-GB" dirty="0" smtClean="0"/>
              <a:t>: originates from the ethnographic tradition of anthropologists. They gather data through participant observation and record filed notes while observing from the sidelines or as they join in the activities of those they are studying (see Malinowski, M. Mead). Interviews of identified key informants to elicit information about the meaning of what is observed with questions emerging over time as the investigator learn about the setting.</a:t>
            </a:r>
          </a:p>
          <a:p>
            <a:r>
              <a:rPr lang="en-GB" dirty="0" smtClean="0"/>
              <a:t>In </a:t>
            </a:r>
            <a:r>
              <a:rPr lang="en-GB" dirty="0" err="1" smtClean="0"/>
              <a:t>qual</a:t>
            </a:r>
            <a:r>
              <a:rPr lang="en-GB" dirty="0" smtClean="0"/>
              <a:t> res, most popular are semi-structured, in-depth, individual interviews and focus groups. Structured questionnaires are usually inappropriate as they do not allow respondents to express themselves in their own terms. </a:t>
            </a:r>
          </a:p>
          <a:p>
            <a:r>
              <a:rPr lang="en-GB" dirty="0" smtClean="0"/>
              <a:t>Interviews explore the experiences of participants and the meanings they attribute to them. Participants are encouraged to talk about issues pertinent to the research question by asking open-ended questions, usually in one-to-one interviews. Generally organised around a set of predetermined questions, with other questions emerging from the dialogue between researcher and respondent.</a:t>
            </a:r>
            <a:endParaRPr lang="fr-CH" dirty="0" smtClean="0"/>
          </a:p>
          <a:p>
            <a:endParaRPr lang="fr-CH" dirty="0" smtClean="0"/>
          </a:p>
          <a:p>
            <a:r>
              <a:rPr lang="en-GB" dirty="0" smtClean="0"/>
              <a:t>Individual interviews tend to be more useful for evoking personal experiences and perspectives, particularly on sensitive topics vs group interviews for capturing interpersonal dynamics, language, and culture. </a:t>
            </a:r>
          </a:p>
          <a:p>
            <a:endParaRPr lang="fr-CH" dirty="0"/>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22</a:t>
            </a:fld>
            <a:endParaRPr lang="fr-FR"/>
          </a:p>
        </p:txBody>
      </p:sp>
    </p:spTree>
    <p:extLst>
      <p:ext uri="{BB962C8B-B14F-4D97-AF65-F5344CB8AC3E}">
        <p14:creationId xmlns:p14="http://schemas.microsoft.com/office/powerpoint/2010/main" val="2596701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b="1" dirty="0" smtClean="0"/>
              <a:t>Focus groups</a:t>
            </a:r>
            <a:r>
              <a:rPr lang="en-GB" dirty="0" smtClean="0"/>
              <a:t>: used initially primarily in marketing research</a:t>
            </a:r>
          </a:p>
          <a:p>
            <a:r>
              <a:rPr lang="en-GB" dirty="0" smtClean="0"/>
              <a:t>can be appropriate for discussing emotionally sensitive topics if participants feel empowered to speak in the presence of peers.</a:t>
            </a:r>
            <a:endParaRPr lang="fr-CH" dirty="0" smtClean="0"/>
          </a:p>
          <a:p>
            <a:r>
              <a:rPr lang="en-GB" dirty="0" smtClean="0"/>
              <a:t>Focus groups are semi-structured discussions with groups of 4-12 people that aim to explore a specific set of issues. </a:t>
            </a:r>
          </a:p>
          <a:p>
            <a:r>
              <a:rPr lang="en-GB" dirty="0" smtClean="0"/>
              <a:t>Starts with broad questions from the researcher before asking focal questions.</a:t>
            </a:r>
          </a:p>
          <a:p>
            <a:r>
              <a:rPr lang="en-GB" dirty="0" smtClean="0"/>
              <a:t>Participants are also encouraged to interact with each other. This technique is built on the notion that group interaction encourages respondents to explore and clarify individual and shared perspectives.</a:t>
            </a:r>
            <a:endParaRPr lang="fr-CH" dirty="0" smtClean="0"/>
          </a:p>
          <a:p>
            <a:endParaRPr lang="fr-CH" dirty="0"/>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25</a:t>
            </a:fld>
            <a:endParaRPr lang="fr-FR"/>
          </a:p>
        </p:txBody>
      </p:sp>
    </p:spTree>
    <p:extLst>
      <p:ext uri="{BB962C8B-B14F-4D97-AF65-F5344CB8AC3E}">
        <p14:creationId xmlns:p14="http://schemas.microsoft.com/office/powerpoint/2010/main" val="392914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Clr>
                <a:srgbClr val="C00000"/>
              </a:buClr>
              <a:buFont typeface="Arial" pitchFamily="34" charset="0"/>
              <a:buChar char="•"/>
            </a:pPr>
            <a:r>
              <a:rPr lang="fr-FR" sz="1400" dirty="0"/>
              <a:t>Prendre garde à ne pas laisser un ou deux participants monopoliser la parole. Garder les participants centrés sur la thématique. </a:t>
            </a:r>
          </a:p>
          <a:p>
            <a:pPr>
              <a:buClr>
                <a:srgbClr val="C00000"/>
              </a:buClr>
              <a:buFont typeface="Arial" pitchFamily="34" charset="0"/>
              <a:buChar char="•"/>
            </a:pPr>
            <a:r>
              <a:rPr lang="fr-FR" sz="1400" dirty="0"/>
              <a:t> Le modérateur doit être adaptable et avoir une attitude sans jugements, ne pas montrer trop d’approbation et éviter de favoriser l’un ou l’autre participant. </a:t>
            </a:r>
          </a:p>
          <a:p>
            <a:pPr>
              <a:buClr>
                <a:srgbClr val="C00000"/>
              </a:buClr>
              <a:buFont typeface="Arial" pitchFamily="34" charset="0"/>
              <a:buChar char="•"/>
            </a:pPr>
            <a:r>
              <a:rPr lang="fr-FR" sz="1400" dirty="0"/>
              <a:t> Quand on est prêt à passer d’une question à une autre, reprendre les idées principales (peut être bref, n’est pas supposé être exprimé comme un consensus)</a:t>
            </a:r>
          </a:p>
          <a:p>
            <a:pPr>
              <a:buClr>
                <a:srgbClr val="C00000"/>
              </a:buClr>
              <a:buFont typeface="Arial" pitchFamily="34" charset="0"/>
              <a:buChar char="•"/>
            </a:pPr>
            <a:r>
              <a:rPr lang="fr-FR" sz="1400" dirty="0"/>
              <a:t> Laisser du temps pour une dernière question « Si vous pouviez dire au groupe juste une chose, que diriez-vous?»</a:t>
            </a:r>
          </a:p>
          <a:p>
            <a:pPr>
              <a:buClr>
                <a:srgbClr val="C00000"/>
              </a:buClr>
              <a:buFont typeface="Arial" pitchFamily="34" charset="0"/>
              <a:buChar char="•"/>
            </a:pPr>
            <a:r>
              <a:rPr lang="fr-FR" sz="1400" dirty="0"/>
              <a:t> Loin d’être simple de décider quand et comment relancer ou sonder plus avant</a:t>
            </a:r>
          </a:p>
          <a:p>
            <a:endParaRPr lang="fr-CH" sz="1400" dirty="0"/>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26</a:t>
            </a:fld>
            <a:endParaRPr lang="fr-FR"/>
          </a:p>
        </p:txBody>
      </p:sp>
    </p:spTree>
    <p:extLst>
      <p:ext uri="{BB962C8B-B14F-4D97-AF65-F5344CB8AC3E}">
        <p14:creationId xmlns:p14="http://schemas.microsoft.com/office/powerpoint/2010/main" val="165299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27</a:t>
            </a:fld>
            <a:endParaRPr lang="fr-FR"/>
          </a:p>
        </p:txBody>
      </p:sp>
    </p:spTree>
    <p:extLst>
      <p:ext uri="{BB962C8B-B14F-4D97-AF65-F5344CB8AC3E}">
        <p14:creationId xmlns:p14="http://schemas.microsoft.com/office/powerpoint/2010/main" val="3499926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29</a:t>
            </a:fld>
            <a:endParaRPr lang="fr-FR"/>
          </a:p>
        </p:txBody>
      </p:sp>
    </p:spTree>
    <p:extLst>
      <p:ext uri="{BB962C8B-B14F-4D97-AF65-F5344CB8AC3E}">
        <p14:creationId xmlns:p14="http://schemas.microsoft.com/office/powerpoint/2010/main" val="3948667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400" dirty="0" smtClean="0"/>
              <a:t>Key point consists of a systematic analysis of a set of interviews.</a:t>
            </a:r>
            <a:endParaRPr lang="fr-CH" sz="1400" dirty="0" smtClean="0"/>
          </a:p>
          <a:p>
            <a:r>
              <a:rPr lang="en-GB" dirty="0" smtClean="0"/>
              <a:t>Quantitative: analyse responses to close-ended questions derived from theoretical constructs using statistical procedures. Largely deductive process.</a:t>
            </a:r>
            <a:endParaRPr lang="fr-CH" dirty="0" smtClean="0"/>
          </a:p>
          <a:p>
            <a:r>
              <a:rPr lang="en-GB" dirty="0" smtClean="0"/>
              <a:t>Qualitative: proceeds inductively from making specific observations to identifying recurrent themes and patterns in the data. Systematic case examination and then compare and contrast data across cases in terms of themes.</a:t>
            </a:r>
            <a:endParaRPr lang="fr-CH" dirty="0" smtClean="0"/>
          </a:p>
          <a:p>
            <a:r>
              <a:rPr lang="en-GB" dirty="0" smtClean="0"/>
              <a:t>Requires a systematic approach to examine the data. Multiple stages of analysis (like in quantitative statistical analysis, in stages from main effects to interaction effects) from examining raw data to coding, theme or pattern development, and finally identifying relationships among themes</a:t>
            </a:r>
            <a:endParaRPr lang="fr-CH" dirty="0"/>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30</a:t>
            </a:fld>
            <a:endParaRPr lang="fr-FR"/>
          </a:p>
        </p:txBody>
      </p:sp>
    </p:spTree>
    <p:extLst>
      <p:ext uri="{BB962C8B-B14F-4D97-AF65-F5344CB8AC3E}">
        <p14:creationId xmlns:p14="http://schemas.microsoft.com/office/powerpoint/2010/main" val="1945183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31</a:t>
            </a:fld>
            <a:endParaRPr lang="fr-FR"/>
          </a:p>
        </p:txBody>
      </p:sp>
    </p:spTree>
    <p:extLst>
      <p:ext uri="{BB962C8B-B14F-4D97-AF65-F5344CB8AC3E}">
        <p14:creationId xmlns:p14="http://schemas.microsoft.com/office/powerpoint/2010/main" val="3778013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Quantitative: often sequential, i.e. theory is identified, hypotheses stated, data collection proceeds and data analysis start after data collection is ended. Changes in the data collection process after the start of the study may threaten the validity of the findings.</a:t>
            </a:r>
          </a:p>
          <a:p>
            <a:r>
              <a:rPr lang="en-GB" dirty="0" smtClean="0"/>
              <a:t>Qualitative: research process is iterative. Data collection and analysis occur concurrently. Necessity to identify and discuss emerging themes, to complete analysis and interpretation of the data, possible new probes in further interviews according to these analyses. Meaning that the research process is systematic and rigorous but not rigid (process of discovery)</a:t>
            </a:r>
          </a:p>
          <a:p>
            <a:r>
              <a:rPr lang="fr-CH" b="1" dirty="0" smtClean="0"/>
              <a:t>Data Immersion</a:t>
            </a:r>
            <a:r>
              <a:rPr lang="fr-CH" dirty="0" smtClean="0"/>
              <a:t>: in </a:t>
            </a:r>
            <a:r>
              <a:rPr lang="fr-CH" dirty="0" err="1" smtClean="0"/>
              <a:t>particular</a:t>
            </a:r>
            <a:r>
              <a:rPr lang="fr-CH" dirty="0" smtClean="0"/>
              <a:t> </a:t>
            </a:r>
            <a:r>
              <a:rPr lang="fr-CH" dirty="0" err="1" smtClean="0"/>
              <a:t>reading</a:t>
            </a:r>
            <a:r>
              <a:rPr lang="fr-CH" dirty="0" smtClean="0"/>
              <a:t> and </a:t>
            </a:r>
            <a:r>
              <a:rPr lang="fr-CH" dirty="0" err="1" smtClean="0"/>
              <a:t>re</a:t>
            </a:r>
            <a:r>
              <a:rPr lang="fr-CH" dirty="0" smtClean="0"/>
              <a:t>-</a:t>
            </a:r>
            <a:r>
              <a:rPr lang="fr-CH" dirty="0" err="1" smtClean="0"/>
              <a:t>reading</a:t>
            </a:r>
            <a:r>
              <a:rPr lang="fr-CH" dirty="0" smtClean="0"/>
              <a:t> of the </a:t>
            </a:r>
            <a:r>
              <a:rPr lang="fr-CH" dirty="0" err="1" smtClean="0"/>
              <a:t>transcripts</a:t>
            </a:r>
            <a:endParaRPr lang="fr-CH" dirty="0" smtClean="0"/>
          </a:p>
          <a:p>
            <a:r>
              <a:rPr lang="fr-CH" b="1" dirty="0" err="1" smtClean="0"/>
              <a:t>Coding</a:t>
            </a:r>
            <a:r>
              <a:rPr lang="fr-CH" dirty="0" smtClean="0"/>
              <a:t>: </a:t>
            </a:r>
            <a:r>
              <a:rPr lang="fr-CH" dirty="0" err="1" smtClean="0"/>
              <a:t>process</a:t>
            </a:r>
            <a:r>
              <a:rPr lang="fr-CH" dirty="0" smtClean="0"/>
              <a:t> of </a:t>
            </a:r>
            <a:r>
              <a:rPr lang="fr-CH" dirty="0" err="1" smtClean="0"/>
              <a:t>examining</a:t>
            </a:r>
            <a:r>
              <a:rPr lang="fr-CH" dirty="0" smtClean="0"/>
              <a:t> and </a:t>
            </a:r>
            <a:r>
              <a:rPr lang="fr-CH" dirty="0" err="1" smtClean="0"/>
              <a:t>codin</a:t>
            </a:r>
            <a:r>
              <a:rPr lang="fr-CH" dirty="0" smtClean="0"/>
              <a:t> the information. Codes=descriptive labels </a:t>
            </a:r>
            <a:r>
              <a:rPr lang="fr-CH" dirty="0" err="1" smtClean="0"/>
              <a:t>applied</a:t>
            </a:r>
            <a:r>
              <a:rPr lang="fr-CH" dirty="0" smtClean="0"/>
              <a:t> to segments of </a:t>
            </a:r>
            <a:r>
              <a:rPr lang="fr-CH" dirty="0" err="1" smtClean="0"/>
              <a:t>transcripts</a:t>
            </a:r>
            <a:r>
              <a:rPr lang="fr-CH" dirty="0" smtClean="0"/>
              <a:t>. </a:t>
            </a:r>
            <a:r>
              <a:rPr lang="fr-CH" dirty="0" err="1" smtClean="0"/>
              <a:t>Detailed</a:t>
            </a:r>
            <a:r>
              <a:rPr lang="fr-CH" dirty="0" smtClean="0"/>
              <a:t>, </a:t>
            </a:r>
            <a:r>
              <a:rPr lang="fr-CH" dirty="0" err="1" smtClean="0"/>
              <a:t>taxonomic</a:t>
            </a:r>
            <a:r>
              <a:rPr lang="fr-CH" dirty="0" smtClean="0"/>
              <a:t> </a:t>
            </a:r>
            <a:r>
              <a:rPr lang="fr-CH" dirty="0" err="1" smtClean="0"/>
              <a:t>process</a:t>
            </a:r>
            <a:r>
              <a:rPr lang="fr-CH" dirty="0" smtClean="0"/>
              <a:t> of </a:t>
            </a:r>
            <a:r>
              <a:rPr lang="fr-CH" dirty="0" err="1" smtClean="0"/>
              <a:t>sorting</a:t>
            </a:r>
            <a:r>
              <a:rPr lang="fr-CH" dirty="0" smtClean="0"/>
              <a:t> and </a:t>
            </a:r>
            <a:r>
              <a:rPr lang="fr-CH" dirty="0" err="1" smtClean="0"/>
              <a:t>tagging</a:t>
            </a:r>
            <a:r>
              <a:rPr lang="fr-CH" dirty="0" smtClean="0"/>
              <a:t> data.</a:t>
            </a:r>
          </a:p>
          <a:p>
            <a:r>
              <a:rPr lang="fr-CH" b="1" dirty="0" err="1" smtClean="0"/>
              <a:t>Creation</a:t>
            </a:r>
            <a:r>
              <a:rPr lang="fr-CH" b="1" dirty="0" smtClean="0"/>
              <a:t> of </a:t>
            </a:r>
            <a:r>
              <a:rPr lang="fr-CH" b="1" dirty="0" err="1" smtClean="0"/>
              <a:t>categories</a:t>
            </a:r>
            <a:r>
              <a:rPr lang="fr-CH" dirty="0" smtClean="0"/>
              <a:t>: examine how codes </a:t>
            </a:r>
            <a:r>
              <a:rPr lang="fr-CH" dirty="0" err="1" smtClean="0"/>
              <a:t>may</a:t>
            </a:r>
            <a:r>
              <a:rPr lang="fr-CH" dirty="0" smtClean="0"/>
              <a:t> </a:t>
            </a:r>
            <a:r>
              <a:rPr lang="fr-CH" dirty="0" err="1" smtClean="0"/>
              <a:t>be</a:t>
            </a:r>
            <a:r>
              <a:rPr lang="fr-CH" dirty="0" smtClean="0"/>
              <a:t> </a:t>
            </a:r>
            <a:r>
              <a:rPr lang="fr-CH" dirty="0" err="1" smtClean="0"/>
              <a:t>linked</a:t>
            </a:r>
            <a:r>
              <a:rPr lang="fr-CH" dirty="0" smtClean="0"/>
              <a:t> </a:t>
            </a:r>
            <a:r>
              <a:rPr lang="fr-CH" dirty="0" err="1" smtClean="0"/>
              <a:t>with</a:t>
            </a:r>
            <a:r>
              <a:rPr lang="fr-CH" dirty="0" smtClean="0"/>
              <a:t> the </a:t>
            </a:r>
            <a:r>
              <a:rPr lang="fr-CH" dirty="0" err="1" smtClean="0"/>
              <a:t>aim</a:t>
            </a:r>
            <a:r>
              <a:rPr lang="fr-CH" dirty="0" smtClean="0"/>
              <a:t> to </a:t>
            </a:r>
            <a:r>
              <a:rPr lang="fr-CH" dirty="0" err="1" smtClean="0"/>
              <a:t>create</a:t>
            </a:r>
            <a:r>
              <a:rPr lang="fr-CH" dirty="0" smtClean="0"/>
              <a:t> </a:t>
            </a:r>
            <a:r>
              <a:rPr lang="fr-CH" dirty="0" err="1" smtClean="0"/>
              <a:t>coherent</a:t>
            </a:r>
            <a:r>
              <a:rPr lang="fr-CH" dirty="0" smtClean="0"/>
              <a:t> </a:t>
            </a:r>
            <a:r>
              <a:rPr lang="fr-CH" dirty="0" err="1" smtClean="0"/>
              <a:t>categories</a:t>
            </a:r>
            <a:r>
              <a:rPr lang="fr-CH" dirty="0" smtClean="0"/>
              <a:t>. </a:t>
            </a:r>
            <a:r>
              <a:rPr lang="fr-CH" dirty="0" err="1" smtClean="0"/>
              <a:t>Looking</a:t>
            </a:r>
            <a:r>
              <a:rPr lang="fr-CH" dirty="0" smtClean="0"/>
              <a:t> for a ‘good fit’ </a:t>
            </a:r>
            <a:r>
              <a:rPr lang="fr-CH" dirty="0" err="1" smtClean="0"/>
              <a:t>between</a:t>
            </a:r>
            <a:r>
              <a:rPr lang="fr-CH" dirty="0" smtClean="0"/>
              <a:t> codes </a:t>
            </a:r>
            <a:r>
              <a:rPr lang="fr-CH" dirty="0" err="1" smtClean="0"/>
              <a:t>that</a:t>
            </a:r>
            <a:r>
              <a:rPr lang="fr-CH" dirty="0" smtClean="0"/>
              <a:t> </a:t>
            </a:r>
            <a:r>
              <a:rPr lang="fr-CH" dirty="0" err="1" smtClean="0"/>
              <a:t>share</a:t>
            </a:r>
            <a:r>
              <a:rPr lang="fr-CH" dirty="0" smtClean="0"/>
              <a:t> a </a:t>
            </a:r>
            <a:r>
              <a:rPr lang="fr-CH" dirty="0" err="1" smtClean="0"/>
              <a:t>relationship</a:t>
            </a:r>
            <a:r>
              <a:rPr lang="fr-CH" dirty="0" smtClean="0"/>
              <a:t>.</a:t>
            </a:r>
          </a:p>
          <a:p>
            <a:r>
              <a:rPr lang="fr-CH" dirty="0" err="1" smtClean="0"/>
              <a:t>At</a:t>
            </a:r>
            <a:r>
              <a:rPr lang="fr-CH" dirty="0" smtClean="0"/>
              <a:t> </a:t>
            </a:r>
            <a:r>
              <a:rPr lang="fr-CH" dirty="0" err="1" smtClean="0"/>
              <a:t>this</a:t>
            </a:r>
            <a:r>
              <a:rPr lang="fr-CH" dirty="0" smtClean="0"/>
              <a:t> stage, </a:t>
            </a:r>
            <a:r>
              <a:rPr lang="fr-CH" dirty="0" err="1" smtClean="0"/>
              <a:t>analysis</a:t>
            </a:r>
            <a:r>
              <a:rPr lang="fr-CH" dirty="0" smtClean="0"/>
              <a:t> </a:t>
            </a:r>
            <a:r>
              <a:rPr lang="fr-CH" dirty="0" err="1" smtClean="0"/>
              <a:t>is</a:t>
            </a:r>
            <a:r>
              <a:rPr lang="fr-CH" dirty="0" smtClean="0"/>
              <a:t> descriptive, </a:t>
            </a:r>
            <a:r>
              <a:rPr lang="fr-CH" dirty="0" err="1" smtClean="0"/>
              <a:t>provides</a:t>
            </a:r>
            <a:r>
              <a:rPr lang="fr-CH" dirty="0" smtClean="0"/>
              <a:t> </a:t>
            </a:r>
            <a:r>
              <a:rPr lang="fr-CH" dirty="0" err="1" smtClean="0"/>
              <a:t>only</a:t>
            </a:r>
            <a:r>
              <a:rPr lang="fr-CH" dirty="0" smtClean="0"/>
              <a:t> partial </a:t>
            </a:r>
            <a:r>
              <a:rPr lang="fr-CH" dirty="0" err="1" smtClean="0"/>
              <a:t>evidence</a:t>
            </a:r>
            <a:r>
              <a:rPr lang="fr-CH" dirty="0" smtClean="0"/>
              <a:t> (for ‘</a:t>
            </a:r>
            <a:r>
              <a:rPr lang="fr-CH" dirty="0" err="1" smtClean="0"/>
              <a:t>most</a:t>
            </a:r>
            <a:r>
              <a:rPr lang="fr-CH" dirty="0" smtClean="0"/>
              <a:t>’, ‘</a:t>
            </a:r>
            <a:r>
              <a:rPr lang="fr-CH" dirty="0" err="1" smtClean="0"/>
              <a:t>some</a:t>
            </a:r>
            <a:r>
              <a:rPr lang="fr-CH" dirty="0" smtClean="0"/>
              <a:t>’, ‘a few’ </a:t>
            </a:r>
            <a:r>
              <a:rPr lang="fr-CH" dirty="0" err="1" smtClean="0"/>
              <a:t>repondents</a:t>
            </a:r>
            <a:r>
              <a:rPr lang="fr-CH" dirty="0" smtClean="0"/>
              <a:t>) and do not </a:t>
            </a:r>
            <a:r>
              <a:rPr lang="fr-CH" dirty="0" err="1" smtClean="0"/>
              <a:t>explain</a:t>
            </a:r>
            <a:r>
              <a:rPr lang="fr-CH" dirty="0" smtClean="0"/>
              <a:t> </a:t>
            </a:r>
            <a:r>
              <a:rPr lang="fr-CH" dirty="0" err="1" smtClean="0"/>
              <a:t>those</a:t>
            </a:r>
            <a:r>
              <a:rPr lang="fr-CH" dirty="0" smtClean="0"/>
              <a:t> </a:t>
            </a:r>
            <a:r>
              <a:rPr lang="fr-CH" b="1" dirty="0" smtClean="0"/>
              <a:t>not</a:t>
            </a:r>
            <a:r>
              <a:rPr lang="fr-CH" dirty="0" smtClean="0"/>
              <a:t> </a:t>
            </a:r>
            <a:r>
              <a:rPr lang="fr-CH" dirty="0" err="1" smtClean="0"/>
              <a:t>included</a:t>
            </a:r>
            <a:r>
              <a:rPr lang="fr-CH" dirty="0" smtClean="0"/>
              <a:t> in the </a:t>
            </a:r>
            <a:r>
              <a:rPr lang="fr-CH" dirty="0" err="1" smtClean="0"/>
              <a:t>category</a:t>
            </a:r>
            <a:r>
              <a:rPr lang="fr-CH" dirty="0" smtClean="0"/>
              <a:t>.</a:t>
            </a:r>
          </a:p>
          <a:p>
            <a:r>
              <a:rPr lang="fr-CH" b="1" dirty="0" smtClean="0"/>
              <a:t>Identification of </a:t>
            </a:r>
            <a:r>
              <a:rPr lang="fr-CH" b="1" dirty="0" err="1" smtClean="0"/>
              <a:t>themes</a:t>
            </a:r>
            <a:r>
              <a:rPr lang="fr-CH" dirty="0" smtClean="0"/>
              <a:t>: </a:t>
            </a:r>
            <a:r>
              <a:rPr lang="fr-CH" dirty="0" err="1" smtClean="0"/>
              <a:t>involves</a:t>
            </a:r>
            <a:r>
              <a:rPr lang="fr-CH" dirty="0" smtClean="0"/>
              <a:t> </a:t>
            </a:r>
            <a:r>
              <a:rPr lang="fr-CH" dirty="0" err="1" smtClean="0"/>
              <a:t>shifting</a:t>
            </a:r>
            <a:r>
              <a:rPr lang="fr-CH" dirty="0" smtClean="0"/>
              <a:t> </a:t>
            </a:r>
            <a:r>
              <a:rPr lang="fr-CH" dirty="0" err="1" smtClean="0"/>
              <a:t>from</a:t>
            </a:r>
            <a:r>
              <a:rPr lang="fr-CH" dirty="0" smtClean="0"/>
              <a:t> description to </a:t>
            </a:r>
            <a:r>
              <a:rPr lang="fr-CH" dirty="0" err="1" smtClean="0"/>
              <a:t>explanation</a:t>
            </a:r>
            <a:r>
              <a:rPr lang="fr-CH" dirty="0" smtClean="0"/>
              <a:t>. </a:t>
            </a:r>
            <a:r>
              <a:rPr lang="fr-CH" dirty="0" err="1" smtClean="0"/>
              <a:t>Explanation</a:t>
            </a:r>
            <a:r>
              <a:rPr lang="fr-CH" dirty="0" smtClean="0"/>
              <a:t> </a:t>
            </a:r>
            <a:r>
              <a:rPr lang="fr-CH" dirty="0" err="1" smtClean="0"/>
              <a:t>needs</a:t>
            </a:r>
            <a:r>
              <a:rPr lang="fr-CH" dirty="0" smtClean="0"/>
              <a:t> to </a:t>
            </a:r>
            <a:r>
              <a:rPr lang="fr-CH" dirty="0" err="1" smtClean="0"/>
              <a:t>be</a:t>
            </a:r>
            <a:r>
              <a:rPr lang="fr-CH" dirty="0" smtClean="0"/>
              <a:t> </a:t>
            </a:r>
            <a:r>
              <a:rPr lang="fr-CH" dirty="0" err="1" smtClean="0"/>
              <a:t>tested</a:t>
            </a:r>
            <a:r>
              <a:rPr lang="fr-CH" dirty="0" smtClean="0"/>
              <a:t> </a:t>
            </a:r>
            <a:r>
              <a:rPr lang="fr-CH" dirty="0" err="1" smtClean="0"/>
              <a:t>with</a:t>
            </a:r>
            <a:r>
              <a:rPr lang="fr-CH" dirty="0" smtClean="0"/>
              <a:t> the data and </a:t>
            </a:r>
            <a:r>
              <a:rPr lang="fr-CH" dirty="0" err="1" smtClean="0"/>
              <a:t>with</a:t>
            </a:r>
            <a:r>
              <a:rPr lang="fr-CH" dirty="0" smtClean="0"/>
              <a:t> the </a:t>
            </a:r>
            <a:r>
              <a:rPr lang="fr-CH" dirty="0" err="1" smtClean="0"/>
              <a:t>theory</a:t>
            </a:r>
            <a:r>
              <a:rPr lang="fr-CH" smtClean="0"/>
              <a:t>. </a:t>
            </a:r>
            <a:endParaRPr lang="fr-CH" dirty="0" smtClean="0"/>
          </a:p>
          <a:p>
            <a:endParaRPr lang="en-GB" dirty="0"/>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32</a:t>
            </a:fld>
            <a:endParaRPr lang="fr-FR"/>
          </a:p>
        </p:txBody>
      </p:sp>
    </p:spTree>
    <p:extLst>
      <p:ext uri="{BB962C8B-B14F-4D97-AF65-F5344CB8AC3E}">
        <p14:creationId xmlns:p14="http://schemas.microsoft.com/office/powerpoint/2010/main" val="2812529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33</a:t>
            </a:fld>
            <a:endParaRPr lang="fr-FR"/>
          </a:p>
        </p:txBody>
      </p:sp>
    </p:spTree>
    <p:extLst>
      <p:ext uri="{BB962C8B-B14F-4D97-AF65-F5344CB8AC3E}">
        <p14:creationId xmlns:p14="http://schemas.microsoft.com/office/powerpoint/2010/main" val="2337914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34</a:t>
            </a:fld>
            <a:endParaRPr lang="fr-FR"/>
          </a:p>
        </p:txBody>
      </p:sp>
    </p:spTree>
    <p:extLst>
      <p:ext uri="{BB962C8B-B14F-4D97-AF65-F5344CB8AC3E}">
        <p14:creationId xmlns:p14="http://schemas.microsoft.com/office/powerpoint/2010/main" val="336299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Questions </a:t>
            </a:r>
            <a:r>
              <a:rPr lang="fr-CH" dirty="0" err="1" smtClean="0"/>
              <a:t>that</a:t>
            </a:r>
            <a:r>
              <a:rPr lang="fr-CH" dirty="0" smtClean="0"/>
              <a:t> do not fit </a:t>
            </a:r>
            <a:r>
              <a:rPr lang="fr-CH" dirty="0" err="1" smtClean="0"/>
              <a:t>within</a:t>
            </a:r>
            <a:r>
              <a:rPr lang="fr-CH" dirty="0" smtClean="0"/>
              <a:t> a </a:t>
            </a:r>
            <a:r>
              <a:rPr lang="fr-CH" dirty="0" err="1" smtClean="0"/>
              <a:t>traditional</a:t>
            </a:r>
            <a:r>
              <a:rPr lang="fr-CH" dirty="0" smtClean="0"/>
              <a:t> </a:t>
            </a:r>
            <a:r>
              <a:rPr lang="fr-CH" dirty="0" err="1" smtClean="0"/>
              <a:t>research</a:t>
            </a:r>
            <a:r>
              <a:rPr lang="fr-CH" dirty="0" smtClean="0"/>
              <a:t> </a:t>
            </a:r>
            <a:r>
              <a:rPr lang="fr-CH" dirty="0" err="1" smtClean="0"/>
              <a:t>paradigm</a:t>
            </a:r>
            <a:r>
              <a:rPr lang="fr-CH" dirty="0" smtClean="0"/>
              <a:t> of </a:t>
            </a:r>
            <a:r>
              <a:rPr lang="fr-CH" dirty="0" err="1" smtClean="0"/>
              <a:t>testing</a:t>
            </a:r>
            <a:r>
              <a:rPr lang="fr-CH" dirty="0" smtClean="0"/>
              <a:t> an a priori </a:t>
            </a:r>
            <a:r>
              <a:rPr lang="fr-CH" dirty="0" err="1" smtClean="0"/>
              <a:t>hypothesis</a:t>
            </a:r>
            <a:r>
              <a:rPr lang="fr-CH" dirty="0" smtClean="0"/>
              <a:t> </a:t>
            </a:r>
            <a:r>
              <a:rPr lang="fr-CH" dirty="0" err="1" smtClean="0"/>
              <a:t>using</a:t>
            </a:r>
            <a:r>
              <a:rPr lang="fr-CH" dirty="0" smtClean="0"/>
              <a:t> quantitative </a:t>
            </a:r>
            <a:r>
              <a:rPr lang="fr-CH" dirty="0" err="1" smtClean="0"/>
              <a:t>methods</a:t>
            </a:r>
            <a:r>
              <a:rPr lang="fr-CH" dirty="0" smtClean="0"/>
              <a:t>.</a:t>
            </a:r>
            <a:endParaRPr lang="fr-CH" dirty="0"/>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3</a:t>
            </a:fld>
            <a:endParaRPr lang="fr-FR"/>
          </a:p>
        </p:txBody>
      </p:sp>
    </p:spTree>
    <p:extLst>
      <p:ext uri="{BB962C8B-B14F-4D97-AF65-F5344CB8AC3E}">
        <p14:creationId xmlns:p14="http://schemas.microsoft.com/office/powerpoint/2010/main" val="1865971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35</a:t>
            </a:fld>
            <a:endParaRPr lang="fr-FR"/>
          </a:p>
        </p:txBody>
      </p:sp>
    </p:spTree>
    <p:extLst>
      <p:ext uri="{BB962C8B-B14F-4D97-AF65-F5344CB8AC3E}">
        <p14:creationId xmlns:p14="http://schemas.microsoft.com/office/powerpoint/2010/main" val="1080012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36</a:t>
            </a:fld>
            <a:endParaRPr lang="fr-FR"/>
          </a:p>
        </p:txBody>
      </p:sp>
    </p:spTree>
    <p:extLst>
      <p:ext uri="{BB962C8B-B14F-4D97-AF65-F5344CB8AC3E}">
        <p14:creationId xmlns:p14="http://schemas.microsoft.com/office/powerpoint/2010/main" val="3465509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37</a:t>
            </a:fld>
            <a:endParaRPr lang="fr-FR"/>
          </a:p>
        </p:txBody>
      </p:sp>
    </p:spTree>
    <p:extLst>
      <p:ext uri="{BB962C8B-B14F-4D97-AF65-F5344CB8AC3E}">
        <p14:creationId xmlns:p14="http://schemas.microsoft.com/office/powerpoint/2010/main" val="2714208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38</a:t>
            </a:fld>
            <a:endParaRPr lang="fr-FR"/>
          </a:p>
        </p:txBody>
      </p:sp>
    </p:spTree>
    <p:extLst>
      <p:ext uri="{BB962C8B-B14F-4D97-AF65-F5344CB8AC3E}">
        <p14:creationId xmlns:p14="http://schemas.microsoft.com/office/powerpoint/2010/main" val="2796358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5BC6FC1-E9EB-458F-8B93-6EFA82466A59}" type="slidenum">
              <a:rPr lang="fr-FR" altLang="fr-FR"/>
              <a:pPr/>
              <a:t>4</a:t>
            </a:fld>
            <a:endParaRPr lang="fr-FR" altLang="fr-FR"/>
          </a:p>
        </p:txBody>
      </p:sp>
      <p:sp>
        <p:nvSpPr>
          <p:cNvPr id="39939"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4508" y="4115020"/>
            <a:ext cx="5028986" cy="4115019"/>
          </a:xfrm>
          <a:ln/>
        </p:spPr>
        <p:txBody>
          <a:bodyPr/>
          <a:lstStyle/>
          <a:p>
            <a:pPr eaLnBrk="1" hangingPunct="1">
              <a:defRPr/>
            </a:pPr>
            <a:r>
              <a:rPr lang="fr-CH" sz="1000" i="1" dirty="0" smtClean="0">
                <a:latin typeface="Verdana" pitchFamily="34" charset="0"/>
              </a:rPr>
              <a:t>C</a:t>
            </a:r>
            <a:r>
              <a:rPr lang="fr-FR" sz="1000" i="1" dirty="0" smtClean="0">
                <a:latin typeface="Verdana" pitchFamily="34" charset="0"/>
              </a:rPr>
              <a:t>’est les poumons qui deviennent petits, trop petits, tout petits, je ne peux pas respirer</a:t>
            </a:r>
          </a:p>
          <a:p>
            <a:pPr eaLnBrk="1" hangingPunct="1">
              <a:defRPr/>
            </a:pPr>
            <a:endParaRPr lang="fr-FR" sz="1000" i="1" dirty="0" smtClean="0">
              <a:latin typeface="Verdana" pitchFamily="34" charset="0"/>
            </a:endParaRPr>
          </a:p>
          <a:p>
            <a:pPr eaLnBrk="1" hangingPunct="1">
              <a:defRPr/>
            </a:pPr>
            <a:r>
              <a:rPr lang="en-US" sz="1400" dirty="0" err="1" smtClean="0">
                <a:latin typeface="+mn-lt"/>
              </a:rPr>
              <a:t>Toutes</a:t>
            </a:r>
            <a:r>
              <a:rPr lang="en-US" sz="1400" dirty="0" smtClean="0">
                <a:latin typeface="+mn-lt"/>
              </a:rPr>
              <a:t> </a:t>
            </a:r>
            <a:r>
              <a:rPr lang="en-US" sz="1400" dirty="0" err="1" smtClean="0">
                <a:latin typeface="+mn-lt"/>
              </a:rPr>
              <a:t>sortes</a:t>
            </a:r>
            <a:r>
              <a:rPr lang="en-US" sz="1400" dirty="0" smtClean="0">
                <a:latin typeface="+mn-lt"/>
              </a:rPr>
              <a:t> de </a:t>
            </a:r>
            <a:r>
              <a:rPr lang="en-US" sz="1400" dirty="0" err="1" smtClean="0">
                <a:latin typeface="+mn-lt"/>
              </a:rPr>
              <a:t>dessins</a:t>
            </a:r>
            <a:endParaRPr lang="en-US" sz="1400" dirty="0" smtClean="0">
              <a:latin typeface="+mn-lt"/>
            </a:endParaRPr>
          </a:p>
          <a:p>
            <a:pPr eaLnBrk="1" hangingPunct="1">
              <a:defRPr/>
            </a:pPr>
            <a:r>
              <a:rPr lang="en-US" sz="1400" dirty="0" err="1" smtClean="0">
                <a:latin typeface="+mn-lt"/>
              </a:rPr>
              <a:t>Représentations</a:t>
            </a:r>
            <a:r>
              <a:rPr lang="en-US" sz="1400" dirty="0" smtClean="0">
                <a:latin typeface="+mn-lt"/>
              </a:rPr>
              <a:t> </a:t>
            </a:r>
            <a:r>
              <a:rPr lang="en-US" sz="1400" dirty="0" err="1" smtClean="0">
                <a:latin typeface="+mn-lt"/>
              </a:rPr>
              <a:t>très</a:t>
            </a:r>
            <a:r>
              <a:rPr lang="en-US" sz="1400" dirty="0" smtClean="0">
                <a:latin typeface="+mn-lt"/>
              </a:rPr>
              <a:t> </a:t>
            </a:r>
            <a:r>
              <a:rPr lang="en-US" sz="1400" dirty="0" err="1" smtClean="0">
                <a:latin typeface="+mn-lt"/>
              </a:rPr>
              <a:t>éloignées</a:t>
            </a:r>
            <a:r>
              <a:rPr lang="en-US" sz="1400" dirty="0" smtClean="0">
                <a:latin typeface="+mn-lt"/>
              </a:rPr>
              <a:t> du savoir </a:t>
            </a:r>
            <a:r>
              <a:rPr lang="en-US" sz="1400" dirty="0" err="1" smtClean="0">
                <a:latin typeface="+mn-lt"/>
              </a:rPr>
              <a:t>scientifique</a:t>
            </a:r>
            <a:r>
              <a:rPr lang="en-US" sz="1400" dirty="0" smtClean="0">
                <a:latin typeface="+mn-lt"/>
              </a:rPr>
              <a:t> </a:t>
            </a:r>
            <a:r>
              <a:rPr lang="en-US" sz="1400" dirty="0" err="1" smtClean="0">
                <a:latin typeface="+mn-lt"/>
              </a:rPr>
              <a:t>sur</a:t>
            </a:r>
            <a:r>
              <a:rPr lang="en-US" sz="1400" dirty="0" smtClean="0">
                <a:latin typeface="+mn-lt"/>
              </a:rPr>
              <a:t> le corps et la </a:t>
            </a:r>
            <a:r>
              <a:rPr lang="en-US" sz="1400" dirty="0" err="1" smtClean="0">
                <a:latin typeface="+mn-lt"/>
              </a:rPr>
              <a:t>fonction</a:t>
            </a:r>
            <a:r>
              <a:rPr lang="en-US" sz="1400" dirty="0" smtClean="0">
                <a:latin typeface="+mn-lt"/>
              </a:rPr>
              <a:t> </a:t>
            </a:r>
            <a:r>
              <a:rPr lang="en-US" sz="1400" dirty="0" err="1" smtClean="0">
                <a:latin typeface="+mn-lt"/>
              </a:rPr>
              <a:t>respiratoire</a:t>
            </a:r>
            <a:r>
              <a:rPr lang="en-US" sz="1400" dirty="0" smtClean="0">
                <a:latin typeface="+mn-lt"/>
              </a:rPr>
              <a:t>. </a:t>
            </a:r>
          </a:p>
          <a:p>
            <a:pPr eaLnBrk="1" hangingPunct="1">
              <a:defRPr/>
            </a:pPr>
            <a:r>
              <a:rPr lang="en-US" sz="1400" dirty="0" err="1" smtClean="0">
                <a:latin typeface="+mn-lt"/>
              </a:rPr>
              <a:t>Peut</a:t>
            </a:r>
            <a:r>
              <a:rPr lang="en-US" sz="1400" dirty="0" smtClean="0">
                <a:latin typeface="+mn-lt"/>
              </a:rPr>
              <a:t> </a:t>
            </a:r>
            <a:r>
              <a:rPr lang="en-US" sz="1400" dirty="0" err="1" smtClean="0">
                <a:latin typeface="+mn-lt"/>
              </a:rPr>
              <a:t>rendre</a:t>
            </a:r>
            <a:r>
              <a:rPr lang="en-US" sz="1400" dirty="0" smtClean="0">
                <a:latin typeface="+mn-lt"/>
              </a:rPr>
              <a:t> </a:t>
            </a:r>
            <a:r>
              <a:rPr lang="en-US" sz="1400" dirty="0" err="1" smtClean="0">
                <a:latin typeface="+mn-lt"/>
              </a:rPr>
              <a:t>compte</a:t>
            </a:r>
            <a:r>
              <a:rPr lang="en-US" sz="1400" dirty="0" smtClean="0">
                <a:latin typeface="+mn-lt"/>
              </a:rPr>
              <a:t> de la </a:t>
            </a:r>
            <a:r>
              <a:rPr lang="en-US" sz="1400" dirty="0" err="1" smtClean="0">
                <a:latin typeface="+mn-lt"/>
              </a:rPr>
              <a:t>difficulté</a:t>
            </a:r>
            <a:r>
              <a:rPr lang="en-US" sz="1400" dirty="0" smtClean="0">
                <a:latin typeface="+mn-lt"/>
              </a:rPr>
              <a:t> à faire </a:t>
            </a:r>
            <a:r>
              <a:rPr lang="en-US" sz="1400" dirty="0" err="1" smtClean="0">
                <a:latin typeface="+mn-lt"/>
              </a:rPr>
              <a:t>adhérer</a:t>
            </a:r>
            <a:r>
              <a:rPr lang="en-US" sz="1400" dirty="0" smtClean="0">
                <a:latin typeface="+mn-lt"/>
              </a:rPr>
              <a:t> le patient à un </a:t>
            </a:r>
            <a:r>
              <a:rPr lang="en-US" sz="1400" dirty="0" err="1" smtClean="0">
                <a:latin typeface="+mn-lt"/>
              </a:rPr>
              <a:t>programme</a:t>
            </a:r>
            <a:r>
              <a:rPr lang="en-US" sz="1400" dirty="0" smtClean="0">
                <a:latin typeface="+mn-lt"/>
              </a:rPr>
              <a:t> de </a:t>
            </a:r>
            <a:r>
              <a:rPr lang="en-US" sz="1400" dirty="0" err="1" smtClean="0">
                <a:latin typeface="+mn-lt"/>
              </a:rPr>
              <a:t>réhabilitation</a:t>
            </a:r>
            <a:r>
              <a:rPr lang="en-US" sz="1400" dirty="0" smtClean="0">
                <a:latin typeface="+mn-lt"/>
              </a:rPr>
              <a:t> qui </a:t>
            </a:r>
            <a:r>
              <a:rPr lang="en-US" sz="1400" dirty="0" err="1" smtClean="0">
                <a:latin typeface="+mn-lt"/>
              </a:rPr>
              <a:t>insiste</a:t>
            </a:r>
            <a:r>
              <a:rPr lang="en-US" sz="1400" dirty="0" smtClean="0">
                <a:latin typeface="+mn-lt"/>
              </a:rPr>
              <a:t> </a:t>
            </a:r>
            <a:r>
              <a:rPr lang="en-US" sz="1400" dirty="0" err="1" smtClean="0">
                <a:latin typeface="+mn-lt"/>
              </a:rPr>
              <a:t>sur</a:t>
            </a:r>
            <a:r>
              <a:rPr lang="en-US" sz="1400" dirty="0" smtClean="0">
                <a:latin typeface="+mn-lt"/>
              </a:rPr>
              <a:t> le </a:t>
            </a:r>
            <a:r>
              <a:rPr lang="en-US" sz="1400" dirty="0" err="1" smtClean="0">
                <a:latin typeface="+mn-lt"/>
              </a:rPr>
              <a:t>renforcement</a:t>
            </a:r>
            <a:r>
              <a:rPr lang="en-US" sz="1400" dirty="0" smtClean="0">
                <a:latin typeface="+mn-lt"/>
              </a:rPr>
              <a:t> </a:t>
            </a:r>
            <a:r>
              <a:rPr lang="en-US" sz="1400" dirty="0" err="1" smtClean="0">
                <a:latin typeface="+mn-lt"/>
              </a:rPr>
              <a:t>musculaire</a:t>
            </a:r>
            <a:r>
              <a:rPr lang="en-US" sz="1400" dirty="0" smtClean="0">
                <a:latin typeface="+mn-lt"/>
              </a:rPr>
              <a:t> des </a:t>
            </a:r>
            <a:r>
              <a:rPr lang="en-US" sz="1400" dirty="0" err="1" smtClean="0">
                <a:latin typeface="+mn-lt"/>
              </a:rPr>
              <a:t>membres</a:t>
            </a:r>
            <a:r>
              <a:rPr lang="en-US" sz="1400" dirty="0" smtClean="0">
                <a:latin typeface="+mn-lt"/>
              </a:rPr>
              <a:t> </a:t>
            </a:r>
            <a:r>
              <a:rPr lang="en-US" sz="1400" dirty="0" err="1" smtClean="0">
                <a:latin typeface="+mn-lt"/>
              </a:rPr>
              <a:t>ou</a:t>
            </a:r>
            <a:r>
              <a:rPr lang="en-US" sz="1400" dirty="0" smtClean="0">
                <a:latin typeface="+mn-lt"/>
              </a:rPr>
              <a:t> </a:t>
            </a:r>
            <a:r>
              <a:rPr lang="en-US" sz="1400" dirty="0" err="1" smtClean="0">
                <a:latin typeface="+mn-lt"/>
              </a:rPr>
              <a:t>l’exercice</a:t>
            </a:r>
            <a:r>
              <a:rPr lang="en-US" sz="1400" dirty="0" smtClean="0">
                <a:latin typeface="+mn-lt"/>
              </a:rPr>
              <a:t> en </a:t>
            </a:r>
            <a:r>
              <a:rPr lang="en-US" sz="1400" dirty="0" err="1" smtClean="0">
                <a:latin typeface="+mn-lt"/>
              </a:rPr>
              <a:t>général</a:t>
            </a:r>
            <a:r>
              <a:rPr lang="en-US" sz="1400" dirty="0" smtClean="0">
                <a:latin typeface="+mn-lt"/>
              </a:rPr>
              <a:t>:</a:t>
            </a:r>
          </a:p>
          <a:p>
            <a:pPr eaLnBrk="1" hangingPunct="1">
              <a:buFontTx/>
              <a:buChar char="-"/>
              <a:defRPr/>
            </a:pPr>
            <a:r>
              <a:rPr lang="en-US" sz="1400" dirty="0" err="1" smtClean="0">
                <a:latin typeface="+mn-lt"/>
              </a:rPr>
              <a:t>Souvent</a:t>
            </a:r>
            <a:r>
              <a:rPr lang="en-US" sz="1400" dirty="0" smtClean="0">
                <a:latin typeface="+mn-lt"/>
              </a:rPr>
              <a:t> figures </a:t>
            </a:r>
            <a:r>
              <a:rPr lang="en-US" sz="1400" dirty="0" err="1" smtClean="0">
                <a:latin typeface="+mn-lt"/>
              </a:rPr>
              <a:t>corporelles</a:t>
            </a:r>
            <a:r>
              <a:rPr lang="en-US" sz="1400" dirty="0" smtClean="0">
                <a:latin typeface="+mn-lt"/>
              </a:rPr>
              <a:t> qui </a:t>
            </a:r>
            <a:r>
              <a:rPr lang="en-US" sz="1400" dirty="0" err="1" smtClean="0">
                <a:latin typeface="+mn-lt"/>
              </a:rPr>
              <a:t>n’ont</a:t>
            </a:r>
            <a:r>
              <a:rPr lang="en-US" sz="1400" dirty="0" smtClean="0">
                <a:latin typeface="+mn-lt"/>
              </a:rPr>
              <a:t> pas de bras </a:t>
            </a:r>
            <a:r>
              <a:rPr lang="en-US" sz="1400" dirty="0" err="1" smtClean="0">
                <a:latin typeface="+mn-lt"/>
              </a:rPr>
              <a:t>ou</a:t>
            </a:r>
            <a:r>
              <a:rPr lang="en-US" sz="1400" dirty="0" smtClean="0">
                <a:latin typeface="+mn-lt"/>
              </a:rPr>
              <a:t> avec </a:t>
            </a:r>
            <a:r>
              <a:rPr lang="en-US" sz="1400" dirty="0" err="1" smtClean="0">
                <a:latin typeface="+mn-lt"/>
              </a:rPr>
              <a:t>membres</a:t>
            </a:r>
            <a:r>
              <a:rPr lang="en-US" sz="1400" dirty="0" smtClean="0">
                <a:latin typeface="+mn-lt"/>
              </a:rPr>
              <a:t> ‘</a:t>
            </a:r>
            <a:r>
              <a:rPr lang="en-US" sz="1400" dirty="0" err="1" smtClean="0">
                <a:latin typeface="+mn-lt"/>
              </a:rPr>
              <a:t>ficelles</a:t>
            </a:r>
            <a:r>
              <a:rPr lang="en-US" sz="1400" dirty="0" smtClean="0">
                <a:latin typeface="+mn-lt"/>
              </a:rPr>
              <a:t>’</a:t>
            </a:r>
          </a:p>
          <a:p>
            <a:pPr eaLnBrk="1" hangingPunct="1">
              <a:buFontTx/>
              <a:buChar char="-"/>
              <a:defRPr/>
            </a:pPr>
            <a:r>
              <a:rPr lang="en-US" sz="1400" dirty="0" smtClean="0">
                <a:latin typeface="+mn-lt"/>
              </a:rPr>
              <a:t> </a:t>
            </a:r>
            <a:r>
              <a:rPr lang="en-US" sz="1400" dirty="0" err="1" smtClean="0">
                <a:latin typeface="+mn-lt"/>
              </a:rPr>
              <a:t>Alors</a:t>
            </a:r>
            <a:r>
              <a:rPr lang="en-US" sz="1400" dirty="0" smtClean="0">
                <a:latin typeface="+mn-lt"/>
              </a:rPr>
              <a:t> </a:t>
            </a:r>
            <a:r>
              <a:rPr lang="en-US" sz="1400" dirty="0" err="1" smtClean="0">
                <a:latin typeface="+mn-lt"/>
              </a:rPr>
              <a:t>que</a:t>
            </a:r>
            <a:r>
              <a:rPr lang="en-US" sz="1400" dirty="0" smtClean="0">
                <a:latin typeface="+mn-lt"/>
              </a:rPr>
              <a:t> </a:t>
            </a:r>
            <a:r>
              <a:rPr lang="en-US" sz="1400" dirty="0" err="1" smtClean="0">
                <a:latin typeface="+mn-lt"/>
              </a:rPr>
              <a:t>tous</a:t>
            </a:r>
            <a:r>
              <a:rPr lang="en-US" sz="1400" dirty="0" smtClean="0">
                <a:latin typeface="+mn-lt"/>
              </a:rPr>
              <a:t> </a:t>
            </a:r>
            <a:r>
              <a:rPr lang="en-US" sz="1400" dirty="0" err="1" smtClean="0">
                <a:latin typeface="+mn-lt"/>
              </a:rPr>
              <a:t>ont</a:t>
            </a:r>
            <a:r>
              <a:rPr lang="en-US" sz="1400" dirty="0" smtClean="0">
                <a:latin typeface="+mn-lt"/>
              </a:rPr>
              <a:t> de </a:t>
            </a:r>
            <a:r>
              <a:rPr lang="en-US" sz="1400" dirty="0" err="1" smtClean="0">
                <a:latin typeface="+mn-lt"/>
              </a:rPr>
              <a:t>l’emphysème</a:t>
            </a:r>
            <a:r>
              <a:rPr lang="en-US" sz="1400" dirty="0" smtClean="0">
                <a:latin typeface="+mn-lt"/>
              </a:rPr>
              <a:t> (et </a:t>
            </a:r>
            <a:r>
              <a:rPr lang="en-US" sz="1400" dirty="0" err="1" smtClean="0">
                <a:latin typeface="+mn-lt"/>
              </a:rPr>
              <a:t>souffrent</a:t>
            </a:r>
            <a:r>
              <a:rPr lang="en-US" sz="1400" dirty="0" smtClean="0">
                <a:latin typeface="+mn-lt"/>
              </a:rPr>
              <a:t> </a:t>
            </a:r>
            <a:r>
              <a:rPr lang="en-US" sz="1400" dirty="0" err="1" smtClean="0">
                <a:latin typeface="+mn-lt"/>
              </a:rPr>
              <a:t>donc</a:t>
            </a:r>
            <a:r>
              <a:rPr lang="en-US" sz="1400" dirty="0" smtClean="0">
                <a:latin typeface="+mn-lt"/>
              </a:rPr>
              <a:t> à divers </a:t>
            </a:r>
            <a:r>
              <a:rPr lang="en-US" sz="1400" dirty="0" err="1" smtClean="0">
                <a:latin typeface="+mn-lt"/>
              </a:rPr>
              <a:t>degrés</a:t>
            </a:r>
            <a:r>
              <a:rPr lang="en-US" sz="1400" dirty="0" smtClean="0">
                <a:latin typeface="+mn-lt"/>
              </a:rPr>
              <a:t> </a:t>
            </a:r>
            <a:r>
              <a:rPr lang="en-US" sz="1400" dirty="0" err="1" smtClean="0">
                <a:latin typeface="+mn-lt"/>
              </a:rPr>
              <a:t>d’hyperinflation</a:t>
            </a:r>
            <a:r>
              <a:rPr lang="en-US" sz="1400" dirty="0" smtClean="0">
                <a:latin typeface="+mn-lt"/>
              </a:rPr>
              <a:t>), </a:t>
            </a:r>
            <a:r>
              <a:rPr lang="en-US" sz="1400" dirty="0" err="1" smtClean="0">
                <a:latin typeface="+mn-lt"/>
              </a:rPr>
              <a:t>ils</a:t>
            </a:r>
            <a:r>
              <a:rPr lang="en-US" sz="1400" dirty="0" smtClean="0">
                <a:latin typeface="+mn-lt"/>
              </a:rPr>
              <a:t> </a:t>
            </a:r>
            <a:r>
              <a:rPr lang="en-US" sz="1400" dirty="0" err="1" smtClean="0">
                <a:latin typeface="+mn-lt"/>
              </a:rPr>
              <a:t>dessinent</a:t>
            </a:r>
            <a:r>
              <a:rPr lang="en-US" sz="1400" dirty="0" smtClean="0">
                <a:latin typeface="+mn-lt"/>
              </a:rPr>
              <a:t> </a:t>
            </a:r>
            <a:r>
              <a:rPr lang="en-US" sz="1400" dirty="0" err="1" smtClean="0">
                <a:latin typeface="+mn-lt"/>
              </a:rPr>
              <a:t>leurs</a:t>
            </a:r>
            <a:r>
              <a:rPr lang="en-US" sz="1400" dirty="0" smtClean="0">
                <a:latin typeface="+mn-lt"/>
              </a:rPr>
              <a:t> </a:t>
            </a:r>
            <a:r>
              <a:rPr lang="en-US" sz="1400" dirty="0" err="1" smtClean="0">
                <a:latin typeface="+mn-lt"/>
              </a:rPr>
              <a:t>poumons</a:t>
            </a:r>
            <a:r>
              <a:rPr lang="en-US" sz="1400" dirty="0" smtClean="0">
                <a:latin typeface="+mn-lt"/>
              </a:rPr>
              <a:t> </a:t>
            </a:r>
            <a:r>
              <a:rPr lang="en-US" sz="1400" dirty="0" err="1" smtClean="0">
                <a:latin typeface="+mn-lt"/>
              </a:rPr>
              <a:t>comme</a:t>
            </a:r>
            <a:r>
              <a:rPr lang="en-US" sz="1400" dirty="0" smtClean="0">
                <a:latin typeface="+mn-lt"/>
              </a:rPr>
              <a:t> des </a:t>
            </a:r>
            <a:r>
              <a:rPr lang="en-US" sz="1400" dirty="0" err="1" smtClean="0">
                <a:latin typeface="+mn-lt"/>
              </a:rPr>
              <a:t>organes</a:t>
            </a:r>
            <a:r>
              <a:rPr lang="en-US" sz="1400" dirty="0" smtClean="0">
                <a:latin typeface="+mn-lt"/>
              </a:rPr>
              <a:t> </a:t>
            </a:r>
            <a:r>
              <a:rPr lang="en-US" sz="1400" dirty="0" err="1" smtClean="0">
                <a:latin typeface="+mn-lt"/>
              </a:rPr>
              <a:t>rapetissés</a:t>
            </a:r>
            <a:r>
              <a:rPr lang="en-US" sz="1400" dirty="0" smtClean="0">
                <a:latin typeface="+mn-lt"/>
              </a:rPr>
              <a:t> – en lien avec </a:t>
            </a:r>
            <a:r>
              <a:rPr lang="en-US" sz="1400" dirty="0" err="1" smtClean="0">
                <a:latin typeface="+mn-lt"/>
              </a:rPr>
              <a:t>leur</a:t>
            </a:r>
            <a:r>
              <a:rPr lang="en-US" sz="1400" dirty="0" smtClean="0">
                <a:latin typeface="+mn-lt"/>
              </a:rPr>
              <a:t> sensation de </a:t>
            </a:r>
            <a:r>
              <a:rPr lang="en-US" sz="1400" dirty="0" err="1" smtClean="0">
                <a:latin typeface="+mn-lt"/>
              </a:rPr>
              <a:t>manque</a:t>
            </a:r>
            <a:r>
              <a:rPr lang="en-US" sz="1400" dirty="0" smtClean="0">
                <a:latin typeface="+mn-lt"/>
              </a:rPr>
              <a:t> de </a:t>
            </a:r>
            <a:r>
              <a:rPr lang="en-US" sz="1400" dirty="0" err="1" smtClean="0">
                <a:latin typeface="+mn-lt"/>
              </a:rPr>
              <a:t>souffle</a:t>
            </a:r>
            <a:r>
              <a:rPr lang="en-US" sz="1400" dirty="0" smtClean="0">
                <a:latin typeface="+mn-lt"/>
              </a:rPr>
              <a:t> et de </a:t>
            </a:r>
            <a:r>
              <a:rPr lang="en-US" sz="1400" dirty="0" err="1" smtClean="0">
                <a:latin typeface="+mn-lt"/>
              </a:rPr>
              <a:t>poitrine</a:t>
            </a:r>
            <a:r>
              <a:rPr lang="en-US" sz="1400" dirty="0" smtClean="0">
                <a:latin typeface="+mn-lt"/>
              </a:rPr>
              <a:t> </a:t>
            </a:r>
            <a:r>
              <a:rPr lang="en-US" sz="1400" dirty="0" err="1" smtClean="0">
                <a:latin typeface="+mn-lt"/>
              </a:rPr>
              <a:t>serrée</a:t>
            </a:r>
            <a:endParaRPr lang="en-US" sz="1400" dirty="0" smtClean="0">
              <a:latin typeface="+mn-lt"/>
            </a:endParaRPr>
          </a:p>
          <a:p>
            <a:pPr eaLnBrk="1" hangingPunct="1">
              <a:buFont typeface="Symbol" pitchFamily="18" charset="2"/>
              <a:buChar char="Þ"/>
              <a:defRPr/>
            </a:pPr>
            <a:r>
              <a:rPr lang="en-US" sz="1400" dirty="0" err="1" smtClean="0">
                <a:latin typeface="+mn-lt"/>
                <a:sym typeface="Symbol" pitchFamily="18" charset="2"/>
              </a:rPr>
              <a:t>Peut</a:t>
            </a:r>
            <a:r>
              <a:rPr lang="en-US" sz="1400" dirty="0" smtClean="0">
                <a:latin typeface="+mn-lt"/>
                <a:sym typeface="Symbol" pitchFamily="18" charset="2"/>
              </a:rPr>
              <a:t> </a:t>
            </a:r>
            <a:r>
              <a:rPr lang="en-US" sz="1400" dirty="0" err="1" smtClean="0">
                <a:latin typeface="+mn-lt"/>
                <a:sym typeface="Symbol" pitchFamily="18" charset="2"/>
              </a:rPr>
              <a:t>rendre</a:t>
            </a:r>
            <a:r>
              <a:rPr lang="en-US" sz="1400" dirty="0" smtClean="0">
                <a:latin typeface="+mn-lt"/>
                <a:sym typeface="Symbol" pitchFamily="18" charset="2"/>
              </a:rPr>
              <a:t> la perception de </a:t>
            </a:r>
            <a:r>
              <a:rPr lang="en-US" sz="1400" dirty="0" err="1" smtClean="0">
                <a:latin typeface="+mn-lt"/>
                <a:sym typeface="Symbol" pitchFamily="18" charset="2"/>
              </a:rPr>
              <a:t>l’exercice</a:t>
            </a:r>
            <a:r>
              <a:rPr lang="en-US" sz="1400" dirty="0" smtClean="0">
                <a:latin typeface="+mn-lt"/>
                <a:sym typeface="Symbol" pitchFamily="18" charset="2"/>
              </a:rPr>
              <a:t> </a:t>
            </a:r>
            <a:r>
              <a:rPr lang="en-US" sz="1400" dirty="0" err="1" smtClean="0">
                <a:latin typeface="+mn-lt"/>
                <a:sym typeface="Symbol" pitchFamily="18" charset="2"/>
              </a:rPr>
              <a:t>comme</a:t>
            </a:r>
            <a:r>
              <a:rPr lang="en-US" sz="1400" dirty="0" smtClean="0">
                <a:latin typeface="+mn-lt"/>
                <a:sym typeface="Symbol" pitchFamily="18" charset="2"/>
              </a:rPr>
              <a:t> </a:t>
            </a:r>
            <a:r>
              <a:rPr lang="en-US" sz="1400" dirty="0" err="1" smtClean="0">
                <a:latin typeface="+mn-lt"/>
                <a:sym typeface="Symbol" pitchFamily="18" charset="2"/>
              </a:rPr>
              <a:t>dangereuse</a:t>
            </a:r>
            <a:r>
              <a:rPr lang="en-US" sz="1400" dirty="0" smtClean="0">
                <a:latin typeface="+mn-lt"/>
                <a:sym typeface="Symbol" pitchFamily="18" charset="2"/>
              </a:rPr>
              <a:t>, </a:t>
            </a:r>
            <a:r>
              <a:rPr lang="en-US" sz="1400" dirty="0" err="1" smtClean="0">
                <a:latin typeface="+mn-lt"/>
                <a:sym typeface="Symbol" pitchFamily="18" charset="2"/>
              </a:rPr>
              <a:t>voire</a:t>
            </a:r>
            <a:r>
              <a:rPr lang="en-US" sz="1400" dirty="0" smtClean="0">
                <a:latin typeface="+mn-lt"/>
                <a:sym typeface="Symbol" pitchFamily="18" charset="2"/>
              </a:rPr>
              <a:t> </a:t>
            </a:r>
            <a:r>
              <a:rPr lang="en-US" sz="1400" dirty="0" err="1" smtClean="0">
                <a:latin typeface="+mn-lt"/>
                <a:sym typeface="Symbol" pitchFamily="18" charset="2"/>
              </a:rPr>
              <a:t>comme</a:t>
            </a:r>
            <a:r>
              <a:rPr lang="en-US" sz="1400" dirty="0" smtClean="0">
                <a:latin typeface="+mn-lt"/>
                <a:sym typeface="Symbol" pitchFamily="18" charset="2"/>
              </a:rPr>
              <a:t> </a:t>
            </a:r>
            <a:r>
              <a:rPr lang="en-US" sz="1400" dirty="0" err="1" smtClean="0">
                <a:latin typeface="+mn-lt"/>
                <a:sym typeface="Symbol" pitchFamily="18" charset="2"/>
              </a:rPr>
              <a:t>mettant</a:t>
            </a:r>
            <a:r>
              <a:rPr lang="en-US" sz="1400" dirty="0" smtClean="0">
                <a:latin typeface="+mn-lt"/>
                <a:sym typeface="Symbol" pitchFamily="18" charset="2"/>
              </a:rPr>
              <a:t> la vie en danger.</a:t>
            </a:r>
            <a:endParaRPr lang="en-US" sz="1400" dirty="0" smtClean="0">
              <a:latin typeface="+mn-lt"/>
            </a:endParaRPr>
          </a:p>
          <a:p>
            <a:pPr eaLnBrk="1" hangingPunct="1">
              <a:buFont typeface="Symbol" pitchFamily="18" charset="2"/>
              <a:buChar char="Þ"/>
              <a:defRPr/>
            </a:pPr>
            <a:endParaRPr lang="fr-FR" sz="1400" dirty="0" smtClean="0">
              <a:latin typeface="+mn-lt"/>
            </a:endParaRPr>
          </a:p>
        </p:txBody>
      </p:sp>
    </p:spTree>
    <p:extLst>
      <p:ext uri="{BB962C8B-B14F-4D97-AF65-F5344CB8AC3E}">
        <p14:creationId xmlns:p14="http://schemas.microsoft.com/office/powerpoint/2010/main" val="2891411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Non-</a:t>
            </a:r>
            <a:r>
              <a:rPr lang="fr-CH" dirty="0" err="1" smtClean="0"/>
              <a:t>compliance</a:t>
            </a:r>
            <a:r>
              <a:rPr lang="fr-CH" dirty="0" smtClean="0"/>
              <a:t> as an </a:t>
            </a:r>
            <a:r>
              <a:rPr lang="fr-CH" dirty="0" err="1" smtClean="0"/>
              <a:t>example</a:t>
            </a:r>
            <a:r>
              <a:rPr lang="fr-CH" dirty="0" smtClean="0"/>
              <a:t>: patient do not </a:t>
            </a:r>
            <a:r>
              <a:rPr lang="fr-CH" dirty="0" err="1" smtClean="0"/>
              <a:t>follow</a:t>
            </a:r>
            <a:r>
              <a:rPr lang="fr-CH" dirty="0" smtClean="0"/>
              <a:t> </a:t>
            </a:r>
            <a:r>
              <a:rPr lang="fr-CH" dirty="0" err="1" smtClean="0"/>
              <a:t>medical</a:t>
            </a:r>
            <a:r>
              <a:rPr lang="fr-CH" dirty="0" smtClean="0"/>
              <a:t> </a:t>
            </a:r>
            <a:r>
              <a:rPr lang="fr-CH" dirty="0" err="1" smtClean="0"/>
              <a:t>advice</a:t>
            </a:r>
            <a:r>
              <a:rPr lang="fr-CH" dirty="0" smtClean="0"/>
              <a:t> </a:t>
            </a:r>
            <a:r>
              <a:rPr lang="fr-CH" dirty="0" err="1" smtClean="0"/>
              <a:t>based</a:t>
            </a:r>
            <a:r>
              <a:rPr lang="fr-CH" dirty="0" smtClean="0"/>
              <a:t> on good </a:t>
            </a:r>
            <a:r>
              <a:rPr lang="fr-CH" dirty="0" err="1" smtClean="0"/>
              <a:t>evidence</a:t>
            </a:r>
            <a:r>
              <a:rPr lang="fr-CH" dirty="0" smtClean="0"/>
              <a:t> of the </a:t>
            </a:r>
            <a:r>
              <a:rPr lang="fr-CH" dirty="0" err="1" smtClean="0"/>
              <a:t>effectiveness</a:t>
            </a:r>
            <a:r>
              <a:rPr lang="fr-CH" dirty="0" smtClean="0"/>
              <a:t> of a </a:t>
            </a:r>
            <a:r>
              <a:rPr lang="fr-CH" dirty="0" err="1" smtClean="0"/>
              <a:t>medical</a:t>
            </a:r>
            <a:r>
              <a:rPr lang="fr-CH" dirty="0" smtClean="0"/>
              <a:t> intervention. </a:t>
            </a:r>
          </a:p>
          <a:p>
            <a:r>
              <a:rPr lang="fr-CH" dirty="0" smtClean="0"/>
              <a:t>1) </a:t>
            </a:r>
            <a:r>
              <a:rPr lang="fr-CH" dirty="0" err="1" smtClean="0"/>
              <a:t>Overview</a:t>
            </a:r>
            <a:r>
              <a:rPr lang="fr-CH" dirty="0" smtClean="0"/>
              <a:t> of the med and </a:t>
            </a:r>
            <a:r>
              <a:rPr lang="fr-CH" dirty="0" err="1" smtClean="0"/>
              <a:t>health</a:t>
            </a:r>
            <a:r>
              <a:rPr lang="fr-CH" dirty="0" smtClean="0"/>
              <a:t> </a:t>
            </a:r>
            <a:r>
              <a:rPr lang="fr-CH" dirty="0" err="1" smtClean="0"/>
              <a:t>literature</a:t>
            </a:r>
            <a:r>
              <a:rPr lang="fr-CH" dirty="0" smtClean="0"/>
              <a:t> shows…</a:t>
            </a:r>
            <a:endParaRPr lang="fr-CH" dirty="0"/>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5</a:t>
            </a:fld>
            <a:endParaRPr lang="fr-FR"/>
          </a:p>
        </p:txBody>
      </p:sp>
    </p:spTree>
    <p:extLst>
      <p:ext uri="{BB962C8B-B14F-4D97-AF65-F5344CB8AC3E}">
        <p14:creationId xmlns:p14="http://schemas.microsoft.com/office/powerpoint/2010/main" val="1365218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6</a:t>
            </a:fld>
            <a:endParaRPr lang="fr-FR"/>
          </a:p>
        </p:txBody>
      </p:sp>
    </p:spTree>
    <p:extLst>
      <p:ext uri="{BB962C8B-B14F-4D97-AF65-F5344CB8AC3E}">
        <p14:creationId xmlns:p14="http://schemas.microsoft.com/office/powerpoint/2010/main" val="2479324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7</a:t>
            </a:fld>
            <a:endParaRPr lang="fr-FR"/>
          </a:p>
        </p:txBody>
      </p:sp>
    </p:spTree>
    <p:extLst>
      <p:ext uri="{BB962C8B-B14F-4D97-AF65-F5344CB8AC3E}">
        <p14:creationId xmlns:p14="http://schemas.microsoft.com/office/powerpoint/2010/main" val="416258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Useful strategy for addressing </a:t>
            </a:r>
            <a:r>
              <a:rPr lang="en-GB" dirty="0" err="1" smtClean="0"/>
              <a:t>pratical</a:t>
            </a:r>
            <a:r>
              <a:rPr lang="en-GB" dirty="0" smtClean="0"/>
              <a:t> problems that arise in complex environments. </a:t>
            </a:r>
            <a:r>
              <a:rPr lang="en-GB" dirty="0" err="1" smtClean="0"/>
              <a:t>Ie</a:t>
            </a:r>
            <a:r>
              <a:rPr lang="en-GB" dirty="0" smtClean="0"/>
              <a:t> in-depth</a:t>
            </a:r>
            <a:endParaRPr lang="fr-CH" dirty="0" smtClean="0"/>
          </a:p>
          <a:p>
            <a:r>
              <a:rPr lang="en-GB" dirty="0" smtClean="0"/>
              <a:t>Useful strategy for addressing practical problems that arise in complex environments. </a:t>
            </a:r>
            <a:r>
              <a:rPr lang="en-GB" i="1" dirty="0" smtClean="0"/>
              <a:t>Quantitative</a:t>
            </a:r>
            <a:r>
              <a:rPr lang="en-GB" dirty="0" smtClean="0"/>
              <a:t>: how many patients are on sick-leave, how much does it cost, do treatment strategies follow evidence-based guidelines,… </a:t>
            </a:r>
            <a:r>
              <a:rPr lang="en-GB" dirty="0" smtClean="0">
                <a:sym typeface="Symbol"/>
              </a:rPr>
              <a:t> </a:t>
            </a:r>
            <a:r>
              <a:rPr lang="en-GB" dirty="0" smtClean="0"/>
              <a:t>Identify correlations between variables(Forman)</a:t>
            </a:r>
            <a:endParaRPr lang="fr-CH" dirty="0" smtClean="0"/>
          </a:p>
          <a:p>
            <a:r>
              <a:rPr lang="en-GB" i="1" dirty="0" smtClean="0"/>
              <a:t>Qualitative</a:t>
            </a:r>
            <a:r>
              <a:rPr lang="en-GB" dirty="0" smtClean="0"/>
              <a:t>: how do patients view recovery and the recovery process, how do they know they have recovered,…  </a:t>
            </a:r>
            <a:r>
              <a:rPr lang="en-GB" dirty="0" smtClean="0">
                <a:sym typeface="Symbol"/>
              </a:rPr>
              <a:t> </a:t>
            </a:r>
            <a:r>
              <a:rPr lang="en-GB" dirty="0" smtClean="0"/>
              <a:t>Explore what recovery means to the patients (e.g. whether and how far recovery is related to pain relief) </a:t>
            </a:r>
            <a:endParaRPr lang="fr-CH" dirty="0" smtClean="0"/>
          </a:p>
          <a:p>
            <a:r>
              <a:rPr lang="en-GB" dirty="0" smtClean="0"/>
              <a:t>May allow challenging initial assumptions. E.g. before study: pain as the major problem for the patients. (Forman)</a:t>
            </a:r>
          </a:p>
          <a:p>
            <a:r>
              <a:rPr lang="en-GB" dirty="0" smtClean="0"/>
              <a:t>Does not propose in advance the relationships to be tested – rather uncover issues of meaning and context, or decision-making processes</a:t>
            </a:r>
            <a:endParaRPr lang="fr-CH" dirty="0" smtClean="0"/>
          </a:p>
          <a:p>
            <a:endParaRPr lang="fr-CH" dirty="0" smtClean="0"/>
          </a:p>
          <a:p>
            <a:endParaRPr lang="fr-CH" dirty="0"/>
          </a:p>
        </p:txBody>
      </p:sp>
      <p:sp>
        <p:nvSpPr>
          <p:cNvPr id="4" name="Espace réservé du numéro de diapositive 3"/>
          <p:cNvSpPr>
            <a:spLocks noGrp="1"/>
          </p:cNvSpPr>
          <p:nvPr>
            <p:ph type="sldNum" sz="quarter" idx="10"/>
          </p:nvPr>
        </p:nvSpPr>
        <p:spPr/>
        <p:txBody>
          <a:bodyPr/>
          <a:lstStyle/>
          <a:p>
            <a:fld id="{40C632B1-9DF8-D640-A7DE-6B67ED44470F}" type="slidenum">
              <a:rPr lang="fr-FR" smtClean="0"/>
              <a:pPr/>
              <a:t>8</a:t>
            </a:fld>
            <a:endParaRPr lang="fr-FR"/>
          </a:p>
        </p:txBody>
      </p:sp>
    </p:spTree>
    <p:extLst>
      <p:ext uri="{BB962C8B-B14F-4D97-AF65-F5344CB8AC3E}">
        <p14:creationId xmlns:p14="http://schemas.microsoft.com/office/powerpoint/2010/main" val="701806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115743BE-6C0F-47CF-ACC1-32C1D13EEBA5}" type="slidenum">
              <a:rPr lang="fr-FR" altLang="fr-FR" sz="1000">
                <a:latin typeface="Times New Roman" panose="02020603050405020304" pitchFamily="18" charset="0"/>
              </a:rPr>
              <a:pPr/>
              <a:t>9</a:t>
            </a:fld>
            <a:endParaRPr lang="fr-FR" altLang="fr-FR" sz="1000">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08893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A39D22F-B020-5047-9326-5928663DABDB}" type="datetimeFigureOut">
              <a:rPr lang="fr-FR" smtClean="0"/>
              <a:pPr/>
              <a:t>13/06/2019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D7ADFF-FA49-7C44-9CE5-490BCD25556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DA39D22F-B020-5047-9326-5928663DABDB}" type="datetimeFigureOut">
              <a:rPr lang="fr-FR" smtClean="0"/>
              <a:pPr/>
              <a:t>13/06/2019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D7ADFF-FA49-7C44-9CE5-490BCD25556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DA39D22F-B020-5047-9326-5928663DABDB}" type="datetimeFigureOut">
              <a:rPr lang="fr-FR" smtClean="0"/>
              <a:pPr/>
              <a:t>13/06/2019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D7ADFF-FA49-7C44-9CE5-490BCD255567}"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0" y="2995448"/>
            <a:ext cx="9144000" cy="1208690"/>
          </a:xfrm>
          <a:prstGeom prst="rect">
            <a:avLst/>
          </a:prstGeom>
        </p:spPr>
        <p:txBody>
          <a:bodyPr>
            <a:normAutofit/>
          </a:bodyPr>
          <a:lstStyle>
            <a:lvl1pPr>
              <a:defRPr sz="3500">
                <a:latin typeface="Verdana"/>
                <a:cs typeface="Verdana"/>
              </a:defRPr>
            </a:lvl1pPr>
          </a:lstStyle>
          <a:p>
            <a:r>
              <a:rPr lang="de-DE" dirty="0" smtClean="0"/>
              <a:t>[Titel]</a:t>
            </a:r>
            <a:endParaRPr lang="de-DE" dirty="0"/>
          </a:p>
        </p:txBody>
      </p:sp>
      <p:sp>
        <p:nvSpPr>
          <p:cNvPr id="19" name="Datumsplatzhalter 2"/>
          <p:cNvSpPr>
            <a:spLocks noGrp="1"/>
          </p:cNvSpPr>
          <p:nvPr>
            <p:ph type="dt" sz="half" idx="2"/>
          </p:nvPr>
        </p:nvSpPr>
        <p:spPr>
          <a:xfrm>
            <a:off x="3500638" y="6565668"/>
            <a:ext cx="2133600" cy="187367"/>
          </a:xfrm>
          <a:prstGeom prst="rect">
            <a:avLst/>
          </a:prstGeom>
        </p:spPr>
        <p:txBody>
          <a:bodyPr/>
          <a:lstStyle>
            <a:lvl1pPr algn="ctr">
              <a:defRPr sz="1200">
                <a:solidFill>
                  <a:schemeClr val="bg1"/>
                </a:solidFill>
              </a:defRPr>
            </a:lvl1pPr>
          </a:lstStyle>
          <a:p>
            <a:fld id="{AF254824-42C3-4C4F-86EB-3EB6F037CC11}" type="datetime1">
              <a:rPr lang="de-AT" smtClean="0"/>
              <a:pPr/>
              <a:t>13.06.2019</a:t>
            </a:fld>
            <a:endParaRPr lang="de-DE" dirty="0"/>
          </a:p>
        </p:txBody>
      </p:sp>
      <p:sp>
        <p:nvSpPr>
          <p:cNvPr id="20" name="Foliennummernplatzhalter 4"/>
          <p:cNvSpPr>
            <a:spLocks noGrp="1"/>
          </p:cNvSpPr>
          <p:nvPr>
            <p:ph type="sldNum" sz="quarter" idx="4"/>
          </p:nvPr>
        </p:nvSpPr>
        <p:spPr>
          <a:xfrm>
            <a:off x="6553200" y="6565668"/>
            <a:ext cx="2133600" cy="187367"/>
          </a:xfrm>
          <a:prstGeom prst="rect">
            <a:avLst/>
          </a:prstGeom>
        </p:spPr>
        <p:txBody>
          <a:bodyPr/>
          <a:lstStyle>
            <a:lvl1pPr algn="r">
              <a:defRPr sz="1200">
                <a:solidFill>
                  <a:schemeClr val="bg1"/>
                </a:solidFill>
              </a:defRPr>
            </a:lvl1pPr>
          </a:lstStyle>
          <a:p>
            <a:fld id="{7F94EF3A-F656-DD46-B2F4-73E21C88E223}" type="slidenum">
              <a:rPr lang="de-DE" smtClean="0"/>
              <a:pPr/>
              <a:t>‹N°›</a:t>
            </a:fld>
            <a:endParaRPr lang="de-DE" dirty="0"/>
          </a:p>
        </p:txBody>
      </p:sp>
    </p:spTree>
    <p:extLst>
      <p:ext uri="{BB962C8B-B14F-4D97-AF65-F5344CB8AC3E}">
        <p14:creationId xmlns:p14="http://schemas.microsoft.com/office/powerpoint/2010/main" val="220089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DA39D22F-B020-5047-9326-5928663DABDB}" type="datetimeFigureOut">
              <a:rPr lang="fr-FR" smtClean="0"/>
              <a:pPr/>
              <a:t>13/06/2019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D7ADFF-FA49-7C44-9CE5-490BCD25556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Espace réservé de la date 3"/>
          <p:cNvSpPr>
            <a:spLocks noGrp="1"/>
          </p:cNvSpPr>
          <p:nvPr>
            <p:ph type="dt" sz="half" idx="10"/>
          </p:nvPr>
        </p:nvSpPr>
        <p:spPr/>
        <p:txBody>
          <a:bodyPr/>
          <a:lstStyle/>
          <a:p>
            <a:fld id="{DA39D22F-B020-5047-9326-5928663DABDB}" type="datetimeFigureOut">
              <a:rPr lang="fr-FR" smtClean="0"/>
              <a:pPr/>
              <a:t>13/06/2019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D7ADFF-FA49-7C44-9CE5-490BCD25556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e la date 4"/>
          <p:cNvSpPr>
            <a:spLocks noGrp="1"/>
          </p:cNvSpPr>
          <p:nvPr>
            <p:ph type="dt" sz="half" idx="10"/>
          </p:nvPr>
        </p:nvSpPr>
        <p:spPr/>
        <p:txBody>
          <a:bodyPr/>
          <a:lstStyle/>
          <a:p>
            <a:fld id="{DA39D22F-B020-5047-9326-5928663DABDB}" type="datetimeFigureOut">
              <a:rPr lang="fr-FR" smtClean="0"/>
              <a:pPr/>
              <a:t>13/06/2019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D7ADFF-FA49-7C44-9CE5-490BCD25556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7" name="Espace réservé de la date 6"/>
          <p:cNvSpPr>
            <a:spLocks noGrp="1"/>
          </p:cNvSpPr>
          <p:nvPr>
            <p:ph type="dt" sz="half" idx="10"/>
          </p:nvPr>
        </p:nvSpPr>
        <p:spPr/>
        <p:txBody>
          <a:bodyPr/>
          <a:lstStyle/>
          <a:p>
            <a:fld id="{DA39D22F-B020-5047-9326-5928663DABDB}" type="datetimeFigureOut">
              <a:rPr lang="fr-FR" smtClean="0"/>
              <a:pPr/>
              <a:t>13/06/2019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9D7ADFF-FA49-7C44-9CE5-490BCD25556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e la date 2"/>
          <p:cNvSpPr>
            <a:spLocks noGrp="1"/>
          </p:cNvSpPr>
          <p:nvPr>
            <p:ph type="dt" sz="half" idx="10"/>
          </p:nvPr>
        </p:nvSpPr>
        <p:spPr/>
        <p:txBody>
          <a:bodyPr/>
          <a:lstStyle/>
          <a:p>
            <a:fld id="{DA39D22F-B020-5047-9326-5928663DABDB}" type="datetimeFigureOut">
              <a:rPr lang="fr-FR" smtClean="0"/>
              <a:pPr/>
              <a:t>13/06/2019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9D7ADFF-FA49-7C44-9CE5-490BCD25556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39D22F-B020-5047-9326-5928663DABDB}" type="datetimeFigureOut">
              <a:rPr lang="fr-FR" smtClean="0"/>
              <a:pPr/>
              <a:t>13/06/2019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9D7ADFF-FA49-7C44-9CE5-490BCD25556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DA39D22F-B020-5047-9326-5928663DABDB}" type="datetimeFigureOut">
              <a:rPr lang="fr-FR" smtClean="0"/>
              <a:pPr/>
              <a:t>13/06/2019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D7ADFF-FA49-7C44-9CE5-490BCD25556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DA39D22F-B020-5047-9326-5928663DABDB}" type="datetimeFigureOut">
              <a:rPr lang="fr-FR" smtClean="0"/>
              <a:pPr/>
              <a:t>13/06/2019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D7ADFF-FA49-7C44-9CE5-490BCD25556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9D22F-B020-5047-9326-5928663DABDB}" type="datetimeFigureOut">
              <a:rPr lang="fr-FR" smtClean="0"/>
              <a:pPr/>
              <a:t>13/06/2019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7ADFF-FA49-7C44-9CE5-490BCD25556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5494" y="2385607"/>
            <a:ext cx="8591944" cy="1321420"/>
          </a:xfrm>
        </p:spPr>
        <p:txBody>
          <a:bodyPr>
            <a:normAutofit fontScale="90000"/>
          </a:bodyPr>
          <a:lstStyle/>
          <a:p>
            <a:r>
              <a:rPr lang="fr-CH" sz="3600" b="1" dirty="0" smtClean="0">
                <a:latin typeface="+mn-lt"/>
              </a:rPr>
              <a:t/>
            </a:r>
            <a:br>
              <a:rPr lang="fr-CH" sz="3600" b="1" dirty="0" smtClean="0">
                <a:latin typeface="+mn-lt"/>
              </a:rPr>
            </a:br>
            <a:r>
              <a:rPr lang="fr-CH" sz="4400" b="1" dirty="0" smtClean="0">
                <a:latin typeface="+mn-lt"/>
              </a:rPr>
              <a:t>Les études qualitatives, </a:t>
            </a:r>
            <a:r>
              <a:rPr lang="fr-CH" sz="4400" b="1" dirty="0" smtClean="0">
                <a:latin typeface="+mn-lt"/>
              </a:rPr>
              <a:t>quand et </a:t>
            </a:r>
            <a:br>
              <a:rPr lang="fr-CH" sz="4400" b="1" dirty="0" smtClean="0">
                <a:latin typeface="+mn-lt"/>
              </a:rPr>
            </a:br>
            <a:r>
              <a:rPr lang="fr-CH" sz="4400" b="1" dirty="0" smtClean="0">
                <a:latin typeface="+mn-lt"/>
              </a:rPr>
              <a:t>pour </a:t>
            </a:r>
            <a:r>
              <a:rPr lang="fr-CH" sz="4400" b="1" dirty="0" smtClean="0">
                <a:latin typeface="+mn-lt"/>
              </a:rPr>
              <a:t>quoi faire?</a:t>
            </a:r>
            <a:r>
              <a:rPr lang="fr-CH" sz="3600" b="1" dirty="0" smtClean="0">
                <a:latin typeface="+mn-lt"/>
              </a:rPr>
              <a:t/>
            </a:r>
            <a:br>
              <a:rPr lang="fr-CH" sz="3600" b="1" dirty="0" smtClean="0">
                <a:latin typeface="+mn-lt"/>
              </a:rPr>
            </a:br>
            <a:endParaRPr lang="de-DE" dirty="0"/>
          </a:p>
        </p:txBody>
      </p:sp>
      <p:sp>
        <p:nvSpPr>
          <p:cNvPr id="4" name="Untertitel 2"/>
          <p:cNvSpPr txBox="1">
            <a:spLocks/>
          </p:cNvSpPr>
          <p:nvPr/>
        </p:nvSpPr>
        <p:spPr>
          <a:xfrm>
            <a:off x="1141170" y="4137086"/>
            <a:ext cx="6400800" cy="458026"/>
          </a:xfrm>
          <a:prstGeom prst="rect">
            <a:avLst/>
          </a:prstGeom>
        </p:spPr>
        <p:txBody>
          <a:bodyPr>
            <a:normAutofit fontScale="25000" lnSpcReduction="20000"/>
          </a:bodyPr>
          <a:lstStyle>
            <a:lvl1pPr marL="0" indent="0" algn="ctr" defTabSz="457200" rtl="0" eaLnBrk="1" latinLnBrk="0" hangingPunct="1">
              <a:spcBef>
                <a:spcPct val="20000"/>
              </a:spcBef>
              <a:buFont typeface="Arial"/>
              <a:buNone/>
              <a:defRPr sz="1500" kern="1200">
                <a:solidFill>
                  <a:srgbClr val="013060"/>
                </a:solidFill>
                <a:latin typeface="Verdana"/>
                <a:ea typeface="+mn-ea"/>
                <a:cs typeface="Verdan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CH" sz="9600" b="1" dirty="0" smtClean="0">
                <a:latin typeface="+mj-lt"/>
              </a:rPr>
              <a:t>Christine </a:t>
            </a:r>
            <a:r>
              <a:rPr lang="fr-CH" sz="9600" b="1" dirty="0" err="1" smtClean="0">
                <a:latin typeface="+mj-lt"/>
              </a:rPr>
              <a:t>Cedraschi</a:t>
            </a:r>
            <a:endParaRPr lang="fr-CH" sz="9600" b="1" dirty="0" smtClean="0">
              <a:latin typeface="+mj-lt"/>
            </a:endParaRPr>
          </a:p>
          <a:p>
            <a:endParaRPr lang="de-DE" dirty="0"/>
          </a:p>
        </p:txBody>
      </p:sp>
    </p:spTree>
    <p:extLst>
      <p:ext uri="{BB962C8B-B14F-4D97-AF65-F5344CB8AC3E}">
        <p14:creationId xmlns:p14="http://schemas.microsoft.com/office/powerpoint/2010/main" val="3321456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8717"/>
            <a:ext cx="7957750" cy="961495"/>
          </a:xfrm>
        </p:spPr>
        <p:txBody>
          <a:bodyPr>
            <a:normAutofit fontScale="90000"/>
          </a:bodyPr>
          <a:lstStyle/>
          <a:p>
            <a:pPr algn="l"/>
            <a:r>
              <a:rPr lang="en-GB" sz="3200" b="1" dirty="0" err="1">
                <a:solidFill>
                  <a:srgbClr val="C00000"/>
                </a:solidFill>
              </a:rPr>
              <a:t>Q</a:t>
            </a:r>
            <a:r>
              <a:rPr lang="en-GB" sz="3200" b="1" dirty="0" err="1"/>
              <a:t>uand</a:t>
            </a:r>
            <a:r>
              <a:rPr lang="en-GB" sz="3200" b="1" dirty="0"/>
              <a:t> </a:t>
            </a:r>
            <a:r>
              <a:rPr lang="en-GB" sz="3200" b="1" dirty="0" err="1"/>
              <a:t>l’utiliser</a:t>
            </a:r>
            <a:r>
              <a:rPr lang="en-GB" sz="3200" b="1" dirty="0"/>
              <a:t>? </a:t>
            </a:r>
            <a:r>
              <a:rPr lang="fr-CH" sz="3200" b="1" dirty="0"/>
              <a:t>A quel type de question permet-il de répondre</a:t>
            </a:r>
            <a:r>
              <a:rPr lang="en-GB" sz="3200" b="1" dirty="0"/>
              <a:t>? </a:t>
            </a:r>
            <a:endParaRPr lang="fr-CH" sz="3200" dirty="0"/>
          </a:p>
        </p:txBody>
      </p:sp>
      <p:sp>
        <p:nvSpPr>
          <p:cNvPr id="3" name="Espace réservé du contenu 2"/>
          <p:cNvSpPr>
            <a:spLocks noGrp="1"/>
          </p:cNvSpPr>
          <p:nvPr>
            <p:ph idx="1"/>
          </p:nvPr>
        </p:nvSpPr>
        <p:spPr>
          <a:xfrm>
            <a:off x="457200" y="1346200"/>
            <a:ext cx="8229600" cy="4512733"/>
          </a:xfrm>
        </p:spPr>
        <p:txBody>
          <a:bodyPr>
            <a:normAutofit fontScale="77500" lnSpcReduction="20000"/>
          </a:bodyPr>
          <a:lstStyle/>
          <a:p>
            <a:r>
              <a:rPr lang="fr-CH" dirty="0" smtClean="0"/>
              <a:t>De nature </a:t>
            </a:r>
            <a:r>
              <a:rPr lang="fr-CH" dirty="0" smtClean="0"/>
              <a:t>exploratoire</a:t>
            </a:r>
            <a:r>
              <a:rPr lang="fr-CH" dirty="0" smtClean="0"/>
              <a:t>, vise à expliquer un processus</a:t>
            </a:r>
          </a:p>
          <a:p>
            <a:pPr>
              <a:buClr>
                <a:srgbClr val="C00000"/>
              </a:buClr>
              <a:buFont typeface="Wingdings" pitchFamily="2" charset="2"/>
              <a:buChar char="Ø"/>
            </a:pPr>
            <a:r>
              <a:rPr lang="fr-CH" i="1" dirty="0" smtClean="0"/>
              <a:t>Quantitatives</a:t>
            </a:r>
            <a:r>
              <a:rPr lang="fr-CH" dirty="0" smtClean="0"/>
              <a:t>: </a:t>
            </a:r>
            <a:endParaRPr lang="fr-CH" dirty="0" smtClean="0"/>
          </a:p>
          <a:p>
            <a:pPr lvl="1"/>
            <a:r>
              <a:rPr lang="en-GB" dirty="0" smtClean="0"/>
              <a:t>Tester des </a:t>
            </a:r>
            <a:r>
              <a:rPr lang="en-GB" dirty="0" err="1" smtClean="0"/>
              <a:t>hypothèses</a:t>
            </a:r>
            <a:r>
              <a:rPr lang="en-GB" dirty="0" smtClean="0"/>
              <a:t> </a:t>
            </a:r>
            <a:r>
              <a:rPr lang="en-GB" dirty="0" err="1" smtClean="0"/>
              <a:t>concernant</a:t>
            </a:r>
            <a:r>
              <a:rPr lang="en-GB" dirty="0" smtClean="0"/>
              <a:t> </a:t>
            </a:r>
            <a:r>
              <a:rPr lang="en-GB" dirty="0"/>
              <a:t>des variables </a:t>
            </a:r>
            <a:r>
              <a:rPr lang="en-GB" dirty="0" err="1" smtClean="0"/>
              <a:t>déterminées</a:t>
            </a:r>
            <a:r>
              <a:rPr lang="en-GB" dirty="0" smtClean="0"/>
              <a:t>, </a:t>
            </a:r>
          </a:p>
          <a:p>
            <a:pPr lvl="1"/>
            <a:r>
              <a:rPr lang="en-GB" dirty="0" err="1" smtClean="0"/>
              <a:t>déterminer</a:t>
            </a:r>
            <a:r>
              <a:rPr lang="en-GB" dirty="0" smtClean="0"/>
              <a:t> les </a:t>
            </a:r>
            <a:r>
              <a:rPr lang="en-GB" dirty="0" err="1" smtClean="0"/>
              <a:t>risques</a:t>
            </a:r>
            <a:r>
              <a:rPr lang="en-GB" dirty="0" smtClean="0"/>
              <a:t>/</a:t>
            </a:r>
            <a:r>
              <a:rPr lang="en-GB" dirty="0" err="1" smtClean="0"/>
              <a:t>bénéfices</a:t>
            </a:r>
            <a:r>
              <a:rPr lang="en-GB" dirty="0" smtClean="0"/>
              <a:t> </a:t>
            </a:r>
            <a:r>
              <a:rPr lang="en-GB" dirty="0" err="1" smtClean="0"/>
              <a:t>d’une</a:t>
            </a:r>
            <a:r>
              <a:rPr lang="en-GB" dirty="0" smtClean="0"/>
              <a:t> </a:t>
            </a:r>
            <a:r>
              <a:rPr lang="en-GB" dirty="0" smtClean="0"/>
              <a:t>intervention, </a:t>
            </a:r>
          </a:p>
          <a:p>
            <a:pPr lvl="1"/>
            <a:r>
              <a:rPr lang="en-GB" dirty="0" smtClean="0"/>
              <a:t>Identifier </a:t>
            </a:r>
            <a:r>
              <a:rPr lang="en-GB" dirty="0" err="1" smtClean="0"/>
              <a:t>si</a:t>
            </a:r>
            <a:r>
              <a:rPr lang="en-GB" dirty="0" smtClean="0"/>
              <a:t> un </a:t>
            </a:r>
            <a:r>
              <a:rPr lang="en-GB" dirty="0" err="1" smtClean="0"/>
              <a:t>facteur</a:t>
            </a:r>
            <a:r>
              <a:rPr lang="en-GB" dirty="0" smtClean="0"/>
              <a:t> de </a:t>
            </a:r>
            <a:r>
              <a:rPr lang="en-GB" dirty="0" err="1" smtClean="0"/>
              <a:t>risque</a:t>
            </a:r>
            <a:r>
              <a:rPr lang="en-GB" dirty="0" smtClean="0"/>
              <a:t> </a:t>
            </a:r>
            <a:r>
              <a:rPr lang="en-GB" dirty="0" err="1" smtClean="0"/>
              <a:t>donné</a:t>
            </a:r>
            <a:r>
              <a:rPr lang="en-GB" dirty="0" smtClean="0"/>
              <a:t> </a:t>
            </a:r>
            <a:r>
              <a:rPr lang="en-GB" dirty="0" err="1" smtClean="0"/>
              <a:t>prédispose</a:t>
            </a:r>
            <a:r>
              <a:rPr lang="en-GB" dirty="0" smtClean="0"/>
              <a:t> à </a:t>
            </a:r>
            <a:r>
              <a:rPr lang="en-GB" dirty="0" err="1" smtClean="0"/>
              <a:t>une</a:t>
            </a:r>
            <a:r>
              <a:rPr lang="en-GB" dirty="0" smtClean="0"/>
              <a:t> </a:t>
            </a:r>
            <a:r>
              <a:rPr lang="en-GB" dirty="0" err="1" smtClean="0"/>
              <a:t>maladie</a:t>
            </a:r>
            <a:r>
              <a:rPr lang="en-GB" dirty="0" smtClean="0"/>
              <a:t> </a:t>
            </a:r>
            <a:endParaRPr lang="en-GB" dirty="0" smtClean="0"/>
          </a:p>
          <a:p>
            <a:pPr>
              <a:buClr>
                <a:srgbClr val="C00000"/>
              </a:buClr>
              <a:buFont typeface="Wingdings" pitchFamily="2" charset="2"/>
              <a:buChar char="Ø"/>
            </a:pPr>
            <a:r>
              <a:rPr lang="en-GB" i="1" dirty="0" err="1" smtClean="0"/>
              <a:t>Qualitatives</a:t>
            </a:r>
            <a:r>
              <a:rPr lang="en-GB" dirty="0" smtClean="0"/>
              <a:t>: </a:t>
            </a:r>
            <a:endParaRPr lang="en-GB" dirty="0" smtClean="0"/>
          </a:p>
          <a:p>
            <a:pPr lvl="1"/>
            <a:r>
              <a:rPr lang="en-GB" dirty="0" err="1" smtClean="0"/>
              <a:t>Aborder</a:t>
            </a:r>
            <a:r>
              <a:rPr lang="en-GB" dirty="0" smtClean="0"/>
              <a:t> les </a:t>
            </a:r>
            <a:r>
              <a:rPr lang="en-GB" dirty="0" err="1" smtClean="0"/>
              <a:t>expériences</a:t>
            </a:r>
            <a:r>
              <a:rPr lang="en-GB" dirty="0" smtClean="0"/>
              <a:t> des patients</a:t>
            </a:r>
            <a:r>
              <a:rPr lang="en-GB" dirty="0"/>
              <a:t>, </a:t>
            </a:r>
            <a:r>
              <a:rPr lang="en-GB" dirty="0" smtClean="0"/>
              <a:t>des </a:t>
            </a:r>
            <a:r>
              <a:rPr lang="en-GB" dirty="0" err="1" smtClean="0"/>
              <a:t>phénomènes</a:t>
            </a:r>
            <a:r>
              <a:rPr lang="en-GB" dirty="0" smtClean="0"/>
              <a:t> </a:t>
            </a:r>
            <a:r>
              <a:rPr lang="en-GB" dirty="0" err="1" smtClean="0"/>
              <a:t>sociaux</a:t>
            </a:r>
            <a:r>
              <a:rPr lang="en-GB" dirty="0" smtClean="0"/>
              <a:t> et</a:t>
            </a:r>
            <a:r>
              <a:rPr lang="en-GB" dirty="0" smtClean="0"/>
              <a:t> </a:t>
            </a:r>
            <a:r>
              <a:rPr lang="en-GB" dirty="0" err="1" smtClean="0"/>
              <a:t>émotionnels</a:t>
            </a:r>
            <a:r>
              <a:rPr lang="en-GB" dirty="0" smtClean="0"/>
              <a:t>, de </a:t>
            </a:r>
            <a:r>
              <a:rPr lang="en-GB" dirty="0" err="1" smtClean="0"/>
              <a:t>déterminer</a:t>
            </a:r>
            <a:r>
              <a:rPr lang="en-GB" dirty="0" smtClean="0"/>
              <a:t> ‘quoi’, ‘comment’ </a:t>
            </a:r>
            <a:r>
              <a:rPr lang="en-GB" dirty="0" smtClean="0"/>
              <a:t>et ‘</a:t>
            </a:r>
            <a:r>
              <a:rPr lang="en-GB" dirty="0" err="1" smtClean="0"/>
              <a:t>pourquoi</a:t>
            </a:r>
            <a:r>
              <a:rPr lang="en-GB" dirty="0" smtClean="0"/>
              <a:t>’</a:t>
            </a:r>
            <a:r>
              <a:rPr lang="en-GB" dirty="0" smtClean="0"/>
              <a:t>, </a:t>
            </a:r>
            <a:endParaRPr lang="en-GB" dirty="0" smtClean="0"/>
          </a:p>
          <a:p>
            <a:pPr lvl="1"/>
            <a:r>
              <a:rPr lang="en-GB" dirty="0" smtClean="0"/>
              <a:t>explorer le </a:t>
            </a:r>
            <a:r>
              <a:rPr lang="en-GB" dirty="0" err="1" smtClean="0"/>
              <a:t>sens</a:t>
            </a:r>
            <a:r>
              <a:rPr lang="en-GB" dirty="0" smtClean="0"/>
              <a:t> de la </a:t>
            </a:r>
            <a:r>
              <a:rPr lang="en-GB" dirty="0" err="1" smtClean="0"/>
              <a:t>maladie</a:t>
            </a:r>
            <a:r>
              <a:rPr lang="en-GB" dirty="0" smtClean="0"/>
              <a:t> pour les patients, les attitudes et </a:t>
            </a:r>
            <a:r>
              <a:rPr lang="en-GB" dirty="0" err="1" smtClean="0"/>
              <a:t>comportements</a:t>
            </a:r>
            <a:r>
              <a:rPr lang="en-GB" dirty="0" smtClean="0"/>
              <a:t> des </a:t>
            </a:r>
            <a:r>
              <a:rPr lang="en-GB" dirty="0" smtClean="0"/>
              <a:t>patients </a:t>
            </a:r>
            <a:r>
              <a:rPr lang="en-GB" dirty="0" smtClean="0"/>
              <a:t>et des </a:t>
            </a:r>
            <a:r>
              <a:rPr lang="en-GB" dirty="0" err="1" smtClean="0"/>
              <a:t>cliniciens</a:t>
            </a:r>
            <a:r>
              <a:rPr lang="en-GB" dirty="0" smtClean="0"/>
              <a:t>,</a:t>
            </a:r>
            <a:endParaRPr lang="en-GB" dirty="0" smtClean="0"/>
          </a:p>
          <a:p>
            <a:pPr lvl="1"/>
            <a:r>
              <a:rPr lang="en-GB" dirty="0" smtClean="0"/>
              <a:t>Identifier </a:t>
            </a:r>
            <a:r>
              <a:rPr lang="en-GB" dirty="0"/>
              <a:t>des variables </a:t>
            </a:r>
            <a:r>
              <a:rPr lang="en-GB" dirty="0" err="1" smtClean="0"/>
              <a:t>ou</a:t>
            </a:r>
            <a:r>
              <a:rPr lang="en-GB" dirty="0" smtClean="0"/>
              <a:t> des notions </a:t>
            </a:r>
            <a:r>
              <a:rPr lang="en-GB" dirty="0" err="1" smtClean="0"/>
              <a:t>potentiellement</a:t>
            </a:r>
            <a:r>
              <a:rPr lang="en-GB" dirty="0" smtClean="0"/>
              <a:t> </a:t>
            </a:r>
            <a:r>
              <a:rPr lang="en-GB" dirty="0" err="1" smtClean="0"/>
              <a:t>importantes</a:t>
            </a:r>
            <a:endParaRPr lang="fr-CH" dirty="0"/>
          </a:p>
        </p:txBody>
      </p:sp>
      <p:sp>
        <p:nvSpPr>
          <p:cNvPr id="4" name="ZoneTexte 3"/>
          <p:cNvSpPr txBox="1"/>
          <p:nvPr/>
        </p:nvSpPr>
        <p:spPr>
          <a:xfrm>
            <a:off x="623547" y="5915644"/>
            <a:ext cx="2823882" cy="338554"/>
          </a:xfrm>
          <a:prstGeom prst="rect">
            <a:avLst/>
          </a:prstGeom>
          <a:noFill/>
        </p:spPr>
        <p:txBody>
          <a:bodyPr wrap="square" rtlCol="0">
            <a:spAutoFit/>
          </a:bodyPr>
          <a:lstStyle/>
          <a:p>
            <a:r>
              <a:rPr lang="fr-CH" sz="1600" i="1" dirty="0" err="1" smtClean="0"/>
              <a:t>Giacomini</a:t>
            </a:r>
            <a:r>
              <a:rPr lang="fr-CH" sz="1600" i="1" dirty="0" smtClean="0"/>
              <a:t> et al, JAMA 2000</a:t>
            </a:r>
            <a:endParaRPr lang="fr-CH" sz="1600" i="1" dirty="0"/>
          </a:p>
        </p:txBody>
      </p:sp>
      <p:sp>
        <p:nvSpPr>
          <p:cNvPr id="5"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26162" cy="927629"/>
          </a:xfrm>
        </p:spPr>
        <p:txBody>
          <a:bodyPr>
            <a:noAutofit/>
          </a:bodyPr>
          <a:lstStyle/>
          <a:p>
            <a:pPr algn="l"/>
            <a:r>
              <a:rPr lang="en-GB" sz="3200" b="1" dirty="0" err="1">
                <a:solidFill>
                  <a:srgbClr val="C00000"/>
                </a:solidFill>
              </a:rPr>
              <a:t>Q</a:t>
            </a:r>
            <a:r>
              <a:rPr lang="en-GB" sz="3200" b="1" dirty="0" err="1"/>
              <a:t>uand</a:t>
            </a:r>
            <a:r>
              <a:rPr lang="en-GB" sz="3200" b="1" dirty="0"/>
              <a:t> </a:t>
            </a:r>
            <a:r>
              <a:rPr lang="en-GB" sz="3200" b="1" dirty="0" err="1"/>
              <a:t>l’utiliser</a:t>
            </a:r>
            <a:r>
              <a:rPr lang="en-GB" sz="3200" b="1" dirty="0"/>
              <a:t>? </a:t>
            </a:r>
            <a:r>
              <a:rPr lang="fr-CH" sz="3200" b="1" dirty="0"/>
              <a:t>A quel type de question permet-il de répondre</a:t>
            </a:r>
            <a:r>
              <a:rPr lang="en-GB" sz="3200" b="1" dirty="0"/>
              <a:t>? </a:t>
            </a:r>
            <a:endParaRPr lang="fr-CH" sz="3200" dirty="0"/>
          </a:p>
        </p:txBody>
      </p:sp>
      <p:sp>
        <p:nvSpPr>
          <p:cNvPr id="3" name="Espace réservé du contenu 2"/>
          <p:cNvSpPr>
            <a:spLocks noGrp="1"/>
          </p:cNvSpPr>
          <p:nvPr>
            <p:ph idx="1"/>
          </p:nvPr>
        </p:nvSpPr>
        <p:spPr>
          <a:xfrm>
            <a:off x="457200" y="1417638"/>
            <a:ext cx="8229600" cy="4708525"/>
          </a:xfrm>
        </p:spPr>
        <p:txBody>
          <a:bodyPr>
            <a:normAutofit fontScale="77500" lnSpcReduction="20000"/>
          </a:bodyPr>
          <a:lstStyle/>
          <a:p>
            <a:r>
              <a:rPr lang="en-US" dirty="0" smtClean="0"/>
              <a:t>Examen de la manière dont des facteurs contextuels et individuels </a:t>
            </a:r>
            <a:r>
              <a:rPr lang="fr-CH" dirty="0" smtClean="0"/>
              <a:t>complexes peuvent faciliter ou bloquer </a:t>
            </a:r>
            <a:r>
              <a:rPr lang="fr-CH" dirty="0"/>
              <a:t>un </a:t>
            </a:r>
            <a:r>
              <a:rPr lang="fr-CH" dirty="0" smtClean="0"/>
              <a:t>processus de </a:t>
            </a:r>
            <a:r>
              <a:rPr lang="fr-CH" dirty="0" smtClean="0"/>
              <a:t>décision, chez le patient et/ou le clinicien</a:t>
            </a:r>
            <a:endParaRPr lang="fr-CH" dirty="0" smtClean="0"/>
          </a:p>
          <a:p>
            <a:r>
              <a:rPr lang="fr-CH" dirty="0" smtClean="0"/>
              <a:t>Exemple: adoption and </a:t>
            </a:r>
            <a:r>
              <a:rPr lang="fr-CH" dirty="0" smtClean="0"/>
              <a:t>implémentation de guidelines basés sur la littérature</a:t>
            </a:r>
            <a:r>
              <a:rPr lang="fr-CH" dirty="0" smtClean="0"/>
              <a:t> </a:t>
            </a:r>
          </a:p>
          <a:p>
            <a:pPr lvl="1">
              <a:buClr>
                <a:srgbClr val="C00000"/>
              </a:buClr>
              <a:buFont typeface="Wingdings" pitchFamily="2" charset="2"/>
              <a:buChar char="§"/>
            </a:pPr>
            <a:r>
              <a:rPr lang="en-US" dirty="0" smtClean="0"/>
              <a:t>Exploration des attitudes et du comportement que rapportent des GPs en relation avec l’adhésion aux guidelines pour les patients lombalgiques</a:t>
            </a:r>
          </a:p>
          <a:p>
            <a:pPr lvl="1">
              <a:buClr>
                <a:srgbClr val="C00000"/>
              </a:buClr>
              <a:buFont typeface="Wingdings" pitchFamily="2" charset="2"/>
              <a:buChar char="§"/>
            </a:pPr>
            <a:r>
              <a:rPr lang="en-US" dirty="0" smtClean="0"/>
              <a:t>Etude qualitative qui montre que les GPs rencontrent des difficultés à adhérer à ces recommandations et à gérer la discrépance entre les recommandations à rester actif vs les attentes de se voir prescrit du repos</a:t>
            </a:r>
            <a:endParaRPr lang="en-US" dirty="0" smtClean="0"/>
          </a:p>
          <a:p>
            <a:pPr lvl="1">
              <a:buClr>
                <a:srgbClr val="C00000"/>
              </a:buClr>
              <a:buFont typeface="Wingdings" pitchFamily="2" charset="2"/>
              <a:buChar char="§"/>
            </a:pPr>
            <a:r>
              <a:rPr lang="en-US" dirty="0" smtClean="0"/>
              <a:t>perception que ces guidelines sont 'imposés' peut susciter des résistances, + leurs bases ne sont pas toujours considérées comme crédibles</a:t>
            </a:r>
            <a:endParaRPr lang="en-US" dirty="0" smtClean="0"/>
          </a:p>
          <a:p>
            <a:endParaRPr lang="en-US" dirty="0" smtClean="0"/>
          </a:p>
          <a:p>
            <a:endParaRPr lang="fr-CH" dirty="0"/>
          </a:p>
        </p:txBody>
      </p:sp>
      <p:sp>
        <p:nvSpPr>
          <p:cNvPr id="4" name="ZoneTexte 3"/>
          <p:cNvSpPr txBox="1"/>
          <p:nvPr/>
        </p:nvSpPr>
        <p:spPr>
          <a:xfrm>
            <a:off x="770885" y="6126163"/>
            <a:ext cx="2729753" cy="338554"/>
          </a:xfrm>
          <a:prstGeom prst="rect">
            <a:avLst/>
          </a:prstGeom>
          <a:noFill/>
        </p:spPr>
        <p:txBody>
          <a:bodyPr wrap="square" rtlCol="0">
            <a:spAutoFit/>
          </a:bodyPr>
          <a:lstStyle/>
          <a:p>
            <a:r>
              <a:rPr lang="fr-CH" sz="1600" i="1" dirty="0" err="1" smtClean="0"/>
              <a:t>Corbett</a:t>
            </a:r>
            <a:r>
              <a:rPr lang="fr-CH" sz="1600" i="1" dirty="0" smtClean="0"/>
              <a:t> et al, Fam </a:t>
            </a:r>
            <a:r>
              <a:rPr lang="fr-CH" sz="1600" i="1" dirty="0" err="1" smtClean="0"/>
              <a:t>Pract</a:t>
            </a:r>
            <a:r>
              <a:rPr lang="fr-CH" sz="1600" i="1" dirty="0" smtClean="0"/>
              <a:t> 2009</a:t>
            </a:r>
            <a:endParaRPr lang="fr-CH" sz="1600" i="1" dirty="0"/>
          </a:p>
        </p:txBody>
      </p:sp>
      <p:sp>
        <p:nvSpPr>
          <p:cNvPr id="5"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4266" y="313267"/>
            <a:ext cx="6290733" cy="829733"/>
          </a:xfrm>
        </p:spPr>
        <p:txBody>
          <a:bodyPr>
            <a:normAutofit/>
          </a:bodyPr>
          <a:lstStyle/>
          <a:p>
            <a:pPr algn="l"/>
            <a:r>
              <a:rPr lang="fr-FR" b="1" dirty="0" smtClean="0"/>
              <a:t>Plan</a:t>
            </a:r>
            <a:endParaRPr lang="fr-FR" b="1" dirty="0"/>
          </a:p>
        </p:txBody>
      </p:sp>
      <p:sp>
        <p:nvSpPr>
          <p:cNvPr id="3" name="Espace réservé du contenu 2"/>
          <p:cNvSpPr>
            <a:spLocks noGrp="1"/>
          </p:cNvSpPr>
          <p:nvPr>
            <p:ph idx="1"/>
          </p:nvPr>
        </p:nvSpPr>
        <p:spPr>
          <a:xfrm>
            <a:off x="457200" y="1278467"/>
            <a:ext cx="8229600" cy="4864956"/>
          </a:xfrm>
        </p:spPr>
        <p:txBody>
          <a:bodyPr>
            <a:normAutofit lnSpcReduction="10000"/>
          </a:bodyPr>
          <a:lstStyle/>
          <a:p>
            <a:r>
              <a:rPr lang="fr-FR" sz="3027" dirty="0" smtClean="0"/>
              <a:t>Pour répondre à quelles questions?</a:t>
            </a:r>
          </a:p>
          <a:p>
            <a:r>
              <a:rPr lang="fr-FR" sz="3027" dirty="0" smtClean="0"/>
              <a:t>De quel design s’agit-il?</a:t>
            </a:r>
          </a:p>
          <a:p>
            <a:r>
              <a:rPr lang="fr-FR" sz="3027" dirty="0" smtClean="0"/>
              <a:t>Quand l’utiliser? A quel type de question permet-il de répondre?</a:t>
            </a:r>
          </a:p>
          <a:p>
            <a:r>
              <a:rPr lang="fr-FR" b="1" dirty="0" smtClean="0"/>
              <a:t>Comment se préparer à discuter avec un </a:t>
            </a:r>
            <a:r>
              <a:rPr lang="fr-FR" b="1" dirty="0" err="1" smtClean="0"/>
              <a:t>qualitativiste</a:t>
            </a:r>
            <a:r>
              <a:rPr lang="fr-FR" b="1" dirty="0" smtClean="0"/>
              <a:t>? </a:t>
            </a:r>
          </a:p>
          <a:p>
            <a:pPr lvl="1"/>
            <a:r>
              <a:rPr lang="fr-FR" sz="2627" dirty="0" smtClean="0"/>
              <a:t>Sélection de l’échantillon</a:t>
            </a:r>
          </a:p>
          <a:p>
            <a:pPr lvl="1"/>
            <a:r>
              <a:rPr lang="fr-FR" sz="2627" dirty="0" smtClean="0"/>
              <a:t>Sélection des méthodes pour la récolte de données</a:t>
            </a:r>
          </a:p>
          <a:p>
            <a:pPr lvl="1"/>
            <a:r>
              <a:rPr lang="fr-FR" sz="2627" dirty="0" smtClean="0"/>
              <a:t>Analyse de données dans les études qualitatives</a:t>
            </a:r>
          </a:p>
          <a:p>
            <a:r>
              <a:rPr lang="fr-FR" sz="3027" dirty="0" smtClean="0"/>
              <a:t>Pour et contre ce type de design</a:t>
            </a:r>
          </a:p>
          <a:p>
            <a:endParaRPr lang="fr-FR" dirty="0"/>
          </a:p>
        </p:txBody>
      </p:sp>
      <p:sp>
        <p:nvSpPr>
          <p:cNvPr id="4"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extLst>
      <p:ext uri="{BB962C8B-B14F-4D97-AF65-F5344CB8AC3E}">
        <p14:creationId xmlns:p14="http://schemas.microsoft.com/office/powerpoint/2010/main" val="3318842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re you getting the basics right POST"/>
          <p:cNvPicPr>
            <a:picLocks noChangeAspect="1" noChangeArrowheads="1"/>
          </p:cNvPicPr>
          <p:nvPr/>
        </p:nvPicPr>
        <p:blipFill>
          <a:blip r:embed="rId2"/>
          <a:srcRect/>
          <a:stretch>
            <a:fillRect/>
          </a:stretch>
        </p:blipFill>
        <p:spPr bwMode="auto">
          <a:xfrm>
            <a:off x="3576637" y="3451225"/>
            <a:ext cx="4762500" cy="2857500"/>
          </a:xfrm>
          <a:prstGeom prst="rect">
            <a:avLst/>
          </a:prstGeom>
          <a:noFill/>
        </p:spPr>
      </p:pic>
      <p:pic>
        <p:nvPicPr>
          <p:cNvPr id="1032" name="Picture 8" descr="http://www.geniusintelligence.com/nutritionmod_fruitnveg.jpg"/>
          <p:cNvPicPr>
            <a:picLocks noChangeAspect="1" noChangeArrowheads="1"/>
          </p:cNvPicPr>
          <p:nvPr/>
        </p:nvPicPr>
        <p:blipFill>
          <a:blip r:embed="rId3"/>
          <a:srcRect/>
          <a:stretch>
            <a:fillRect/>
          </a:stretch>
        </p:blipFill>
        <p:spPr bwMode="auto">
          <a:xfrm>
            <a:off x="443442" y="1043517"/>
            <a:ext cx="4286250" cy="2543175"/>
          </a:xfrm>
          <a:prstGeom prst="rect">
            <a:avLst/>
          </a:prstGeom>
          <a:noFill/>
        </p:spPr>
      </p:pic>
      <p:sp>
        <p:nvSpPr>
          <p:cNvPr id="4" name="ZoneTexte 3"/>
          <p:cNvSpPr txBox="1"/>
          <p:nvPr/>
        </p:nvSpPr>
        <p:spPr>
          <a:xfrm>
            <a:off x="641779" y="190583"/>
            <a:ext cx="8175825" cy="1077218"/>
          </a:xfrm>
          <a:prstGeom prst="rect">
            <a:avLst/>
          </a:prstGeom>
          <a:noFill/>
        </p:spPr>
        <p:txBody>
          <a:bodyPr wrap="square" rtlCol="0">
            <a:spAutoFit/>
          </a:bodyPr>
          <a:lstStyle/>
          <a:p>
            <a:r>
              <a:rPr lang="fr-CH" sz="3200" b="1" dirty="0" smtClean="0"/>
              <a:t>Vous avez besoin d’avoir une idée des éléments de base …</a:t>
            </a:r>
            <a:endParaRPr lang="fr-CH" sz="3200" b="1" dirty="0"/>
          </a:p>
        </p:txBody>
      </p:sp>
      <p:sp>
        <p:nvSpPr>
          <p:cNvPr id="5"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6822" y="274638"/>
            <a:ext cx="7740477" cy="881062"/>
          </a:xfrm>
        </p:spPr>
        <p:txBody>
          <a:bodyPr>
            <a:normAutofit fontScale="90000"/>
          </a:bodyPr>
          <a:lstStyle/>
          <a:p>
            <a:pPr algn="l"/>
            <a:r>
              <a:rPr lang="fr-CH" sz="3600" b="1" dirty="0" smtClean="0"/>
              <a:t>… pour comprendre ce que vous pouvez en faire</a:t>
            </a:r>
            <a:endParaRPr lang="fr-CH" sz="3200" dirty="0"/>
          </a:p>
        </p:txBody>
      </p:sp>
      <p:pic>
        <p:nvPicPr>
          <p:cNvPr id="2050" name="Picture 2"/>
          <p:cNvPicPr>
            <a:picLocks noGrp="1" noChangeAspect="1" noChangeArrowheads="1"/>
          </p:cNvPicPr>
          <p:nvPr>
            <p:ph idx="1"/>
          </p:nvPr>
        </p:nvPicPr>
        <p:blipFill>
          <a:blip r:embed="rId3"/>
          <a:srcRect/>
          <a:stretch>
            <a:fillRect/>
          </a:stretch>
        </p:blipFill>
        <p:spPr bwMode="auto">
          <a:xfrm>
            <a:off x="639135" y="1308101"/>
            <a:ext cx="3573129" cy="415290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4978400" y="1308101"/>
            <a:ext cx="3898900" cy="4152901"/>
          </a:xfrm>
          <a:prstGeom prst="rect">
            <a:avLst/>
          </a:prstGeom>
          <a:noFill/>
          <a:ln w="9525">
            <a:noFill/>
            <a:miter lim="800000"/>
            <a:headEnd/>
            <a:tailEnd/>
          </a:ln>
          <a:effectLst/>
        </p:spPr>
      </p:pic>
      <p:sp>
        <p:nvSpPr>
          <p:cNvPr id="5"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6200" y="307551"/>
            <a:ext cx="7340600" cy="646953"/>
          </a:xfrm>
        </p:spPr>
        <p:txBody>
          <a:bodyPr>
            <a:normAutofit fontScale="90000"/>
          </a:bodyPr>
          <a:lstStyle/>
          <a:p>
            <a:pPr lvl="0" algn="l"/>
            <a:r>
              <a:rPr lang="en-GB" sz="4000" b="1" dirty="0" smtClean="0"/>
              <a:t/>
            </a:r>
            <a:br>
              <a:rPr lang="en-GB" sz="4000" b="1" dirty="0" smtClean="0"/>
            </a:br>
            <a:r>
              <a:rPr lang="en-GB" sz="4000" b="1" dirty="0" err="1" smtClean="0">
                <a:solidFill>
                  <a:srgbClr val="C00000"/>
                </a:solidFill>
              </a:rPr>
              <a:t>S</a:t>
            </a:r>
            <a:r>
              <a:rPr lang="en-GB" sz="4000" b="1" dirty="0" err="1" smtClean="0"/>
              <a:t>élection</a:t>
            </a:r>
            <a:r>
              <a:rPr lang="en-GB" sz="4000" b="1" dirty="0" smtClean="0"/>
              <a:t> de </a:t>
            </a:r>
            <a:r>
              <a:rPr lang="en-GB" sz="4000" b="1" dirty="0" err="1" smtClean="0"/>
              <a:t>l’échantillon</a:t>
            </a:r>
            <a:r>
              <a:rPr lang="fr-CH" dirty="0" smtClean="0"/>
              <a:t/>
            </a:r>
            <a:br>
              <a:rPr lang="fr-CH" dirty="0" smtClean="0"/>
            </a:br>
            <a:endParaRPr lang="fr-CH" dirty="0"/>
          </a:p>
        </p:txBody>
      </p:sp>
      <p:sp>
        <p:nvSpPr>
          <p:cNvPr id="3" name="Espace réservé du contenu 2"/>
          <p:cNvSpPr>
            <a:spLocks noGrp="1"/>
          </p:cNvSpPr>
          <p:nvPr>
            <p:ph idx="1"/>
          </p:nvPr>
        </p:nvSpPr>
        <p:spPr>
          <a:xfrm>
            <a:off x="457200" y="1139030"/>
            <a:ext cx="8229600" cy="4900717"/>
          </a:xfrm>
        </p:spPr>
        <p:txBody>
          <a:bodyPr>
            <a:normAutofit fontScale="85000" lnSpcReduction="10000"/>
          </a:bodyPr>
          <a:lstStyle/>
          <a:p>
            <a:r>
              <a:rPr lang="en-GB" dirty="0" smtClean="0"/>
              <a:t>Pour </a:t>
            </a:r>
            <a:r>
              <a:rPr lang="en-GB" dirty="0" err="1" smtClean="0"/>
              <a:t>garantir</a:t>
            </a:r>
            <a:r>
              <a:rPr lang="en-GB" dirty="0" smtClean="0"/>
              <a:t> </a:t>
            </a:r>
            <a:r>
              <a:rPr lang="en-GB" dirty="0" err="1" smtClean="0"/>
              <a:t>qu’un</a:t>
            </a:r>
            <a:r>
              <a:rPr lang="en-GB" dirty="0" smtClean="0"/>
              <a:t> large spectre </a:t>
            </a:r>
            <a:r>
              <a:rPr lang="en-GB" dirty="0" err="1" smtClean="0"/>
              <a:t>d’expériences</a:t>
            </a:r>
            <a:r>
              <a:rPr lang="en-GB" dirty="0" smtClean="0"/>
              <a:t>/ opinions </a:t>
            </a:r>
            <a:r>
              <a:rPr lang="en-GB" dirty="0" err="1" smtClean="0"/>
              <a:t>soit</a:t>
            </a:r>
            <a:r>
              <a:rPr lang="en-GB" dirty="0" smtClean="0"/>
              <a:t> </a:t>
            </a:r>
            <a:r>
              <a:rPr lang="en-GB" dirty="0" err="1" smtClean="0"/>
              <a:t>investigué</a:t>
            </a:r>
            <a:r>
              <a:rPr lang="en-GB" dirty="0" smtClean="0"/>
              <a:t>, un </a:t>
            </a:r>
            <a:r>
              <a:rPr lang="en-GB" dirty="0" err="1" smtClean="0"/>
              <a:t>échantillon</a:t>
            </a:r>
            <a:r>
              <a:rPr lang="en-GB" dirty="0" smtClean="0"/>
              <a:t> </a:t>
            </a:r>
            <a:r>
              <a:rPr lang="en-GB" dirty="0" err="1" smtClean="0"/>
              <a:t>intentionnel</a:t>
            </a:r>
            <a:r>
              <a:rPr lang="en-GB" dirty="0" smtClean="0"/>
              <a:t> </a:t>
            </a:r>
            <a:r>
              <a:rPr lang="en-GB" dirty="0" err="1" smtClean="0"/>
              <a:t>est</a:t>
            </a:r>
            <a:r>
              <a:rPr lang="en-GB" dirty="0" smtClean="0"/>
              <a:t> </a:t>
            </a:r>
            <a:r>
              <a:rPr lang="en-GB" dirty="0" err="1" smtClean="0"/>
              <a:t>sélectionné</a:t>
            </a:r>
            <a:endParaRPr lang="en-GB" dirty="0" smtClean="0"/>
          </a:p>
          <a:p>
            <a:r>
              <a:rPr lang="en-GB" dirty="0" err="1" smtClean="0"/>
              <a:t>L’échantillonnage</a:t>
            </a:r>
            <a:r>
              <a:rPr lang="en-GB" dirty="0" smtClean="0"/>
              <a:t> </a:t>
            </a:r>
            <a:r>
              <a:rPr lang="en-GB" dirty="0" err="1" smtClean="0"/>
              <a:t>vise</a:t>
            </a:r>
            <a:r>
              <a:rPr lang="en-GB" dirty="0" smtClean="0"/>
              <a:t> </a:t>
            </a:r>
            <a:r>
              <a:rPr lang="en-GB" dirty="0" err="1" smtClean="0"/>
              <a:t>donc</a:t>
            </a:r>
            <a:r>
              <a:rPr lang="en-GB" dirty="0" smtClean="0"/>
              <a:t> à </a:t>
            </a:r>
            <a:r>
              <a:rPr lang="en-GB" dirty="0" err="1" smtClean="0"/>
              <a:t>couvrir</a:t>
            </a:r>
            <a:r>
              <a:rPr lang="en-GB" dirty="0" smtClean="0"/>
              <a:t> le spectre </a:t>
            </a:r>
            <a:r>
              <a:rPr lang="en-GB" dirty="0"/>
              <a:t>des </a:t>
            </a:r>
            <a:r>
              <a:rPr lang="en-GB" dirty="0" err="1" smtClean="0"/>
              <a:t>phenomènes</a:t>
            </a:r>
            <a:r>
              <a:rPr lang="en-GB" dirty="0" smtClean="0"/>
              <a:t> et perspectives </a:t>
            </a:r>
            <a:r>
              <a:rPr lang="en-GB" dirty="0" err="1" smtClean="0"/>
              <a:t>potentiellement</a:t>
            </a:r>
            <a:r>
              <a:rPr lang="en-GB" dirty="0" smtClean="0"/>
              <a:t> </a:t>
            </a:r>
            <a:r>
              <a:rPr lang="en-GB" dirty="0" err="1" smtClean="0"/>
              <a:t>pertinents</a:t>
            </a:r>
            <a:r>
              <a:rPr lang="en-GB" dirty="0" smtClean="0"/>
              <a:t> </a:t>
            </a:r>
          </a:p>
          <a:p>
            <a:pPr lvl="1">
              <a:buClr>
                <a:srgbClr val="C00000"/>
              </a:buClr>
              <a:buFont typeface="Wingdings" pitchFamily="2" charset="2"/>
              <a:buChar char="Ø"/>
            </a:pPr>
            <a:r>
              <a:rPr lang="fr-CH" i="1" dirty="0"/>
              <a:t>Quantitative: </a:t>
            </a:r>
            <a:r>
              <a:rPr lang="en-GB" dirty="0" err="1" smtClean="0"/>
              <a:t>représentatif</a:t>
            </a:r>
            <a:r>
              <a:rPr lang="en-GB" dirty="0" smtClean="0"/>
              <a:t> et/</a:t>
            </a:r>
            <a:r>
              <a:rPr lang="en-GB" dirty="0" err="1" smtClean="0"/>
              <a:t>ou</a:t>
            </a:r>
            <a:r>
              <a:rPr lang="en-GB" dirty="0" smtClean="0"/>
              <a:t> </a:t>
            </a:r>
            <a:r>
              <a:rPr lang="en-GB" dirty="0" err="1" smtClean="0"/>
              <a:t>randomisé</a:t>
            </a:r>
            <a:r>
              <a:rPr lang="en-GB" dirty="0" smtClean="0"/>
              <a:t> pour assurer la </a:t>
            </a:r>
            <a:r>
              <a:rPr lang="en-GB" dirty="0" err="1" smtClean="0"/>
              <a:t>généralisation</a:t>
            </a:r>
            <a:r>
              <a:rPr lang="en-GB" dirty="0" smtClean="0"/>
              <a:t> des </a:t>
            </a:r>
            <a:r>
              <a:rPr lang="en-GB" dirty="0" err="1" smtClean="0"/>
              <a:t>résultats</a:t>
            </a:r>
            <a:r>
              <a:rPr lang="en-GB" dirty="0" smtClean="0"/>
              <a:t> </a:t>
            </a:r>
            <a:r>
              <a:rPr lang="en-GB" dirty="0"/>
              <a:t>+ patients </a:t>
            </a:r>
            <a:r>
              <a:rPr lang="en-GB" dirty="0" smtClean="0"/>
              <a:t>avec des </a:t>
            </a:r>
            <a:r>
              <a:rPr lang="en-GB" dirty="0" err="1" smtClean="0"/>
              <a:t>caractéristiques</a:t>
            </a:r>
            <a:r>
              <a:rPr lang="en-GB" dirty="0" smtClean="0"/>
              <a:t> </a:t>
            </a:r>
            <a:r>
              <a:rPr lang="en-GB" dirty="0" err="1" smtClean="0"/>
              <a:t>données</a:t>
            </a:r>
            <a:r>
              <a:rPr lang="en-GB" dirty="0" smtClean="0"/>
              <a:t> </a:t>
            </a:r>
            <a:r>
              <a:rPr lang="en-GB" dirty="0" err="1" smtClean="0"/>
              <a:t>sont</a:t>
            </a:r>
            <a:r>
              <a:rPr lang="en-GB" dirty="0" smtClean="0"/>
              <a:t> </a:t>
            </a:r>
            <a:r>
              <a:rPr lang="en-GB" dirty="0" err="1" smtClean="0"/>
              <a:t>représentés</a:t>
            </a:r>
            <a:r>
              <a:rPr lang="en-GB" dirty="0" smtClean="0"/>
              <a:t> </a:t>
            </a:r>
            <a:r>
              <a:rPr lang="en-GB" dirty="0" err="1" smtClean="0"/>
              <a:t>dans</a:t>
            </a:r>
            <a:r>
              <a:rPr lang="en-GB" dirty="0" smtClean="0"/>
              <a:t> </a:t>
            </a:r>
            <a:r>
              <a:rPr lang="en-GB" dirty="0" err="1" smtClean="0"/>
              <a:t>l’échantillon</a:t>
            </a:r>
            <a:endParaRPr lang="en-GB" dirty="0"/>
          </a:p>
          <a:p>
            <a:pPr lvl="1">
              <a:buClr>
                <a:srgbClr val="C00000"/>
              </a:buClr>
              <a:buFont typeface="Wingdings" pitchFamily="2" charset="2"/>
              <a:buChar char="Ø"/>
            </a:pPr>
            <a:r>
              <a:rPr lang="en-GB" i="1" dirty="0" smtClean="0"/>
              <a:t>Qualitative</a:t>
            </a:r>
            <a:r>
              <a:rPr lang="en-GB" dirty="0" smtClean="0"/>
              <a:t>: </a:t>
            </a:r>
            <a:r>
              <a:rPr lang="en-GB" dirty="0" err="1" smtClean="0"/>
              <a:t>intentionnel</a:t>
            </a:r>
            <a:r>
              <a:rPr lang="en-GB" dirty="0" smtClean="0"/>
              <a:t>, </a:t>
            </a:r>
            <a:r>
              <a:rPr lang="en-GB" dirty="0" smtClean="0"/>
              <a:t>de </a:t>
            </a:r>
            <a:r>
              <a:rPr lang="en-GB" dirty="0" err="1" smtClean="0"/>
              <a:t>cas</a:t>
            </a:r>
            <a:r>
              <a:rPr lang="en-GB" dirty="0" smtClean="0"/>
              <a:t> qui </a:t>
            </a:r>
            <a:r>
              <a:rPr lang="en-GB" dirty="0" err="1" smtClean="0"/>
              <a:t>permettront</a:t>
            </a:r>
            <a:r>
              <a:rPr lang="en-GB" dirty="0" smtClean="0"/>
              <a:t> de </a:t>
            </a:r>
            <a:r>
              <a:rPr lang="en-GB" dirty="0" err="1" smtClean="0"/>
              <a:t>comprendre</a:t>
            </a:r>
            <a:r>
              <a:rPr lang="en-GB" dirty="0" smtClean="0"/>
              <a:t> au </a:t>
            </a:r>
            <a:r>
              <a:rPr lang="en-GB" dirty="0" err="1" smtClean="0"/>
              <a:t>mieux</a:t>
            </a:r>
            <a:r>
              <a:rPr lang="en-GB" dirty="0" smtClean="0"/>
              <a:t> le </a:t>
            </a:r>
            <a:r>
              <a:rPr lang="en-GB" dirty="0" err="1" smtClean="0"/>
              <a:t>problème</a:t>
            </a:r>
            <a:r>
              <a:rPr lang="en-GB" dirty="0" smtClean="0"/>
              <a:t> </a:t>
            </a:r>
            <a:r>
              <a:rPr lang="en-GB" dirty="0" smtClean="0"/>
              <a:t>+ patients </a:t>
            </a:r>
            <a:r>
              <a:rPr lang="en-GB" dirty="0" err="1" smtClean="0"/>
              <a:t>sélectionnés</a:t>
            </a:r>
            <a:r>
              <a:rPr lang="en-GB" dirty="0" smtClean="0"/>
              <a:t> </a:t>
            </a:r>
            <a:r>
              <a:rPr lang="en-GB" dirty="0" err="1" smtClean="0"/>
              <a:t>parce</a:t>
            </a:r>
            <a:r>
              <a:rPr lang="en-GB" dirty="0" smtClean="0"/>
              <a:t> </a:t>
            </a:r>
            <a:r>
              <a:rPr lang="en-GB" dirty="0" err="1" smtClean="0"/>
              <a:t>qu’il</a:t>
            </a:r>
            <a:r>
              <a:rPr lang="en-GB" dirty="0" err="1" smtClean="0"/>
              <a:t>s</a:t>
            </a:r>
            <a:r>
              <a:rPr lang="en-GB" dirty="0" smtClean="0"/>
              <a:t> </a:t>
            </a:r>
            <a:r>
              <a:rPr lang="en-GB" dirty="0" err="1" smtClean="0"/>
              <a:t>sont</a:t>
            </a:r>
            <a:r>
              <a:rPr lang="en-GB" dirty="0" smtClean="0"/>
              <a:t> </a:t>
            </a:r>
            <a:r>
              <a:rPr lang="en-GB" dirty="0" err="1" smtClean="0"/>
              <a:t>considérés</a:t>
            </a:r>
            <a:r>
              <a:rPr lang="en-GB" dirty="0" smtClean="0"/>
              <a:t> </a:t>
            </a:r>
            <a:r>
              <a:rPr lang="en-GB" dirty="0" err="1" smtClean="0"/>
              <a:t>comme</a:t>
            </a:r>
            <a:r>
              <a:rPr lang="en-GB" dirty="0" smtClean="0"/>
              <a:t> les plus </a:t>
            </a:r>
            <a:r>
              <a:rPr lang="en-GB" dirty="0" err="1" smtClean="0"/>
              <a:t>appropriés</a:t>
            </a:r>
            <a:endParaRPr lang="fr-CH" dirty="0"/>
          </a:p>
        </p:txBody>
      </p:sp>
      <p:sp>
        <p:nvSpPr>
          <p:cNvPr id="4" name="ZoneTexte 3"/>
          <p:cNvSpPr txBox="1"/>
          <p:nvPr/>
        </p:nvSpPr>
        <p:spPr>
          <a:xfrm>
            <a:off x="3913094" y="6227114"/>
            <a:ext cx="4773706" cy="338554"/>
          </a:xfrm>
          <a:prstGeom prst="rect">
            <a:avLst/>
          </a:prstGeom>
          <a:noFill/>
        </p:spPr>
        <p:txBody>
          <a:bodyPr wrap="square" rtlCol="0">
            <a:spAutoFit/>
          </a:bodyPr>
          <a:lstStyle/>
          <a:p>
            <a:r>
              <a:rPr lang="fr-CH" sz="1600" i="1" dirty="0" err="1" smtClean="0"/>
              <a:t>Giacomini</a:t>
            </a:r>
            <a:r>
              <a:rPr lang="fr-CH" sz="1600" i="1" dirty="0" smtClean="0"/>
              <a:t> et al, JAMA 2000; Forman et al, AJPE 2010</a:t>
            </a:r>
            <a:endParaRPr lang="fr-CH" sz="1600" i="1" dirty="0"/>
          </a:p>
        </p:txBody>
      </p:sp>
      <p:sp>
        <p:nvSpPr>
          <p:cNvPr id="5"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4" descr="images.jpeg"/>
          <p:cNvPicPr>
            <a:picLocks noChangeAspect="1"/>
          </p:cNvPicPr>
          <p:nvPr/>
        </p:nvPicPr>
        <p:blipFill>
          <a:blip r:embed="rId2"/>
          <a:srcRect l="-42279" r="-42279"/>
          <a:stretch>
            <a:fillRect/>
          </a:stretch>
        </p:blipFill>
        <p:spPr>
          <a:xfrm>
            <a:off x="457200" y="1202268"/>
            <a:ext cx="8229600" cy="4631265"/>
          </a:xfrm>
          <a:prstGeom prst="rect">
            <a:avLst/>
          </a:prstGeom>
        </p:spPr>
      </p:pic>
      <p:sp>
        <p:nvSpPr>
          <p:cNvPr id="3" name="Rectangle 2"/>
          <p:cNvSpPr/>
          <p:nvPr/>
        </p:nvSpPr>
        <p:spPr>
          <a:xfrm>
            <a:off x="3784549" y="6488668"/>
            <a:ext cx="889987" cy="276999"/>
          </a:xfrm>
          <a:prstGeom prst="rect">
            <a:avLst/>
          </a:prstGeom>
        </p:spPr>
        <p:txBody>
          <a:bodyPr wrap="none">
            <a:spAutoFit/>
          </a:bodyPr>
          <a:lstStyle/>
          <a:p>
            <a:fld id="{AF254824-42C3-4C4F-86EB-3EB6F037CC11}" type="datetime1">
              <a:rPr lang="de-AT" sz="1200" smtClean="0">
                <a:solidFill>
                  <a:prstClr val="white"/>
                </a:solidFill>
              </a:rPr>
              <a:pPr/>
              <a:t>13.06.2019</a:t>
            </a:fld>
            <a:endParaRPr lang="fr-FR"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4732" y="418623"/>
            <a:ext cx="7222067" cy="672353"/>
          </a:xfrm>
        </p:spPr>
        <p:txBody>
          <a:bodyPr>
            <a:normAutofit fontScale="90000"/>
          </a:bodyPr>
          <a:lstStyle/>
          <a:p>
            <a:pPr lvl="0" algn="l"/>
            <a:r>
              <a:rPr lang="en-GB" sz="4000" b="1" dirty="0" err="1" smtClean="0">
                <a:solidFill>
                  <a:srgbClr val="C00000"/>
                </a:solidFill>
              </a:rPr>
              <a:t>S</a:t>
            </a:r>
            <a:r>
              <a:rPr lang="en-GB" sz="4000" b="1" dirty="0" err="1" smtClean="0"/>
              <a:t>élection</a:t>
            </a:r>
            <a:r>
              <a:rPr lang="en-GB" sz="4000" b="1" dirty="0" smtClean="0"/>
              <a:t> </a:t>
            </a:r>
            <a:r>
              <a:rPr lang="en-GB" sz="4000" b="1" dirty="0"/>
              <a:t>de </a:t>
            </a:r>
            <a:r>
              <a:rPr lang="en-GB" sz="4000" b="1" dirty="0" err="1"/>
              <a:t>l’échantillon</a:t>
            </a:r>
            <a:endParaRPr lang="fr-CH" dirty="0"/>
          </a:p>
        </p:txBody>
      </p:sp>
      <p:sp>
        <p:nvSpPr>
          <p:cNvPr id="3" name="Espace réservé du contenu 2"/>
          <p:cNvSpPr>
            <a:spLocks noGrp="1"/>
          </p:cNvSpPr>
          <p:nvPr>
            <p:ph idx="1"/>
          </p:nvPr>
        </p:nvSpPr>
        <p:spPr>
          <a:xfrm>
            <a:off x="457200" y="1406244"/>
            <a:ext cx="8229600" cy="4528889"/>
          </a:xfrm>
        </p:spPr>
        <p:txBody>
          <a:bodyPr>
            <a:normAutofit fontScale="92500" lnSpcReduction="10000"/>
          </a:bodyPr>
          <a:lstStyle/>
          <a:p>
            <a:r>
              <a:rPr lang="en-GB" sz="3000" dirty="0" err="1" smtClean="0"/>
              <a:t>Habituellement</a:t>
            </a:r>
            <a:r>
              <a:rPr lang="en-GB" sz="3000" dirty="0" smtClean="0"/>
              <a:t> de petite </a:t>
            </a:r>
            <a:r>
              <a:rPr lang="en-GB" sz="3000" dirty="0" err="1" smtClean="0"/>
              <a:t>taille</a:t>
            </a:r>
            <a:r>
              <a:rPr lang="en-GB" sz="3000" dirty="0" smtClean="0"/>
              <a:t> </a:t>
            </a:r>
            <a:r>
              <a:rPr lang="en-GB" sz="3000" dirty="0" smtClean="0">
                <a:sym typeface="Symbol"/>
              </a:rPr>
              <a:t></a:t>
            </a:r>
            <a:r>
              <a:rPr lang="en-GB" sz="3000" dirty="0" smtClean="0"/>
              <a:t> </a:t>
            </a:r>
            <a:r>
              <a:rPr lang="en-GB" sz="3000" dirty="0" smtClean="0"/>
              <a:t>ne </a:t>
            </a:r>
            <a:r>
              <a:rPr lang="en-GB" sz="3000" dirty="0" err="1" smtClean="0"/>
              <a:t>prétend</a:t>
            </a:r>
            <a:r>
              <a:rPr lang="en-GB" sz="3000" dirty="0" smtClean="0"/>
              <a:t> pas </a:t>
            </a:r>
            <a:r>
              <a:rPr lang="en-GB" sz="3000" dirty="0" err="1" smtClean="0"/>
              <a:t>être</a:t>
            </a:r>
            <a:r>
              <a:rPr lang="en-GB" sz="3000" dirty="0" smtClean="0"/>
              <a:t> </a:t>
            </a:r>
            <a:r>
              <a:rPr lang="en-GB" sz="3000" dirty="0" err="1" smtClean="0"/>
              <a:t>généralisable</a:t>
            </a:r>
            <a:r>
              <a:rPr lang="en-GB" sz="3000" dirty="0" smtClean="0"/>
              <a:t>, </a:t>
            </a:r>
            <a:r>
              <a:rPr lang="en-GB" sz="3000" dirty="0" err="1" smtClean="0"/>
              <a:t>mais</a:t>
            </a:r>
            <a:r>
              <a:rPr lang="en-GB" sz="3000" dirty="0" smtClean="0"/>
              <a:t> </a:t>
            </a:r>
            <a:r>
              <a:rPr lang="en-GB" sz="3000" dirty="0" err="1" smtClean="0"/>
              <a:t>plutôt</a:t>
            </a:r>
            <a:r>
              <a:rPr lang="en-GB" sz="3000" dirty="0" smtClean="0"/>
              <a:t> à </a:t>
            </a:r>
            <a:r>
              <a:rPr lang="en-GB" sz="3000" dirty="0" err="1" smtClean="0"/>
              <a:t>fournir</a:t>
            </a:r>
            <a:r>
              <a:rPr lang="en-GB" sz="3000" dirty="0" smtClean="0"/>
              <a:t> des </a:t>
            </a:r>
            <a:r>
              <a:rPr lang="en-GB" sz="3000" dirty="0" err="1" smtClean="0"/>
              <a:t>éléments</a:t>
            </a:r>
            <a:r>
              <a:rPr lang="en-GB" sz="3000" dirty="0" smtClean="0"/>
              <a:t> sur </a:t>
            </a:r>
            <a:r>
              <a:rPr lang="en-GB" sz="3000" dirty="0" err="1" smtClean="0"/>
              <a:t>ce</a:t>
            </a:r>
            <a:r>
              <a:rPr lang="en-GB" sz="3000" dirty="0" smtClean="0"/>
              <a:t> que les patients </a:t>
            </a:r>
            <a:r>
              <a:rPr lang="en-GB" sz="3000" dirty="0" err="1" smtClean="0"/>
              <a:t>expérimentent</a:t>
            </a:r>
            <a:r>
              <a:rPr lang="en-GB" sz="3000" dirty="0" smtClean="0"/>
              <a:t> </a:t>
            </a:r>
            <a:r>
              <a:rPr lang="en-GB" sz="3000" dirty="0" err="1" smtClean="0"/>
              <a:t>dans</a:t>
            </a:r>
            <a:r>
              <a:rPr lang="en-GB" sz="3000" dirty="0" smtClean="0"/>
              <a:t> </a:t>
            </a:r>
            <a:r>
              <a:rPr lang="en-GB" sz="3000" dirty="0" err="1" smtClean="0"/>
              <a:t>une</a:t>
            </a:r>
            <a:r>
              <a:rPr lang="en-GB" sz="3000" dirty="0" smtClean="0"/>
              <a:t> situation </a:t>
            </a:r>
            <a:r>
              <a:rPr lang="en-GB" sz="3000" dirty="0" err="1" smtClean="0"/>
              <a:t>donnée</a:t>
            </a:r>
            <a:r>
              <a:rPr lang="en-GB" sz="3000" dirty="0" smtClean="0"/>
              <a:t>.</a:t>
            </a:r>
            <a:endParaRPr lang="en-GB" sz="3000" dirty="0" smtClean="0"/>
          </a:p>
          <a:p>
            <a:r>
              <a:rPr lang="en-GB" sz="3000" dirty="0" smtClean="0"/>
              <a:t>La </a:t>
            </a:r>
            <a:r>
              <a:rPr lang="en-GB" sz="3000" dirty="0" err="1" smtClean="0"/>
              <a:t>récolte</a:t>
            </a:r>
            <a:r>
              <a:rPr lang="en-GB" sz="3000" dirty="0" smtClean="0"/>
              <a:t> de </a:t>
            </a:r>
            <a:r>
              <a:rPr lang="en-GB" sz="3000" dirty="0" err="1" smtClean="0"/>
              <a:t>données</a:t>
            </a:r>
            <a:r>
              <a:rPr lang="en-GB" sz="3000" dirty="0" smtClean="0"/>
              <a:t> </a:t>
            </a:r>
            <a:r>
              <a:rPr lang="en-GB" sz="3000" dirty="0" err="1" smtClean="0"/>
              <a:t>dans</a:t>
            </a:r>
            <a:r>
              <a:rPr lang="en-GB" sz="3000" dirty="0" smtClean="0"/>
              <a:t> des </a:t>
            </a:r>
            <a:r>
              <a:rPr lang="en-GB" sz="3000" dirty="0" err="1" smtClean="0"/>
              <a:t>échantillons</a:t>
            </a:r>
            <a:r>
              <a:rPr lang="en-GB" sz="3000" dirty="0" smtClean="0"/>
              <a:t> de petite </a:t>
            </a:r>
            <a:r>
              <a:rPr lang="en-GB" sz="3000" dirty="0" err="1" smtClean="0"/>
              <a:t>taille</a:t>
            </a:r>
            <a:r>
              <a:rPr lang="en-GB" sz="3000" dirty="0" smtClean="0"/>
              <a:t> </a:t>
            </a:r>
            <a:r>
              <a:rPr lang="en-GB" sz="3000" dirty="0" err="1" smtClean="0"/>
              <a:t>permet</a:t>
            </a:r>
            <a:r>
              <a:rPr lang="en-GB" sz="3000" dirty="0" smtClean="0"/>
              <a:t> </a:t>
            </a:r>
            <a:r>
              <a:rPr lang="en-GB" sz="3000" dirty="0" err="1" smtClean="0"/>
              <a:t>d’évaluer</a:t>
            </a:r>
            <a:r>
              <a:rPr lang="en-GB" sz="3000" dirty="0" smtClean="0"/>
              <a:t> les </a:t>
            </a:r>
            <a:r>
              <a:rPr lang="en-GB" sz="3000" dirty="0" err="1" smtClean="0"/>
              <a:t>réponses</a:t>
            </a:r>
            <a:r>
              <a:rPr lang="en-GB" sz="3000" dirty="0" smtClean="0"/>
              <a:t> </a:t>
            </a:r>
            <a:r>
              <a:rPr lang="en-GB" sz="3000" dirty="0" err="1" smtClean="0"/>
              <a:t>en</a:t>
            </a:r>
            <a:r>
              <a:rPr lang="en-GB" sz="3000" dirty="0" smtClean="0"/>
              <a:t> detail – et </a:t>
            </a:r>
            <a:r>
              <a:rPr lang="en-GB" sz="3000" dirty="0" err="1" smtClean="0"/>
              <a:t>évite</a:t>
            </a:r>
            <a:r>
              <a:rPr lang="en-GB" sz="3000" dirty="0" smtClean="0"/>
              <a:t> </a:t>
            </a:r>
            <a:r>
              <a:rPr lang="en-GB" sz="3000" dirty="0" err="1" smtClean="0"/>
              <a:t>aussi</a:t>
            </a:r>
            <a:r>
              <a:rPr lang="en-GB" sz="3000" dirty="0" smtClean="0"/>
              <a:t> </a:t>
            </a:r>
            <a:r>
              <a:rPr lang="en-GB" sz="3000" dirty="0" err="1" smtClean="0"/>
              <a:t>d’avoir</a:t>
            </a:r>
            <a:r>
              <a:rPr lang="en-GB" sz="3000" dirty="0" smtClean="0"/>
              <a:t> </a:t>
            </a:r>
            <a:r>
              <a:rPr lang="en-GB" sz="3000" dirty="0" err="1" smtClean="0"/>
              <a:t>d’énormes</a:t>
            </a:r>
            <a:r>
              <a:rPr lang="en-GB" sz="3000" dirty="0" smtClean="0"/>
              <a:t> </a:t>
            </a:r>
            <a:r>
              <a:rPr lang="en-GB" sz="3000" dirty="0" err="1" smtClean="0"/>
              <a:t>quantités</a:t>
            </a:r>
            <a:r>
              <a:rPr lang="en-GB" sz="3000" dirty="0" smtClean="0"/>
              <a:t> de </a:t>
            </a:r>
            <a:r>
              <a:rPr lang="en-GB" sz="3000" dirty="0" err="1" smtClean="0"/>
              <a:t>retranscriptions</a:t>
            </a:r>
            <a:r>
              <a:rPr lang="en-GB" sz="3000" dirty="0" smtClean="0"/>
              <a:t> à analyser</a:t>
            </a:r>
            <a:r>
              <a:rPr lang="en-GB" sz="3000" dirty="0" smtClean="0"/>
              <a:t>.</a:t>
            </a:r>
            <a:endParaRPr lang="en-GB" sz="3000" dirty="0" smtClean="0"/>
          </a:p>
          <a:p>
            <a:r>
              <a:rPr lang="en-GB" sz="3000" dirty="0" smtClean="0"/>
              <a:t>La </a:t>
            </a:r>
            <a:r>
              <a:rPr lang="en-GB" sz="3000" dirty="0" err="1" smtClean="0"/>
              <a:t>sélection</a:t>
            </a:r>
            <a:r>
              <a:rPr lang="en-GB" sz="3000" dirty="0" smtClean="0"/>
              <a:t> des </a:t>
            </a:r>
            <a:r>
              <a:rPr lang="en-GB" sz="3000" dirty="0" smtClean="0"/>
              <a:t>participants </a:t>
            </a:r>
            <a:r>
              <a:rPr lang="en-GB" sz="3000" dirty="0" err="1" smtClean="0"/>
              <a:t>peut</a:t>
            </a:r>
            <a:r>
              <a:rPr lang="en-GB" sz="3000" dirty="0" smtClean="0"/>
              <a:t> </a:t>
            </a:r>
            <a:r>
              <a:rPr lang="en-GB" sz="3000" dirty="0" err="1" smtClean="0"/>
              <a:t>fournir</a:t>
            </a:r>
            <a:r>
              <a:rPr lang="en-GB" sz="3000" dirty="0" smtClean="0"/>
              <a:t> des </a:t>
            </a:r>
            <a:r>
              <a:rPr lang="en-GB" sz="3000" dirty="0" err="1" smtClean="0"/>
              <a:t>données</a:t>
            </a:r>
            <a:r>
              <a:rPr lang="en-GB" sz="3000" dirty="0" smtClean="0"/>
              <a:t> </a:t>
            </a:r>
            <a:r>
              <a:rPr lang="en-GB" sz="3000" dirty="0" err="1" smtClean="0"/>
              <a:t>supplémentaires</a:t>
            </a:r>
            <a:r>
              <a:rPr lang="en-GB" sz="3000" dirty="0" smtClean="0"/>
              <a:t>, à </a:t>
            </a:r>
            <a:r>
              <a:rPr lang="en-GB" sz="3000" dirty="0" err="1" smtClean="0"/>
              <a:t>partir</a:t>
            </a:r>
            <a:r>
              <a:rPr lang="en-GB" sz="3000" dirty="0" smtClean="0"/>
              <a:t> des </a:t>
            </a:r>
            <a:r>
              <a:rPr lang="en-GB" sz="3000" dirty="0" err="1" smtClean="0"/>
              <a:t>données</a:t>
            </a:r>
            <a:r>
              <a:rPr lang="en-GB" sz="3000" dirty="0" smtClean="0"/>
              <a:t> déjà </a:t>
            </a:r>
            <a:r>
              <a:rPr lang="en-GB" sz="3000" dirty="0" err="1" smtClean="0"/>
              <a:t>collectées</a:t>
            </a:r>
            <a:r>
              <a:rPr lang="en-GB" sz="3000" dirty="0" smtClean="0"/>
              <a:t>.</a:t>
            </a:r>
            <a:endParaRPr lang="en-GB" sz="3000" dirty="0" smtClean="0"/>
          </a:p>
          <a:p>
            <a:pPr>
              <a:buNone/>
            </a:pPr>
            <a:endParaRPr lang="en-GB" dirty="0" smtClean="0"/>
          </a:p>
          <a:p>
            <a:endParaRPr lang="fr-CH" dirty="0"/>
          </a:p>
        </p:txBody>
      </p:sp>
      <p:sp>
        <p:nvSpPr>
          <p:cNvPr id="4" name="ZoneTexte 3"/>
          <p:cNvSpPr txBox="1"/>
          <p:nvPr/>
        </p:nvSpPr>
        <p:spPr>
          <a:xfrm>
            <a:off x="4106333" y="5945008"/>
            <a:ext cx="4580467" cy="523220"/>
          </a:xfrm>
          <a:prstGeom prst="rect">
            <a:avLst/>
          </a:prstGeom>
          <a:noFill/>
        </p:spPr>
        <p:txBody>
          <a:bodyPr wrap="square" rtlCol="0">
            <a:spAutoFit/>
          </a:bodyPr>
          <a:lstStyle/>
          <a:p>
            <a:r>
              <a:rPr lang="fr-CH" sz="1400" i="1" dirty="0" err="1" smtClean="0"/>
              <a:t>Giacomini</a:t>
            </a:r>
            <a:r>
              <a:rPr lang="fr-CH" sz="1400" i="1" dirty="0" smtClean="0"/>
              <a:t> et al, JAMA 2000; Forman et al, AJIC 2010; Gibbs et al, </a:t>
            </a:r>
            <a:r>
              <a:rPr lang="en-US" sz="1400" i="1" dirty="0" err="1" smtClean="0"/>
              <a:t>Aust</a:t>
            </a:r>
            <a:r>
              <a:rPr lang="en-US" sz="1400" i="1" dirty="0" smtClean="0"/>
              <a:t> N Z J Public Health 2007</a:t>
            </a:r>
            <a:endParaRPr lang="fr-CH" sz="1400" i="1" dirty="0"/>
          </a:p>
        </p:txBody>
      </p:sp>
      <p:sp>
        <p:nvSpPr>
          <p:cNvPr id="5"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43146628"/>
              </p:ext>
            </p:extLst>
          </p:nvPr>
        </p:nvGraphicFramePr>
        <p:xfrm>
          <a:off x="414147" y="185352"/>
          <a:ext cx="8296725" cy="5302775"/>
        </p:xfrm>
        <a:graphic>
          <a:graphicData uri="http://schemas.openxmlformats.org/drawingml/2006/table">
            <a:tbl>
              <a:tblPr firstRow="1" bandRow="1">
                <a:tableStyleId>{5C22544A-7EE6-4342-B048-85BDC9FD1C3A}</a:tableStyleId>
              </a:tblPr>
              <a:tblGrid>
                <a:gridCol w="1959975"/>
                <a:gridCol w="3571175"/>
                <a:gridCol w="2765575"/>
              </a:tblGrid>
              <a:tr h="805770">
                <a:tc>
                  <a:txBody>
                    <a:bodyPr/>
                    <a:lstStyle/>
                    <a:p>
                      <a:endParaRPr lang="fr-FR" dirty="0"/>
                    </a:p>
                  </a:txBody>
                  <a:tcPr/>
                </a:tc>
                <a:tc>
                  <a:txBody>
                    <a:bodyPr/>
                    <a:lstStyle/>
                    <a:p>
                      <a:r>
                        <a:rPr lang="fr-FR" baseline="0" dirty="0" smtClean="0"/>
                        <a:t>Méthodes q</a:t>
                      </a:r>
                      <a:r>
                        <a:rPr lang="fr-FR" dirty="0" smtClean="0"/>
                        <a:t>ualitatives</a:t>
                      </a:r>
                      <a:endParaRPr lang="fr-FR" dirty="0"/>
                    </a:p>
                  </a:txBody>
                  <a:tcPr/>
                </a:tc>
                <a:tc>
                  <a:txBody>
                    <a:bodyPr/>
                    <a:lstStyle/>
                    <a:p>
                      <a:r>
                        <a:rPr lang="fr-FR" dirty="0" smtClean="0"/>
                        <a:t>Méthodes quantitatives </a:t>
                      </a:r>
                      <a:endParaRPr lang="fr-FR" dirty="0"/>
                    </a:p>
                  </a:txBody>
                  <a:tcPr/>
                </a:tc>
              </a:tr>
              <a:tr h="865669">
                <a:tc>
                  <a:txBody>
                    <a:bodyPr/>
                    <a:lstStyle/>
                    <a:p>
                      <a:r>
                        <a:rPr lang="fr-FR" sz="1800" b="1" i="0" kern="1200" dirty="0" smtClean="0">
                          <a:solidFill>
                            <a:schemeClr val="dk1"/>
                          </a:solidFill>
                          <a:latin typeface="+mn-lt"/>
                          <a:ea typeface="+mn-ea"/>
                          <a:cs typeface="+mn-cs"/>
                        </a:rPr>
                        <a:t>Objectif</a:t>
                      </a:r>
                    </a:p>
                  </a:txBody>
                  <a:tcPr/>
                </a:tc>
                <a:tc>
                  <a:txBody>
                    <a:bodyPr/>
                    <a:lstStyle/>
                    <a:p>
                      <a:r>
                        <a:rPr lang="fr-FR" dirty="0" smtClean="0"/>
                        <a:t>Orienté vers la découverte (compréhension des processus et des présupposés sous-jacents)</a:t>
                      </a:r>
                      <a:endParaRPr lang="fr-FR" dirty="0"/>
                    </a:p>
                  </a:txBody>
                  <a:tcPr/>
                </a:tc>
                <a:tc>
                  <a:txBody>
                    <a:bodyPr/>
                    <a:lstStyle/>
                    <a:p>
                      <a:r>
                        <a:rPr lang="fr-FR" dirty="0" smtClean="0"/>
                        <a:t>Mesurer et</a:t>
                      </a:r>
                      <a:r>
                        <a:rPr lang="fr-FR" baseline="0" dirty="0" smtClean="0"/>
                        <a:t> déterminer les  relations entre les variables</a:t>
                      </a:r>
                      <a:endParaRPr lang="fr-FR" dirty="0"/>
                    </a:p>
                  </a:txBody>
                  <a:tcPr/>
                </a:tc>
              </a:tr>
              <a:tr h="3462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1" i="0" dirty="0" smtClean="0"/>
                        <a:t>Echantillon </a:t>
                      </a:r>
                      <a:endParaRPr lang="fr-FR" b="1" i="0" dirty="0"/>
                    </a:p>
                  </a:txBody>
                  <a:tcPr/>
                </a:tc>
                <a:tc>
                  <a:txBody>
                    <a:bodyPr/>
                    <a:lstStyle/>
                    <a:p>
                      <a:r>
                        <a:rPr lang="fr-FR" dirty="0" smtClean="0"/>
                        <a:t>Intentionnel</a:t>
                      </a:r>
                      <a:endParaRPr lang="fr-FR" dirty="0"/>
                    </a:p>
                  </a:txBody>
                  <a:tcPr/>
                </a:tc>
                <a:tc>
                  <a:txBody>
                    <a:bodyPr/>
                    <a:lstStyle/>
                    <a:p>
                      <a:r>
                        <a:rPr lang="fr-FR" dirty="0" smtClean="0"/>
                        <a:t>Représentatif</a:t>
                      </a:r>
                      <a:endParaRPr lang="fr-FR" dirty="0"/>
                    </a:p>
                  </a:txBody>
                  <a:tcPr/>
                </a:tc>
              </a:tr>
              <a:tr h="605969">
                <a:tc>
                  <a:txBody>
                    <a:bodyPr/>
                    <a:lstStyle/>
                    <a:p>
                      <a:r>
                        <a:rPr lang="fr-FR" b="1" i="0" dirty="0" smtClean="0"/>
                        <a:t>Récolte de données</a:t>
                      </a:r>
                      <a:endParaRPr lang="fr-FR" b="1" i="0" dirty="0"/>
                    </a:p>
                  </a:txBody>
                  <a:tcPr/>
                </a:tc>
                <a:tc>
                  <a:txBody>
                    <a:bodyPr/>
                    <a:lstStyle/>
                    <a:p>
                      <a:endParaRPr lang="fr-FR" dirty="0"/>
                    </a:p>
                  </a:txBody>
                  <a:tcPr/>
                </a:tc>
                <a:tc>
                  <a:txBody>
                    <a:bodyPr/>
                    <a:lstStyle/>
                    <a:p>
                      <a:endParaRPr lang="fr-FR" dirty="0"/>
                    </a:p>
                  </a:txBody>
                  <a:tcPr/>
                </a:tc>
              </a:tr>
              <a:tr h="605969">
                <a:tc>
                  <a:txBody>
                    <a:bodyPr/>
                    <a:lstStyle/>
                    <a:p>
                      <a:r>
                        <a:rPr lang="fr-FR" b="1" i="0" dirty="0" smtClean="0"/>
                        <a:t>Processus de recherche</a:t>
                      </a:r>
                      <a:endParaRPr lang="fr-FR" b="1" i="0" dirty="0"/>
                    </a:p>
                  </a:txBody>
                  <a:tcPr/>
                </a:tc>
                <a:tc>
                  <a:txBody>
                    <a:bodyPr/>
                    <a:lstStyle/>
                    <a:p>
                      <a:endParaRPr lang="fr-FR" dirty="0"/>
                    </a:p>
                  </a:txBody>
                  <a:tcPr/>
                </a:tc>
                <a:tc>
                  <a:txBody>
                    <a:bodyPr/>
                    <a:lstStyle/>
                    <a:p>
                      <a:endParaRPr lang="fr-FR" dirty="0"/>
                    </a:p>
                  </a:txBody>
                  <a:tcPr/>
                </a:tc>
              </a:tr>
              <a:tr h="605969">
                <a:tc>
                  <a:txBody>
                    <a:bodyPr/>
                    <a:lstStyle/>
                    <a:p>
                      <a:r>
                        <a:rPr lang="fr-FR" b="1" i="0" dirty="0" err="1" smtClean="0"/>
                        <a:t>Analysie</a:t>
                      </a:r>
                      <a:r>
                        <a:rPr lang="fr-FR" b="1" i="0" dirty="0" smtClean="0"/>
                        <a:t> des données</a:t>
                      </a:r>
                      <a:endParaRPr lang="fr-FR" b="1" i="0" dirty="0"/>
                    </a:p>
                  </a:txBody>
                  <a:tcPr/>
                </a:tc>
                <a:tc>
                  <a:txBody>
                    <a:bodyPr/>
                    <a:lstStyle/>
                    <a:p>
                      <a:endParaRPr lang="fr-FR" dirty="0"/>
                    </a:p>
                  </a:txBody>
                  <a:tcPr/>
                </a:tc>
                <a:tc>
                  <a:txBody>
                    <a:bodyPr/>
                    <a:lstStyle/>
                    <a:p>
                      <a:endParaRPr lang="fr-FR" dirty="0"/>
                    </a:p>
                  </a:txBody>
                  <a:tcPr/>
                </a:tc>
              </a:tr>
              <a:tr h="346268">
                <a:tc>
                  <a:txBody>
                    <a:bodyPr/>
                    <a:lstStyle/>
                    <a:p>
                      <a:r>
                        <a:rPr lang="fr-FR" b="1" i="0" dirty="0" smtClean="0"/>
                        <a:t>Résultats</a:t>
                      </a:r>
                      <a:endParaRPr lang="fr-FR" b="1" i="0" dirty="0"/>
                    </a:p>
                  </a:txBody>
                  <a:tcPr/>
                </a:tc>
                <a:tc>
                  <a:txBody>
                    <a:bodyPr/>
                    <a:lstStyle/>
                    <a:p>
                      <a:endParaRPr lang="fr-FR" dirty="0"/>
                    </a:p>
                  </a:txBody>
                  <a:tcPr/>
                </a:tc>
                <a:tc>
                  <a:txBody>
                    <a:bodyPr/>
                    <a:lstStyle/>
                    <a:p>
                      <a:endParaRPr lang="fr-FR" dirty="0"/>
                    </a:p>
                  </a:txBody>
                  <a:tcPr/>
                </a:tc>
              </a:tr>
              <a:tr h="447204">
                <a:tc>
                  <a:txBody>
                    <a:bodyPr/>
                    <a:lstStyle/>
                    <a:p>
                      <a:r>
                        <a:rPr lang="fr-FR" b="1" i="0" dirty="0" smtClean="0"/>
                        <a:t>Validité</a:t>
                      </a:r>
                      <a:endParaRPr lang="fr-FR" b="1" i="0" dirty="0"/>
                    </a:p>
                  </a:txBody>
                  <a:tcPr/>
                </a:tc>
                <a:tc>
                  <a:txBody>
                    <a:bodyPr/>
                    <a:lstStyle/>
                    <a:p>
                      <a:endParaRPr lang="fr-FR" dirty="0"/>
                    </a:p>
                  </a:txBody>
                  <a:tcPr/>
                </a:tc>
                <a:tc>
                  <a:txBody>
                    <a:bodyPr/>
                    <a:lstStyle/>
                    <a:p>
                      <a:endParaRPr lang="fr-FR" dirty="0"/>
                    </a:p>
                  </a:txBody>
                  <a:tcPr/>
                </a:tc>
              </a:tr>
              <a:tr h="483641">
                <a:tc>
                  <a:txBody>
                    <a:bodyPr/>
                    <a:lstStyle/>
                    <a:p>
                      <a:r>
                        <a:rPr lang="fr-FR" b="1" i="0" dirty="0" err="1" smtClean="0"/>
                        <a:t>Generalization</a:t>
                      </a:r>
                      <a:endParaRPr lang="fr-FR" b="1" i="0" dirty="0"/>
                    </a:p>
                  </a:txBody>
                  <a:tcPr/>
                </a:tc>
                <a:tc>
                  <a:txBody>
                    <a:bodyPr/>
                    <a:lstStyle/>
                    <a:p>
                      <a:endParaRPr lang="fr-FR" dirty="0"/>
                    </a:p>
                  </a:txBody>
                  <a:tcPr/>
                </a:tc>
                <a:tc>
                  <a:txBody>
                    <a:bodyPr/>
                    <a:lstStyle/>
                    <a:p>
                      <a:endParaRPr lang="fr-FR" dirty="0"/>
                    </a:p>
                  </a:txBody>
                  <a:tcPr/>
                </a:tc>
              </a:tr>
            </a:tbl>
          </a:graphicData>
        </a:graphic>
      </p:graphicFrame>
      <p:sp>
        <p:nvSpPr>
          <p:cNvPr id="6" name="ZoneTexte 5"/>
          <p:cNvSpPr txBox="1"/>
          <p:nvPr/>
        </p:nvSpPr>
        <p:spPr>
          <a:xfrm>
            <a:off x="414147" y="6077251"/>
            <a:ext cx="4581462" cy="338554"/>
          </a:xfrm>
          <a:prstGeom prst="rect">
            <a:avLst/>
          </a:prstGeom>
          <a:noFill/>
        </p:spPr>
        <p:txBody>
          <a:bodyPr wrap="square" rtlCol="0">
            <a:spAutoFit/>
          </a:bodyPr>
          <a:lstStyle/>
          <a:p>
            <a:r>
              <a:rPr lang="fr-FR" sz="1600" i="1" dirty="0" err="1" smtClean="0"/>
              <a:t>Adapted</a:t>
            </a:r>
            <a:r>
              <a:rPr lang="fr-FR" sz="1600" i="1" dirty="0" smtClean="0"/>
              <a:t> </a:t>
            </a:r>
            <a:r>
              <a:rPr lang="fr-FR" sz="1600" i="1" dirty="0" err="1" smtClean="0"/>
              <a:t>from</a:t>
            </a:r>
            <a:r>
              <a:rPr lang="fr-FR" sz="1600" i="1" dirty="0" smtClean="0"/>
              <a:t> Forman et al, </a:t>
            </a:r>
            <a:r>
              <a:rPr lang="en-US" sz="1600" i="1" dirty="0" smtClean="0"/>
              <a:t>Am J Infect Control, 2008</a:t>
            </a:r>
            <a:r>
              <a:rPr lang="fr-FR" sz="1600" i="1" dirty="0" smtClean="0"/>
              <a:t> </a:t>
            </a:r>
            <a:endParaRPr lang="fr-FR" sz="1600" i="1" dirty="0"/>
          </a:p>
        </p:txBody>
      </p:sp>
      <p:sp>
        <p:nvSpPr>
          <p:cNvPr id="4"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extLst>
      <p:ext uri="{BB962C8B-B14F-4D97-AF65-F5344CB8AC3E}">
        <p14:creationId xmlns:p14="http://schemas.microsoft.com/office/powerpoint/2010/main" val="1218197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63133" y="736600"/>
            <a:ext cx="7560734" cy="461665"/>
          </a:xfrm>
          <a:prstGeom prst="rect">
            <a:avLst/>
          </a:prstGeom>
          <a:noFill/>
        </p:spPr>
        <p:txBody>
          <a:bodyPr wrap="square" rtlCol="0">
            <a:spAutoFit/>
          </a:bodyPr>
          <a:lstStyle/>
          <a:p>
            <a:r>
              <a:rPr lang="fr-CH" sz="2400" b="1" dirty="0" smtClean="0">
                <a:latin typeface="Courier" pitchFamily="49" charset="0"/>
                <a:cs typeface="Lucida Sans Unicode" pitchFamily="34" charset="0"/>
              </a:rPr>
              <a:t>This </a:t>
            </a:r>
            <a:r>
              <a:rPr lang="fr-CH" sz="2400" b="1" dirty="0" err="1" smtClean="0">
                <a:latin typeface="Courier" pitchFamily="49" charset="0"/>
                <a:cs typeface="Lucida Sans Unicode" pitchFamily="34" charset="0"/>
              </a:rPr>
              <a:t>is</a:t>
            </a:r>
            <a:r>
              <a:rPr lang="fr-CH" sz="2400" b="1" dirty="0" smtClean="0">
                <a:latin typeface="Courier" pitchFamily="49" charset="0"/>
                <a:cs typeface="Lucida Sans Unicode" pitchFamily="34" charset="0"/>
              </a:rPr>
              <a:t> about </a:t>
            </a:r>
            <a:r>
              <a:rPr lang="fr-CH" sz="2400" b="1" dirty="0" err="1" smtClean="0">
                <a:latin typeface="Courier" pitchFamily="49" charset="0"/>
                <a:cs typeface="Lucida Sans Unicode" pitchFamily="34" charset="0"/>
              </a:rPr>
              <a:t>making</a:t>
            </a:r>
            <a:r>
              <a:rPr lang="fr-CH" sz="2400" b="1" dirty="0" smtClean="0">
                <a:latin typeface="Courier" pitchFamily="49" charset="0"/>
                <a:cs typeface="Lucida Sans Unicode" pitchFamily="34" charset="0"/>
              </a:rPr>
              <a:t> a good </a:t>
            </a:r>
            <a:r>
              <a:rPr lang="fr-CH" sz="2400" b="1" dirty="0" err="1" smtClean="0">
                <a:latin typeface="Courier" pitchFamily="49" charset="0"/>
                <a:cs typeface="Lucida Sans Unicode" pitchFamily="34" charset="0"/>
              </a:rPr>
              <a:t>selection</a:t>
            </a:r>
            <a:r>
              <a:rPr lang="fr-CH" sz="2400" b="1" dirty="0" smtClean="0">
                <a:latin typeface="Courier" pitchFamily="49" charset="0"/>
                <a:cs typeface="Lucida Sans Unicode" pitchFamily="34" charset="0"/>
              </a:rPr>
              <a:t>... </a:t>
            </a:r>
            <a:endParaRPr lang="fr-CH" sz="2400" b="1" dirty="0">
              <a:latin typeface="Courier" pitchFamily="49" charset="0"/>
              <a:cs typeface="Lucida Sans Unicode" pitchFamily="34" charset="0"/>
            </a:endParaRPr>
          </a:p>
        </p:txBody>
      </p:sp>
      <p:sp>
        <p:nvSpPr>
          <p:cNvPr id="75782" name="AutoShape 6" descr="Résultat de recherche d'images pour &quot;time ou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5784" name="AutoShape 8" descr="Résultat de recherche d'images pour &quot;time ou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5786" name="Picture 10" descr="http://shop.timeout.com/v/vspfiles/templates/timeout/images/homepage/p3.jpg"/>
          <p:cNvPicPr>
            <a:picLocks noChangeAspect="1" noChangeArrowheads="1"/>
          </p:cNvPicPr>
          <p:nvPr/>
        </p:nvPicPr>
        <p:blipFill>
          <a:blip r:embed="rId3"/>
          <a:srcRect/>
          <a:stretch>
            <a:fillRect/>
          </a:stretch>
        </p:blipFill>
        <p:spPr bwMode="auto">
          <a:xfrm>
            <a:off x="6062134" y="2328333"/>
            <a:ext cx="2751667" cy="1754305"/>
          </a:xfrm>
          <a:prstGeom prst="rect">
            <a:avLst/>
          </a:prstGeom>
          <a:noFill/>
        </p:spPr>
      </p:pic>
      <p:sp>
        <p:nvSpPr>
          <p:cNvPr id="7"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pic>
        <p:nvPicPr>
          <p:cNvPr id="2" name="Image 1"/>
          <p:cNvPicPr>
            <a:picLocks noChangeAspect="1"/>
          </p:cNvPicPr>
          <p:nvPr/>
        </p:nvPicPr>
        <p:blipFill>
          <a:blip r:embed="rId4"/>
          <a:stretch>
            <a:fillRect/>
          </a:stretch>
        </p:blipFill>
        <p:spPr>
          <a:xfrm>
            <a:off x="460375" y="1495168"/>
            <a:ext cx="5359657" cy="409008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4266" y="313267"/>
            <a:ext cx="6290733" cy="829733"/>
          </a:xfrm>
        </p:spPr>
        <p:txBody>
          <a:bodyPr>
            <a:normAutofit/>
          </a:bodyPr>
          <a:lstStyle/>
          <a:p>
            <a:pPr algn="l"/>
            <a:r>
              <a:rPr lang="fr-FR" b="1" dirty="0" smtClean="0">
                <a:solidFill>
                  <a:srgbClr val="C00000"/>
                </a:solidFill>
              </a:rPr>
              <a:t>P</a:t>
            </a:r>
            <a:r>
              <a:rPr lang="fr-FR" b="1" dirty="0" smtClean="0"/>
              <a:t>lan</a:t>
            </a:r>
            <a:endParaRPr lang="fr-FR" b="1" dirty="0"/>
          </a:p>
        </p:txBody>
      </p:sp>
      <p:sp>
        <p:nvSpPr>
          <p:cNvPr id="3" name="Espace réservé du contenu 2"/>
          <p:cNvSpPr>
            <a:spLocks noGrp="1"/>
          </p:cNvSpPr>
          <p:nvPr>
            <p:ph idx="1"/>
          </p:nvPr>
        </p:nvSpPr>
        <p:spPr>
          <a:xfrm>
            <a:off x="457200" y="1278467"/>
            <a:ext cx="8229600" cy="4864956"/>
          </a:xfrm>
        </p:spPr>
        <p:txBody>
          <a:bodyPr>
            <a:normAutofit lnSpcReduction="10000"/>
          </a:bodyPr>
          <a:lstStyle/>
          <a:p>
            <a:r>
              <a:rPr lang="fr-FR" sz="3027" dirty="0" smtClean="0"/>
              <a:t>Pour répondre à quelles questions?</a:t>
            </a:r>
          </a:p>
          <a:p>
            <a:r>
              <a:rPr lang="fr-FR" sz="3027" dirty="0" smtClean="0"/>
              <a:t>De quel design s’agit-il?</a:t>
            </a:r>
          </a:p>
          <a:p>
            <a:r>
              <a:rPr lang="fr-FR" sz="3027" dirty="0" smtClean="0"/>
              <a:t>Quand l’utiliser? A quel type de question permet-il de répondre?</a:t>
            </a:r>
          </a:p>
          <a:p>
            <a:r>
              <a:rPr lang="fr-FR" sz="3027" dirty="0" smtClean="0"/>
              <a:t>Comment se préparer à discuter avec un </a:t>
            </a:r>
            <a:r>
              <a:rPr lang="fr-FR" sz="3027" dirty="0" err="1" smtClean="0"/>
              <a:t>qualitativiste</a:t>
            </a:r>
            <a:r>
              <a:rPr lang="fr-FR" sz="3027" dirty="0" smtClean="0"/>
              <a:t>? </a:t>
            </a:r>
          </a:p>
          <a:p>
            <a:pPr lvl="1"/>
            <a:r>
              <a:rPr lang="fr-FR" sz="2627" dirty="0" smtClean="0"/>
              <a:t>Sélection de l’échantillon</a:t>
            </a:r>
          </a:p>
          <a:p>
            <a:pPr lvl="1"/>
            <a:r>
              <a:rPr lang="fr-FR" sz="2627" dirty="0" smtClean="0"/>
              <a:t>Sélection des méthodes pour la récolte de données</a:t>
            </a:r>
          </a:p>
          <a:p>
            <a:pPr lvl="1"/>
            <a:r>
              <a:rPr lang="fr-FR" sz="2627" dirty="0" smtClean="0"/>
              <a:t>Analyse de données dans les études qualitatives</a:t>
            </a:r>
          </a:p>
          <a:p>
            <a:r>
              <a:rPr lang="fr-FR" sz="3027" dirty="0" smtClean="0"/>
              <a:t>Pour et contre ce type de design</a:t>
            </a:r>
          </a:p>
          <a:p>
            <a:endParaRPr lang="fr-FR" dirty="0"/>
          </a:p>
        </p:txBody>
      </p:sp>
      <p:sp>
        <p:nvSpPr>
          <p:cNvPr id="4"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4908" y="274638"/>
            <a:ext cx="8031891" cy="944562"/>
          </a:xfrm>
        </p:spPr>
        <p:txBody>
          <a:bodyPr>
            <a:noAutofit/>
          </a:bodyPr>
          <a:lstStyle/>
          <a:p>
            <a:pPr algn="l"/>
            <a:r>
              <a:rPr lang="en-GB" sz="3200" b="1" dirty="0" err="1" smtClean="0">
                <a:solidFill>
                  <a:srgbClr val="C00000"/>
                </a:solidFill>
              </a:rPr>
              <a:t>S</a:t>
            </a:r>
            <a:r>
              <a:rPr lang="en-GB" sz="3200" b="1" dirty="0" err="1" smtClean="0"/>
              <a:t>élection</a:t>
            </a:r>
            <a:r>
              <a:rPr lang="en-GB" sz="3200" b="1" dirty="0" smtClean="0"/>
              <a:t> des </a:t>
            </a:r>
            <a:r>
              <a:rPr lang="en-GB" sz="3200" b="1" dirty="0" err="1" smtClean="0"/>
              <a:t>méthodes</a:t>
            </a:r>
            <a:r>
              <a:rPr lang="en-GB" sz="3200" b="1" dirty="0" smtClean="0"/>
              <a:t> de </a:t>
            </a:r>
            <a:r>
              <a:rPr lang="en-GB" sz="3200" b="1" dirty="0" err="1" smtClean="0"/>
              <a:t>récolte</a:t>
            </a:r>
            <a:r>
              <a:rPr lang="en-GB" sz="3200" b="1" dirty="0" smtClean="0"/>
              <a:t> des </a:t>
            </a:r>
            <a:r>
              <a:rPr lang="en-GB" sz="3200" b="1" dirty="0" err="1" smtClean="0"/>
              <a:t>données</a:t>
            </a:r>
            <a:endParaRPr lang="fr-CH" sz="3200" b="1" dirty="0"/>
          </a:p>
        </p:txBody>
      </p:sp>
      <p:sp>
        <p:nvSpPr>
          <p:cNvPr id="3" name="Espace réservé du contenu 2"/>
          <p:cNvSpPr>
            <a:spLocks noGrp="1"/>
          </p:cNvSpPr>
          <p:nvPr>
            <p:ph idx="1"/>
          </p:nvPr>
        </p:nvSpPr>
        <p:spPr>
          <a:xfrm>
            <a:off x="457200" y="1219200"/>
            <a:ext cx="8229600" cy="4525963"/>
          </a:xfrm>
        </p:spPr>
        <p:txBody>
          <a:bodyPr>
            <a:normAutofit fontScale="77500" lnSpcReduction="20000"/>
          </a:bodyPr>
          <a:lstStyle/>
          <a:p>
            <a:r>
              <a:rPr lang="en-GB" dirty="0"/>
              <a:t>Les </a:t>
            </a:r>
            <a:r>
              <a:rPr lang="en-GB" dirty="0" err="1" smtClean="0"/>
              <a:t>méthodes</a:t>
            </a:r>
            <a:r>
              <a:rPr lang="en-GB" dirty="0" smtClean="0"/>
              <a:t> </a:t>
            </a:r>
            <a:r>
              <a:rPr lang="en-GB" dirty="0" err="1" smtClean="0"/>
              <a:t>qualitatives</a:t>
            </a:r>
            <a:r>
              <a:rPr lang="en-GB" dirty="0" smtClean="0"/>
              <a:t> </a:t>
            </a:r>
            <a:r>
              <a:rPr lang="en-GB" dirty="0" err="1" smtClean="0"/>
              <a:t>impliquent</a:t>
            </a:r>
            <a:r>
              <a:rPr lang="en-GB" dirty="0" smtClean="0"/>
              <a:t> la </a:t>
            </a:r>
            <a:r>
              <a:rPr lang="en-GB" dirty="0" err="1" smtClean="0"/>
              <a:t>récolte</a:t>
            </a:r>
            <a:r>
              <a:rPr lang="en-GB" dirty="0" smtClean="0"/>
              <a:t> </a:t>
            </a:r>
            <a:r>
              <a:rPr lang="en-GB" dirty="0" err="1" smtClean="0"/>
              <a:t>sys</a:t>
            </a:r>
            <a:r>
              <a:rPr lang="en-GB" dirty="0" err="1" smtClean="0"/>
              <a:t>tématique</a:t>
            </a:r>
            <a:r>
              <a:rPr lang="en-GB" dirty="0" smtClean="0"/>
              <a:t>, </a:t>
            </a:r>
            <a:r>
              <a:rPr lang="en-GB" dirty="0" err="1" smtClean="0"/>
              <a:t>l’organisation</a:t>
            </a:r>
            <a:r>
              <a:rPr lang="en-GB" dirty="0" smtClean="0"/>
              <a:t>, </a:t>
            </a:r>
            <a:r>
              <a:rPr lang="en-GB" dirty="0" smtClean="0"/>
              <a:t>et </a:t>
            </a:r>
            <a:r>
              <a:rPr lang="en-GB" dirty="0" err="1" smtClean="0"/>
              <a:t>l’interprétation</a:t>
            </a:r>
            <a:r>
              <a:rPr lang="en-GB" dirty="0" smtClean="0"/>
              <a:t> de </a:t>
            </a:r>
            <a:r>
              <a:rPr lang="en-GB" dirty="0" err="1" smtClean="0"/>
              <a:t>matériaux</a:t>
            </a:r>
            <a:r>
              <a:rPr lang="en-GB" dirty="0" smtClean="0"/>
              <a:t> </a:t>
            </a:r>
            <a:r>
              <a:rPr lang="en-GB" dirty="0" err="1" smtClean="0"/>
              <a:t>dérivés</a:t>
            </a:r>
            <a:r>
              <a:rPr lang="en-GB" dirty="0" smtClean="0"/>
              <a:t> </a:t>
            </a:r>
            <a:r>
              <a:rPr lang="en-GB" dirty="0" err="1" smtClean="0"/>
              <a:t>d’entretiens</a:t>
            </a:r>
            <a:r>
              <a:rPr lang="en-GB" dirty="0" smtClean="0"/>
              <a:t> </a:t>
            </a:r>
            <a:r>
              <a:rPr lang="en-GB" dirty="0" err="1" smtClean="0"/>
              <a:t>ou</a:t>
            </a:r>
            <a:r>
              <a:rPr lang="en-GB" dirty="0" smtClean="0"/>
              <a:t> </a:t>
            </a:r>
            <a:r>
              <a:rPr lang="en-GB" dirty="0" err="1" smtClean="0"/>
              <a:t>d’observations</a:t>
            </a:r>
            <a:endParaRPr lang="en-GB" dirty="0" smtClean="0"/>
          </a:p>
          <a:p>
            <a:r>
              <a:rPr lang="en-GB" b="1" dirty="0" smtClean="0"/>
              <a:t>Observations de terrain </a:t>
            </a:r>
            <a:r>
              <a:rPr lang="en-GB" dirty="0" smtClean="0"/>
              <a:t>: </a:t>
            </a:r>
            <a:r>
              <a:rPr lang="en-GB" dirty="0" err="1" smtClean="0"/>
              <a:t>deux</a:t>
            </a:r>
            <a:r>
              <a:rPr lang="en-GB" dirty="0" smtClean="0"/>
              <a:t> </a:t>
            </a:r>
            <a:r>
              <a:rPr lang="en-GB" dirty="0" err="1" smtClean="0"/>
              <a:t>méthodes</a:t>
            </a:r>
            <a:r>
              <a:rPr lang="en-GB" dirty="0" smtClean="0"/>
              <a:t> </a:t>
            </a:r>
            <a:r>
              <a:rPr lang="en-GB" dirty="0" err="1" smtClean="0"/>
              <a:t>principales</a:t>
            </a:r>
            <a:r>
              <a:rPr lang="en-GB" dirty="0" smtClean="0"/>
              <a:t>, </a:t>
            </a:r>
            <a:r>
              <a:rPr lang="en-GB" dirty="0" smtClean="0"/>
              <a:t>i.e. </a:t>
            </a:r>
            <a:r>
              <a:rPr lang="en-GB" dirty="0" err="1" smtClean="0"/>
              <a:t>directes</a:t>
            </a:r>
            <a:r>
              <a:rPr lang="en-GB" dirty="0" smtClean="0"/>
              <a:t> (les </a:t>
            </a:r>
            <a:r>
              <a:rPr lang="en-GB" dirty="0" err="1" smtClean="0"/>
              <a:t>chercheurs</a:t>
            </a:r>
            <a:r>
              <a:rPr lang="en-GB" dirty="0" smtClean="0"/>
              <a:t> </a:t>
            </a:r>
            <a:r>
              <a:rPr lang="en-GB" dirty="0" err="1" smtClean="0"/>
              <a:t>sont</a:t>
            </a:r>
            <a:r>
              <a:rPr lang="en-GB" dirty="0" smtClean="0"/>
              <a:t> </a:t>
            </a:r>
            <a:r>
              <a:rPr lang="en-GB" dirty="0" err="1" smtClean="0"/>
              <a:t>présents</a:t>
            </a:r>
            <a:r>
              <a:rPr lang="en-GB" dirty="0" smtClean="0"/>
              <a:t>) et </a:t>
            </a:r>
            <a:r>
              <a:rPr lang="en-GB" dirty="0" err="1" smtClean="0"/>
              <a:t>indirectes</a:t>
            </a:r>
            <a:r>
              <a:rPr lang="en-GB" dirty="0"/>
              <a:t>:  observation (</a:t>
            </a:r>
            <a:r>
              <a:rPr lang="en-GB" dirty="0" err="1" smtClean="0"/>
              <a:t>enregistrement</a:t>
            </a:r>
            <a:r>
              <a:rPr lang="en-GB" dirty="0" smtClean="0"/>
              <a:t> audio </a:t>
            </a:r>
            <a:r>
              <a:rPr lang="en-GB" dirty="0" err="1" smtClean="0"/>
              <a:t>ou</a:t>
            </a:r>
            <a:r>
              <a:rPr lang="en-GB" dirty="0" smtClean="0"/>
              <a:t> </a:t>
            </a:r>
            <a:r>
              <a:rPr lang="en-GB" dirty="0" err="1" smtClean="0"/>
              <a:t>vidéo</a:t>
            </a:r>
            <a:r>
              <a:rPr lang="en-GB" dirty="0" smtClean="0"/>
              <a:t>). </a:t>
            </a:r>
            <a:endParaRPr lang="en-GB" dirty="0" smtClean="0"/>
          </a:p>
          <a:p>
            <a:r>
              <a:rPr lang="en-GB" dirty="0" smtClean="0"/>
              <a:t>Les </a:t>
            </a:r>
            <a:r>
              <a:rPr lang="en-GB" dirty="0" err="1" smtClean="0"/>
              <a:t>investigateurs</a:t>
            </a:r>
            <a:r>
              <a:rPr lang="en-GB" dirty="0" smtClean="0"/>
              <a:t> </a:t>
            </a:r>
            <a:r>
              <a:rPr lang="en-GB" dirty="0" err="1" smtClean="0"/>
              <a:t>doivent</a:t>
            </a:r>
            <a:r>
              <a:rPr lang="en-GB" dirty="0" smtClean="0"/>
              <a:t> </a:t>
            </a:r>
            <a:r>
              <a:rPr lang="en-GB" dirty="0" err="1" smtClean="0"/>
              <a:t>considérer</a:t>
            </a:r>
            <a:r>
              <a:rPr lang="en-GB" dirty="0" smtClean="0"/>
              <a:t> la </a:t>
            </a:r>
            <a:r>
              <a:rPr lang="en-GB" dirty="0" err="1" smtClean="0"/>
              <a:t>manière</a:t>
            </a:r>
            <a:r>
              <a:rPr lang="en-GB" dirty="0" smtClean="0"/>
              <a:t> </a:t>
            </a:r>
            <a:r>
              <a:rPr lang="en-GB" dirty="0" err="1" smtClean="0"/>
              <a:t>dont</a:t>
            </a:r>
            <a:r>
              <a:rPr lang="en-GB" dirty="0" smtClean="0"/>
              <a:t> </a:t>
            </a:r>
            <a:r>
              <a:rPr lang="en-GB" dirty="0" err="1" smtClean="0"/>
              <a:t>leur</a:t>
            </a:r>
            <a:r>
              <a:rPr lang="en-GB" dirty="0" smtClean="0"/>
              <a:t> </a:t>
            </a:r>
            <a:r>
              <a:rPr lang="en-GB" dirty="0" err="1" smtClean="0"/>
              <a:t>présence</a:t>
            </a:r>
            <a:r>
              <a:rPr lang="en-GB" dirty="0" smtClean="0"/>
              <a:t> </a:t>
            </a:r>
            <a:r>
              <a:rPr lang="en-GB" dirty="0" err="1" smtClean="0"/>
              <a:t>peut</a:t>
            </a:r>
            <a:r>
              <a:rPr lang="en-GB" dirty="0" smtClean="0"/>
              <a:t> influencer les </a:t>
            </a:r>
            <a:r>
              <a:rPr lang="en-GB" dirty="0" err="1" smtClean="0"/>
              <a:t>résultats</a:t>
            </a:r>
            <a:r>
              <a:rPr lang="en-GB" dirty="0" smtClean="0"/>
              <a:t>. </a:t>
            </a:r>
            <a:endParaRPr lang="en-GB" dirty="0" smtClean="0"/>
          </a:p>
          <a:p>
            <a:r>
              <a:rPr lang="en-GB" dirty="0" smtClean="0"/>
              <a:t>Pas de </a:t>
            </a:r>
            <a:r>
              <a:rPr lang="en-GB" dirty="0" err="1" smtClean="0"/>
              <a:t>contrôle</a:t>
            </a:r>
            <a:r>
              <a:rPr lang="en-GB" dirty="0" smtClean="0"/>
              <a:t> possible. </a:t>
            </a:r>
            <a:endParaRPr lang="en-GB" dirty="0" smtClean="0"/>
          </a:p>
          <a:p>
            <a:r>
              <a:rPr lang="en-GB" dirty="0" smtClean="0"/>
              <a:t>Les interactions entre </a:t>
            </a:r>
            <a:r>
              <a:rPr lang="en-GB" dirty="0" err="1" smtClean="0"/>
              <a:t>investigateurs</a:t>
            </a:r>
            <a:r>
              <a:rPr lang="en-GB" dirty="0" smtClean="0"/>
              <a:t> et participants </a:t>
            </a:r>
            <a:r>
              <a:rPr lang="en-GB" dirty="0" err="1" smtClean="0"/>
              <a:t>peuvent</a:t>
            </a:r>
            <a:r>
              <a:rPr lang="en-GB" dirty="0" smtClean="0"/>
              <a:t> </a:t>
            </a:r>
            <a:r>
              <a:rPr lang="en-GB" dirty="0" err="1" smtClean="0"/>
              <a:t>être</a:t>
            </a:r>
            <a:r>
              <a:rPr lang="en-GB" dirty="0" smtClean="0"/>
              <a:t> </a:t>
            </a:r>
            <a:r>
              <a:rPr lang="en-GB" dirty="0" err="1" smtClean="0"/>
              <a:t>une</a:t>
            </a:r>
            <a:r>
              <a:rPr lang="en-GB" dirty="0" smtClean="0"/>
              <a:t> source utile </a:t>
            </a:r>
            <a:r>
              <a:rPr lang="en-GB" dirty="0" err="1" smtClean="0"/>
              <a:t>mais</a:t>
            </a:r>
            <a:r>
              <a:rPr lang="en-GB" dirty="0" smtClean="0"/>
              <a:t> </a:t>
            </a:r>
            <a:r>
              <a:rPr lang="en-GB" dirty="0" err="1" smtClean="0"/>
              <a:t>aussi</a:t>
            </a:r>
            <a:r>
              <a:rPr lang="en-GB" dirty="0" smtClean="0"/>
              <a:t> de </a:t>
            </a:r>
            <a:r>
              <a:rPr lang="en-GB" dirty="0" err="1" smtClean="0"/>
              <a:t>biais</a:t>
            </a:r>
            <a:r>
              <a:rPr lang="en-GB" dirty="0" smtClean="0"/>
              <a:t> </a:t>
            </a:r>
            <a:r>
              <a:rPr lang="en-GB" dirty="0" err="1" smtClean="0"/>
              <a:t>potentiels</a:t>
            </a:r>
            <a:r>
              <a:rPr lang="en-GB" dirty="0" smtClean="0"/>
              <a:t>. </a:t>
            </a:r>
            <a:endParaRPr lang="fr-CH" dirty="0" smtClean="0"/>
          </a:p>
          <a:p>
            <a:endParaRPr lang="en-GB" dirty="0" smtClean="0"/>
          </a:p>
          <a:p>
            <a:endParaRPr lang="fr-CH" dirty="0"/>
          </a:p>
        </p:txBody>
      </p:sp>
      <p:sp>
        <p:nvSpPr>
          <p:cNvPr id="4" name="ZoneTexte 3"/>
          <p:cNvSpPr txBox="1"/>
          <p:nvPr/>
        </p:nvSpPr>
        <p:spPr>
          <a:xfrm>
            <a:off x="3833091" y="5575886"/>
            <a:ext cx="4517533" cy="338554"/>
          </a:xfrm>
          <a:prstGeom prst="rect">
            <a:avLst/>
          </a:prstGeom>
          <a:noFill/>
        </p:spPr>
        <p:txBody>
          <a:bodyPr wrap="square" rtlCol="0">
            <a:spAutoFit/>
          </a:bodyPr>
          <a:lstStyle/>
          <a:p>
            <a:r>
              <a:rPr lang="fr-CH" sz="1600" i="1" dirty="0" smtClean="0"/>
              <a:t>Malterud, Lancet 2001; Giacomini et al, JAMA 2000</a:t>
            </a:r>
            <a:endParaRPr lang="fr-CH" sz="1600" dirty="0"/>
          </a:p>
        </p:txBody>
      </p:sp>
      <p:sp>
        <p:nvSpPr>
          <p:cNvPr id="5"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6120" y="304800"/>
            <a:ext cx="7014748" cy="935597"/>
          </a:xfrm>
        </p:spPr>
        <p:txBody>
          <a:bodyPr>
            <a:noAutofit/>
          </a:bodyPr>
          <a:lstStyle/>
          <a:p>
            <a:pPr algn="l"/>
            <a:r>
              <a:rPr lang="en-GB" sz="3200" b="1" dirty="0" err="1">
                <a:solidFill>
                  <a:srgbClr val="C00000"/>
                </a:solidFill>
              </a:rPr>
              <a:t>S</a:t>
            </a:r>
            <a:r>
              <a:rPr lang="en-GB" sz="3200" b="1" dirty="0" err="1"/>
              <a:t>élection</a:t>
            </a:r>
            <a:r>
              <a:rPr lang="en-GB" sz="3200" b="1" dirty="0"/>
              <a:t> des </a:t>
            </a:r>
            <a:r>
              <a:rPr lang="en-GB" sz="3200" b="1" dirty="0" err="1"/>
              <a:t>méthodes</a:t>
            </a:r>
            <a:r>
              <a:rPr lang="en-GB" sz="3200" b="1" dirty="0"/>
              <a:t> de </a:t>
            </a:r>
            <a:r>
              <a:rPr lang="en-GB" sz="3200" b="1" dirty="0" err="1"/>
              <a:t>récolte</a:t>
            </a:r>
            <a:r>
              <a:rPr lang="en-GB" sz="3200" b="1" dirty="0"/>
              <a:t> des </a:t>
            </a:r>
            <a:r>
              <a:rPr lang="en-GB" sz="3200" b="1" dirty="0" err="1"/>
              <a:t>données</a:t>
            </a:r>
            <a:endParaRPr lang="fr-CH" sz="3200" b="1" dirty="0"/>
          </a:p>
        </p:txBody>
      </p:sp>
      <p:sp>
        <p:nvSpPr>
          <p:cNvPr id="3" name="Espace réservé du contenu 2"/>
          <p:cNvSpPr>
            <a:spLocks noGrp="1"/>
          </p:cNvSpPr>
          <p:nvPr>
            <p:ph idx="1"/>
          </p:nvPr>
        </p:nvSpPr>
        <p:spPr>
          <a:xfrm>
            <a:off x="457200" y="1503476"/>
            <a:ext cx="8229600" cy="4038600"/>
          </a:xfrm>
        </p:spPr>
        <p:txBody>
          <a:bodyPr>
            <a:normAutofit fontScale="77500" lnSpcReduction="20000"/>
          </a:bodyPr>
          <a:lstStyle/>
          <a:p>
            <a:r>
              <a:rPr lang="en-GB" b="1" dirty="0" err="1" smtClean="0"/>
              <a:t>Entretiens</a:t>
            </a:r>
            <a:r>
              <a:rPr lang="en-GB" dirty="0" smtClean="0"/>
              <a:t>: le plus </a:t>
            </a:r>
            <a:r>
              <a:rPr lang="en-GB" dirty="0" err="1" smtClean="0"/>
              <a:t>souvent</a:t>
            </a:r>
            <a:r>
              <a:rPr lang="en-GB" dirty="0" smtClean="0"/>
              <a:t> =semi-</a:t>
            </a:r>
            <a:r>
              <a:rPr lang="en-GB" dirty="0" err="1" smtClean="0"/>
              <a:t>structurés</a:t>
            </a:r>
            <a:r>
              <a:rPr lang="en-GB" dirty="0" smtClean="0"/>
              <a:t> </a:t>
            </a:r>
            <a:r>
              <a:rPr lang="en-GB" dirty="0" err="1" smtClean="0"/>
              <a:t>ou</a:t>
            </a:r>
            <a:r>
              <a:rPr lang="en-GB" dirty="0" smtClean="0"/>
              <a:t> </a:t>
            </a:r>
            <a:r>
              <a:rPr lang="en-GB" dirty="0" err="1" smtClean="0"/>
              <a:t>en</a:t>
            </a:r>
            <a:r>
              <a:rPr lang="en-GB" dirty="0" smtClean="0"/>
              <a:t> </a:t>
            </a:r>
            <a:r>
              <a:rPr lang="en-GB" dirty="0" err="1" smtClean="0"/>
              <a:t>profondeur</a:t>
            </a:r>
            <a:r>
              <a:rPr lang="en-GB" dirty="0" smtClean="0"/>
              <a:t> et focus groups, qui </a:t>
            </a:r>
            <a:r>
              <a:rPr lang="en-GB" dirty="0" err="1" smtClean="0"/>
              <a:t>permettent</a:t>
            </a:r>
            <a:r>
              <a:rPr lang="en-GB" dirty="0" smtClean="0"/>
              <a:t> aux participants de </a:t>
            </a:r>
            <a:r>
              <a:rPr lang="en-GB" dirty="0" err="1" smtClean="0"/>
              <a:t>répondre</a:t>
            </a:r>
            <a:r>
              <a:rPr lang="en-GB" dirty="0" smtClean="0"/>
              <a:t> </a:t>
            </a:r>
            <a:r>
              <a:rPr lang="en-GB" dirty="0" err="1" smtClean="0"/>
              <a:t>dans</a:t>
            </a:r>
            <a:r>
              <a:rPr lang="en-GB" dirty="0" smtClean="0"/>
              <a:t> </a:t>
            </a:r>
            <a:r>
              <a:rPr lang="en-GB" dirty="0" err="1" smtClean="0"/>
              <a:t>leurs</a:t>
            </a:r>
            <a:r>
              <a:rPr lang="en-GB" dirty="0" smtClean="0"/>
              <a:t> </a:t>
            </a:r>
            <a:r>
              <a:rPr lang="en-GB" dirty="0" err="1" smtClean="0"/>
              <a:t>propres</a:t>
            </a:r>
            <a:r>
              <a:rPr lang="en-GB" dirty="0" smtClean="0"/>
              <a:t> </a:t>
            </a:r>
            <a:r>
              <a:rPr lang="en-GB" dirty="0" err="1" smtClean="0"/>
              <a:t>termes</a:t>
            </a:r>
            <a:r>
              <a:rPr lang="en-GB" dirty="0" smtClean="0"/>
              <a:t>. </a:t>
            </a:r>
            <a:endParaRPr lang="fr-CH" dirty="0" smtClean="0"/>
          </a:p>
          <a:p>
            <a:r>
              <a:rPr lang="en-GB" dirty="0" err="1" smtClean="0"/>
              <a:t>Explorent</a:t>
            </a:r>
            <a:r>
              <a:rPr lang="en-GB" dirty="0" smtClean="0"/>
              <a:t> les </a:t>
            </a:r>
            <a:r>
              <a:rPr lang="en-GB" dirty="0" err="1" smtClean="0"/>
              <a:t>expériences</a:t>
            </a:r>
            <a:r>
              <a:rPr lang="en-GB" dirty="0" smtClean="0"/>
              <a:t> des participants et le </a:t>
            </a:r>
            <a:r>
              <a:rPr lang="en-GB" dirty="0" err="1" smtClean="0"/>
              <a:t>sens</a:t>
            </a:r>
            <a:r>
              <a:rPr lang="en-GB" dirty="0" smtClean="0"/>
              <a:t> </a:t>
            </a:r>
            <a:r>
              <a:rPr lang="en-GB" dirty="0" err="1" smtClean="0"/>
              <a:t>qu’ils</a:t>
            </a:r>
            <a:r>
              <a:rPr lang="en-GB" dirty="0" smtClean="0"/>
              <a:t> </a:t>
            </a:r>
            <a:r>
              <a:rPr lang="en-GB" dirty="0" err="1" smtClean="0"/>
              <a:t>leur</a:t>
            </a:r>
            <a:r>
              <a:rPr lang="en-GB" dirty="0" smtClean="0"/>
              <a:t> </a:t>
            </a:r>
            <a:r>
              <a:rPr lang="en-GB" dirty="0" err="1" smtClean="0"/>
              <a:t>attribuent</a:t>
            </a:r>
            <a:r>
              <a:rPr lang="en-GB" dirty="0" smtClean="0"/>
              <a:t>. </a:t>
            </a:r>
            <a:endParaRPr lang="en-GB" dirty="0" smtClean="0"/>
          </a:p>
          <a:p>
            <a:r>
              <a:rPr lang="en-GB" dirty="0" smtClean="0"/>
              <a:t>Questions </a:t>
            </a:r>
            <a:r>
              <a:rPr lang="en-GB" dirty="0" err="1" smtClean="0"/>
              <a:t>ouvertes</a:t>
            </a:r>
            <a:r>
              <a:rPr lang="en-GB" dirty="0" smtClean="0"/>
              <a:t>, qui </a:t>
            </a:r>
            <a:r>
              <a:rPr lang="en-GB" dirty="0" err="1" smtClean="0"/>
              <a:t>visent</a:t>
            </a:r>
            <a:r>
              <a:rPr lang="en-GB" dirty="0" smtClean="0"/>
              <a:t> à </a:t>
            </a:r>
            <a:r>
              <a:rPr lang="en-GB" dirty="0" err="1" smtClean="0"/>
              <a:t>aborder</a:t>
            </a:r>
            <a:r>
              <a:rPr lang="en-GB" dirty="0" smtClean="0"/>
              <a:t> les </a:t>
            </a:r>
            <a:r>
              <a:rPr lang="en-GB" dirty="0" err="1" smtClean="0"/>
              <a:t>sujets</a:t>
            </a:r>
            <a:r>
              <a:rPr lang="en-GB" dirty="0" smtClean="0"/>
              <a:t> </a:t>
            </a:r>
            <a:r>
              <a:rPr lang="en-GB" dirty="0" err="1" smtClean="0"/>
              <a:t>pertinents</a:t>
            </a:r>
            <a:r>
              <a:rPr lang="en-GB" dirty="0" smtClean="0"/>
              <a:t> pour </a:t>
            </a:r>
            <a:r>
              <a:rPr lang="en-GB" dirty="0" err="1" smtClean="0"/>
              <a:t>l’étude</a:t>
            </a:r>
            <a:endParaRPr lang="en-GB" dirty="0" smtClean="0"/>
          </a:p>
          <a:p>
            <a:r>
              <a:rPr lang="en-GB" dirty="0" err="1" smtClean="0"/>
              <a:t>Entretiens</a:t>
            </a:r>
            <a:r>
              <a:rPr lang="en-GB" dirty="0" smtClean="0"/>
              <a:t> </a:t>
            </a:r>
            <a:r>
              <a:rPr lang="en-GB" dirty="0" err="1" smtClean="0"/>
              <a:t>individuels</a:t>
            </a:r>
            <a:r>
              <a:rPr lang="en-GB" dirty="0" smtClean="0"/>
              <a:t> </a:t>
            </a:r>
            <a:r>
              <a:rPr lang="en-GB" dirty="0" err="1" smtClean="0"/>
              <a:t>sont</a:t>
            </a:r>
            <a:r>
              <a:rPr lang="en-GB" dirty="0" smtClean="0"/>
              <a:t> </a:t>
            </a:r>
            <a:r>
              <a:rPr lang="en-GB" dirty="0" err="1" smtClean="0"/>
              <a:t>utiles</a:t>
            </a:r>
            <a:r>
              <a:rPr lang="en-GB" dirty="0" smtClean="0"/>
              <a:t> pour </a:t>
            </a:r>
            <a:r>
              <a:rPr lang="en-GB" dirty="0" err="1" smtClean="0"/>
              <a:t>aborder</a:t>
            </a:r>
            <a:r>
              <a:rPr lang="en-GB" dirty="0" smtClean="0"/>
              <a:t> </a:t>
            </a:r>
            <a:r>
              <a:rPr lang="en-GB" dirty="0"/>
              <a:t>des </a:t>
            </a:r>
            <a:r>
              <a:rPr lang="en-GB" dirty="0" err="1" smtClean="0"/>
              <a:t>expériences</a:t>
            </a:r>
            <a:r>
              <a:rPr lang="en-GB" dirty="0" smtClean="0"/>
              <a:t> </a:t>
            </a:r>
            <a:r>
              <a:rPr lang="en-GB" dirty="0" err="1" smtClean="0"/>
              <a:t>personnelles</a:t>
            </a:r>
            <a:r>
              <a:rPr lang="en-GB" dirty="0" smtClean="0"/>
              <a:t> et des </a:t>
            </a:r>
            <a:r>
              <a:rPr lang="en-GB" dirty="0" err="1" smtClean="0"/>
              <a:t>représentations</a:t>
            </a:r>
            <a:r>
              <a:rPr lang="en-GB" dirty="0" smtClean="0"/>
              <a:t>, </a:t>
            </a:r>
            <a:r>
              <a:rPr lang="en-GB" dirty="0" smtClean="0"/>
              <a:t>surtout sur des </a:t>
            </a:r>
            <a:r>
              <a:rPr lang="en-GB" dirty="0" err="1" smtClean="0"/>
              <a:t>sujets</a:t>
            </a:r>
            <a:r>
              <a:rPr lang="en-GB" dirty="0" smtClean="0"/>
              <a:t> </a:t>
            </a:r>
            <a:r>
              <a:rPr lang="en-GB" dirty="0" err="1" smtClean="0"/>
              <a:t>sensibles</a:t>
            </a:r>
            <a:r>
              <a:rPr lang="en-GB" dirty="0" smtClean="0"/>
              <a:t> </a:t>
            </a:r>
            <a:r>
              <a:rPr lang="en-GB" dirty="0" smtClean="0"/>
              <a:t>vs </a:t>
            </a:r>
            <a:r>
              <a:rPr lang="en-GB" dirty="0" err="1" smtClean="0"/>
              <a:t>entretiens</a:t>
            </a:r>
            <a:r>
              <a:rPr lang="en-GB" dirty="0" smtClean="0"/>
              <a:t> de </a:t>
            </a:r>
            <a:r>
              <a:rPr lang="en-GB" dirty="0" err="1" smtClean="0"/>
              <a:t>groupe</a:t>
            </a:r>
            <a:r>
              <a:rPr lang="en-GB" dirty="0" smtClean="0"/>
              <a:t> </a:t>
            </a:r>
            <a:r>
              <a:rPr lang="en-GB" dirty="0" err="1" smtClean="0"/>
              <a:t>souvent</a:t>
            </a:r>
            <a:r>
              <a:rPr lang="en-GB" dirty="0" smtClean="0"/>
              <a:t> </a:t>
            </a:r>
            <a:r>
              <a:rPr lang="en-GB" dirty="0" err="1" smtClean="0"/>
              <a:t>utilisés</a:t>
            </a:r>
            <a:r>
              <a:rPr lang="en-GB" dirty="0" smtClean="0"/>
              <a:t> pour faire usage de la </a:t>
            </a:r>
            <a:r>
              <a:rPr lang="en-GB" dirty="0" err="1" smtClean="0"/>
              <a:t>dynamique</a:t>
            </a:r>
            <a:r>
              <a:rPr lang="en-GB" dirty="0" smtClean="0"/>
              <a:t> </a:t>
            </a:r>
            <a:r>
              <a:rPr lang="en-GB" dirty="0" err="1" smtClean="0"/>
              <a:t>interpersonnelle</a:t>
            </a:r>
            <a:r>
              <a:rPr lang="en-GB" dirty="0" smtClean="0"/>
              <a:t>. </a:t>
            </a:r>
            <a:endParaRPr lang="en-GB" dirty="0" smtClean="0"/>
          </a:p>
          <a:p>
            <a:endParaRPr lang="fr-CH" dirty="0"/>
          </a:p>
        </p:txBody>
      </p:sp>
      <p:sp>
        <p:nvSpPr>
          <p:cNvPr id="4" name="ZoneTexte 3"/>
          <p:cNvSpPr txBox="1"/>
          <p:nvPr/>
        </p:nvSpPr>
        <p:spPr>
          <a:xfrm>
            <a:off x="2944905" y="5542076"/>
            <a:ext cx="5741895" cy="338554"/>
          </a:xfrm>
          <a:prstGeom prst="rect">
            <a:avLst/>
          </a:prstGeom>
          <a:noFill/>
        </p:spPr>
        <p:txBody>
          <a:bodyPr wrap="square" rtlCol="0">
            <a:spAutoFit/>
          </a:bodyPr>
          <a:lstStyle/>
          <a:p>
            <a:r>
              <a:rPr lang="fr-CH" sz="1600" i="1" dirty="0" err="1" smtClean="0"/>
              <a:t>Giacomini</a:t>
            </a:r>
            <a:r>
              <a:rPr lang="fr-CH" sz="1600" i="1" dirty="0" smtClean="0"/>
              <a:t> et al, JAMA 2000; Tong et al, Int J </a:t>
            </a:r>
            <a:r>
              <a:rPr lang="fr-CH" sz="1600" i="1" dirty="0" err="1" smtClean="0"/>
              <a:t>Qual</a:t>
            </a:r>
            <a:r>
              <a:rPr lang="fr-CH" sz="1600" i="1" dirty="0" smtClean="0"/>
              <a:t> </a:t>
            </a:r>
            <a:r>
              <a:rPr lang="fr-CH" sz="1600" i="1" dirty="0" err="1" smtClean="0"/>
              <a:t>Health</a:t>
            </a:r>
            <a:r>
              <a:rPr lang="fr-CH" sz="1600" i="1" dirty="0" smtClean="0"/>
              <a:t> Care 2007</a:t>
            </a:r>
            <a:endParaRPr lang="fr-CH" sz="1600" dirty="0"/>
          </a:p>
        </p:txBody>
      </p:sp>
      <p:sp>
        <p:nvSpPr>
          <p:cNvPr id="5"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5546" y="313267"/>
            <a:ext cx="7871254" cy="935597"/>
          </a:xfrm>
        </p:spPr>
        <p:txBody>
          <a:bodyPr>
            <a:noAutofit/>
          </a:bodyPr>
          <a:lstStyle/>
          <a:p>
            <a:pPr algn="l"/>
            <a:r>
              <a:rPr lang="en-GB" sz="3200" b="1" dirty="0" err="1">
                <a:solidFill>
                  <a:srgbClr val="C00000"/>
                </a:solidFill>
              </a:rPr>
              <a:t>S</a:t>
            </a:r>
            <a:r>
              <a:rPr lang="en-GB" sz="3200" b="1" dirty="0" err="1"/>
              <a:t>élection</a:t>
            </a:r>
            <a:r>
              <a:rPr lang="en-GB" sz="3200" b="1" dirty="0"/>
              <a:t> des </a:t>
            </a:r>
            <a:r>
              <a:rPr lang="en-GB" sz="3200" b="1" dirty="0" err="1"/>
              <a:t>méthodes</a:t>
            </a:r>
            <a:r>
              <a:rPr lang="en-GB" sz="3200" b="1" dirty="0"/>
              <a:t> de </a:t>
            </a:r>
            <a:r>
              <a:rPr lang="en-GB" sz="3200" b="1" dirty="0" err="1"/>
              <a:t>récolte</a:t>
            </a:r>
            <a:r>
              <a:rPr lang="en-GB" sz="3200" b="1" dirty="0"/>
              <a:t> des </a:t>
            </a:r>
            <a:r>
              <a:rPr lang="en-GB" sz="3200" b="1" dirty="0" err="1"/>
              <a:t>données</a:t>
            </a:r>
            <a:endParaRPr lang="fr-CH" sz="3200" b="1" dirty="0"/>
          </a:p>
        </p:txBody>
      </p:sp>
      <p:sp>
        <p:nvSpPr>
          <p:cNvPr id="3" name="Espace réservé du contenu 2"/>
          <p:cNvSpPr>
            <a:spLocks noGrp="1"/>
          </p:cNvSpPr>
          <p:nvPr>
            <p:ph idx="1"/>
          </p:nvPr>
        </p:nvSpPr>
        <p:spPr>
          <a:xfrm>
            <a:off x="457200" y="1371600"/>
            <a:ext cx="8229600" cy="4403227"/>
          </a:xfrm>
        </p:spPr>
        <p:txBody>
          <a:bodyPr>
            <a:normAutofit fontScale="92500" lnSpcReduction="20000"/>
          </a:bodyPr>
          <a:lstStyle/>
          <a:p>
            <a:r>
              <a:rPr lang="en-GB" b="1" dirty="0" err="1" smtClean="0"/>
              <a:t>Entretiens</a:t>
            </a:r>
            <a:r>
              <a:rPr lang="en-GB" dirty="0" smtClean="0"/>
              <a:t>:</a:t>
            </a:r>
            <a:endParaRPr lang="en-GB" dirty="0" smtClean="0"/>
          </a:p>
          <a:p>
            <a:pPr lvl="1">
              <a:buClr>
                <a:srgbClr val="C00000"/>
              </a:buClr>
              <a:buFont typeface="Wingdings" charset="2"/>
              <a:buChar char="ü"/>
            </a:pPr>
            <a:r>
              <a:rPr lang="en-GB" dirty="0" err="1" smtClean="0"/>
              <a:t>Généralement</a:t>
            </a:r>
            <a:r>
              <a:rPr lang="en-GB" dirty="0" smtClean="0"/>
              <a:t> </a:t>
            </a:r>
            <a:r>
              <a:rPr lang="en-GB" dirty="0" err="1" smtClean="0"/>
              <a:t>organisés</a:t>
            </a:r>
            <a:r>
              <a:rPr lang="en-GB" dirty="0" smtClean="0"/>
              <a:t> </a:t>
            </a:r>
            <a:r>
              <a:rPr lang="en-GB" dirty="0" err="1" smtClean="0"/>
              <a:t>autour</a:t>
            </a:r>
            <a:r>
              <a:rPr lang="en-GB" dirty="0" smtClean="0"/>
              <a:t> d’un set </a:t>
            </a:r>
            <a:r>
              <a:rPr lang="en-GB" dirty="0" smtClean="0"/>
              <a:t>de </a:t>
            </a:r>
            <a:r>
              <a:rPr lang="en-GB" dirty="0"/>
              <a:t>questions </a:t>
            </a:r>
            <a:r>
              <a:rPr lang="en-GB" dirty="0" err="1" smtClean="0"/>
              <a:t>prédéterminées</a:t>
            </a:r>
            <a:r>
              <a:rPr lang="en-GB" dirty="0" smtClean="0"/>
              <a:t>, avec </a:t>
            </a:r>
            <a:r>
              <a:rPr lang="en-GB" dirty="0" err="1" smtClean="0"/>
              <a:t>d’autres</a:t>
            </a:r>
            <a:r>
              <a:rPr lang="en-GB" dirty="0" smtClean="0"/>
              <a:t> qui </a:t>
            </a:r>
            <a:r>
              <a:rPr lang="en-GB" dirty="0" err="1" smtClean="0"/>
              <a:t>peuvent</a:t>
            </a:r>
            <a:r>
              <a:rPr lang="en-GB" dirty="0" smtClean="0"/>
              <a:t> </a:t>
            </a:r>
            <a:r>
              <a:rPr lang="en-GB" dirty="0" err="1" smtClean="0"/>
              <a:t>émerger</a:t>
            </a:r>
            <a:r>
              <a:rPr lang="en-GB" dirty="0" smtClean="0"/>
              <a:t> </a:t>
            </a:r>
            <a:r>
              <a:rPr lang="en-GB" dirty="0" err="1" smtClean="0"/>
              <a:t>dans</a:t>
            </a:r>
            <a:r>
              <a:rPr lang="en-GB" dirty="0" smtClean="0"/>
              <a:t> </a:t>
            </a:r>
            <a:r>
              <a:rPr lang="en-GB" dirty="0" err="1" smtClean="0"/>
              <a:t>l’entretien</a:t>
            </a:r>
            <a:endParaRPr lang="en-GB" dirty="0" smtClean="0"/>
          </a:p>
          <a:p>
            <a:pPr lvl="1">
              <a:buClr>
                <a:srgbClr val="C00000"/>
              </a:buClr>
              <a:buFont typeface="Wingdings" charset="2"/>
              <a:buChar char="ü"/>
            </a:pPr>
            <a:r>
              <a:rPr lang="en-GB" dirty="0" smtClean="0"/>
              <a:t>1</a:t>
            </a:r>
            <a:r>
              <a:rPr lang="en-GB" baseline="30000" dirty="0" smtClean="0"/>
              <a:t>ère</a:t>
            </a:r>
            <a:r>
              <a:rPr lang="en-GB" dirty="0" smtClean="0"/>
              <a:t> </a:t>
            </a:r>
            <a:r>
              <a:rPr lang="en-GB" dirty="0" smtClean="0"/>
              <a:t>question </a:t>
            </a:r>
            <a:r>
              <a:rPr lang="en-GB" dirty="0" err="1" smtClean="0"/>
              <a:t>doit</a:t>
            </a:r>
            <a:r>
              <a:rPr lang="en-GB" dirty="0" smtClean="0"/>
              <a:t> </a:t>
            </a:r>
            <a:r>
              <a:rPr lang="en-GB" dirty="0" err="1" smtClean="0"/>
              <a:t>être</a:t>
            </a:r>
            <a:r>
              <a:rPr lang="en-GB" dirty="0" smtClean="0"/>
              <a:t> large, </a:t>
            </a:r>
            <a:r>
              <a:rPr lang="en-GB" dirty="0" err="1" smtClean="0"/>
              <a:t>refléter</a:t>
            </a:r>
            <a:r>
              <a:rPr lang="en-GB" dirty="0" smtClean="0"/>
              <a:t> la </a:t>
            </a:r>
            <a:r>
              <a:rPr lang="en-GB" dirty="0" smtClean="0"/>
              <a:t>nature </a:t>
            </a:r>
            <a:r>
              <a:rPr lang="en-GB" dirty="0" smtClean="0"/>
              <a:t>de </a:t>
            </a:r>
            <a:r>
              <a:rPr lang="en-GB" dirty="0" err="1" smtClean="0"/>
              <a:t>l’étude</a:t>
            </a:r>
            <a:r>
              <a:rPr lang="en-GB" dirty="0" smtClean="0"/>
              <a:t> et ne pas </a:t>
            </a:r>
            <a:r>
              <a:rPr lang="en-GB" dirty="0" err="1" smtClean="0"/>
              <a:t>être</a:t>
            </a:r>
            <a:r>
              <a:rPr lang="en-GB" dirty="0" smtClean="0"/>
              <a:t> </a:t>
            </a:r>
            <a:r>
              <a:rPr lang="en-GB" dirty="0" err="1" smtClean="0"/>
              <a:t>menaçante</a:t>
            </a:r>
            <a:endParaRPr lang="en-GB" dirty="0" smtClean="0"/>
          </a:p>
          <a:p>
            <a:pPr lvl="1">
              <a:buClr>
                <a:srgbClr val="C00000"/>
              </a:buClr>
              <a:buFont typeface="Wingdings" charset="2"/>
              <a:buChar char="ü"/>
            </a:pPr>
            <a:r>
              <a:rPr lang="en-GB" dirty="0" err="1" smtClean="0"/>
              <a:t>L’intervieweur</a:t>
            </a:r>
            <a:r>
              <a:rPr lang="en-GB" dirty="0" smtClean="0"/>
              <a:t> </a:t>
            </a:r>
            <a:r>
              <a:rPr lang="en-GB" dirty="0" err="1" smtClean="0"/>
              <a:t>peut</a:t>
            </a:r>
            <a:r>
              <a:rPr lang="en-GB" dirty="0" smtClean="0"/>
              <a:t> </a:t>
            </a:r>
            <a:r>
              <a:rPr lang="en-GB" dirty="0" err="1" smtClean="0"/>
              <a:t>répondre</a:t>
            </a:r>
            <a:r>
              <a:rPr lang="en-GB" dirty="0" smtClean="0"/>
              <a:t> avec des </a:t>
            </a:r>
            <a:r>
              <a:rPr lang="en-GB" dirty="0" err="1" smtClean="0"/>
              <a:t>relances</a:t>
            </a:r>
            <a:r>
              <a:rPr lang="en-GB" dirty="0" smtClean="0"/>
              <a:t> qui </a:t>
            </a:r>
            <a:r>
              <a:rPr lang="en-GB" dirty="0" err="1" smtClean="0"/>
              <a:t>reprennent</a:t>
            </a:r>
            <a:r>
              <a:rPr lang="en-GB" dirty="0" smtClean="0"/>
              <a:t> les </a:t>
            </a:r>
            <a:r>
              <a:rPr lang="en-GB" dirty="0" err="1" smtClean="0"/>
              <a:t>termes</a:t>
            </a:r>
            <a:r>
              <a:rPr lang="en-GB" dirty="0" smtClean="0"/>
              <a:t> du participant </a:t>
            </a:r>
            <a:r>
              <a:rPr lang="en-GB" dirty="0" smtClean="0">
                <a:sym typeface="Symbol"/>
              </a:rPr>
              <a:t> </a:t>
            </a:r>
            <a:r>
              <a:rPr lang="en-GB" dirty="0" err="1" smtClean="0">
                <a:sym typeface="Symbol"/>
              </a:rPr>
              <a:t>permettent</a:t>
            </a:r>
            <a:r>
              <a:rPr lang="en-GB" dirty="0" smtClean="0">
                <a:sym typeface="Symbol"/>
              </a:rPr>
              <a:t> de </a:t>
            </a:r>
            <a:r>
              <a:rPr lang="fr-CH" dirty="0" smtClean="0"/>
              <a:t>clarifier, en évitant d’influencer le répondant</a:t>
            </a:r>
          </a:p>
          <a:p>
            <a:pPr lvl="1">
              <a:buClr>
                <a:srgbClr val="C00000"/>
              </a:buClr>
              <a:buFont typeface="Wingdings" charset="2"/>
              <a:buChar char="ü"/>
            </a:pPr>
            <a:r>
              <a:rPr lang="fr-CH" dirty="0" smtClean="0"/>
              <a:t>Tout au long, le but = partager autant d’information que possible, aussi librement que possible, et dans les termes du participant  </a:t>
            </a:r>
            <a:endParaRPr lang="fr-CH" dirty="0"/>
          </a:p>
        </p:txBody>
      </p:sp>
      <p:sp>
        <p:nvSpPr>
          <p:cNvPr id="4" name="ZoneTexte 3"/>
          <p:cNvSpPr txBox="1"/>
          <p:nvPr/>
        </p:nvSpPr>
        <p:spPr>
          <a:xfrm>
            <a:off x="4414086" y="5721097"/>
            <a:ext cx="3814989" cy="338554"/>
          </a:xfrm>
          <a:prstGeom prst="rect">
            <a:avLst/>
          </a:prstGeom>
          <a:noFill/>
        </p:spPr>
        <p:txBody>
          <a:bodyPr wrap="square" rtlCol="0">
            <a:spAutoFit/>
          </a:bodyPr>
          <a:lstStyle/>
          <a:p>
            <a:r>
              <a:rPr lang="fr-CH" sz="1600" i="1" dirty="0" smtClean="0"/>
              <a:t>DiCiccio-Bloom &amp; Crabtree, Med Educ 2006</a:t>
            </a:r>
            <a:endParaRPr lang="fr-CH" sz="1600" dirty="0"/>
          </a:p>
        </p:txBody>
      </p:sp>
      <p:sp>
        <p:nvSpPr>
          <p:cNvPr id="5"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538119553"/>
              </p:ext>
            </p:extLst>
          </p:nvPr>
        </p:nvGraphicFramePr>
        <p:xfrm>
          <a:off x="1136822" y="1136823"/>
          <a:ext cx="6858000" cy="4090087"/>
        </p:xfrm>
        <a:graphic>
          <a:graphicData uri="http://schemas.openxmlformats.org/drawingml/2006/table">
            <a:tbl>
              <a:tblPr firstRow="1" firstCol="1" bandRow="1">
                <a:tableStyleId>{5C22544A-7EE6-4342-B048-85BDC9FD1C3A}</a:tableStyleId>
              </a:tblPr>
              <a:tblGrid>
                <a:gridCol w="3352321"/>
                <a:gridCol w="3505679"/>
              </a:tblGrid>
              <a:tr h="686803">
                <a:tc>
                  <a:txBody>
                    <a:bodyPr/>
                    <a:lstStyle/>
                    <a:p>
                      <a:pPr>
                        <a:lnSpc>
                          <a:spcPct val="150000"/>
                        </a:lnSpc>
                        <a:spcAft>
                          <a:spcPts val="0"/>
                        </a:spcAft>
                      </a:pPr>
                      <a:r>
                        <a:rPr lang="fr-FR" sz="1100" dirty="0">
                          <a:effectLst/>
                        </a:rPr>
                        <a:t>Thématique abordée</a:t>
                      </a:r>
                      <a:endParaRPr lang="fr-CH"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fr-FR" sz="1100">
                          <a:effectLst/>
                        </a:rPr>
                        <a:t>Exemples de questions</a:t>
                      </a:r>
                      <a:endParaRPr lang="fr-CH"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09402">
                <a:tc>
                  <a:txBody>
                    <a:bodyPr/>
                    <a:lstStyle/>
                    <a:p>
                      <a:pPr>
                        <a:lnSpc>
                          <a:spcPct val="150000"/>
                        </a:lnSpc>
                        <a:spcAft>
                          <a:spcPts val="0"/>
                        </a:spcAft>
                      </a:pPr>
                      <a:r>
                        <a:rPr lang="fr-CH" sz="1100" dirty="0">
                          <a:effectLst/>
                        </a:rPr>
                        <a:t>Définition et contenu du </a:t>
                      </a:r>
                      <a:r>
                        <a:rPr lang="fr-CH" sz="1100" dirty="0" smtClean="0">
                          <a:effectLst/>
                        </a:rPr>
                        <a:t>terme </a:t>
                      </a:r>
                      <a:r>
                        <a:rPr lang="fr-CH" sz="1100" dirty="0">
                          <a:effectLst/>
                        </a:rPr>
                        <a:t>‘générique’</a:t>
                      </a:r>
                      <a:endParaRPr lang="fr-CH"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fr-CH" sz="1100">
                          <a:effectLst/>
                        </a:rPr>
                        <a:t>Selon vous, qu’est-ce qu’un médicament générique?</a:t>
                      </a:r>
                      <a:endParaRPr lang="fr-CH"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09402">
                <a:tc>
                  <a:txBody>
                    <a:bodyPr/>
                    <a:lstStyle/>
                    <a:p>
                      <a:pPr>
                        <a:lnSpc>
                          <a:spcPct val="150000"/>
                        </a:lnSpc>
                        <a:spcAft>
                          <a:spcPts val="0"/>
                        </a:spcAft>
                      </a:pPr>
                      <a:r>
                        <a:rPr lang="fr-FR" sz="1100">
                          <a:effectLst/>
                        </a:rPr>
                        <a:t>Prescription de </a:t>
                      </a:r>
                      <a:r>
                        <a:rPr lang="fr-CH" sz="1100">
                          <a:effectLst/>
                        </a:rPr>
                        <a:t>génériques</a:t>
                      </a:r>
                      <a:endParaRPr lang="fr-CH"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fr-CH" sz="1100">
                          <a:effectLst/>
                        </a:rPr>
                        <a:t>Est-ce que votre médecin vous a déjà prescrit des génériques? </a:t>
                      </a:r>
                      <a:endParaRPr lang="fr-CH"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931294">
                <a:tc>
                  <a:txBody>
                    <a:bodyPr/>
                    <a:lstStyle/>
                    <a:p>
                      <a:pPr>
                        <a:lnSpc>
                          <a:spcPct val="150000"/>
                        </a:lnSpc>
                        <a:spcAft>
                          <a:spcPts val="0"/>
                        </a:spcAft>
                      </a:pPr>
                      <a:r>
                        <a:rPr lang="fr-FR" sz="1100">
                          <a:effectLst/>
                        </a:rPr>
                        <a:t>Substitution par le pharmacien</a:t>
                      </a:r>
                      <a:endParaRPr lang="fr-CH"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fr-CH" sz="1100">
                          <a:effectLst/>
                        </a:rPr>
                        <a:t>Est-ce que le pharmacien vous a déjà propose de substituer un médicament original par un générique? Quelle a été votre réponse?</a:t>
                      </a:r>
                      <a:endParaRPr lang="fr-CH"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253186">
                <a:tc>
                  <a:txBody>
                    <a:bodyPr/>
                    <a:lstStyle/>
                    <a:p>
                      <a:pPr>
                        <a:lnSpc>
                          <a:spcPct val="150000"/>
                        </a:lnSpc>
                        <a:spcAft>
                          <a:spcPts val="0"/>
                        </a:spcAft>
                      </a:pPr>
                      <a:r>
                        <a:rPr lang="fr-CH" sz="1100" dirty="0">
                          <a:effectLst/>
                        </a:rPr>
                        <a:t>Raisons pour accepter/hésiter à utiliser des génériques</a:t>
                      </a:r>
                      <a:endParaRPr lang="fr-CH"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fr-CH" sz="1100" dirty="0">
                          <a:effectLst/>
                        </a:rPr>
                        <a:t>Seriez-vous prêt à prendre un médicament générique? </a:t>
                      </a:r>
                      <a:endParaRPr lang="fr-CH" sz="1000" dirty="0">
                        <a:effectLst/>
                      </a:endParaRPr>
                    </a:p>
                    <a:p>
                      <a:pPr>
                        <a:lnSpc>
                          <a:spcPct val="150000"/>
                        </a:lnSpc>
                        <a:spcAft>
                          <a:spcPts val="0"/>
                        </a:spcAft>
                      </a:pPr>
                      <a:r>
                        <a:rPr lang="fr-CH" sz="1100" dirty="0">
                          <a:effectLst/>
                        </a:rPr>
                        <a:t>Qu’est-ce qui vous inciterait/ vous ferait hésiter à prendre un </a:t>
                      </a:r>
                      <a:r>
                        <a:rPr lang="fr-CH" sz="1100" dirty="0" smtClean="0">
                          <a:effectLst/>
                        </a:rPr>
                        <a:t>médicament </a:t>
                      </a:r>
                      <a:r>
                        <a:rPr lang="fr-CH" sz="1100" dirty="0">
                          <a:effectLst/>
                        </a:rPr>
                        <a:t>générique?</a:t>
                      </a:r>
                      <a:endParaRPr lang="fr-CH"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 name="Rectangle 1"/>
          <p:cNvSpPr>
            <a:spLocks noChangeArrowheads="1"/>
          </p:cNvSpPr>
          <p:nvPr/>
        </p:nvSpPr>
        <p:spPr bwMode="auto">
          <a:xfrm>
            <a:off x="-797796" y="0"/>
            <a:ext cx="1072027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H"/>
          </a:p>
        </p:txBody>
      </p:sp>
      <p:sp>
        <p:nvSpPr>
          <p:cNvPr id="7" name="ZoneTexte 6"/>
          <p:cNvSpPr txBox="1"/>
          <p:nvPr/>
        </p:nvSpPr>
        <p:spPr>
          <a:xfrm>
            <a:off x="4806778" y="5993027"/>
            <a:ext cx="2755557" cy="370703"/>
          </a:xfrm>
          <a:prstGeom prst="rect">
            <a:avLst/>
          </a:prstGeom>
          <a:noFill/>
        </p:spPr>
        <p:txBody>
          <a:bodyPr wrap="square" rtlCol="0">
            <a:spAutoFit/>
          </a:bodyPr>
          <a:lstStyle/>
          <a:p>
            <a:r>
              <a:rPr lang="fr-CH" b="1" i="1" dirty="0" err="1" smtClean="0">
                <a:solidFill>
                  <a:srgbClr val="990033"/>
                </a:solidFill>
              </a:rPr>
              <a:t>Piguet</a:t>
            </a:r>
            <a:r>
              <a:rPr lang="fr-CH" b="1" i="1" dirty="0" smtClean="0">
                <a:solidFill>
                  <a:srgbClr val="990033"/>
                </a:solidFill>
              </a:rPr>
              <a:t> et al, </a:t>
            </a:r>
            <a:r>
              <a:rPr lang="fr-CH" b="1" i="1" dirty="0" err="1" smtClean="0">
                <a:solidFill>
                  <a:srgbClr val="990033"/>
                </a:solidFill>
              </a:rPr>
              <a:t>PlosOne</a:t>
            </a:r>
            <a:r>
              <a:rPr lang="fr-CH" b="1" i="1" dirty="0" smtClean="0">
                <a:solidFill>
                  <a:srgbClr val="990033"/>
                </a:solidFill>
              </a:rPr>
              <a:t>, 2015</a:t>
            </a:r>
            <a:endParaRPr lang="fr-CH" b="1" i="1" dirty="0">
              <a:solidFill>
                <a:srgbClr val="990033"/>
              </a:solidFill>
            </a:endParaRPr>
          </a:p>
        </p:txBody>
      </p:sp>
    </p:spTree>
    <p:extLst>
      <p:ext uri="{BB962C8B-B14F-4D97-AF65-F5344CB8AC3E}">
        <p14:creationId xmlns:p14="http://schemas.microsoft.com/office/powerpoint/2010/main" val="1649998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4" descr="phenom1.jpg"/>
          <p:cNvPicPr>
            <a:picLocks noChangeAspect="1"/>
          </p:cNvPicPr>
          <p:nvPr/>
        </p:nvPicPr>
        <p:blipFill>
          <a:blip r:embed="rId2"/>
          <a:srcRect l="-44548" r="-44548"/>
          <a:stretch>
            <a:fillRect/>
          </a:stretch>
        </p:blipFill>
        <p:spPr>
          <a:xfrm>
            <a:off x="457200" y="1032934"/>
            <a:ext cx="8229600" cy="4538133"/>
          </a:xfrm>
          <a:prstGeom prst="rect">
            <a:avLst/>
          </a:prstGeom>
        </p:spPr>
      </p:pic>
      <p:sp>
        <p:nvSpPr>
          <p:cNvPr id="3"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54000"/>
            <a:ext cx="8390468" cy="935597"/>
          </a:xfrm>
        </p:spPr>
        <p:txBody>
          <a:bodyPr>
            <a:noAutofit/>
          </a:bodyPr>
          <a:lstStyle/>
          <a:p>
            <a:pPr algn="l"/>
            <a:r>
              <a:rPr lang="en-GB" sz="3200" b="1" dirty="0" err="1">
                <a:solidFill>
                  <a:srgbClr val="C00000"/>
                </a:solidFill>
              </a:rPr>
              <a:t>S</a:t>
            </a:r>
            <a:r>
              <a:rPr lang="en-GB" sz="3200" b="1" dirty="0" err="1"/>
              <a:t>élection</a:t>
            </a:r>
            <a:r>
              <a:rPr lang="en-GB" sz="3200" b="1" dirty="0"/>
              <a:t> des </a:t>
            </a:r>
            <a:r>
              <a:rPr lang="en-GB" sz="3200" b="1" dirty="0" err="1"/>
              <a:t>méthodes</a:t>
            </a:r>
            <a:r>
              <a:rPr lang="en-GB" sz="3200" b="1" dirty="0"/>
              <a:t> de </a:t>
            </a:r>
            <a:r>
              <a:rPr lang="en-GB" sz="3200" b="1" dirty="0" err="1"/>
              <a:t>récolte</a:t>
            </a:r>
            <a:r>
              <a:rPr lang="en-GB" sz="3200" b="1" dirty="0"/>
              <a:t> des </a:t>
            </a:r>
            <a:r>
              <a:rPr lang="en-GB" sz="3200" b="1" dirty="0" err="1"/>
              <a:t>données</a:t>
            </a:r>
            <a:endParaRPr lang="fr-CH" sz="3200" b="1" dirty="0"/>
          </a:p>
        </p:txBody>
      </p:sp>
      <p:sp>
        <p:nvSpPr>
          <p:cNvPr id="3" name="Espace réservé du contenu 2"/>
          <p:cNvSpPr>
            <a:spLocks noGrp="1"/>
          </p:cNvSpPr>
          <p:nvPr>
            <p:ph idx="1"/>
          </p:nvPr>
        </p:nvSpPr>
        <p:spPr>
          <a:xfrm>
            <a:off x="457199" y="1380067"/>
            <a:ext cx="8229600" cy="4080933"/>
          </a:xfrm>
        </p:spPr>
        <p:txBody>
          <a:bodyPr>
            <a:normAutofit fontScale="77500" lnSpcReduction="20000"/>
          </a:bodyPr>
          <a:lstStyle/>
          <a:p>
            <a:r>
              <a:rPr lang="en-GB" b="1" dirty="0" smtClean="0"/>
              <a:t>Focus groups</a:t>
            </a:r>
            <a:r>
              <a:rPr lang="en-GB" dirty="0" smtClean="0"/>
              <a:t>:</a:t>
            </a:r>
            <a:r>
              <a:rPr lang="en-GB" b="1" dirty="0" smtClean="0"/>
              <a:t> </a:t>
            </a:r>
            <a:r>
              <a:rPr lang="en-GB" dirty="0" err="1" smtClean="0"/>
              <a:t>peuvent</a:t>
            </a:r>
            <a:r>
              <a:rPr lang="en-GB" dirty="0" smtClean="0"/>
              <a:t> </a:t>
            </a:r>
            <a:r>
              <a:rPr lang="en-GB" dirty="0" err="1" smtClean="0"/>
              <a:t>être</a:t>
            </a:r>
            <a:r>
              <a:rPr lang="en-GB" dirty="0" smtClean="0"/>
              <a:t> </a:t>
            </a:r>
            <a:r>
              <a:rPr lang="en-GB" dirty="0" err="1" smtClean="0"/>
              <a:t>intéressants</a:t>
            </a:r>
            <a:r>
              <a:rPr lang="en-GB" dirty="0" smtClean="0"/>
              <a:t> pour </a:t>
            </a:r>
            <a:r>
              <a:rPr lang="en-GB" dirty="0" err="1" smtClean="0"/>
              <a:t>aborder</a:t>
            </a:r>
            <a:r>
              <a:rPr lang="en-GB" dirty="0" smtClean="0"/>
              <a:t> des </a:t>
            </a:r>
            <a:r>
              <a:rPr lang="en-GB" dirty="0" err="1" smtClean="0"/>
              <a:t>sujets</a:t>
            </a:r>
            <a:r>
              <a:rPr lang="en-GB" dirty="0" smtClean="0"/>
              <a:t> </a:t>
            </a:r>
            <a:r>
              <a:rPr lang="en-GB" dirty="0" err="1" smtClean="0"/>
              <a:t>sensibles</a:t>
            </a:r>
            <a:r>
              <a:rPr lang="en-GB" dirty="0" smtClean="0"/>
              <a:t> </a:t>
            </a:r>
            <a:r>
              <a:rPr lang="en-GB" dirty="0" err="1" smtClean="0"/>
              <a:t>si</a:t>
            </a:r>
            <a:r>
              <a:rPr lang="en-GB" dirty="0" smtClean="0"/>
              <a:t> </a:t>
            </a:r>
            <a:r>
              <a:rPr lang="en-GB" dirty="0" smtClean="0"/>
              <a:t>les </a:t>
            </a:r>
            <a:r>
              <a:rPr lang="en-GB" dirty="0" smtClean="0"/>
              <a:t>participants se </a:t>
            </a:r>
            <a:r>
              <a:rPr lang="en-GB" dirty="0" err="1" smtClean="0"/>
              <a:t>sentent</a:t>
            </a:r>
            <a:r>
              <a:rPr lang="en-GB" dirty="0" smtClean="0"/>
              <a:t> </a:t>
            </a:r>
            <a:r>
              <a:rPr lang="en-GB" dirty="0" err="1" smtClean="0"/>
              <a:t>encouragés</a:t>
            </a:r>
            <a:r>
              <a:rPr lang="en-GB" dirty="0" smtClean="0"/>
              <a:t> à </a:t>
            </a:r>
            <a:r>
              <a:rPr lang="en-GB" dirty="0" err="1" smtClean="0"/>
              <a:t>parler</a:t>
            </a:r>
            <a:r>
              <a:rPr lang="en-GB" dirty="0" smtClean="0"/>
              <a:t> </a:t>
            </a:r>
            <a:r>
              <a:rPr lang="en-GB" dirty="0" err="1" smtClean="0"/>
              <a:t>en</a:t>
            </a:r>
            <a:r>
              <a:rPr lang="en-GB" dirty="0" smtClean="0"/>
              <a:t> </a:t>
            </a:r>
            <a:r>
              <a:rPr lang="en-GB" dirty="0" err="1" smtClean="0"/>
              <a:t>présence</a:t>
            </a:r>
            <a:r>
              <a:rPr lang="en-GB" dirty="0" smtClean="0"/>
              <a:t> de pairs.</a:t>
            </a:r>
            <a:endParaRPr lang="fr-CH" dirty="0" smtClean="0"/>
          </a:p>
          <a:p>
            <a:pPr lvl="1">
              <a:buClr>
                <a:srgbClr val="C00000"/>
              </a:buClr>
              <a:buFont typeface="Wingdings" charset="2"/>
              <a:buChar char="§"/>
            </a:pPr>
            <a:r>
              <a:rPr lang="en-GB" dirty="0" smtClean="0"/>
              <a:t>Discussions semi-</a:t>
            </a:r>
            <a:r>
              <a:rPr lang="en-GB" dirty="0" err="1" smtClean="0"/>
              <a:t>structurées</a:t>
            </a:r>
            <a:r>
              <a:rPr lang="en-GB" dirty="0" smtClean="0"/>
              <a:t> avec des </a:t>
            </a:r>
            <a:r>
              <a:rPr lang="en-GB" dirty="0" err="1" smtClean="0"/>
              <a:t>groupes</a:t>
            </a:r>
            <a:r>
              <a:rPr lang="en-GB" dirty="0" smtClean="0"/>
              <a:t> de </a:t>
            </a:r>
            <a:r>
              <a:rPr lang="en-GB" dirty="0" smtClean="0"/>
              <a:t>4-12 </a:t>
            </a:r>
            <a:r>
              <a:rPr lang="en-GB" dirty="0" err="1" smtClean="0"/>
              <a:t>personnes</a:t>
            </a:r>
            <a:r>
              <a:rPr lang="en-GB" dirty="0" smtClean="0"/>
              <a:t> qui </a:t>
            </a:r>
            <a:r>
              <a:rPr lang="en-GB" dirty="0" err="1" smtClean="0"/>
              <a:t>visent</a:t>
            </a:r>
            <a:r>
              <a:rPr lang="en-GB" dirty="0" smtClean="0"/>
              <a:t> à explorer </a:t>
            </a:r>
            <a:r>
              <a:rPr lang="en-GB" dirty="0" err="1" smtClean="0"/>
              <a:t>une</a:t>
            </a:r>
            <a:r>
              <a:rPr lang="en-GB" dirty="0" smtClean="0"/>
              <a:t> </a:t>
            </a:r>
            <a:r>
              <a:rPr lang="en-GB" dirty="0" err="1" smtClean="0"/>
              <a:t>série</a:t>
            </a:r>
            <a:r>
              <a:rPr lang="en-GB" dirty="0" smtClean="0"/>
              <a:t> </a:t>
            </a:r>
            <a:r>
              <a:rPr lang="en-GB" dirty="0" err="1" smtClean="0"/>
              <a:t>spécifique</a:t>
            </a:r>
            <a:r>
              <a:rPr lang="en-GB" dirty="0" smtClean="0"/>
              <a:t> de questions</a:t>
            </a:r>
            <a:r>
              <a:rPr lang="en-GB" dirty="0" smtClean="0"/>
              <a:t>. </a:t>
            </a:r>
            <a:endParaRPr lang="en-GB" dirty="0" smtClean="0"/>
          </a:p>
          <a:p>
            <a:pPr lvl="1">
              <a:buClr>
                <a:srgbClr val="C00000"/>
              </a:buClr>
              <a:buFont typeface="Wingdings" charset="2"/>
              <a:buChar char="§"/>
            </a:pPr>
            <a:r>
              <a:rPr lang="en-GB" dirty="0" err="1" smtClean="0"/>
              <a:t>Débute</a:t>
            </a:r>
            <a:r>
              <a:rPr lang="en-GB" dirty="0" smtClean="0"/>
              <a:t> avec des questions larges de la part de </a:t>
            </a:r>
            <a:r>
              <a:rPr lang="en-GB" dirty="0" err="1" smtClean="0"/>
              <a:t>l’investigateur</a:t>
            </a:r>
            <a:r>
              <a:rPr lang="en-GB" dirty="0" smtClean="0"/>
              <a:t> </a:t>
            </a:r>
            <a:r>
              <a:rPr lang="en-GB" dirty="0" err="1" smtClean="0"/>
              <a:t>avant</a:t>
            </a:r>
            <a:r>
              <a:rPr lang="en-GB" dirty="0" smtClean="0"/>
              <a:t> que des questions plus précises </a:t>
            </a:r>
            <a:r>
              <a:rPr lang="en-GB" dirty="0" err="1" smtClean="0"/>
              <a:t>soient</a:t>
            </a:r>
            <a:r>
              <a:rPr lang="en-GB" dirty="0" smtClean="0"/>
              <a:t> </a:t>
            </a:r>
            <a:r>
              <a:rPr lang="en-GB" dirty="0" err="1" smtClean="0"/>
              <a:t>abordées</a:t>
            </a:r>
            <a:r>
              <a:rPr lang="en-GB" dirty="0" smtClean="0"/>
              <a:t>.</a:t>
            </a:r>
            <a:endParaRPr lang="en-GB" dirty="0" smtClean="0"/>
          </a:p>
          <a:p>
            <a:pPr lvl="1">
              <a:buClr>
                <a:srgbClr val="C00000"/>
              </a:buClr>
              <a:buFont typeface="Wingdings" charset="2"/>
              <a:buChar char="§"/>
            </a:pPr>
            <a:r>
              <a:rPr lang="en-GB" dirty="0" smtClean="0"/>
              <a:t>Les participants </a:t>
            </a:r>
            <a:r>
              <a:rPr lang="en-GB" dirty="0" err="1" smtClean="0"/>
              <a:t>sont</a:t>
            </a:r>
            <a:r>
              <a:rPr lang="en-GB" dirty="0" smtClean="0"/>
              <a:t> </a:t>
            </a:r>
            <a:r>
              <a:rPr lang="en-GB" dirty="0" err="1" smtClean="0"/>
              <a:t>aussi</a:t>
            </a:r>
            <a:r>
              <a:rPr lang="en-GB" dirty="0" smtClean="0"/>
              <a:t> </a:t>
            </a:r>
            <a:r>
              <a:rPr lang="en-GB" dirty="0" err="1" smtClean="0"/>
              <a:t>encouragés</a:t>
            </a:r>
            <a:r>
              <a:rPr lang="en-GB" dirty="0" smtClean="0"/>
              <a:t> à </a:t>
            </a:r>
            <a:r>
              <a:rPr lang="en-GB" dirty="0" err="1" smtClean="0"/>
              <a:t>interagir</a:t>
            </a:r>
            <a:r>
              <a:rPr lang="en-GB" dirty="0" smtClean="0"/>
              <a:t> entre </a:t>
            </a:r>
            <a:r>
              <a:rPr lang="en-GB" dirty="0" err="1" smtClean="0"/>
              <a:t>eux</a:t>
            </a:r>
            <a:r>
              <a:rPr lang="en-GB" dirty="0" smtClean="0"/>
              <a:t>. </a:t>
            </a:r>
            <a:r>
              <a:rPr lang="en-GB" dirty="0" err="1" smtClean="0"/>
              <a:t>Cette</a:t>
            </a:r>
            <a:r>
              <a:rPr lang="en-GB" dirty="0" smtClean="0"/>
              <a:t> technique </a:t>
            </a:r>
            <a:r>
              <a:rPr lang="en-GB" dirty="0" err="1" smtClean="0"/>
              <a:t>s’appuie</a:t>
            </a:r>
            <a:r>
              <a:rPr lang="en-GB" dirty="0" smtClean="0"/>
              <a:t> sur </a:t>
            </a:r>
            <a:r>
              <a:rPr lang="en-GB" dirty="0" err="1" smtClean="0"/>
              <a:t>l’idée</a:t>
            </a:r>
            <a:r>
              <a:rPr lang="en-GB" dirty="0" smtClean="0"/>
              <a:t> que </a:t>
            </a:r>
            <a:r>
              <a:rPr lang="en-GB" dirty="0" err="1" smtClean="0"/>
              <a:t>l’</a:t>
            </a:r>
            <a:r>
              <a:rPr lang="en-GB" b="1" i="1" dirty="0" err="1" smtClean="0"/>
              <a:t>interaction</a:t>
            </a:r>
            <a:r>
              <a:rPr lang="en-GB" b="1" i="1" dirty="0" smtClean="0"/>
              <a:t> du </a:t>
            </a:r>
            <a:r>
              <a:rPr lang="en-GB" b="1" i="1" dirty="0" err="1" smtClean="0"/>
              <a:t>groupe</a:t>
            </a:r>
            <a:r>
              <a:rPr lang="en-GB" b="1" i="1" dirty="0" smtClean="0"/>
              <a:t> </a:t>
            </a:r>
            <a:r>
              <a:rPr lang="en-GB" dirty="0" smtClean="0"/>
              <a:t>encourage les </a:t>
            </a:r>
            <a:r>
              <a:rPr lang="en-GB" dirty="0" err="1" smtClean="0"/>
              <a:t>répondants</a:t>
            </a:r>
            <a:r>
              <a:rPr lang="en-GB" dirty="0" smtClean="0"/>
              <a:t> à explorer et clarifier les points de </a:t>
            </a:r>
            <a:r>
              <a:rPr lang="en-GB" dirty="0" err="1" smtClean="0"/>
              <a:t>vue</a:t>
            </a:r>
            <a:r>
              <a:rPr lang="en-GB" dirty="0" smtClean="0"/>
              <a:t> </a:t>
            </a:r>
            <a:r>
              <a:rPr lang="en-GB" dirty="0" err="1" smtClean="0"/>
              <a:t>individuels</a:t>
            </a:r>
            <a:r>
              <a:rPr lang="en-GB" dirty="0" smtClean="0"/>
              <a:t> et </a:t>
            </a:r>
            <a:r>
              <a:rPr lang="en-GB" dirty="0" err="1" smtClean="0"/>
              <a:t>collectifs</a:t>
            </a:r>
            <a:r>
              <a:rPr lang="en-GB" dirty="0" smtClean="0"/>
              <a:t>.</a:t>
            </a:r>
            <a:endParaRPr lang="fr-CH" dirty="0" smtClean="0"/>
          </a:p>
          <a:p>
            <a:endParaRPr lang="fr-CH" dirty="0"/>
          </a:p>
        </p:txBody>
      </p:sp>
      <p:sp>
        <p:nvSpPr>
          <p:cNvPr id="4" name="ZoneTexte 3"/>
          <p:cNvSpPr txBox="1"/>
          <p:nvPr/>
        </p:nvSpPr>
        <p:spPr>
          <a:xfrm>
            <a:off x="142611" y="5571067"/>
            <a:ext cx="5098256" cy="584776"/>
          </a:xfrm>
          <a:prstGeom prst="rect">
            <a:avLst/>
          </a:prstGeom>
          <a:noFill/>
        </p:spPr>
        <p:txBody>
          <a:bodyPr wrap="square" rtlCol="0">
            <a:spAutoFit/>
          </a:bodyPr>
          <a:lstStyle/>
          <a:p>
            <a:r>
              <a:rPr lang="fr-CH" sz="1600" i="1" dirty="0" smtClean="0"/>
              <a:t>Tong et al, Int J Qual Health Care 2007; DiCiccio-Bloom &amp; Crabtree, Med Educ 2006</a:t>
            </a:r>
            <a:endParaRPr lang="fr-CH" sz="1600" dirty="0"/>
          </a:p>
        </p:txBody>
      </p:sp>
      <p:sp>
        <p:nvSpPr>
          <p:cNvPr id="5"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30680" y="335281"/>
            <a:ext cx="5166360" cy="815340"/>
          </a:xfrm>
        </p:spPr>
        <p:txBody>
          <a:bodyPr>
            <a:normAutofit/>
          </a:bodyPr>
          <a:lstStyle/>
          <a:p>
            <a:r>
              <a:rPr lang="fr-FR" sz="3600" b="1" dirty="0" smtClean="0"/>
              <a:t>Focus Group </a:t>
            </a:r>
            <a:r>
              <a:rPr lang="fr-FR" sz="3600" b="1" dirty="0" smtClean="0"/>
              <a:t>- </a:t>
            </a:r>
            <a:r>
              <a:rPr lang="fr-FR" sz="3600" b="1" dirty="0" err="1" smtClean="0"/>
              <a:t>sampling</a:t>
            </a:r>
            <a:endParaRPr lang="fr-FR" sz="3600" b="1" dirty="0"/>
          </a:p>
        </p:txBody>
      </p:sp>
      <p:sp>
        <p:nvSpPr>
          <p:cNvPr id="3" name="Sous-titre 2"/>
          <p:cNvSpPr>
            <a:spLocks noGrp="1"/>
          </p:cNvSpPr>
          <p:nvPr>
            <p:ph type="subTitle" idx="1"/>
          </p:nvPr>
        </p:nvSpPr>
        <p:spPr>
          <a:xfrm>
            <a:off x="472440" y="1287779"/>
            <a:ext cx="8290560" cy="4381501"/>
          </a:xfrm>
        </p:spPr>
        <p:txBody>
          <a:bodyPr>
            <a:normAutofit fontScale="92500" lnSpcReduction="20000"/>
          </a:bodyPr>
          <a:lstStyle/>
          <a:p>
            <a:pPr algn="l">
              <a:buClr>
                <a:srgbClr val="C00000"/>
              </a:buClr>
              <a:buFont typeface="Arial" pitchFamily="34" charset="0"/>
              <a:buChar char="•"/>
            </a:pPr>
            <a:r>
              <a:rPr lang="fr-FR" sz="2400" dirty="0" smtClean="0">
                <a:solidFill>
                  <a:schemeClr val="tx1"/>
                </a:solidFill>
              </a:rPr>
              <a:t> </a:t>
            </a:r>
            <a:r>
              <a:rPr lang="fr-FR" sz="2400" dirty="0" smtClean="0">
                <a:solidFill>
                  <a:schemeClr val="tx1"/>
                </a:solidFill>
              </a:rPr>
              <a:t>Il peut être utile d’avoir un groupe homogène en termes de statut (travail, classe sociale, âge, éducation</a:t>
            </a:r>
            <a:r>
              <a:rPr lang="fr-FR" sz="2400" dirty="0" smtClean="0">
                <a:solidFill>
                  <a:schemeClr val="tx1"/>
                </a:solidFill>
              </a:rPr>
              <a:t>): </a:t>
            </a:r>
            <a:r>
              <a:rPr lang="fr-FR" sz="2400" dirty="0" smtClean="0">
                <a:solidFill>
                  <a:schemeClr val="tx1"/>
                </a:solidFill>
              </a:rPr>
              <a:t>les individus sont plus susceptible de partager de l’information avec d’autres qu’ils perçoivent comme semblables (des voix</a:t>
            </a:r>
            <a:r>
              <a:rPr lang="fr-FR" sz="2400" dirty="0" smtClean="0">
                <a:solidFill>
                  <a:schemeClr val="tx1"/>
                </a:solidFill>
              </a:rPr>
              <a:t> </a:t>
            </a:r>
            <a:r>
              <a:rPr lang="fr-FR" sz="2400" dirty="0">
                <a:solidFill>
                  <a:schemeClr val="tx1"/>
                </a:solidFill>
              </a:rPr>
              <a:t>‘</a:t>
            </a:r>
            <a:r>
              <a:rPr lang="fr-FR" sz="2400" dirty="0" smtClean="0">
                <a:solidFill>
                  <a:schemeClr val="tx1"/>
                </a:solidFill>
              </a:rPr>
              <a:t>minoritaires’ peuvent être rendues </a:t>
            </a:r>
            <a:r>
              <a:rPr lang="fr-FR" sz="2400" dirty="0" smtClean="0">
                <a:solidFill>
                  <a:schemeClr val="tx1"/>
                </a:solidFill>
              </a:rPr>
              <a:t>muettes dans un groupe ‘majoritaire/ population générale)</a:t>
            </a:r>
            <a:r>
              <a:rPr lang="fr-FR" sz="2400" dirty="0" smtClean="0">
                <a:solidFill>
                  <a:schemeClr val="tx1"/>
                </a:solidFill>
              </a:rPr>
              <a:t>.</a:t>
            </a:r>
            <a:endParaRPr lang="fr-FR" sz="2400" dirty="0" smtClean="0">
              <a:solidFill>
                <a:schemeClr val="tx1"/>
              </a:solidFill>
            </a:endParaRPr>
          </a:p>
          <a:p>
            <a:pPr algn="l">
              <a:buClr>
                <a:srgbClr val="C00000"/>
              </a:buClr>
              <a:buFont typeface="Arial" pitchFamily="34" charset="0"/>
              <a:buChar char="•"/>
            </a:pPr>
            <a:r>
              <a:rPr lang="fr-FR" sz="2400" dirty="0" smtClean="0">
                <a:solidFill>
                  <a:schemeClr val="tx1"/>
                </a:solidFill>
              </a:rPr>
              <a:t> </a:t>
            </a:r>
            <a:r>
              <a:rPr lang="fr-FR" sz="2400" dirty="0" smtClean="0">
                <a:solidFill>
                  <a:schemeClr val="tx1"/>
                </a:solidFill>
              </a:rPr>
              <a:t>Mais une e</a:t>
            </a:r>
            <a:r>
              <a:rPr lang="fr-FR" sz="2400" dirty="0" smtClean="0">
                <a:solidFill>
                  <a:schemeClr val="tx1"/>
                </a:solidFill>
              </a:rPr>
              <a:t>xpérience commune de maladie/difficulté peut dépasser les différences démographiques de statut (les autres participants peuvent aider à dépasser la gêne; offrir du soutien à l’expression de sentiments perçus comme ‘déviants’)</a:t>
            </a:r>
            <a:endParaRPr lang="fr-FR" sz="2400" dirty="0" smtClean="0">
              <a:solidFill>
                <a:schemeClr val="tx1"/>
              </a:solidFill>
            </a:endParaRPr>
          </a:p>
          <a:p>
            <a:pPr algn="l">
              <a:buClr>
                <a:srgbClr val="C00000"/>
              </a:buClr>
              <a:buFont typeface="Arial" pitchFamily="34" charset="0"/>
              <a:buChar char="•"/>
            </a:pPr>
            <a:r>
              <a:rPr lang="fr-FR" sz="2400" dirty="0" smtClean="0">
                <a:solidFill>
                  <a:schemeClr val="tx1"/>
                </a:solidFill>
              </a:rPr>
              <a:t> </a:t>
            </a:r>
            <a:r>
              <a:rPr lang="fr-FR" sz="2400" dirty="0" smtClean="0">
                <a:solidFill>
                  <a:schemeClr val="tx1"/>
                </a:solidFill>
              </a:rPr>
              <a:t>Participants qui </a:t>
            </a:r>
            <a:r>
              <a:rPr lang="fr-FR" sz="2400" dirty="0" smtClean="0">
                <a:solidFill>
                  <a:schemeClr val="tx1"/>
                </a:solidFill>
              </a:rPr>
              <a:t>se connaissent ou non (ré</a:t>
            </a:r>
            <a:r>
              <a:rPr lang="fr-FR" sz="2400" dirty="0" smtClean="0">
                <a:solidFill>
                  <a:schemeClr val="tx1"/>
                </a:solidFill>
              </a:rPr>
              <a:t>ticence à partager qui peut conduire à une </a:t>
            </a:r>
            <a:r>
              <a:rPr lang="fr-FR" sz="2400" dirty="0" err="1" smtClean="0">
                <a:solidFill>
                  <a:schemeClr val="tx1"/>
                </a:solidFill>
              </a:rPr>
              <a:t>auto-censure</a:t>
            </a:r>
            <a:r>
              <a:rPr lang="fr-FR" sz="2400" dirty="0" smtClean="0">
                <a:solidFill>
                  <a:schemeClr val="tx1"/>
                </a:solidFill>
              </a:rPr>
              <a:t> ou à un échange facilité d’expériences partagées)</a:t>
            </a:r>
            <a:endParaRPr lang="fr-FR" sz="2400" dirty="0" smtClean="0">
              <a:solidFill>
                <a:schemeClr val="tx1"/>
              </a:solidFill>
            </a:endParaRPr>
          </a:p>
          <a:p>
            <a:pPr algn="l">
              <a:buClr>
                <a:srgbClr val="C00000"/>
              </a:buClr>
              <a:buFont typeface="Arial" pitchFamily="34" charset="0"/>
              <a:buChar char="•"/>
            </a:pPr>
            <a:r>
              <a:rPr lang="fr-FR" sz="2400" dirty="0" smtClean="0">
                <a:solidFill>
                  <a:schemeClr val="tx1"/>
                </a:solidFill>
              </a:rPr>
              <a:t> </a:t>
            </a:r>
            <a:r>
              <a:rPr lang="fr-FR" sz="2400" dirty="0" smtClean="0">
                <a:solidFill>
                  <a:schemeClr val="tx1"/>
                </a:solidFill>
              </a:rPr>
              <a:t>Nécessité d’un cadre qui donne le temps aux participants de s’exprimer pour obtenir des réponses. </a:t>
            </a:r>
            <a:endParaRPr lang="fr-FR" sz="2400" dirty="0" smtClean="0">
              <a:solidFill>
                <a:schemeClr val="tx1"/>
              </a:solidFill>
            </a:endParaRPr>
          </a:p>
          <a:p>
            <a:pPr algn="l"/>
            <a:endParaRPr lang="fr-FR" sz="2800" dirty="0">
              <a:solidFill>
                <a:schemeClr val="tx1"/>
              </a:solidFill>
            </a:endParaRPr>
          </a:p>
        </p:txBody>
      </p:sp>
      <p:sp>
        <p:nvSpPr>
          <p:cNvPr id="4" name="ZoneTexte 3"/>
          <p:cNvSpPr txBox="1"/>
          <p:nvPr/>
        </p:nvSpPr>
        <p:spPr>
          <a:xfrm>
            <a:off x="3886200" y="5669280"/>
            <a:ext cx="4023360" cy="338554"/>
          </a:xfrm>
          <a:prstGeom prst="rect">
            <a:avLst/>
          </a:prstGeom>
          <a:noFill/>
        </p:spPr>
        <p:txBody>
          <a:bodyPr wrap="square" rtlCol="0">
            <a:spAutoFit/>
          </a:bodyPr>
          <a:lstStyle/>
          <a:p>
            <a:r>
              <a:rPr lang="fr-FR" sz="1600" i="1" dirty="0" err="1" smtClean="0"/>
              <a:t>Kitzinger</a:t>
            </a:r>
            <a:r>
              <a:rPr lang="fr-FR" sz="1600" i="1" dirty="0" smtClean="0"/>
              <a:t>, </a:t>
            </a:r>
            <a:r>
              <a:rPr lang="fr-FR" sz="1600" i="1" dirty="0" err="1" smtClean="0"/>
              <a:t>Sociol</a:t>
            </a:r>
            <a:r>
              <a:rPr lang="fr-FR" sz="1600" i="1" dirty="0" smtClean="0"/>
              <a:t> Health Ill,1995; Carey, 2015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9332" y="442269"/>
            <a:ext cx="7247467" cy="1143000"/>
          </a:xfrm>
        </p:spPr>
        <p:txBody>
          <a:bodyPr>
            <a:noAutofit/>
          </a:bodyPr>
          <a:lstStyle/>
          <a:p>
            <a:pPr algn="l"/>
            <a:r>
              <a:rPr lang="fr-FR" sz="3600" b="1" dirty="0" smtClean="0">
                <a:solidFill>
                  <a:srgbClr val="C00000"/>
                </a:solidFill>
              </a:rPr>
              <a:t>L</a:t>
            </a:r>
            <a:r>
              <a:rPr lang="fr-FR" sz="3600" b="1" dirty="0" smtClean="0"/>
              <a:t>a récolte de données demande du temps</a:t>
            </a:r>
            <a:r>
              <a:rPr lang="fr-FR" sz="3600" b="1" dirty="0" smtClean="0"/>
              <a:t>… et de l’organisation</a:t>
            </a:r>
            <a:endParaRPr lang="fr-FR" sz="3600" b="1" dirty="0"/>
          </a:p>
        </p:txBody>
      </p:sp>
      <p:pic>
        <p:nvPicPr>
          <p:cNvPr id="6" name="Espace réservé du contenu 5" descr="qualitative-methods-pitureeeeeee2.gif"/>
          <p:cNvPicPr>
            <a:picLocks noGrp="1" noChangeAspect="1"/>
          </p:cNvPicPr>
          <p:nvPr>
            <p:ph idx="1"/>
          </p:nvPr>
        </p:nvPicPr>
        <p:blipFill>
          <a:blip r:embed="rId3"/>
          <a:srcRect l="-19471" r="-19471"/>
          <a:stretch>
            <a:fillRect/>
          </a:stretch>
        </p:blipFill>
        <p:spPr>
          <a:xfrm>
            <a:off x="839133" y="1757735"/>
            <a:ext cx="7552200" cy="4368428"/>
          </a:xfrm>
        </p:spPr>
      </p:pic>
      <p:sp>
        <p:nvSpPr>
          <p:cNvPr id="4"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7468"/>
            <a:ext cx="8229600" cy="923967"/>
          </a:xfrm>
        </p:spPr>
        <p:txBody>
          <a:bodyPr>
            <a:normAutofit/>
          </a:bodyPr>
          <a:lstStyle/>
          <a:p>
            <a:r>
              <a:rPr lang="fr-CH" sz="2800" b="1" dirty="0" smtClean="0">
                <a:latin typeface="+mn-lt"/>
              </a:rPr>
              <a:t>Selon vous, qu’est-ce qu’un médicament générique?</a:t>
            </a:r>
            <a:endParaRPr lang="fr-CH" sz="2800" b="1" dirty="0">
              <a:latin typeface="+mn-lt"/>
            </a:endParaRPr>
          </a:p>
        </p:txBody>
      </p:sp>
      <p:sp>
        <p:nvSpPr>
          <p:cNvPr id="3" name="ZoneTexte 2"/>
          <p:cNvSpPr txBox="1"/>
          <p:nvPr/>
        </p:nvSpPr>
        <p:spPr>
          <a:xfrm>
            <a:off x="358347" y="933403"/>
            <a:ext cx="8328453" cy="3477875"/>
          </a:xfrm>
          <a:prstGeom prst="rect">
            <a:avLst/>
          </a:prstGeom>
          <a:noFill/>
        </p:spPr>
        <p:txBody>
          <a:bodyPr wrap="square" rtlCol="0">
            <a:spAutoFit/>
          </a:bodyPr>
          <a:lstStyle/>
          <a:p>
            <a:r>
              <a:rPr lang="fr-CH" sz="2000" dirty="0"/>
              <a:t>« </a:t>
            </a:r>
            <a:r>
              <a:rPr lang="fr-CH" sz="2000" i="1" dirty="0"/>
              <a:t>c’est la copie du produit original… le labo… ils ne donnent jamais la formule exacte, c’est pour ça que c’est une copie […] concernant la substance ou… c’est pas le premier choix comme on dit</a:t>
            </a:r>
            <a:r>
              <a:rPr lang="fr-CH" sz="2000" dirty="0"/>
              <a:t> » ; </a:t>
            </a:r>
            <a:endParaRPr lang="fr-CH" sz="2000" dirty="0" smtClean="0"/>
          </a:p>
          <a:p>
            <a:r>
              <a:rPr lang="fr-CH" sz="2000" dirty="0" smtClean="0"/>
              <a:t>«</a:t>
            </a:r>
            <a:r>
              <a:rPr lang="fr-CH" sz="2000" dirty="0"/>
              <a:t> </a:t>
            </a:r>
            <a:r>
              <a:rPr lang="fr-CH" sz="2000" i="1" dirty="0"/>
              <a:t>c’est le même mais… les fabricants ils donnent les ingrédients de la recette, mais pas comment les mettre ensemble… </a:t>
            </a:r>
            <a:r>
              <a:rPr lang="fr-FR" sz="2000" i="1" dirty="0"/>
              <a:t>[…] dans quel ordre et comment faire…</a:t>
            </a:r>
            <a:r>
              <a:rPr lang="fr-FR" sz="2000" dirty="0"/>
              <a:t> </a:t>
            </a:r>
            <a:r>
              <a:rPr lang="fr-FR" sz="2000" dirty="0" smtClean="0"/>
              <a:t>».</a:t>
            </a:r>
          </a:p>
          <a:p>
            <a:r>
              <a:rPr lang="fr-FR" sz="2000" dirty="0" smtClean="0"/>
              <a:t>« </a:t>
            </a:r>
            <a:r>
              <a:rPr lang="fr-FR" sz="2000" i="1" dirty="0"/>
              <a:t>c’est un médicament de substitution mais c’est pas le même, quand même, parce que les </a:t>
            </a:r>
            <a:r>
              <a:rPr lang="fr-FR" sz="2000" i="1" dirty="0" smtClean="0"/>
              <a:t>composants </a:t>
            </a:r>
            <a:r>
              <a:rPr lang="fr-FR" sz="2000" i="1" dirty="0"/>
              <a:t>sont différents… sinon, ils auraient le même nom […] pour moi, le générique il a pas d’effet tandis que le XX (l’original) il m’aide pour ma douleur</a:t>
            </a:r>
            <a:r>
              <a:rPr lang="fr-FR" sz="2000" dirty="0" smtClean="0"/>
              <a:t> ». </a:t>
            </a:r>
          </a:p>
          <a:p>
            <a:r>
              <a:rPr lang="fr-FR" sz="2000" dirty="0" smtClean="0"/>
              <a:t>« </a:t>
            </a:r>
            <a:r>
              <a:rPr lang="fr-FR" sz="2000" i="1" dirty="0" smtClean="0"/>
              <a:t>c’est un copie, mais une copie plutôt partielle</a:t>
            </a:r>
            <a:r>
              <a:rPr lang="fr-FR" sz="2000" dirty="0" smtClean="0"/>
              <a:t> »</a:t>
            </a:r>
            <a:endParaRPr lang="fr-CH" sz="2000" dirty="0"/>
          </a:p>
        </p:txBody>
      </p:sp>
      <p:sp>
        <p:nvSpPr>
          <p:cNvPr id="4" name="ZoneTexte 3"/>
          <p:cNvSpPr txBox="1"/>
          <p:nvPr/>
        </p:nvSpPr>
        <p:spPr>
          <a:xfrm>
            <a:off x="358347" y="4485792"/>
            <a:ext cx="8180171" cy="1846659"/>
          </a:xfrm>
          <a:prstGeom prst="rect">
            <a:avLst/>
          </a:prstGeom>
          <a:noFill/>
        </p:spPr>
        <p:txBody>
          <a:bodyPr wrap="square" rtlCol="0">
            <a:spAutoFit/>
          </a:bodyPr>
          <a:lstStyle/>
          <a:p>
            <a:r>
              <a:rPr lang="fr-FR" sz="1900" dirty="0"/>
              <a:t>« </a:t>
            </a:r>
            <a:r>
              <a:rPr lang="fr-FR" sz="1900" i="1" dirty="0"/>
              <a:t>Mais je regarde et c’est tous pareils, mais pourquoi l’autre il est plus cher ? […] C’est comme M-Budget… si vous regardez tout ce qu’il y a dedans, il y a pareil, mais il y a l’emballage pour faire recyclable, il y a pas pour faire joli, attirer l’attention du client</a:t>
            </a:r>
            <a:r>
              <a:rPr lang="fr-FR" sz="1900" i="1" dirty="0" smtClean="0"/>
              <a:t>…</a:t>
            </a:r>
            <a:r>
              <a:rPr lang="fr-FR" sz="1900" dirty="0" smtClean="0"/>
              <a:t>».</a:t>
            </a:r>
          </a:p>
          <a:p>
            <a:r>
              <a:rPr lang="fr-CH" sz="1900" dirty="0"/>
              <a:t>« </a:t>
            </a:r>
            <a:r>
              <a:rPr lang="fr-CH" sz="1900" i="1" dirty="0"/>
              <a:t>Sincèrement, je pense que si c’est moins cher, ça veut dire que quelque chose doit être différent, c’est évident ! Mais je sais pas quoi… </a:t>
            </a:r>
            <a:r>
              <a:rPr lang="fr-CH" sz="1900" dirty="0" smtClean="0"/>
              <a:t>».</a:t>
            </a:r>
            <a:r>
              <a:rPr lang="fr-CH" sz="1900" dirty="0"/>
              <a:t> </a:t>
            </a:r>
            <a:endParaRPr lang="fr-CH" sz="1900" dirty="0"/>
          </a:p>
        </p:txBody>
      </p:sp>
      <p:sp>
        <p:nvSpPr>
          <p:cNvPr id="5" name="ZoneTexte 4"/>
          <p:cNvSpPr txBox="1"/>
          <p:nvPr/>
        </p:nvSpPr>
        <p:spPr>
          <a:xfrm>
            <a:off x="6116594" y="6264875"/>
            <a:ext cx="2755557" cy="370703"/>
          </a:xfrm>
          <a:prstGeom prst="rect">
            <a:avLst/>
          </a:prstGeom>
          <a:noFill/>
        </p:spPr>
        <p:txBody>
          <a:bodyPr wrap="square" rtlCol="0">
            <a:spAutoFit/>
          </a:bodyPr>
          <a:lstStyle/>
          <a:p>
            <a:r>
              <a:rPr lang="fr-CH" b="1" i="1" dirty="0" err="1" smtClean="0">
                <a:solidFill>
                  <a:srgbClr val="990033"/>
                </a:solidFill>
              </a:rPr>
              <a:t>Piguet</a:t>
            </a:r>
            <a:r>
              <a:rPr lang="fr-CH" b="1" i="1" dirty="0" smtClean="0">
                <a:solidFill>
                  <a:srgbClr val="990033"/>
                </a:solidFill>
              </a:rPr>
              <a:t> et al, </a:t>
            </a:r>
            <a:r>
              <a:rPr lang="fr-CH" b="1" i="1" dirty="0" err="1" smtClean="0">
                <a:solidFill>
                  <a:srgbClr val="990033"/>
                </a:solidFill>
              </a:rPr>
              <a:t>PlosOne</a:t>
            </a:r>
            <a:r>
              <a:rPr lang="fr-CH" b="1" i="1" dirty="0" smtClean="0">
                <a:solidFill>
                  <a:srgbClr val="990033"/>
                </a:solidFill>
              </a:rPr>
              <a:t>, 2015</a:t>
            </a:r>
            <a:endParaRPr lang="fr-CH" b="1" i="1" dirty="0">
              <a:solidFill>
                <a:srgbClr val="990033"/>
              </a:solidFill>
            </a:endParaRPr>
          </a:p>
        </p:txBody>
      </p:sp>
    </p:spTree>
    <p:extLst>
      <p:ext uri="{BB962C8B-B14F-4D97-AF65-F5344CB8AC3E}">
        <p14:creationId xmlns:p14="http://schemas.microsoft.com/office/powerpoint/2010/main" val="377675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232757624"/>
              </p:ext>
            </p:extLst>
          </p:nvPr>
        </p:nvGraphicFramePr>
        <p:xfrm>
          <a:off x="414147" y="185352"/>
          <a:ext cx="8296725" cy="5302775"/>
        </p:xfrm>
        <a:graphic>
          <a:graphicData uri="http://schemas.openxmlformats.org/drawingml/2006/table">
            <a:tbl>
              <a:tblPr firstRow="1" bandRow="1">
                <a:tableStyleId>{5C22544A-7EE6-4342-B048-85BDC9FD1C3A}</a:tableStyleId>
              </a:tblPr>
              <a:tblGrid>
                <a:gridCol w="1959975"/>
                <a:gridCol w="3571175"/>
                <a:gridCol w="2765575"/>
              </a:tblGrid>
              <a:tr h="805770">
                <a:tc>
                  <a:txBody>
                    <a:bodyPr/>
                    <a:lstStyle/>
                    <a:p>
                      <a:endParaRPr lang="fr-FR" dirty="0"/>
                    </a:p>
                  </a:txBody>
                  <a:tcPr/>
                </a:tc>
                <a:tc>
                  <a:txBody>
                    <a:bodyPr/>
                    <a:lstStyle/>
                    <a:p>
                      <a:r>
                        <a:rPr lang="fr-FR" baseline="0" dirty="0" smtClean="0"/>
                        <a:t>Méthodes q</a:t>
                      </a:r>
                      <a:r>
                        <a:rPr lang="fr-FR" dirty="0" smtClean="0"/>
                        <a:t>ualitatives</a:t>
                      </a:r>
                      <a:endParaRPr lang="fr-FR" dirty="0"/>
                    </a:p>
                  </a:txBody>
                  <a:tcPr/>
                </a:tc>
                <a:tc>
                  <a:txBody>
                    <a:bodyPr/>
                    <a:lstStyle/>
                    <a:p>
                      <a:r>
                        <a:rPr lang="fr-FR" dirty="0" smtClean="0"/>
                        <a:t>Méthodes quantitatives </a:t>
                      </a:r>
                      <a:endParaRPr lang="fr-FR" dirty="0"/>
                    </a:p>
                  </a:txBody>
                  <a:tcPr/>
                </a:tc>
              </a:tr>
              <a:tr h="865669">
                <a:tc>
                  <a:txBody>
                    <a:bodyPr/>
                    <a:lstStyle/>
                    <a:p>
                      <a:r>
                        <a:rPr lang="fr-FR" sz="1800" b="1" i="0" kern="1200" dirty="0" smtClean="0">
                          <a:solidFill>
                            <a:schemeClr val="dk1"/>
                          </a:solidFill>
                          <a:latin typeface="+mn-lt"/>
                          <a:ea typeface="+mn-ea"/>
                          <a:cs typeface="+mn-cs"/>
                        </a:rPr>
                        <a:t>Objectif</a:t>
                      </a:r>
                    </a:p>
                  </a:txBody>
                  <a:tcPr/>
                </a:tc>
                <a:tc>
                  <a:txBody>
                    <a:bodyPr/>
                    <a:lstStyle/>
                    <a:p>
                      <a:r>
                        <a:rPr lang="fr-FR" dirty="0" smtClean="0"/>
                        <a:t>Orienté vers la découverte (compréhension des processus et des présupposés sous-jacents)</a:t>
                      </a:r>
                      <a:endParaRPr lang="fr-FR" dirty="0"/>
                    </a:p>
                  </a:txBody>
                  <a:tcPr/>
                </a:tc>
                <a:tc>
                  <a:txBody>
                    <a:bodyPr/>
                    <a:lstStyle/>
                    <a:p>
                      <a:r>
                        <a:rPr lang="fr-FR" dirty="0" smtClean="0"/>
                        <a:t>Mesurer et</a:t>
                      </a:r>
                      <a:r>
                        <a:rPr lang="fr-FR" baseline="0" dirty="0" smtClean="0"/>
                        <a:t> déterminer les  relations entre les variables</a:t>
                      </a:r>
                      <a:endParaRPr lang="fr-FR" dirty="0"/>
                    </a:p>
                  </a:txBody>
                  <a:tcPr/>
                </a:tc>
              </a:tr>
              <a:tr h="3462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1" i="0" dirty="0" smtClean="0"/>
                        <a:t>Echantillon </a:t>
                      </a:r>
                      <a:endParaRPr lang="fr-FR" b="1" i="0" dirty="0"/>
                    </a:p>
                  </a:txBody>
                  <a:tcPr/>
                </a:tc>
                <a:tc>
                  <a:txBody>
                    <a:bodyPr/>
                    <a:lstStyle/>
                    <a:p>
                      <a:r>
                        <a:rPr lang="fr-FR" dirty="0" smtClean="0"/>
                        <a:t>Intentionnel</a:t>
                      </a:r>
                      <a:endParaRPr lang="fr-FR" dirty="0"/>
                    </a:p>
                  </a:txBody>
                  <a:tcPr/>
                </a:tc>
                <a:tc>
                  <a:txBody>
                    <a:bodyPr/>
                    <a:lstStyle/>
                    <a:p>
                      <a:r>
                        <a:rPr lang="fr-FR" dirty="0" smtClean="0"/>
                        <a:t>Représentatif</a:t>
                      </a:r>
                      <a:endParaRPr lang="fr-FR" dirty="0"/>
                    </a:p>
                  </a:txBody>
                  <a:tcPr/>
                </a:tc>
              </a:tr>
              <a:tr h="605969">
                <a:tc>
                  <a:txBody>
                    <a:bodyPr/>
                    <a:lstStyle/>
                    <a:p>
                      <a:r>
                        <a:rPr lang="fr-FR" b="1" i="0" dirty="0" smtClean="0"/>
                        <a:t>Récolte de données</a:t>
                      </a:r>
                      <a:endParaRPr lang="fr-FR" b="1" i="0" dirty="0"/>
                    </a:p>
                  </a:txBody>
                  <a:tcPr/>
                </a:tc>
                <a:tc>
                  <a:txBody>
                    <a:bodyPr/>
                    <a:lstStyle/>
                    <a:p>
                      <a:r>
                        <a:rPr lang="fr-FR" dirty="0" smtClean="0"/>
                        <a:t>Questions ouvertes</a:t>
                      </a:r>
                      <a:endParaRPr lang="fr-FR" dirty="0"/>
                    </a:p>
                  </a:txBody>
                  <a:tcPr/>
                </a:tc>
                <a:tc>
                  <a:txBody>
                    <a:bodyPr/>
                    <a:lstStyle/>
                    <a:p>
                      <a:r>
                        <a:rPr lang="fr-FR" dirty="0" smtClean="0"/>
                        <a:t>Questions fermées</a:t>
                      </a:r>
                      <a:endParaRPr lang="fr-FR" dirty="0"/>
                    </a:p>
                  </a:txBody>
                  <a:tcPr/>
                </a:tc>
              </a:tr>
              <a:tr h="605969">
                <a:tc>
                  <a:txBody>
                    <a:bodyPr/>
                    <a:lstStyle/>
                    <a:p>
                      <a:r>
                        <a:rPr lang="fr-FR" b="1" i="0" dirty="0" smtClean="0"/>
                        <a:t>Processus de recherche</a:t>
                      </a:r>
                      <a:endParaRPr lang="fr-FR" b="1" i="0" dirty="0"/>
                    </a:p>
                  </a:txBody>
                  <a:tcPr/>
                </a:tc>
                <a:tc>
                  <a:txBody>
                    <a:bodyPr/>
                    <a:lstStyle/>
                    <a:p>
                      <a:endParaRPr lang="fr-FR" dirty="0"/>
                    </a:p>
                  </a:txBody>
                  <a:tcPr/>
                </a:tc>
                <a:tc>
                  <a:txBody>
                    <a:bodyPr/>
                    <a:lstStyle/>
                    <a:p>
                      <a:endParaRPr lang="fr-FR" dirty="0"/>
                    </a:p>
                  </a:txBody>
                  <a:tcPr/>
                </a:tc>
              </a:tr>
              <a:tr h="605969">
                <a:tc>
                  <a:txBody>
                    <a:bodyPr/>
                    <a:lstStyle/>
                    <a:p>
                      <a:r>
                        <a:rPr lang="fr-FR" b="1" i="0" dirty="0" err="1" smtClean="0"/>
                        <a:t>Analysie</a:t>
                      </a:r>
                      <a:r>
                        <a:rPr lang="fr-FR" b="1" i="0" dirty="0" smtClean="0"/>
                        <a:t> des données</a:t>
                      </a:r>
                      <a:endParaRPr lang="fr-FR" b="1" i="0" dirty="0"/>
                    </a:p>
                  </a:txBody>
                  <a:tcPr/>
                </a:tc>
                <a:tc>
                  <a:txBody>
                    <a:bodyPr/>
                    <a:lstStyle/>
                    <a:p>
                      <a:endParaRPr lang="fr-FR" dirty="0"/>
                    </a:p>
                  </a:txBody>
                  <a:tcPr/>
                </a:tc>
                <a:tc>
                  <a:txBody>
                    <a:bodyPr/>
                    <a:lstStyle/>
                    <a:p>
                      <a:endParaRPr lang="fr-FR" dirty="0"/>
                    </a:p>
                  </a:txBody>
                  <a:tcPr/>
                </a:tc>
              </a:tr>
              <a:tr h="346268">
                <a:tc>
                  <a:txBody>
                    <a:bodyPr/>
                    <a:lstStyle/>
                    <a:p>
                      <a:r>
                        <a:rPr lang="fr-FR" b="1" i="0" dirty="0" smtClean="0"/>
                        <a:t>Résultats</a:t>
                      </a:r>
                      <a:endParaRPr lang="fr-FR" b="1" i="0" dirty="0"/>
                    </a:p>
                  </a:txBody>
                  <a:tcPr/>
                </a:tc>
                <a:tc>
                  <a:txBody>
                    <a:bodyPr/>
                    <a:lstStyle/>
                    <a:p>
                      <a:endParaRPr lang="fr-FR" dirty="0"/>
                    </a:p>
                  </a:txBody>
                  <a:tcPr/>
                </a:tc>
                <a:tc>
                  <a:txBody>
                    <a:bodyPr/>
                    <a:lstStyle/>
                    <a:p>
                      <a:endParaRPr lang="fr-FR" dirty="0"/>
                    </a:p>
                  </a:txBody>
                  <a:tcPr/>
                </a:tc>
              </a:tr>
              <a:tr h="447204">
                <a:tc>
                  <a:txBody>
                    <a:bodyPr/>
                    <a:lstStyle/>
                    <a:p>
                      <a:r>
                        <a:rPr lang="fr-FR" b="1" i="0" dirty="0" smtClean="0"/>
                        <a:t>Validité</a:t>
                      </a:r>
                      <a:endParaRPr lang="fr-FR" b="1" i="0" dirty="0"/>
                    </a:p>
                  </a:txBody>
                  <a:tcPr/>
                </a:tc>
                <a:tc>
                  <a:txBody>
                    <a:bodyPr/>
                    <a:lstStyle/>
                    <a:p>
                      <a:endParaRPr lang="fr-FR" dirty="0"/>
                    </a:p>
                  </a:txBody>
                  <a:tcPr/>
                </a:tc>
                <a:tc>
                  <a:txBody>
                    <a:bodyPr/>
                    <a:lstStyle/>
                    <a:p>
                      <a:endParaRPr lang="fr-FR" dirty="0"/>
                    </a:p>
                  </a:txBody>
                  <a:tcPr/>
                </a:tc>
              </a:tr>
              <a:tr h="483641">
                <a:tc>
                  <a:txBody>
                    <a:bodyPr/>
                    <a:lstStyle/>
                    <a:p>
                      <a:r>
                        <a:rPr lang="fr-FR" b="1" i="0" dirty="0" err="1" smtClean="0"/>
                        <a:t>Generalization</a:t>
                      </a:r>
                      <a:endParaRPr lang="fr-FR" b="1" i="0" dirty="0"/>
                    </a:p>
                  </a:txBody>
                  <a:tcPr/>
                </a:tc>
                <a:tc>
                  <a:txBody>
                    <a:bodyPr/>
                    <a:lstStyle/>
                    <a:p>
                      <a:endParaRPr lang="fr-FR" dirty="0"/>
                    </a:p>
                  </a:txBody>
                  <a:tcPr/>
                </a:tc>
                <a:tc>
                  <a:txBody>
                    <a:bodyPr/>
                    <a:lstStyle/>
                    <a:p>
                      <a:endParaRPr lang="fr-FR" dirty="0"/>
                    </a:p>
                  </a:txBody>
                  <a:tcPr/>
                </a:tc>
              </a:tr>
            </a:tbl>
          </a:graphicData>
        </a:graphic>
      </p:graphicFrame>
      <p:sp>
        <p:nvSpPr>
          <p:cNvPr id="6" name="ZoneTexte 5"/>
          <p:cNvSpPr txBox="1"/>
          <p:nvPr/>
        </p:nvSpPr>
        <p:spPr>
          <a:xfrm>
            <a:off x="414147" y="6077251"/>
            <a:ext cx="4581462" cy="338554"/>
          </a:xfrm>
          <a:prstGeom prst="rect">
            <a:avLst/>
          </a:prstGeom>
          <a:noFill/>
        </p:spPr>
        <p:txBody>
          <a:bodyPr wrap="square" rtlCol="0">
            <a:spAutoFit/>
          </a:bodyPr>
          <a:lstStyle/>
          <a:p>
            <a:r>
              <a:rPr lang="fr-FR" sz="1600" i="1" dirty="0" err="1" smtClean="0"/>
              <a:t>Adapted</a:t>
            </a:r>
            <a:r>
              <a:rPr lang="fr-FR" sz="1600" i="1" dirty="0" smtClean="0"/>
              <a:t> </a:t>
            </a:r>
            <a:r>
              <a:rPr lang="fr-FR" sz="1600" i="1" dirty="0" err="1" smtClean="0"/>
              <a:t>from</a:t>
            </a:r>
            <a:r>
              <a:rPr lang="fr-FR" sz="1600" i="1" dirty="0" smtClean="0"/>
              <a:t> Forman et al, </a:t>
            </a:r>
            <a:r>
              <a:rPr lang="en-US" sz="1600" i="1" dirty="0" smtClean="0"/>
              <a:t>Am J Infect Control, 2008</a:t>
            </a:r>
            <a:r>
              <a:rPr lang="fr-FR" sz="1600" i="1" dirty="0" smtClean="0"/>
              <a:t> </a:t>
            </a:r>
            <a:endParaRPr lang="fr-FR" sz="1600" i="1" dirty="0"/>
          </a:p>
        </p:txBody>
      </p:sp>
      <p:sp>
        <p:nvSpPr>
          <p:cNvPr id="4"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extLst>
      <p:ext uri="{BB962C8B-B14F-4D97-AF65-F5344CB8AC3E}">
        <p14:creationId xmlns:p14="http://schemas.microsoft.com/office/powerpoint/2010/main" val="2306221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2616" y="274638"/>
            <a:ext cx="7352270" cy="936095"/>
          </a:xfrm>
        </p:spPr>
        <p:txBody>
          <a:bodyPr>
            <a:normAutofit/>
          </a:bodyPr>
          <a:lstStyle/>
          <a:p>
            <a:pPr algn="l"/>
            <a:r>
              <a:rPr lang="en-GB" sz="3600" b="1" dirty="0" smtClean="0">
                <a:solidFill>
                  <a:srgbClr val="C00000"/>
                </a:solidFill>
              </a:rPr>
              <a:t>P</a:t>
            </a:r>
            <a:r>
              <a:rPr lang="en-GB" sz="3600" b="1" dirty="0" smtClean="0"/>
              <a:t>our </a:t>
            </a:r>
            <a:r>
              <a:rPr lang="en-GB" sz="3600" b="1" dirty="0" err="1" smtClean="0"/>
              <a:t>répondre</a:t>
            </a:r>
            <a:r>
              <a:rPr lang="en-GB" sz="3600" b="1" dirty="0" smtClean="0"/>
              <a:t> à </a:t>
            </a:r>
            <a:r>
              <a:rPr lang="en-GB" sz="3600" b="1" dirty="0" err="1" smtClean="0"/>
              <a:t>quelle</a:t>
            </a:r>
            <a:r>
              <a:rPr lang="en-GB" sz="3600" b="1" dirty="0" smtClean="0"/>
              <a:t>  question? </a:t>
            </a:r>
            <a:endParaRPr lang="fr-CH" sz="3600" b="1" dirty="0"/>
          </a:p>
        </p:txBody>
      </p:sp>
      <p:sp>
        <p:nvSpPr>
          <p:cNvPr id="3" name="Espace réservé du contenu 2"/>
          <p:cNvSpPr>
            <a:spLocks noGrp="1"/>
          </p:cNvSpPr>
          <p:nvPr>
            <p:ph idx="1"/>
          </p:nvPr>
        </p:nvSpPr>
        <p:spPr>
          <a:xfrm>
            <a:off x="457200" y="1417638"/>
            <a:ext cx="8229600" cy="4875586"/>
          </a:xfrm>
        </p:spPr>
        <p:txBody>
          <a:bodyPr>
            <a:normAutofit fontScale="77500" lnSpcReduction="20000"/>
          </a:bodyPr>
          <a:lstStyle/>
          <a:p>
            <a:pPr lvl="0"/>
            <a:r>
              <a:rPr lang="en-GB" dirty="0" smtClean="0"/>
              <a:t>Question </a:t>
            </a:r>
            <a:r>
              <a:rPr lang="en-GB" dirty="0" err="1" smtClean="0"/>
              <a:t>clinique</a:t>
            </a:r>
            <a:r>
              <a:rPr lang="en-GB" dirty="0" smtClean="0"/>
              <a:t> au point de </a:t>
            </a:r>
            <a:r>
              <a:rPr lang="en-GB" dirty="0" err="1" smtClean="0"/>
              <a:t>départ</a:t>
            </a:r>
            <a:r>
              <a:rPr lang="en-GB" dirty="0" smtClean="0"/>
              <a:t> : </a:t>
            </a:r>
          </a:p>
          <a:p>
            <a:pPr lvl="1"/>
            <a:r>
              <a:rPr lang="en-GB" dirty="0" smtClean="0"/>
              <a:t> </a:t>
            </a:r>
            <a:r>
              <a:rPr lang="en-GB" dirty="0" err="1" smtClean="0"/>
              <a:t>Quand</a:t>
            </a:r>
            <a:r>
              <a:rPr lang="en-GB" dirty="0" smtClean="0"/>
              <a:t> </a:t>
            </a:r>
            <a:r>
              <a:rPr lang="en-GB" dirty="0" err="1" smtClean="0"/>
              <a:t>est</a:t>
            </a:r>
            <a:r>
              <a:rPr lang="en-GB" dirty="0" smtClean="0"/>
              <a:t> </a:t>
            </a:r>
            <a:r>
              <a:rPr lang="en-GB" dirty="0" err="1" smtClean="0"/>
              <a:t>ce</a:t>
            </a:r>
            <a:r>
              <a:rPr lang="en-GB" dirty="0" smtClean="0"/>
              <a:t> </a:t>
            </a:r>
            <a:r>
              <a:rPr lang="en-GB" dirty="0" err="1" smtClean="0"/>
              <a:t>que</a:t>
            </a:r>
            <a:r>
              <a:rPr lang="en-GB" dirty="0" smtClean="0"/>
              <a:t> les patients </a:t>
            </a:r>
            <a:r>
              <a:rPr lang="en-GB" dirty="0" err="1" smtClean="0"/>
              <a:t>lombalgiques</a:t>
            </a:r>
            <a:r>
              <a:rPr lang="en-GB" dirty="0" smtClean="0"/>
              <a:t> </a:t>
            </a:r>
            <a:r>
              <a:rPr lang="en-GB" dirty="0" err="1" smtClean="0"/>
              <a:t>considèrent</a:t>
            </a:r>
            <a:r>
              <a:rPr lang="en-GB" dirty="0" smtClean="0"/>
              <a:t> </a:t>
            </a:r>
            <a:r>
              <a:rPr lang="en-GB" dirty="0" err="1" smtClean="0"/>
              <a:t>qu’ils</a:t>
            </a:r>
            <a:r>
              <a:rPr lang="en-GB" dirty="0" smtClean="0"/>
              <a:t> </a:t>
            </a:r>
            <a:r>
              <a:rPr lang="en-GB" dirty="0" err="1" smtClean="0"/>
              <a:t>ont</a:t>
            </a:r>
            <a:r>
              <a:rPr lang="en-GB" dirty="0" smtClean="0"/>
              <a:t> </a:t>
            </a:r>
            <a:r>
              <a:rPr lang="en-GB" dirty="0" err="1" smtClean="0"/>
              <a:t>récupéré</a:t>
            </a:r>
            <a:r>
              <a:rPr lang="en-GB" dirty="0" smtClean="0"/>
              <a:t>? Comment le </a:t>
            </a:r>
            <a:r>
              <a:rPr lang="en-GB" dirty="0" err="1" smtClean="0"/>
              <a:t>savent</a:t>
            </a:r>
            <a:r>
              <a:rPr lang="en-GB" dirty="0" smtClean="0"/>
              <a:t>-</a:t>
            </a:r>
            <a:r>
              <a:rPr lang="en-GB" dirty="0" err="1" smtClean="0"/>
              <a:t>ils</a:t>
            </a:r>
            <a:r>
              <a:rPr lang="en-GB" dirty="0" smtClean="0"/>
              <a:t>? </a:t>
            </a:r>
            <a:r>
              <a:rPr lang="en-GB" dirty="0" err="1" smtClean="0"/>
              <a:t>Quels</a:t>
            </a:r>
            <a:r>
              <a:rPr lang="en-GB" dirty="0" smtClean="0"/>
              <a:t> </a:t>
            </a:r>
            <a:r>
              <a:rPr lang="en-GB" dirty="0" err="1" smtClean="0"/>
              <a:t>signes</a:t>
            </a:r>
            <a:r>
              <a:rPr lang="en-GB" dirty="0" smtClean="0"/>
              <a:t> </a:t>
            </a:r>
            <a:r>
              <a:rPr lang="en-GB" dirty="0" err="1" smtClean="0"/>
              <a:t>prennent-ils</a:t>
            </a:r>
            <a:r>
              <a:rPr lang="en-GB" dirty="0" smtClean="0"/>
              <a:t> en </a:t>
            </a:r>
            <a:r>
              <a:rPr lang="en-GB" dirty="0" err="1" smtClean="0"/>
              <a:t>considération</a:t>
            </a:r>
            <a:r>
              <a:rPr lang="en-GB" dirty="0" smtClean="0"/>
              <a:t>?</a:t>
            </a:r>
            <a:r>
              <a:rPr lang="fr-CH" dirty="0" smtClean="0"/>
              <a:t> </a:t>
            </a:r>
          </a:p>
          <a:p>
            <a:pPr lvl="1"/>
            <a:r>
              <a:rPr lang="fr-CH" dirty="0" smtClean="0"/>
              <a:t> Pourquoi est-ce que les patients n’adhèrent pas aux recommandations (exercices, ADL, médicaments…)? Pourquoi est-ce que les individus qui pourraient bénéficier d’une PTH ou d’une PTG choisissent de refuser?  Quel sens a pour eux l’adhésion (ou la non-adhésion)?</a:t>
            </a:r>
          </a:p>
          <a:p>
            <a:pPr lvl="0"/>
            <a:r>
              <a:rPr lang="en-GB" dirty="0" smtClean="0"/>
              <a:t>En lien avec le </a:t>
            </a:r>
            <a:r>
              <a:rPr lang="en-GB" dirty="0" err="1" smtClean="0"/>
              <a:t>monde</a:t>
            </a:r>
            <a:r>
              <a:rPr lang="en-GB" dirty="0" smtClean="0"/>
              <a:t> </a:t>
            </a:r>
            <a:r>
              <a:rPr lang="en-GB" dirty="0" err="1" smtClean="0"/>
              <a:t>environnant</a:t>
            </a:r>
            <a:r>
              <a:rPr lang="en-GB" dirty="0" smtClean="0"/>
              <a:t>, les </a:t>
            </a:r>
            <a:r>
              <a:rPr lang="en-GB" dirty="0" err="1" smtClean="0"/>
              <a:t>représentations</a:t>
            </a:r>
            <a:r>
              <a:rPr lang="en-GB" dirty="0" smtClean="0"/>
              <a:t> et </a:t>
            </a:r>
            <a:r>
              <a:rPr lang="en-GB" dirty="0" err="1" smtClean="0"/>
              <a:t>comportements</a:t>
            </a:r>
            <a:r>
              <a:rPr lang="en-GB" dirty="0" smtClean="0"/>
              <a:t> des </a:t>
            </a:r>
            <a:r>
              <a:rPr lang="en-GB" dirty="0" err="1" smtClean="0"/>
              <a:t>individus</a:t>
            </a:r>
            <a:endParaRPr lang="en-GB" dirty="0" smtClean="0"/>
          </a:p>
          <a:p>
            <a:pPr lvl="0"/>
            <a:r>
              <a:rPr lang="en-GB" dirty="0" smtClean="0"/>
              <a:t>Les </a:t>
            </a:r>
            <a:r>
              <a:rPr lang="en-GB" dirty="0" err="1" smtClean="0"/>
              <a:t>représentations</a:t>
            </a:r>
            <a:r>
              <a:rPr lang="en-GB" dirty="0" smtClean="0"/>
              <a:t> des </a:t>
            </a:r>
            <a:r>
              <a:rPr lang="en-GB" dirty="0" err="1" smtClean="0"/>
              <a:t>individus</a:t>
            </a:r>
            <a:r>
              <a:rPr lang="en-GB" dirty="0" smtClean="0"/>
              <a:t> pas </a:t>
            </a:r>
            <a:r>
              <a:rPr lang="en-GB" dirty="0" err="1" smtClean="0"/>
              <a:t>seulement</a:t>
            </a:r>
            <a:r>
              <a:rPr lang="en-GB" dirty="0" smtClean="0"/>
              <a:t> </a:t>
            </a:r>
            <a:r>
              <a:rPr lang="en-GB" dirty="0" err="1" smtClean="0"/>
              <a:t>comme</a:t>
            </a:r>
            <a:r>
              <a:rPr lang="en-GB" dirty="0" smtClean="0"/>
              <a:t>  reproductions ± </a:t>
            </a:r>
            <a:r>
              <a:rPr lang="en-GB" dirty="0" err="1" smtClean="0"/>
              <a:t>précises</a:t>
            </a:r>
            <a:r>
              <a:rPr lang="en-GB" dirty="0" smtClean="0"/>
              <a:t> </a:t>
            </a:r>
            <a:r>
              <a:rPr lang="en-GB" dirty="0" err="1" smtClean="0"/>
              <a:t>ou</a:t>
            </a:r>
            <a:r>
              <a:rPr lang="en-GB" dirty="0" smtClean="0"/>
              <a:t> </a:t>
            </a:r>
            <a:r>
              <a:rPr lang="en-GB" dirty="0" err="1" smtClean="0"/>
              <a:t>erronées</a:t>
            </a:r>
            <a:r>
              <a:rPr lang="en-GB" dirty="0" smtClean="0"/>
              <a:t> des concepts </a:t>
            </a:r>
            <a:r>
              <a:rPr lang="en-GB" dirty="0" err="1" smtClean="0"/>
              <a:t>médicaux</a:t>
            </a:r>
            <a:r>
              <a:rPr lang="en-GB" dirty="0" smtClean="0"/>
              <a:t> – </a:t>
            </a:r>
            <a:r>
              <a:rPr lang="en-GB" dirty="0" err="1" smtClean="0"/>
              <a:t>mais</a:t>
            </a:r>
            <a:r>
              <a:rPr lang="en-GB" dirty="0" smtClean="0"/>
              <a:t> </a:t>
            </a:r>
            <a:r>
              <a:rPr lang="en-GB" dirty="0" err="1" smtClean="0"/>
              <a:t>aussi</a:t>
            </a:r>
            <a:r>
              <a:rPr lang="en-GB" dirty="0" smtClean="0"/>
              <a:t> </a:t>
            </a:r>
            <a:r>
              <a:rPr lang="en-GB" dirty="0" err="1" smtClean="0"/>
              <a:t>comme</a:t>
            </a:r>
            <a:r>
              <a:rPr lang="en-GB" dirty="0" smtClean="0"/>
              <a:t> </a:t>
            </a:r>
            <a:r>
              <a:rPr lang="en-GB" dirty="0" err="1" smtClean="0"/>
              <a:t>indiquant</a:t>
            </a:r>
            <a:r>
              <a:rPr lang="en-GB" dirty="0" smtClean="0"/>
              <a:t> </a:t>
            </a:r>
            <a:r>
              <a:rPr lang="en-GB" dirty="0" err="1" smtClean="0"/>
              <a:t>leur</a:t>
            </a:r>
            <a:r>
              <a:rPr lang="en-GB" dirty="0" smtClean="0"/>
              <a:t> </a:t>
            </a:r>
            <a:r>
              <a:rPr lang="en-GB" dirty="0" err="1" smtClean="0"/>
              <a:t>interprétation</a:t>
            </a:r>
            <a:r>
              <a:rPr lang="en-GB" dirty="0" smtClean="0"/>
              <a:t> et </a:t>
            </a:r>
            <a:r>
              <a:rPr lang="en-GB" dirty="0" err="1" smtClean="0"/>
              <a:t>recherche</a:t>
            </a:r>
            <a:r>
              <a:rPr lang="en-GB" dirty="0" smtClean="0"/>
              <a:t> de </a:t>
            </a:r>
            <a:r>
              <a:rPr lang="en-GB" dirty="0" err="1" smtClean="0"/>
              <a:t>sens</a:t>
            </a:r>
            <a:endParaRPr lang="en-GB" dirty="0" smtClean="0"/>
          </a:p>
        </p:txBody>
      </p:sp>
      <p:sp>
        <p:nvSpPr>
          <p:cNvPr id="4"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0933"/>
            <a:ext cx="8377881" cy="931653"/>
          </a:xfrm>
        </p:spPr>
        <p:txBody>
          <a:bodyPr>
            <a:noAutofit/>
          </a:bodyPr>
          <a:lstStyle/>
          <a:p>
            <a:pPr algn="l"/>
            <a:r>
              <a:rPr lang="fr-CH" sz="3200" b="1" dirty="0">
                <a:solidFill>
                  <a:srgbClr val="C00000"/>
                </a:solidFill>
              </a:rPr>
              <a:t>A</a:t>
            </a:r>
            <a:r>
              <a:rPr lang="fr-CH" sz="3200" b="1" dirty="0"/>
              <a:t>nalyse de données dans les études qualitatives</a:t>
            </a:r>
          </a:p>
        </p:txBody>
      </p:sp>
      <p:sp>
        <p:nvSpPr>
          <p:cNvPr id="3" name="Espace réservé du contenu 2"/>
          <p:cNvSpPr>
            <a:spLocks noGrp="1"/>
          </p:cNvSpPr>
          <p:nvPr>
            <p:ph idx="1"/>
          </p:nvPr>
        </p:nvSpPr>
        <p:spPr>
          <a:xfrm>
            <a:off x="457200" y="1312333"/>
            <a:ext cx="8229600" cy="4641209"/>
          </a:xfrm>
        </p:spPr>
        <p:txBody>
          <a:bodyPr>
            <a:normAutofit fontScale="77500" lnSpcReduction="20000"/>
          </a:bodyPr>
          <a:lstStyle/>
          <a:p>
            <a:r>
              <a:rPr lang="en-US" sz="3400" dirty="0" smtClean="0"/>
              <a:t>Le point-clé est évidemment de parvenir à une analyse systématique d’une série d’entretiens.</a:t>
            </a:r>
            <a:endParaRPr lang="fr-CH" sz="3400" dirty="0" smtClean="0"/>
          </a:p>
          <a:p>
            <a:pPr lvl="1">
              <a:buClr>
                <a:srgbClr val="C00000"/>
              </a:buClr>
              <a:buFont typeface="Wingdings" pitchFamily="2" charset="2"/>
              <a:buChar char="Ø"/>
            </a:pPr>
            <a:r>
              <a:rPr lang="en-GB" dirty="0" err="1" smtClean="0"/>
              <a:t>Quantitatives</a:t>
            </a:r>
            <a:r>
              <a:rPr lang="en-GB" dirty="0" smtClean="0"/>
              <a:t>: </a:t>
            </a:r>
            <a:r>
              <a:rPr lang="en-GB" dirty="0" smtClean="0"/>
              <a:t>analyse </a:t>
            </a:r>
            <a:r>
              <a:rPr lang="en-GB" dirty="0" smtClean="0"/>
              <a:t>de </a:t>
            </a:r>
            <a:r>
              <a:rPr lang="en-GB" dirty="0" err="1" smtClean="0"/>
              <a:t>réponses</a:t>
            </a:r>
            <a:r>
              <a:rPr lang="en-GB" dirty="0" smtClean="0"/>
              <a:t> à des questions </a:t>
            </a:r>
            <a:r>
              <a:rPr lang="en-GB" dirty="0" err="1" smtClean="0"/>
              <a:t>fermées</a:t>
            </a:r>
            <a:r>
              <a:rPr lang="en-GB" dirty="0" smtClean="0"/>
              <a:t> </a:t>
            </a:r>
            <a:r>
              <a:rPr lang="en-GB" dirty="0" err="1" smtClean="0"/>
              <a:t>dérivées</a:t>
            </a:r>
            <a:r>
              <a:rPr lang="en-GB" dirty="0" smtClean="0"/>
              <a:t> de </a:t>
            </a:r>
            <a:r>
              <a:rPr lang="en-GB" dirty="0" err="1" smtClean="0"/>
              <a:t>construits</a:t>
            </a:r>
            <a:r>
              <a:rPr lang="en-GB" dirty="0" smtClean="0"/>
              <a:t> </a:t>
            </a:r>
            <a:r>
              <a:rPr lang="en-GB" dirty="0" err="1" smtClean="0"/>
              <a:t>théoriques</a:t>
            </a:r>
            <a:r>
              <a:rPr lang="en-GB" dirty="0" smtClean="0"/>
              <a:t> qui font usage </a:t>
            </a:r>
            <a:r>
              <a:rPr lang="en-GB" dirty="0"/>
              <a:t>de </a:t>
            </a:r>
            <a:r>
              <a:rPr lang="en-GB" dirty="0" err="1" smtClean="0"/>
              <a:t>procédures</a:t>
            </a:r>
            <a:r>
              <a:rPr lang="en-GB" dirty="0" smtClean="0"/>
              <a:t> </a:t>
            </a:r>
            <a:r>
              <a:rPr lang="en-GB" dirty="0" err="1" smtClean="0"/>
              <a:t>statistiques</a:t>
            </a:r>
            <a:r>
              <a:rPr lang="en-GB" dirty="0" smtClean="0"/>
              <a:t>. </a:t>
            </a:r>
            <a:r>
              <a:rPr lang="en-GB" dirty="0" err="1" smtClean="0"/>
              <a:t>Processus</a:t>
            </a:r>
            <a:r>
              <a:rPr lang="en-GB" dirty="0" smtClean="0"/>
              <a:t> </a:t>
            </a:r>
            <a:r>
              <a:rPr lang="en-GB" dirty="0" err="1" smtClean="0"/>
              <a:t>l</a:t>
            </a:r>
            <a:r>
              <a:rPr lang="en-GB" dirty="0" err="1" smtClean="0"/>
              <a:t>argement</a:t>
            </a:r>
            <a:r>
              <a:rPr lang="en-GB" dirty="0" smtClean="0"/>
              <a:t> </a:t>
            </a:r>
            <a:r>
              <a:rPr lang="en-GB" dirty="0" err="1" smtClean="0"/>
              <a:t>déductif</a:t>
            </a:r>
            <a:r>
              <a:rPr lang="en-GB" dirty="0" smtClean="0"/>
              <a:t>.</a:t>
            </a:r>
            <a:endParaRPr lang="fr-CH" dirty="0" smtClean="0"/>
          </a:p>
          <a:p>
            <a:pPr lvl="1">
              <a:buClr>
                <a:srgbClr val="C00000"/>
              </a:buClr>
              <a:buFont typeface="Wingdings" pitchFamily="2" charset="2"/>
              <a:buChar char="Ø"/>
            </a:pPr>
            <a:r>
              <a:rPr lang="en-GB" dirty="0" err="1" smtClean="0"/>
              <a:t>Qualitatives</a:t>
            </a:r>
            <a:r>
              <a:rPr lang="en-GB" dirty="0"/>
              <a:t>: </a:t>
            </a:r>
            <a:r>
              <a:rPr lang="en-GB" dirty="0" err="1" smtClean="0"/>
              <a:t>processus</a:t>
            </a:r>
            <a:r>
              <a:rPr lang="en-GB" dirty="0" smtClean="0"/>
              <a:t> </a:t>
            </a:r>
            <a:r>
              <a:rPr lang="en-GB" dirty="0" err="1" smtClean="0"/>
              <a:t>inductif</a:t>
            </a:r>
            <a:r>
              <a:rPr lang="en-GB" dirty="0" smtClean="0"/>
              <a:t> à </a:t>
            </a:r>
            <a:r>
              <a:rPr lang="en-GB" dirty="0" err="1" smtClean="0"/>
              <a:t>partir</a:t>
            </a:r>
            <a:r>
              <a:rPr lang="en-GB" dirty="0" smtClean="0"/>
              <a:t> </a:t>
            </a:r>
            <a:r>
              <a:rPr lang="en-GB" dirty="0" err="1" smtClean="0"/>
              <a:t>d’</a:t>
            </a:r>
            <a:r>
              <a:rPr lang="en-GB" dirty="0" err="1" smtClean="0"/>
              <a:t>observations</a:t>
            </a:r>
            <a:r>
              <a:rPr lang="en-GB" dirty="0" smtClean="0"/>
              <a:t> et </a:t>
            </a:r>
            <a:r>
              <a:rPr lang="en-GB" dirty="0" err="1" smtClean="0"/>
              <a:t>jusqu’à</a:t>
            </a:r>
            <a:r>
              <a:rPr lang="en-GB" dirty="0" smtClean="0"/>
              <a:t> </a:t>
            </a:r>
            <a:r>
              <a:rPr lang="en-GB" dirty="0" err="1" smtClean="0"/>
              <a:t>l’identification</a:t>
            </a:r>
            <a:r>
              <a:rPr lang="en-GB" dirty="0" smtClean="0"/>
              <a:t> de themes </a:t>
            </a:r>
            <a:r>
              <a:rPr lang="en-GB" dirty="0" err="1" smtClean="0"/>
              <a:t>récurrents</a:t>
            </a:r>
            <a:r>
              <a:rPr lang="en-GB" dirty="0" smtClean="0"/>
              <a:t> et de patterns </a:t>
            </a:r>
            <a:r>
              <a:rPr lang="en-GB" dirty="0" err="1" smtClean="0"/>
              <a:t>dans</a:t>
            </a:r>
            <a:r>
              <a:rPr lang="en-GB" dirty="0" smtClean="0"/>
              <a:t> les </a:t>
            </a:r>
            <a:r>
              <a:rPr lang="en-GB" dirty="0" err="1" smtClean="0"/>
              <a:t>données</a:t>
            </a:r>
            <a:r>
              <a:rPr lang="en-GB" dirty="0"/>
              <a:t>. </a:t>
            </a:r>
            <a:r>
              <a:rPr lang="en-GB" dirty="0" err="1" smtClean="0"/>
              <a:t>Examen</a:t>
            </a:r>
            <a:r>
              <a:rPr lang="en-GB" dirty="0" smtClean="0"/>
              <a:t> de </a:t>
            </a:r>
            <a:r>
              <a:rPr lang="en-GB" dirty="0" err="1" smtClean="0"/>
              <a:t>cas</a:t>
            </a:r>
            <a:r>
              <a:rPr lang="en-GB" dirty="0" smtClean="0"/>
              <a:t> </a:t>
            </a:r>
            <a:r>
              <a:rPr lang="en-GB" dirty="0" err="1" smtClean="0"/>
              <a:t>systematique</a:t>
            </a:r>
            <a:r>
              <a:rPr lang="en-GB" dirty="0" smtClean="0"/>
              <a:t> + comparer et </a:t>
            </a:r>
            <a:r>
              <a:rPr lang="en-GB" dirty="0" err="1" smtClean="0"/>
              <a:t>mettre</a:t>
            </a:r>
            <a:r>
              <a:rPr lang="en-GB" dirty="0" smtClean="0"/>
              <a:t> </a:t>
            </a:r>
            <a:r>
              <a:rPr lang="en-GB" dirty="0" err="1" smtClean="0"/>
              <a:t>en</a:t>
            </a:r>
            <a:r>
              <a:rPr lang="en-GB" dirty="0" smtClean="0"/>
              <a:t> </a:t>
            </a:r>
            <a:r>
              <a:rPr lang="en-GB" dirty="0" err="1" smtClean="0"/>
              <a:t>contraste</a:t>
            </a:r>
            <a:r>
              <a:rPr lang="en-GB" dirty="0" smtClean="0"/>
              <a:t> les </a:t>
            </a:r>
            <a:r>
              <a:rPr lang="en-GB" dirty="0" err="1" smtClean="0"/>
              <a:t>données</a:t>
            </a:r>
            <a:r>
              <a:rPr lang="en-GB" dirty="0" smtClean="0"/>
              <a:t> entre les </a:t>
            </a:r>
            <a:r>
              <a:rPr lang="en-GB" dirty="0" err="1" smtClean="0"/>
              <a:t>différents</a:t>
            </a:r>
            <a:r>
              <a:rPr lang="en-GB" dirty="0" smtClean="0"/>
              <a:t> </a:t>
            </a:r>
            <a:r>
              <a:rPr lang="en-GB" dirty="0" err="1" smtClean="0"/>
              <a:t>cas</a:t>
            </a:r>
            <a:r>
              <a:rPr lang="en-GB" dirty="0" smtClean="0"/>
              <a:t> </a:t>
            </a:r>
            <a:r>
              <a:rPr lang="en-GB" dirty="0" err="1" smtClean="0"/>
              <a:t>en</a:t>
            </a:r>
            <a:r>
              <a:rPr lang="en-GB" dirty="0" smtClean="0"/>
              <a:t> </a:t>
            </a:r>
            <a:r>
              <a:rPr lang="en-GB" dirty="0" err="1" smtClean="0"/>
              <a:t>trms</a:t>
            </a:r>
            <a:r>
              <a:rPr lang="en-GB" dirty="0" smtClean="0"/>
              <a:t> de </a:t>
            </a:r>
            <a:r>
              <a:rPr lang="en-GB" dirty="0" err="1" smtClean="0"/>
              <a:t>thèmes</a:t>
            </a:r>
            <a:r>
              <a:rPr lang="en-GB" dirty="0" smtClean="0"/>
              <a:t>.</a:t>
            </a:r>
            <a:endParaRPr lang="fr-CH" dirty="0" smtClean="0"/>
          </a:p>
          <a:p>
            <a:r>
              <a:rPr lang="en-GB" dirty="0" smtClean="0"/>
              <a:t>Multiple </a:t>
            </a:r>
            <a:r>
              <a:rPr lang="en-GB" dirty="0" err="1" smtClean="0"/>
              <a:t>étapes</a:t>
            </a:r>
            <a:r>
              <a:rPr lang="en-GB" dirty="0" smtClean="0"/>
              <a:t> </a:t>
            </a:r>
            <a:r>
              <a:rPr lang="en-GB" dirty="0" err="1" smtClean="0"/>
              <a:t>dans</a:t>
            </a:r>
            <a:r>
              <a:rPr lang="en-GB" dirty="0" smtClean="0"/>
              <a:t> </a:t>
            </a:r>
            <a:r>
              <a:rPr lang="en-GB" dirty="0" err="1" smtClean="0"/>
              <a:t>l’analyse</a:t>
            </a:r>
            <a:r>
              <a:rPr lang="en-GB" dirty="0" smtClean="0"/>
              <a:t>:  </a:t>
            </a:r>
            <a:r>
              <a:rPr lang="en-GB" dirty="0" err="1" smtClean="0"/>
              <a:t>examen</a:t>
            </a:r>
            <a:r>
              <a:rPr lang="en-GB" dirty="0" smtClean="0"/>
              <a:t> des </a:t>
            </a:r>
            <a:r>
              <a:rPr lang="en-GB" dirty="0" err="1" smtClean="0"/>
              <a:t>données</a:t>
            </a:r>
            <a:r>
              <a:rPr lang="en-GB" dirty="0" smtClean="0"/>
              <a:t> brutes, </a:t>
            </a:r>
            <a:r>
              <a:rPr lang="en-GB" dirty="0" err="1" smtClean="0"/>
              <a:t>codage</a:t>
            </a:r>
            <a:r>
              <a:rPr lang="en-GB" dirty="0" smtClean="0"/>
              <a:t>, </a:t>
            </a:r>
            <a:r>
              <a:rPr lang="en-GB" dirty="0" err="1" smtClean="0"/>
              <a:t>élaboration</a:t>
            </a:r>
            <a:r>
              <a:rPr lang="en-GB" dirty="0" smtClean="0"/>
              <a:t> de </a:t>
            </a:r>
            <a:r>
              <a:rPr lang="en-GB" dirty="0" err="1" smtClean="0"/>
              <a:t>thèmes</a:t>
            </a:r>
            <a:r>
              <a:rPr lang="en-GB" dirty="0" smtClean="0"/>
              <a:t>, identification de relations entre les </a:t>
            </a:r>
            <a:r>
              <a:rPr lang="en-GB" dirty="0" err="1" smtClean="0"/>
              <a:t>thèmes</a:t>
            </a:r>
            <a:r>
              <a:rPr lang="en-GB" dirty="0" smtClean="0"/>
              <a:t> – cf</a:t>
            </a:r>
            <a:r>
              <a:rPr lang="en-GB" dirty="0"/>
              <a:t>. </a:t>
            </a:r>
            <a:r>
              <a:rPr lang="en-GB" dirty="0" smtClean="0"/>
              <a:t>analyse</a:t>
            </a:r>
            <a:r>
              <a:rPr lang="en-GB" dirty="0"/>
              <a:t> </a:t>
            </a:r>
            <a:r>
              <a:rPr lang="en-GB" dirty="0" err="1" smtClean="0"/>
              <a:t>statistique</a:t>
            </a:r>
            <a:r>
              <a:rPr lang="en-GB" dirty="0" smtClean="0"/>
              <a:t>, </a:t>
            </a:r>
            <a:r>
              <a:rPr lang="en-GB" dirty="0" smtClean="0"/>
              <a:t>des </a:t>
            </a:r>
            <a:r>
              <a:rPr lang="en-GB" dirty="0" err="1" smtClean="0"/>
              <a:t>effets</a:t>
            </a:r>
            <a:r>
              <a:rPr lang="en-GB" dirty="0" smtClean="0"/>
              <a:t> </a:t>
            </a:r>
            <a:r>
              <a:rPr lang="en-GB" dirty="0" err="1" smtClean="0"/>
              <a:t>principaux</a:t>
            </a:r>
            <a:r>
              <a:rPr lang="en-GB" dirty="0" smtClean="0"/>
              <a:t> aux </a:t>
            </a:r>
            <a:r>
              <a:rPr lang="en-GB" dirty="0" err="1" smtClean="0"/>
              <a:t>effets</a:t>
            </a:r>
            <a:r>
              <a:rPr lang="en-GB" dirty="0" smtClean="0"/>
              <a:t> </a:t>
            </a:r>
            <a:r>
              <a:rPr lang="en-GB" dirty="0" err="1" smtClean="0"/>
              <a:t>d’interactions</a:t>
            </a:r>
            <a:r>
              <a:rPr lang="en-GB" dirty="0" smtClean="0"/>
              <a:t>.</a:t>
            </a:r>
            <a:endParaRPr lang="fr-CH" dirty="0"/>
          </a:p>
        </p:txBody>
      </p:sp>
      <p:sp>
        <p:nvSpPr>
          <p:cNvPr id="4" name="ZoneTexte 3"/>
          <p:cNvSpPr txBox="1"/>
          <p:nvPr/>
        </p:nvSpPr>
        <p:spPr>
          <a:xfrm>
            <a:off x="457200" y="5784265"/>
            <a:ext cx="3372373" cy="338554"/>
          </a:xfrm>
          <a:prstGeom prst="rect">
            <a:avLst/>
          </a:prstGeom>
          <a:noFill/>
        </p:spPr>
        <p:txBody>
          <a:bodyPr wrap="square" rtlCol="0">
            <a:spAutoFit/>
          </a:bodyPr>
          <a:lstStyle/>
          <a:p>
            <a:r>
              <a:rPr lang="fr-CH" sz="1600" i="1" dirty="0" smtClean="0"/>
              <a:t>Forman et al, Am J Infect Control 2008</a:t>
            </a:r>
            <a:endParaRPr lang="fr-CH" sz="1600" i="1" dirty="0"/>
          </a:p>
        </p:txBody>
      </p:sp>
      <p:sp>
        <p:nvSpPr>
          <p:cNvPr id="5"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2043" y="434520"/>
            <a:ext cx="7599406" cy="1004813"/>
          </a:xfrm>
        </p:spPr>
        <p:txBody>
          <a:bodyPr>
            <a:normAutofit fontScale="90000"/>
          </a:bodyPr>
          <a:lstStyle/>
          <a:p>
            <a:pPr algn="l"/>
            <a:r>
              <a:rPr lang="fr-FR" dirty="0" smtClean="0"/>
              <a:t>Cette analyse requière des règles </a:t>
            </a:r>
            <a:endParaRPr lang="fr-FR" dirty="0"/>
          </a:p>
        </p:txBody>
      </p:sp>
      <p:pic>
        <p:nvPicPr>
          <p:cNvPr id="6" name="Espace réservé du contenu 5" descr="4696476_f520.jpg"/>
          <p:cNvPicPr>
            <a:picLocks noGrp="1" noChangeAspect="1"/>
          </p:cNvPicPr>
          <p:nvPr>
            <p:ph idx="1"/>
          </p:nvPr>
        </p:nvPicPr>
        <p:blipFill>
          <a:blip r:embed="rId3"/>
          <a:srcRect l="-5948" r="-5948"/>
          <a:stretch>
            <a:fillRect/>
          </a:stretch>
        </p:blipFill>
        <p:spPr>
          <a:xfrm>
            <a:off x="457200" y="1566180"/>
            <a:ext cx="8229600" cy="4525963"/>
          </a:xfrm>
        </p:spPr>
      </p:pic>
      <p:sp>
        <p:nvSpPr>
          <p:cNvPr id="4"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0768" y="249451"/>
            <a:ext cx="8351565" cy="808994"/>
          </a:xfrm>
        </p:spPr>
        <p:txBody>
          <a:bodyPr>
            <a:noAutofit/>
          </a:bodyPr>
          <a:lstStyle/>
          <a:p>
            <a:pPr algn="l"/>
            <a:r>
              <a:rPr lang="fr-CH" sz="3200" b="1" dirty="0" smtClean="0">
                <a:solidFill>
                  <a:srgbClr val="C00000"/>
                </a:solidFill>
              </a:rPr>
              <a:t>A</a:t>
            </a:r>
            <a:r>
              <a:rPr lang="fr-CH" sz="3200" b="1" dirty="0" smtClean="0"/>
              <a:t>nalyse </a:t>
            </a:r>
            <a:r>
              <a:rPr lang="fr-CH" sz="3200" b="1" dirty="0"/>
              <a:t>de données dans les études qualitatives</a:t>
            </a:r>
            <a:endParaRPr lang="fr-CH" sz="3200" b="1" dirty="0"/>
          </a:p>
        </p:txBody>
      </p:sp>
      <p:sp>
        <p:nvSpPr>
          <p:cNvPr id="3" name="Espace réservé du contenu 2"/>
          <p:cNvSpPr>
            <a:spLocks noGrp="1"/>
          </p:cNvSpPr>
          <p:nvPr>
            <p:ph idx="1"/>
          </p:nvPr>
        </p:nvSpPr>
        <p:spPr>
          <a:xfrm>
            <a:off x="457200" y="1194879"/>
            <a:ext cx="8229600" cy="4946429"/>
          </a:xfrm>
        </p:spPr>
        <p:txBody>
          <a:bodyPr>
            <a:normAutofit fontScale="77500" lnSpcReduction="20000"/>
          </a:bodyPr>
          <a:lstStyle/>
          <a:p>
            <a:r>
              <a:rPr lang="en-GB" dirty="0" err="1" smtClean="0"/>
              <a:t>Séquentiel</a:t>
            </a:r>
            <a:r>
              <a:rPr lang="en-GB" dirty="0" smtClean="0"/>
              <a:t> </a:t>
            </a:r>
            <a:r>
              <a:rPr lang="en-GB" dirty="0" smtClean="0"/>
              <a:t>vs </a:t>
            </a:r>
            <a:r>
              <a:rPr lang="en-GB" dirty="0" err="1" smtClean="0"/>
              <a:t>iteratif</a:t>
            </a:r>
            <a:endParaRPr lang="en-GB" dirty="0" smtClean="0"/>
          </a:p>
          <a:p>
            <a:pPr>
              <a:buClr>
                <a:srgbClr val="C00000"/>
              </a:buClr>
              <a:buFont typeface="Wingdings" charset="2"/>
              <a:buChar char="Ø"/>
            </a:pPr>
            <a:r>
              <a:rPr lang="en-GB" i="1" dirty="0" err="1" smtClean="0"/>
              <a:t>Quantitatives</a:t>
            </a:r>
            <a:r>
              <a:rPr lang="en-GB" dirty="0" smtClean="0"/>
              <a:t>: </a:t>
            </a:r>
            <a:r>
              <a:rPr lang="en-GB" dirty="0" err="1" smtClean="0"/>
              <a:t>souvent</a:t>
            </a:r>
            <a:r>
              <a:rPr lang="en-GB" dirty="0" smtClean="0"/>
              <a:t> </a:t>
            </a:r>
            <a:r>
              <a:rPr lang="en-GB" dirty="0" err="1" smtClean="0"/>
              <a:t>séquentiel</a:t>
            </a:r>
            <a:r>
              <a:rPr lang="en-GB" dirty="0" smtClean="0"/>
              <a:t>, i.e. </a:t>
            </a:r>
          </a:p>
          <a:p>
            <a:pPr lvl="1">
              <a:buFont typeface="Wingdings" charset="2"/>
              <a:buChar char="ü"/>
            </a:pPr>
            <a:r>
              <a:rPr lang="en-GB" dirty="0" err="1" smtClean="0"/>
              <a:t>Une</a:t>
            </a:r>
            <a:r>
              <a:rPr lang="en-GB" dirty="0" smtClean="0"/>
              <a:t> </a:t>
            </a:r>
            <a:r>
              <a:rPr lang="en-GB" dirty="0" err="1" smtClean="0"/>
              <a:t>théorie</a:t>
            </a:r>
            <a:r>
              <a:rPr lang="en-GB" dirty="0" smtClean="0"/>
              <a:t> </a:t>
            </a:r>
            <a:r>
              <a:rPr lang="en-GB" dirty="0" err="1" smtClean="0"/>
              <a:t>est</a:t>
            </a:r>
            <a:r>
              <a:rPr lang="en-GB" dirty="0" smtClean="0"/>
              <a:t> </a:t>
            </a:r>
            <a:r>
              <a:rPr lang="en-GB" dirty="0" err="1" smtClean="0"/>
              <a:t>identifiée</a:t>
            </a:r>
            <a:r>
              <a:rPr lang="en-GB" dirty="0" smtClean="0"/>
              <a:t>, des </a:t>
            </a:r>
            <a:r>
              <a:rPr lang="en-GB" dirty="0" err="1" smtClean="0"/>
              <a:t>hypothèses</a:t>
            </a:r>
            <a:r>
              <a:rPr lang="en-GB" dirty="0" smtClean="0"/>
              <a:t> </a:t>
            </a:r>
            <a:r>
              <a:rPr lang="en-GB" dirty="0" err="1" smtClean="0"/>
              <a:t>posées</a:t>
            </a:r>
            <a:r>
              <a:rPr lang="en-GB" dirty="0" smtClean="0"/>
              <a:t>, les </a:t>
            </a:r>
            <a:r>
              <a:rPr lang="en-GB" dirty="0" err="1" smtClean="0"/>
              <a:t>données</a:t>
            </a:r>
            <a:r>
              <a:rPr lang="en-GB" dirty="0" smtClean="0"/>
              <a:t> </a:t>
            </a:r>
            <a:r>
              <a:rPr lang="en-GB" dirty="0" err="1" smtClean="0"/>
              <a:t>sont</a:t>
            </a:r>
            <a:r>
              <a:rPr lang="en-GB" dirty="0" smtClean="0"/>
              <a:t> </a:t>
            </a:r>
            <a:r>
              <a:rPr lang="en-GB" dirty="0" err="1" smtClean="0"/>
              <a:t>collectées</a:t>
            </a:r>
            <a:r>
              <a:rPr lang="en-GB" dirty="0" smtClean="0"/>
              <a:t> et </a:t>
            </a:r>
            <a:r>
              <a:rPr lang="en-GB" dirty="0" err="1" smtClean="0"/>
              <a:t>leur</a:t>
            </a:r>
            <a:r>
              <a:rPr lang="en-GB" dirty="0" smtClean="0"/>
              <a:t> analyse commence </a:t>
            </a:r>
            <a:r>
              <a:rPr lang="en-GB" dirty="0" err="1" smtClean="0"/>
              <a:t>quand</a:t>
            </a:r>
            <a:r>
              <a:rPr lang="en-GB" dirty="0" smtClean="0"/>
              <a:t> </a:t>
            </a:r>
            <a:r>
              <a:rPr lang="en-GB" dirty="0" err="1" smtClean="0"/>
              <a:t>cette</a:t>
            </a:r>
            <a:r>
              <a:rPr lang="en-GB" dirty="0" smtClean="0"/>
              <a:t> </a:t>
            </a:r>
            <a:r>
              <a:rPr lang="en-GB" dirty="0" err="1" smtClean="0"/>
              <a:t>récolte</a:t>
            </a:r>
            <a:r>
              <a:rPr lang="en-GB" dirty="0" smtClean="0"/>
              <a:t> </a:t>
            </a:r>
            <a:r>
              <a:rPr lang="en-GB" dirty="0" err="1" smtClean="0"/>
              <a:t>est</a:t>
            </a:r>
            <a:r>
              <a:rPr lang="en-GB" dirty="0" smtClean="0"/>
              <a:t> </a:t>
            </a:r>
            <a:r>
              <a:rPr lang="en-GB" dirty="0" err="1" smtClean="0"/>
              <a:t>terminée</a:t>
            </a:r>
            <a:r>
              <a:rPr lang="en-GB" dirty="0" smtClean="0"/>
              <a:t>. </a:t>
            </a:r>
            <a:endParaRPr lang="en-GB" dirty="0" smtClean="0"/>
          </a:p>
          <a:p>
            <a:pPr lvl="1">
              <a:buFont typeface="Wingdings" charset="2"/>
              <a:buChar char="ü"/>
            </a:pPr>
            <a:r>
              <a:rPr lang="en-GB" dirty="0" smtClean="0"/>
              <a:t>Des </a:t>
            </a:r>
            <a:r>
              <a:rPr lang="en-GB" dirty="0" err="1" smtClean="0"/>
              <a:t>changements</a:t>
            </a:r>
            <a:r>
              <a:rPr lang="en-GB" dirty="0" smtClean="0"/>
              <a:t> </a:t>
            </a:r>
            <a:r>
              <a:rPr lang="en-GB" dirty="0" err="1" smtClean="0"/>
              <a:t>dans</a:t>
            </a:r>
            <a:r>
              <a:rPr lang="en-GB" dirty="0" smtClean="0"/>
              <a:t> le </a:t>
            </a:r>
            <a:r>
              <a:rPr lang="en-GB" dirty="0" err="1" smtClean="0"/>
              <a:t>processus</a:t>
            </a:r>
            <a:r>
              <a:rPr lang="en-GB" dirty="0" smtClean="0"/>
              <a:t> de </a:t>
            </a:r>
            <a:r>
              <a:rPr lang="en-GB" dirty="0" err="1" smtClean="0"/>
              <a:t>récolte</a:t>
            </a:r>
            <a:r>
              <a:rPr lang="en-GB" dirty="0" smtClean="0"/>
              <a:t> des </a:t>
            </a:r>
            <a:r>
              <a:rPr lang="en-GB" dirty="0" err="1" smtClean="0"/>
              <a:t>données</a:t>
            </a:r>
            <a:r>
              <a:rPr lang="en-GB" dirty="0" smtClean="0"/>
              <a:t> après le débu</a:t>
            </a:r>
            <a:r>
              <a:rPr lang="en-GB" dirty="0" smtClean="0"/>
              <a:t>t de </a:t>
            </a:r>
            <a:r>
              <a:rPr lang="en-GB" dirty="0" err="1" smtClean="0"/>
              <a:t>l’étude</a:t>
            </a:r>
            <a:r>
              <a:rPr lang="en-GB" dirty="0" smtClean="0"/>
              <a:t> </a:t>
            </a:r>
            <a:r>
              <a:rPr lang="en-GB" dirty="0" err="1" smtClean="0"/>
              <a:t>peuvent</a:t>
            </a:r>
            <a:r>
              <a:rPr lang="en-GB" dirty="0" smtClean="0"/>
              <a:t> </a:t>
            </a:r>
            <a:r>
              <a:rPr lang="en-GB" dirty="0" err="1" smtClean="0"/>
              <a:t>menacer</a:t>
            </a:r>
            <a:r>
              <a:rPr lang="en-GB" dirty="0" smtClean="0"/>
              <a:t> la </a:t>
            </a:r>
            <a:r>
              <a:rPr lang="en-GB" dirty="0" err="1" smtClean="0"/>
              <a:t>validité</a:t>
            </a:r>
            <a:r>
              <a:rPr lang="en-GB" dirty="0" smtClean="0"/>
              <a:t> des </a:t>
            </a:r>
            <a:r>
              <a:rPr lang="en-GB" dirty="0" err="1" smtClean="0"/>
              <a:t>résultats</a:t>
            </a:r>
            <a:r>
              <a:rPr lang="en-GB" dirty="0" smtClean="0"/>
              <a:t>.</a:t>
            </a:r>
            <a:endParaRPr lang="en-GB" dirty="0" smtClean="0"/>
          </a:p>
          <a:p>
            <a:pPr>
              <a:buClr>
                <a:srgbClr val="C00000"/>
              </a:buClr>
              <a:buFont typeface="Wingdings" charset="2"/>
              <a:buChar char="Ø"/>
            </a:pPr>
            <a:r>
              <a:rPr lang="en-GB" i="1" dirty="0" err="1" smtClean="0"/>
              <a:t>Qualitatives</a:t>
            </a:r>
            <a:r>
              <a:rPr lang="en-GB" dirty="0" smtClean="0"/>
              <a:t>: </a:t>
            </a:r>
            <a:r>
              <a:rPr lang="en-GB" dirty="0" err="1" smtClean="0"/>
              <a:t>processus</a:t>
            </a:r>
            <a:r>
              <a:rPr lang="en-GB" dirty="0" smtClean="0"/>
              <a:t> </a:t>
            </a:r>
            <a:r>
              <a:rPr lang="en-GB" dirty="0" err="1" smtClean="0"/>
              <a:t>itératif</a:t>
            </a:r>
            <a:r>
              <a:rPr lang="en-GB" dirty="0" smtClean="0"/>
              <a:t>, </a:t>
            </a:r>
            <a:r>
              <a:rPr lang="en-GB" dirty="0" smtClean="0"/>
              <a:t>i.e. </a:t>
            </a:r>
          </a:p>
          <a:p>
            <a:pPr lvl="1">
              <a:buFont typeface="Wingdings" charset="2"/>
              <a:buChar char="ü"/>
            </a:pPr>
            <a:r>
              <a:rPr lang="en-GB" dirty="0" smtClean="0"/>
              <a:t>La </a:t>
            </a:r>
            <a:r>
              <a:rPr lang="en-GB" dirty="0" err="1" smtClean="0"/>
              <a:t>récolte</a:t>
            </a:r>
            <a:r>
              <a:rPr lang="en-GB" dirty="0" smtClean="0"/>
              <a:t> de </a:t>
            </a:r>
            <a:r>
              <a:rPr lang="en-GB" dirty="0" err="1" smtClean="0"/>
              <a:t>données</a:t>
            </a:r>
            <a:r>
              <a:rPr lang="en-GB" dirty="0" smtClean="0"/>
              <a:t> et </a:t>
            </a:r>
            <a:r>
              <a:rPr lang="en-GB" dirty="0" err="1" smtClean="0"/>
              <a:t>leur</a:t>
            </a:r>
            <a:r>
              <a:rPr lang="en-GB" dirty="0" smtClean="0"/>
              <a:t> analyse se </a:t>
            </a:r>
            <a:r>
              <a:rPr lang="en-GB" dirty="0" err="1" smtClean="0"/>
              <a:t>passe</a:t>
            </a:r>
            <a:r>
              <a:rPr lang="en-GB" dirty="0" err="1" smtClean="0"/>
              <a:t>nt</a:t>
            </a:r>
            <a:r>
              <a:rPr lang="en-GB" dirty="0" smtClean="0"/>
              <a:t> de </a:t>
            </a:r>
            <a:r>
              <a:rPr lang="en-GB" dirty="0" err="1" smtClean="0"/>
              <a:t>manière</a:t>
            </a:r>
            <a:r>
              <a:rPr lang="en-GB" dirty="0" smtClean="0"/>
              <a:t> </a:t>
            </a:r>
            <a:r>
              <a:rPr lang="en-GB" dirty="0" err="1" smtClean="0"/>
              <a:t>concomittante</a:t>
            </a:r>
            <a:r>
              <a:rPr lang="en-GB" dirty="0" smtClean="0"/>
              <a:t>. </a:t>
            </a:r>
            <a:endParaRPr lang="en-GB" dirty="0" smtClean="0"/>
          </a:p>
          <a:p>
            <a:pPr lvl="1">
              <a:buFont typeface="Wingdings" charset="2"/>
              <a:buChar char="ü"/>
            </a:pPr>
            <a:r>
              <a:rPr lang="en-GB" dirty="0" err="1" smtClean="0"/>
              <a:t>Nécéssité</a:t>
            </a:r>
            <a:r>
              <a:rPr lang="en-GB" dirty="0" smtClean="0"/>
              <a:t> </a:t>
            </a:r>
            <a:r>
              <a:rPr lang="en-GB" dirty="0" err="1" smtClean="0"/>
              <a:t>d’identifier</a:t>
            </a:r>
            <a:r>
              <a:rPr lang="en-GB" dirty="0" smtClean="0"/>
              <a:t> et de </a:t>
            </a:r>
            <a:r>
              <a:rPr lang="en-GB" dirty="0" err="1" smtClean="0"/>
              <a:t>discuter</a:t>
            </a:r>
            <a:r>
              <a:rPr lang="en-GB" dirty="0" smtClean="0"/>
              <a:t> des </a:t>
            </a:r>
            <a:r>
              <a:rPr lang="en-GB" dirty="0" err="1" smtClean="0"/>
              <a:t>thèmes</a:t>
            </a:r>
            <a:r>
              <a:rPr lang="en-GB" dirty="0" smtClean="0"/>
              <a:t> </a:t>
            </a:r>
            <a:r>
              <a:rPr lang="en-GB" dirty="0" err="1" smtClean="0"/>
              <a:t>émergeants</a:t>
            </a:r>
            <a:r>
              <a:rPr lang="en-GB" dirty="0" smtClean="0"/>
              <a:t>, de </a:t>
            </a:r>
            <a:r>
              <a:rPr lang="en-GB" dirty="0" err="1" smtClean="0"/>
              <a:t>compléter</a:t>
            </a:r>
            <a:r>
              <a:rPr lang="en-GB" dirty="0" smtClean="0"/>
              <a:t> </a:t>
            </a:r>
            <a:r>
              <a:rPr lang="en-GB" dirty="0" err="1" smtClean="0"/>
              <a:t>l’analyse</a:t>
            </a:r>
            <a:r>
              <a:rPr lang="en-GB" dirty="0" smtClean="0"/>
              <a:t> et </a:t>
            </a:r>
            <a:r>
              <a:rPr lang="en-GB" dirty="0" err="1" smtClean="0"/>
              <a:t>l’interprétation</a:t>
            </a:r>
            <a:r>
              <a:rPr lang="en-GB" dirty="0" smtClean="0"/>
              <a:t> des </a:t>
            </a:r>
            <a:r>
              <a:rPr lang="en-GB" dirty="0" err="1" smtClean="0"/>
              <a:t>données</a:t>
            </a:r>
            <a:r>
              <a:rPr lang="en-GB" dirty="0" smtClean="0"/>
              <a:t>, </a:t>
            </a:r>
            <a:r>
              <a:rPr lang="en-GB" dirty="0" err="1" smtClean="0"/>
              <a:t>possibilité</a:t>
            </a:r>
            <a:r>
              <a:rPr lang="en-GB" dirty="0" smtClean="0"/>
              <a:t> </a:t>
            </a:r>
            <a:r>
              <a:rPr lang="en-GB" dirty="0" err="1" smtClean="0"/>
              <a:t>d’inclure</a:t>
            </a:r>
            <a:r>
              <a:rPr lang="en-GB" dirty="0" smtClean="0"/>
              <a:t> de </a:t>
            </a:r>
            <a:r>
              <a:rPr lang="en-GB" dirty="0" err="1" smtClean="0"/>
              <a:t>nouvelles</a:t>
            </a:r>
            <a:r>
              <a:rPr lang="en-GB" dirty="0" smtClean="0"/>
              <a:t> questions </a:t>
            </a:r>
            <a:r>
              <a:rPr lang="en-GB" dirty="0" err="1" smtClean="0"/>
              <a:t>dans</a:t>
            </a:r>
            <a:r>
              <a:rPr lang="en-GB" dirty="0" smtClean="0"/>
              <a:t> les </a:t>
            </a:r>
            <a:r>
              <a:rPr lang="en-GB" dirty="0" err="1" smtClean="0"/>
              <a:t>prochains</a:t>
            </a:r>
            <a:r>
              <a:rPr lang="en-GB" dirty="0" smtClean="0"/>
              <a:t> </a:t>
            </a:r>
            <a:r>
              <a:rPr lang="en-GB" dirty="0" err="1" smtClean="0"/>
              <a:t>entretiens</a:t>
            </a:r>
            <a:r>
              <a:rPr lang="en-GB" dirty="0" smtClean="0"/>
              <a:t> </a:t>
            </a:r>
            <a:r>
              <a:rPr lang="en-GB" dirty="0" err="1" smtClean="0"/>
              <a:t>en</a:t>
            </a:r>
            <a:r>
              <a:rPr lang="en-GB" dirty="0" smtClean="0"/>
              <a:t> </a:t>
            </a:r>
            <a:r>
              <a:rPr lang="en-GB" dirty="0" err="1" smtClean="0"/>
              <a:t>fonction</a:t>
            </a:r>
            <a:r>
              <a:rPr lang="en-GB" dirty="0" smtClean="0"/>
              <a:t> de </a:t>
            </a:r>
            <a:r>
              <a:rPr lang="en-GB" dirty="0" err="1" smtClean="0"/>
              <a:t>ces</a:t>
            </a:r>
            <a:r>
              <a:rPr lang="en-GB" dirty="0" smtClean="0"/>
              <a:t> analyses</a:t>
            </a:r>
            <a:r>
              <a:rPr lang="en-GB" dirty="0" smtClean="0"/>
              <a:t>. </a:t>
            </a:r>
          </a:p>
          <a:p>
            <a:pPr>
              <a:buNone/>
            </a:pPr>
            <a:endParaRPr lang="en-GB" dirty="0" smtClean="0"/>
          </a:p>
          <a:p>
            <a:endParaRPr lang="en-GB" dirty="0" smtClean="0"/>
          </a:p>
          <a:p>
            <a:endParaRPr lang="fr-CH" dirty="0" smtClean="0"/>
          </a:p>
          <a:p>
            <a:endParaRPr lang="fr-CH" dirty="0" smtClean="0"/>
          </a:p>
          <a:p>
            <a:pPr>
              <a:buNone/>
            </a:pPr>
            <a:endParaRPr lang="fr-CH" dirty="0" smtClean="0"/>
          </a:p>
          <a:p>
            <a:endParaRPr lang="fr-CH" dirty="0"/>
          </a:p>
        </p:txBody>
      </p:sp>
      <p:sp>
        <p:nvSpPr>
          <p:cNvPr id="4" name="ZoneTexte 3"/>
          <p:cNvSpPr txBox="1"/>
          <p:nvPr/>
        </p:nvSpPr>
        <p:spPr>
          <a:xfrm>
            <a:off x="5485474" y="6141308"/>
            <a:ext cx="2777223" cy="338554"/>
          </a:xfrm>
          <a:prstGeom prst="rect">
            <a:avLst/>
          </a:prstGeom>
          <a:noFill/>
        </p:spPr>
        <p:txBody>
          <a:bodyPr wrap="square" rtlCol="0">
            <a:spAutoFit/>
          </a:bodyPr>
          <a:lstStyle/>
          <a:p>
            <a:r>
              <a:rPr lang="fr-CH" sz="1600" i="1" dirty="0" smtClean="0"/>
              <a:t>Giacomini et al, JAMA 2000</a:t>
            </a:r>
            <a:endParaRPr lang="fr-CH" sz="1600" i="1" dirty="0"/>
          </a:p>
        </p:txBody>
      </p:sp>
      <p:sp>
        <p:nvSpPr>
          <p:cNvPr id="5"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399" cy="885295"/>
          </a:xfrm>
        </p:spPr>
        <p:txBody>
          <a:bodyPr>
            <a:normAutofit/>
          </a:bodyPr>
          <a:lstStyle/>
          <a:p>
            <a:pPr algn="l"/>
            <a:r>
              <a:rPr lang="en-GB" sz="3600" b="1" dirty="0" smtClean="0">
                <a:solidFill>
                  <a:srgbClr val="C00000"/>
                </a:solidFill>
              </a:rPr>
              <a:t>P</a:t>
            </a:r>
            <a:r>
              <a:rPr lang="en-GB" sz="3600" b="1" dirty="0" smtClean="0"/>
              <a:t>our </a:t>
            </a:r>
            <a:r>
              <a:rPr lang="en-GB" sz="3600" b="1" dirty="0" err="1" smtClean="0"/>
              <a:t>ou</a:t>
            </a:r>
            <a:r>
              <a:rPr lang="en-GB" sz="3600" b="1" dirty="0" smtClean="0"/>
              <a:t> </a:t>
            </a:r>
            <a:r>
              <a:rPr lang="en-GB" sz="3600" b="1" dirty="0" err="1" smtClean="0"/>
              <a:t>contre</a:t>
            </a:r>
            <a:r>
              <a:rPr lang="en-GB" sz="3600" b="1" dirty="0" smtClean="0"/>
              <a:t> </a:t>
            </a:r>
            <a:r>
              <a:rPr lang="en-GB" sz="3600" b="1" dirty="0" err="1" smtClean="0"/>
              <a:t>ce</a:t>
            </a:r>
            <a:r>
              <a:rPr lang="en-GB" sz="3600" b="1" dirty="0" smtClean="0"/>
              <a:t> dessin </a:t>
            </a:r>
            <a:r>
              <a:rPr lang="en-GB" sz="3600" b="1" dirty="0" err="1" smtClean="0"/>
              <a:t>d’étude</a:t>
            </a:r>
            <a:r>
              <a:rPr lang="en-GB" sz="3600" b="1" dirty="0" smtClean="0"/>
              <a:t>?</a:t>
            </a:r>
            <a:endParaRPr lang="fr-CH" sz="3600" b="1" dirty="0"/>
          </a:p>
        </p:txBody>
      </p:sp>
      <p:sp>
        <p:nvSpPr>
          <p:cNvPr id="3" name="Espace réservé du contenu 2"/>
          <p:cNvSpPr>
            <a:spLocks noGrp="1"/>
          </p:cNvSpPr>
          <p:nvPr>
            <p:ph idx="1"/>
          </p:nvPr>
        </p:nvSpPr>
        <p:spPr>
          <a:xfrm>
            <a:off x="457199" y="1159933"/>
            <a:ext cx="8229600" cy="4841439"/>
          </a:xfrm>
        </p:spPr>
        <p:txBody>
          <a:bodyPr>
            <a:normAutofit fontScale="85000" lnSpcReduction="20000"/>
          </a:bodyPr>
          <a:lstStyle/>
          <a:p>
            <a:pPr>
              <a:buNone/>
            </a:pPr>
            <a:r>
              <a:rPr lang="en-US" b="1" dirty="0" smtClean="0"/>
              <a:t>Forces de la recherche qualitative </a:t>
            </a:r>
            <a:endParaRPr lang="fr-CH" dirty="0" smtClean="0"/>
          </a:p>
          <a:p>
            <a:pPr>
              <a:buClr>
                <a:srgbClr val="C00000"/>
              </a:buClr>
            </a:pPr>
            <a:r>
              <a:rPr lang="en-US" dirty="0" smtClean="0"/>
              <a:t>Les questions peuvent être examinées en détail et en profondeur</a:t>
            </a:r>
            <a:endParaRPr lang="fr-CH" dirty="0" smtClean="0"/>
          </a:p>
          <a:p>
            <a:pPr>
              <a:buClr>
                <a:srgbClr val="C00000"/>
              </a:buClr>
            </a:pPr>
            <a:r>
              <a:rPr lang="en-US" dirty="0" smtClean="0"/>
              <a:t>Les entretiens ne sont pas restreints à des questions spécifiques et peuvent être adaptés en temps réél  </a:t>
            </a:r>
          </a:p>
          <a:p>
            <a:pPr>
              <a:buClr>
                <a:srgbClr val="C00000"/>
              </a:buClr>
            </a:pPr>
            <a:r>
              <a:rPr lang="en-US" dirty="0" smtClean="0"/>
              <a:t>Le cadre de recherche et sa direction peuvent être révisés si de nouvelles informations émergent</a:t>
            </a:r>
            <a:endParaRPr lang="fr-CH" dirty="0" smtClean="0"/>
          </a:p>
          <a:p>
            <a:pPr>
              <a:buClr>
                <a:srgbClr val="C00000"/>
              </a:buClr>
            </a:pPr>
            <a:r>
              <a:rPr lang="en-US" dirty="0" smtClean="0"/>
              <a:t>Des aspects plus complexes des questions de recherche peuvent être mis en évidence, qui aurait pu échapper à d’autres méthodes d’enquête. </a:t>
            </a:r>
            <a:endParaRPr lang="fr-CH" dirty="0" smtClean="0"/>
          </a:p>
          <a:p>
            <a:pPr>
              <a:buClr>
                <a:srgbClr val="C00000"/>
              </a:buClr>
            </a:pPr>
            <a:r>
              <a:rPr lang="en-US" dirty="0" smtClean="0"/>
              <a:t>Les données sont en général issues d’un petit collectif de cas, donc pas généralisables. Mais les résultats peuvent être transférés à un setting similaire. </a:t>
            </a:r>
            <a:endParaRPr lang="fr-CH" dirty="0" smtClean="0"/>
          </a:p>
          <a:p>
            <a:pPr>
              <a:buNone/>
            </a:pPr>
            <a:endParaRPr lang="fr-CH" dirty="0"/>
          </a:p>
        </p:txBody>
      </p:sp>
      <p:sp>
        <p:nvSpPr>
          <p:cNvPr id="4" name="ZoneTexte 3"/>
          <p:cNvSpPr txBox="1"/>
          <p:nvPr/>
        </p:nvSpPr>
        <p:spPr>
          <a:xfrm>
            <a:off x="3833905" y="5944966"/>
            <a:ext cx="4598894" cy="338554"/>
          </a:xfrm>
          <a:prstGeom prst="rect">
            <a:avLst/>
          </a:prstGeom>
          <a:noFill/>
        </p:spPr>
        <p:txBody>
          <a:bodyPr wrap="square" rtlCol="0">
            <a:spAutoFit/>
          </a:bodyPr>
          <a:lstStyle/>
          <a:p>
            <a:r>
              <a:rPr lang="fr-CH" sz="1600" i="1" dirty="0" err="1" smtClean="0"/>
              <a:t>Adapted</a:t>
            </a:r>
            <a:r>
              <a:rPr lang="fr-CH" sz="1600" i="1" dirty="0" smtClean="0"/>
              <a:t> </a:t>
            </a:r>
            <a:r>
              <a:rPr lang="fr-CH" sz="1600" i="1" dirty="0" err="1" smtClean="0"/>
              <a:t>from</a:t>
            </a:r>
            <a:r>
              <a:rPr lang="fr-CH" sz="1600" i="1" dirty="0" smtClean="0"/>
              <a:t> Anderson Am J </a:t>
            </a:r>
            <a:r>
              <a:rPr lang="fr-CH" sz="1600" i="1" dirty="0" err="1" smtClean="0"/>
              <a:t>Pharmaceut</a:t>
            </a:r>
            <a:r>
              <a:rPr lang="fr-CH" sz="1600" i="1" dirty="0" smtClean="0"/>
              <a:t> </a:t>
            </a:r>
            <a:r>
              <a:rPr lang="fr-CH" sz="1600" i="1" dirty="0" err="1" smtClean="0"/>
              <a:t>Educ</a:t>
            </a:r>
            <a:r>
              <a:rPr lang="fr-CH" sz="1600" i="1" dirty="0" smtClean="0"/>
              <a:t> 2010</a:t>
            </a:r>
            <a:endParaRPr lang="fr-CH" sz="1600" dirty="0"/>
          </a:p>
        </p:txBody>
      </p:sp>
      <p:sp>
        <p:nvSpPr>
          <p:cNvPr id="5"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6999" y="274638"/>
            <a:ext cx="7484533" cy="978429"/>
          </a:xfrm>
        </p:spPr>
        <p:txBody>
          <a:bodyPr>
            <a:normAutofit/>
          </a:bodyPr>
          <a:lstStyle/>
          <a:p>
            <a:pPr algn="l"/>
            <a:r>
              <a:rPr lang="en-GB" sz="3600" b="1" dirty="0">
                <a:solidFill>
                  <a:srgbClr val="C00000"/>
                </a:solidFill>
              </a:rPr>
              <a:t>P</a:t>
            </a:r>
            <a:r>
              <a:rPr lang="en-GB" sz="3600" b="1" dirty="0"/>
              <a:t>our </a:t>
            </a:r>
            <a:r>
              <a:rPr lang="en-GB" sz="3600" b="1" dirty="0" err="1"/>
              <a:t>ou</a:t>
            </a:r>
            <a:r>
              <a:rPr lang="en-GB" sz="3600" b="1" dirty="0"/>
              <a:t> </a:t>
            </a:r>
            <a:r>
              <a:rPr lang="en-GB" sz="3600" b="1" dirty="0" err="1"/>
              <a:t>contre</a:t>
            </a:r>
            <a:r>
              <a:rPr lang="en-GB" sz="3600" b="1" dirty="0"/>
              <a:t> </a:t>
            </a:r>
            <a:r>
              <a:rPr lang="en-GB" sz="3600" b="1" dirty="0" err="1"/>
              <a:t>ce</a:t>
            </a:r>
            <a:r>
              <a:rPr lang="en-GB" sz="3600" b="1" dirty="0"/>
              <a:t> dessin </a:t>
            </a:r>
            <a:r>
              <a:rPr lang="en-GB" sz="3600" b="1" dirty="0" err="1"/>
              <a:t>d’étude</a:t>
            </a:r>
            <a:r>
              <a:rPr lang="en-GB" sz="3600" b="1" dirty="0"/>
              <a:t>?</a:t>
            </a:r>
            <a:endParaRPr lang="fr-CH" sz="3600" dirty="0"/>
          </a:p>
        </p:txBody>
      </p:sp>
      <p:sp>
        <p:nvSpPr>
          <p:cNvPr id="3" name="Espace réservé du contenu 2"/>
          <p:cNvSpPr>
            <a:spLocks noGrp="1"/>
          </p:cNvSpPr>
          <p:nvPr>
            <p:ph idx="1"/>
          </p:nvPr>
        </p:nvSpPr>
        <p:spPr>
          <a:xfrm>
            <a:off x="361685" y="1253067"/>
            <a:ext cx="8229600" cy="4708525"/>
          </a:xfrm>
        </p:spPr>
        <p:txBody>
          <a:bodyPr>
            <a:normAutofit fontScale="77500" lnSpcReduction="20000"/>
          </a:bodyPr>
          <a:lstStyle/>
          <a:p>
            <a:pPr>
              <a:buNone/>
            </a:pPr>
            <a:r>
              <a:rPr lang="en-US" b="1" dirty="0" smtClean="0"/>
              <a:t>Limitations </a:t>
            </a:r>
            <a:r>
              <a:rPr lang="en-US" b="1" dirty="0" smtClean="0"/>
              <a:t>de la recherche qualitative</a:t>
            </a:r>
            <a:endParaRPr lang="fr-CH" dirty="0" smtClean="0"/>
          </a:p>
          <a:p>
            <a:pPr>
              <a:buClr>
                <a:srgbClr val="C00000"/>
              </a:buClr>
            </a:pPr>
            <a:r>
              <a:rPr lang="en-US" dirty="0" smtClean="0"/>
              <a:t>La rigueur est plus difficile à maintenir, mesurer et démontrer</a:t>
            </a:r>
            <a:endParaRPr lang="fr-CH" dirty="0" smtClean="0"/>
          </a:p>
          <a:p>
            <a:pPr>
              <a:buClr>
                <a:srgbClr val="C00000"/>
              </a:buClr>
            </a:pPr>
            <a:r>
              <a:rPr lang="en-US" dirty="0" smtClean="0"/>
              <a:t>Le volume des donneés rend leur analyse et leur interprétation chronophage</a:t>
            </a:r>
            <a:endParaRPr lang="fr-CH" dirty="0" smtClean="0"/>
          </a:p>
          <a:p>
            <a:pPr>
              <a:buClr>
                <a:srgbClr val="C00000"/>
              </a:buClr>
            </a:pPr>
            <a:r>
              <a:rPr lang="en-US" dirty="0" smtClean="0"/>
              <a:t>Ces méthodes sont parfois moins bien comprises et acceptées que les méthodes quantitatives</a:t>
            </a:r>
            <a:endParaRPr lang="fr-CH" dirty="0" smtClean="0"/>
          </a:p>
          <a:p>
            <a:pPr>
              <a:buClr>
                <a:srgbClr val="C00000"/>
              </a:buClr>
            </a:pPr>
            <a:r>
              <a:rPr lang="en-US" dirty="0" smtClean="0"/>
              <a:t>La présence de l’investigateur lors de la récolte de données (souvent inévitable) peut influencer les réponses des participants</a:t>
            </a:r>
            <a:endParaRPr lang="fr-CH" dirty="0" smtClean="0"/>
          </a:p>
          <a:p>
            <a:pPr>
              <a:buClr>
                <a:srgbClr val="C00000"/>
              </a:buClr>
            </a:pPr>
            <a:r>
              <a:rPr lang="en-US" dirty="0" smtClean="0"/>
              <a:t>La qualité repose très fortement sur les compétences des chercheurs et est plus aisément affectée par des biais des individus </a:t>
            </a:r>
            <a:endParaRPr lang="fr-CH" dirty="0" smtClean="0"/>
          </a:p>
          <a:p>
            <a:endParaRPr lang="fr-CH" dirty="0"/>
          </a:p>
        </p:txBody>
      </p:sp>
      <p:sp>
        <p:nvSpPr>
          <p:cNvPr id="4" name="ZoneTexte 3"/>
          <p:cNvSpPr txBox="1"/>
          <p:nvPr/>
        </p:nvSpPr>
        <p:spPr>
          <a:xfrm>
            <a:off x="4000476" y="5881464"/>
            <a:ext cx="4590809" cy="338554"/>
          </a:xfrm>
          <a:prstGeom prst="rect">
            <a:avLst/>
          </a:prstGeom>
          <a:noFill/>
        </p:spPr>
        <p:txBody>
          <a:bodyPr wrap="square" rtlCol="0">
            <a:spAutoFit/>
          </a:bodyPr>
          <a:lstStyle/>
          <a:p>
            <a:r>
              <a:rPr lang="fr-CH" sz="1600" i="1" dirty="0" err="1" smtClean="0"/>
              <a:t>Adapted</a:t>
            </a:r>
            <a:r>
              <a:rPr lang="fr-CH" sz="1600" i="1" dirty="0" smtClean="0"/>
              <a:t> </a:t>
            </a:r>
            <a:r>
              <a:rPr lang="fr-CH" sz="1600" i="1" dirty="0" err="1" smtClean="0"/>
              <a:t>from</a:t>
            </a:r>
            <a:r>
              <a:rPr lang="fr-CH" sz="1600" i="1" dirty="0" smtClean="0"/>
              <a:t> Anderson</a:t>
            </a:r>
            <a:r>
              <a:rPr lang="fr-CH" sz="1600" dirty="0" smtClean="0"/>
              <a:t> </a:t>
            </a:r>
            <a:r>
              <a:rPr lang="fr-CH" sz="1600" i="1" dirty="0" smtClean="0"/>
              <a:t>Am J </a:t>
            </a:r>
            <a:r>
              <a:rPr lang="fr-CH" sz="1600" i="1" dirty="0" err="1" smtClean="0"/>
              <a:t>Pharmaceut</a:t>
            </a:r>
            <a:r>
              <a:rPr lang="fr-CH" sz="1600" i="1" dirty="0" smtClean="0"/>
              <a:t> </a:t>
            </a:r>
            <a:r>
              <a:rPr lang="fr-CH" sz="1600" i="1" dirty="0" err="1" smtClean="0"/>
              <a:t>Educ</a:t>
            </a:r>
            <a:r>
              <a:rPr lang="fr-CH" sz="1600" i="1" dirty="0" smtClean="0"/>
              <a:t> 2010</a:t>
            </a:r>
            <a:endParaRPr lang="fr-CH" dirty="0"/>
          </a:p>
        </p:txBody>
      </p:sp>
      <p:sp>
        <p:nvSpPr>
          <p:cNvPr id="5"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29930501"/>
              </p:ext>
            </p:extLst>
          </p:nvPr>
        </p:nvGraphicFramePr>
        <p:xfrm>
          <a:off x="414147" y="318118"/>
          <a:ext cx="8296725" cy="6035040"/>
        </p:xfrm>
        <a:graphic>
          <a:graphicData uri="http://schemas.openxmlformats.org/drawingml/2006/table">
            <a:tbl>
              <a:tblPr firstRow="1" bandRow="1">
                <a:tableStyleId>{5C22544A-7EE6-4342-B048-85BDC9FD1C3A}</a:tableStyleId>
              </a:tblPr>
              <a:tblGrid>
                <a:gridCol w="1959975"/>
                <a:gridCol w="3571175"/>
                <a:gridCol w="2765575"/>
              </a:tblGrid>
              <a:tr h="0">
                <a:tc>
                  <a:txBody>
                    <a:bodyPr/>
                    <a:lstStyle/>
                    <a:p>
                      <a:endParaRPr lang="fr-FR" dirty="0"/>
                    </a:p>
                  </a:txBody>
                  <a:tcPr/>
                </a:tc>
                <a:tc>
                  <a:txBody>
                    <a:bodyPr/>
                    <a:lstStyle/>
                    <a:p>
                      <a:r>
                        <a:rPr lang="fr-FR" baseline="0" dirty="0" smtClean="0"/>
                        <a:t>Méthodes q</a:t>
                      </a:r>
                      <a:r>
                        <a:rPr lang="fr-FR" dirty="0" smtClean="0"/>
                        <a:t>ualitatives</a:t>
                      </a:r>
                      <a:endParaRPr lang="fr-FR" dirty="0"/>
                    </a:p>
                  </a:txBody>
                  <a:tcPr/>
                </a:tc>
                <a:tc>
                  <a:txBody>
                    <a:bodyPr/>
                    <a:lstStyle/>
                    <a:p>
                      <a:r>
                        <a:rPr lang="fr-FR" dirty="0" smtClean="0"/>
                        <a:t>Méthodes quantitatives </a:t>
                      </a:r>
                      <a:endParaRPr lang="fr-FR" dirty="0"/>
                    </a:p>
                  </a:txBody>
                  <a:tcPr/>
                </a:tc>
              </a:tr>
              <a:tr h="881079">
                <a:tc>
                  <a:txBody>
                    <a:bodyPr/>
                    <a:lstStyle/>
                    <a:p>
                      <a:r>
                        <a:rPr lang="fr-FR" sz="1800" b="1" i="0" kern="1200" dirty="0" smtClean="0">
                          <a:solidFill>
                            <a:schemeClr val="dk1"/>
                          </a:solidFill>
                          <a:latin typeface="+mn-lt"/>
                          <a:ea typeface="+mn-ea"/>
                          <a:cs typeface="+mn-cs"/>
                        </a:rPr>
                        <a:t>Objectif</a:t>
                      </a:r>
                    </a:p>
                  </a:txBody>
                  <a:tcPr/>
                </a:tc>
                <a:tc>
                  <a:txBody>
                    <a:bodyPr/>
                    <a:lstStyle/>
                    <a:p>
                      <a:r>
                        <a:rPr lang="fr-FR" dirty="0" smtClean="0"/>
                        <a:t>Orienté vers la découverte (compréhension des processus et des présupposés sous-jacents)</a:t>
                      </a:r>
                      <a:endParaRPr lang="fr-FR" dirty="0"/>
                    </a:p>
                  </a:txBody>
                  <a:tcPr/>
                </a:tc>
                <a:tc>
                  <a:txBody>
                    <a:bodyPr/>
                    <a:lstStyle/>
                    <a:p>
                      <a:r>
                        <a:rPr lang="fr-FR" dirty="0" smtClean="0"/>
                        <a:t>Mesurer et</a:t>
                      </a:r>
                      <a:r>
                        <a:rPr lang="fr-FR" baseline="0" dirty="0" smtClean="0"/>
                        <a:t> déterminer les  relations entre les variables</a:t>
                      </a:r>
                      <a:endParaRPr lang="fr-FR" dirty="0"/>
                    </a:p>
                  </a:txBody>
                  <a:tcPr/>
                </a:tc>
              </a:tr>
              <a:tr h="3524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1" i="0" dirty="0" smtClean="0"/>
                        <a:t>Echantillon </a:t>
                      </a:r>
                      <a:endParaRPr lang="fr-FR" b="1" i="0" dirty="0"/>
                    </a:p>
                  </a:txBody>
                  <a:tcPr/>
                </a:tc>
                <a:tc>
                  <a:txBody>
                    <a:bodyPr/>
                    <a:lstStyle/>
                    <a:p>
                      <a:r>
                        <a:rPr lang="fr-FR" dirty="0" smtClean="0"/>
                        <a:t>Intentionnel</a:t>
                      </a:r>
                      <a:endParaRPr lang="fr-FR" dirty="0"/>
                    </a:p>
                  </a:txBody>
                  <a:tcPr/>
                </a:tc>
                <a:tc>
                  <a:txBody>
                    <a:bodyPr/>
                    <a:lstStyle/>
                    <a:p>
                      <a:r>
                        <a:rPr lang="fr-FR" dirty="0" smtClean="0"/>
                        <a:t>Représentatif</a:t>
                      </a:r>
                      <a:endParaRPr lang="fr-FR" dirty="0"/>
                    </a:p>
                  </a:txBody>
                  <a:tcPr/>
                </a:tc>
              </a:tr>
              <a:tr h="616755">
                <a:tc>
                  <a:txBody>
                    <a:bodyPr/>
                    <a:lstStyle/>
                    <a:p>
                      <a:r>
                        <a:rPr lang="fr-FR" b="1" i="0" dirty="0" smtClean="0"/>
                        <a:t>Récolte de données</a:t>
                      </a:r>
                      <a:endParaRPr lang="fr-FR" b="1" i="0" dirty="0"/>
                    </a:p>
                  </a:txBody>
                  <a:tcPr/>
                </a:tc>
                <a:tc>
                  <a:txBody>
                    <a:bodyPr/>
                    <a:lstStyle/>
                    <a:p>
                      <a:r>
                        <a:rPr lang="fr-FR" dirty="0" smtClean="0"/>
                        <a:t>Questions ouvertes</a:t>
                      </a:r>
                      <a:endParaRPr lang="fr-FR" dirty="0"/>
                    </a:p>
                  </a:txBody>
                  <a:tcPr/>
                </a:tc>
                <a:tc>
                  <a:txBody>
                    <a:bodyPr/>
                    <a:lstStyle/>
                    <a:p>
                      <a:r>
                        <a:rPr lang="fr-FR" dirty="0" smtClean="0"/>
                        <a:t>Questions fermées</a:t>
                      </a:r>
                      <a:endParaRPr lang="fr-FR" dirty="0"/>
                    </a:p>
                  </a:txBody>
                  <a:tcPr/>
                </a:tc>
              </a:tr>
              <a:tr h="616755">
                <a:tc>
                  <a:txBody>
                    <a:bodyPr/>
                    <a:lstStyle/>
                    <a:p>
                      <a:r>
                        <a:rPr lang="fr-FR" b="1" i="0" dirty="0" smtClean="0"/>
                        <a:t>Processus de recherche</a:t>
                      </a:r>
                      <a:endParaRPr lang="fr-FR" b="1" i="0" dirty="0"/>
                    </a:p>
                  </a:txBody>
                  <a:tcPr/>
                </a:tc>
                <a:tc>
                  <a:txBody>
                    <a:bodyPr/>
                    <a:lstStyle/>
                    <a:p>
                      <a:r>
                        <a:rPr lang="fr-FR" dirty="0" smtClean="0"/>
                        <a:t>Itératif avec données émergentes</a:t>
                      </a:r>
                      <a:endParaRPr lang="fr-FR" dirty="0"/>
                    </a:p>
                  </a:txBody>
                  <a:tcPr/>
                </a:tc>
                <a:tc>
                  <a:txBody>
                    <a:bodyPr/>
                    <a:lstStyle/>
                    <a:p>
                      <a:r>
                        <a:rPr lang="fr-FR" dirty="0" smtClean="0"/>
                        <a:t>Séquentiel</a:t>
                      </a:r>
                      <a:r>
                        <a:rPr lang="fr-FR" baseline="0" dirty="0" smtClean="0"/>
                        <a:t> et fixé</a:t>
                      </a:r>
                      <a:endParaRPr lang="fr-FR" dirty="0"/>
                    </a:p>
                  </a:txBody>
                  <a:tcPr/>
                </a:tc>
              </a:tr>
              <a:tr h="616755">
                <a:tc>
                  <a:txBody>
                    <a:bodyPr/>
                    <a:lstStyle/>
                    <a:p>
                      <a:r>
                        <a:rPr lang="fr-FR" b="1" i="0" dirty="0" smtClean="0"/>
                        <a:t>Analyse des données</a:t>
                      </a:r>
                      <a:endParaRPr lang="fr-FR" b="1" i="0" dirty="0"/>
                    </a:p>
                  </a:txBody>
                  <a:tcPr/>
                </a:tc>
                <a:tc>
                  <a:txBody>
                    <a:bodyPr/>
                    <a:lstStyle/>
                    <a:p>
                      <a:r>
                        <a:rPr lang="fr-FR" dirty="0" smtClean="0"/>
                        <a:t>Inductif et interprétatif</a:t>
                      </a:r>
                      <a:endParaRPr lang="fr-FR" dirty="0"/>
                    </a:p>
                  </a:txBody>
                  <a:tcPr/>
                </a:tc>
                <a:tc>
                  <a:txBody>
                    <a:bodyPr/>
                    <a:lstStyle/>
                    <a:p>
                      <a:r>
                        <a:rPr lang="fr-FR" dirty="0" smtClean="0"/>
                        <a:t>Déductif</a:t>
                      </a:r>
                      <a:endParaRPr lang="fr-FR" dirty="0"/>
                    </a:p>
                  </a:txBody>
                  <a:tcPr/>
                </a:tc>
              </a:tr>
              <a:tr h="352432">
                <a:tc>
                  <a:txBody>
                    <a:bodyPr/>
                    <a:lstStyle/>
                    <a:p>
                      <a:r>
                        <a:rPr lang="fr-FR" b="1" i="0" dirty="0" smtClean="0"/>
                        <a:t>Résultats</a:t>
                      </a:r>
                      <a:endParaRPr lang="fr-FR" b="1" i="0" dirty="0"/>
                    </a:p>
                  </a:txBody>
                  <a:tcPr/>
                </a:tc>
                <a:tc>
                  <a:txBody>
                    <a:bodyPr/>
                    <a:lstStyle/>
                    <a:p>
                      <a:r>
                        <a:rPr lang="fr-FR" dirty="0" smtClean="0"/>
                        <a:t>Présentés sous formes de thèmes</a:t>
                      </a:r>
                      <a:endParaRPr lang="fr-FR" dirty="0"/>
                    </a:p>
                  </a:txBody>
                  <a:tcPr/>
                </a:tc>
                <a:tc>
                  <a:txBody>
                    <a:bodyPr/>
                    <a:lstStyle/>
                    <a:p>
                      <a:r>
                        <a:rPr lang="fr-FR" dirty="0" smtClean="0"/>
                        <a:t>Résultats</a:t>
                      </a:r>
                      <a:r>
                        <a:rPr lang="fr-FR" baseline="0" dirty="0" smtClean="0"/>
                        <a:t> de tests statistiques</a:t>
                      </a:r>
                      <a:endParaRPr lang="fr-FR" dirty="0"/>
                    </a:p>
                  </a:txBody>
                  <a:tcPr/>
                </a:tc>
              </a:tr>
              <a:tr h="1145403">
                <a:tc>
                  <a:txBody>
                    <a:bodyPr/>
                    <a:lstStyle/>
                    <a:p>
                      <a:r>
                        <a:rPr lang="fr-FR" b="1" i="0" dirty="0" smtClean="0"/>
                        <a:t>Validité</a:t>
                      </a:r>
                      <a:endParaRPr lang="fr-FR" b="1"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Triangulation, </a:t>
                      </a:r>
                      <a:r>
                        <a:rPr lang="fr-FR" baseline="0" dirty="0" smtClean="0"/>
                        <a:t>validation par </a:t>
                      </a:r>
                      <a:r>
                        <a:rPr lang="fr-FR" dirty="0" smtClean="0"/>
                        <a:t>participants</a:t>
                      </a:r>
                      <a:r>
                        <a:rPr lang="fr-FR" baseline="0" dirty="0" smtClean="0"/>
                        <a:t>, attention aux cas négatifs, exposition des méthodes</a:t>
                      </a:r>
                      <a:endParaRPr lang="fr-FR" dirty="0" smtClean="0"/>
                    </a:p>
                    <a:p>
                      <a:endParaRPr lang="fr-FR"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Corrélation </a:t>
                      </a:r>
                      <a:r>
                        <a:rPr lang="fr-FR" dirty="0" smtClean="0"/>
                        <a:t>et prédiction, modélisation mathématique</a:t>
                      </a:r>
                      <a:endParaRPr lang="fr-FR" dirty="0"/>
                    </a:p>
                  </a:txBody>
                  <a:tcPr/>
                </a:tc>
              </a:tr>
              <a:tr h="169167">
                <a:tc>
                  <a:txBody>
                    <a:bodyPr/>
                    <a:lstStyle/>
                    <a:p>
                      <a:r>
                        <a:rPr lang="fr-FR" b="1" i="0" dirty="0" smtClean="0"/>
                        <a:t>Généralisation</a:t>
                      </a:r>
                      <a:endParaRPr lang="fr-FR" b="1" i="0" dirty="0"/>
                    </a:p>
                  </a:txBody>
                  <a:tcPr/>
                </a:tc>
                <a:tc>
                  <a:txBody>
                    <a:bodyPr/>
                    <a:lstStyle/>
                    <a:p>
                      <a:r>
                        <a:rPr lang="fr-FR" dirty="0" smtClean="0"/>
                        <a:t>A</a:t>
                      </a:r>
                      <a:r>
                        <a:rPr lang="fr-FR" baseline="0" dirty="0" smtClean="0"/>
                        <a:t> des settings similaires</a:t>
                      </a:r>
                      <a:endParaRPr lang="fr-FR" dirty="0"/>
                    </a:p>
                  </a:txBody>
                  <a:tcPr/>
                </a:tc>
                <a:tc>
                  <a:txBody>
                    <a:bodyPr/>
                    <a:lstStyle/>
                    <a:p>
                      <a:r>
                        <a:rPr lang="fr-FR" dirty="0" smtClean="0"/>
                        <a:t>De l’échantillon</a:t>
                      </a:r>
                      <a:r>
                        <a:rPr lang="fr-FR" baseline="0" dirty="0" smtClean="0"/>
                        <a:t> d’étude à la population</a:t>
                      </a:r>
                      <a:endParaRPr lang="fr-FR" dirty="0"/>
                    </a:p>
                  </a:txBody>
                  <a:tcPr/>
                </a:tc>
              </a:tr>
            </a:tbl>
          </a:graphicData>
        </a:graphic>
      </p:graphicFrame>
      <p:sp>
        <p:nvSpPr>
          <p:cNvPr id="6" name="ZoneTexte 5"/>
          <p:cNvSpPr txBox="1"/>
          <p:nvPr/>
        </p:nvSpPr>
        <p:spPr>
          <a:xfrm>
            <a:off x="414147" y="6353158"/>
            <a:ext cx="4581462" cy="338554"/>
          </a:xfrm>
          <a:prstGeom prst="rect">
            <a:avLst/>
          </a:prstGeom>
          <a:noFill/>
        </p:spPr>
        <p:txBody>
          <a:bodyPr wrap="square" rtlCol="0">
            <a:spAutoFit/>
          </a:bodyPr>
          <a:lstStyle/>
          <a:p>
            <a:r>
              <a:rPr lang="fr-FR" sz="1600" i="1" dirty="0" err="1" smtClean="0"/>
              <a:t>Adapted</a:t>
            </a:r>
            <a:r>
              <a:rPr lang="fr-FR" sz="1600" i="1" dirty="0" smtClean="0"/>
              <a:t> </a:t>
            </a:r>
            <a:r>
              <a:rPr lang="fr-FR" sz="1600" i="1" dirty="0" err="1" smtClean="0"/>
              <a:t>from</a:t>
            </a:r>
            <a:r>
              <a:rPr lang="fr-FR" sz="1600" i="1" dirty="0" smtClean="0"/>
              <a:t> Forman et al, </a:t>
            </a:r>
            <a:r>
              <a:rPr lang="en-US" sz="1600" i="1" dirty="0" smtClean="0"/>
              <a:t>Am J Infect Control, 2008</a:t>
            </a:r>
            <a:r>
              <a:rPr lang="fr-FR" sz="1600" i="1" dirty="0" smtClean="0"/>
              <a:t> </a:t>
            </a:r>
            <a:endParaRPr lang="fr-FR" sz="1600" i="1" dirty="0"/>
          </a:p>
        </p:txBody>
      </p:sp>
      <p:sp>
        <p:nvSpPr>
          <p:cNvPr id="4"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extLst>
      <p:ext uri="{BB962C8B-B14F-4D97-AF65-F5344CB8AC3E}">
        <p14:creationId xmlns:p14="http://schemas.microsoft.com/office/powerpoint/2010/main" val="3648551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90132" y="578223"/>
            <a:ext cx="7450668" cy="1462243"/>
          </a:xfrm>
        </p:spPr>
        <p:txBody>
          <a:bodyPr>
            <a:normAutofit fontScale="90000"/>
          </a:bodyPr>
          <a:lstStyle/>
          <a:p>
            <a:r>
              <a:rPr lang="fr-CH" dirty="0" err="1" smtClean="0"/>
              <a:t>Whatever</a:t>
            </a:r>
            <a:r>
              <a:rPr lang="fr-CH" dirty="0" smtClean="0"/>
              <a:t> the question, the design, … … </a:t>
            </a:r>
            <a:r>
              <a:rPr lang="fr-CH" dirty="0" err="1" smtClean="0"/>
              <a:t>research</a:t>
            </a:r>
            <a:r>
              <a:rPr lang="fr-CH" dirty="0" smtClean="0"/>
              <a:t> </a:t>
            </a:r>
            <a:r>
              <a:rPr lang="fr-CH" dirty="0" err="1" smtClean="0"/>
              <a:t>is</a:t>
            </a:r>
            <a:r>
              <a:rPr lang="fr-CH" dirty="0" smtClean="0"/>
              <a:t> a </a:t>
            </a:r>
            <a:r>
              <a:rPr lang="fr-CH" dirty="0" smtClean="0">
                <a:solidFill>
                  <a:srgbClr val="C00000"/>
                </a:solidFill>
              </a:rPr>
              <a:t>collaborative</a:t>
            </a:r>
            <a:r>
              <a:rPr lang="fr-CH" dirty="0" smtClean="0"/>
              <a:t> </a:t>
            </a:r>
            <a:r>
              <a:rPr lang="fr-CH" dirty="0" err="1" smtClean="0"/>
              <a:t>process</a:t>
            </a:r>
            <a:endParaRPr lang="fr-CH" dirty="0"/>
          </a:p>
        </p:txBody>
      </p:sp>
      <p:pic>
        <p:nvPicPr>
          <p:cNvPr id="1026" name="Picture 2"/>
          <p:cNvPicPr>
            <a:picLocks noGrp="1" noChangeAspect="1" noChangeArrowheads="1"/>
          </p:cNvPicPr>
          <p:nvPr>
            <p:ph idx="1"/>
          </p:nvPr>
        </p:nvPicPr>
        <p:blipFill>
          <a:blip r:embed="rId3"/>
          <a:srcRect/>
          <a:stretch>
            <a:fillRect/>
          </a:stretch>
        </p:blipFill>
        <p:spPr bwMode="auto">
          <a:xfrm>
            <a:off x="2474260" y="2497667"/>
            <a:ext cx="4064564" cy="341225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1732" y="329857"/>
            <a:ext cx="7095067" cy="626876"/>
          </a:xfrm>
        </p:spPr>
        <p:txBody>
          <a:bodyPr>
            <a:normAutofit/>
          </a:bodyPr>
          <a:lstStyle/>
          <a:p>
            <a:pPr algn="l"/>
            <a:r>
              <a:rPr lang="en-GB" sz="2400" b="1" dirty="0" smtClean="0">
                <a:solidFill>
                  <a:srgbClr val="C00000"/>
                </a:solidFill>
              </a:rPr>
              <a:t>R</a:t>
            </a:r>
            <a:r>
              <a:rPr lang="en-GB" sz="2400" b="1" dirty="0" smtClean="0"/>
              <a:t>eferences</a:t>
            </a:r>
            <a:endParaRPr lang="fr-CH" sz="2400" dirty="0"/>
          </a:p>
        </p:txBody>
      </p:sp>
      <p:sp>
        <p:nvSpPr>
          <p:cNvPr id="3" name="Espace réservé du contenu 2"/>
          <p:cNvSpPr>
            <a:spLocks noGrp="1"/>
          </p:cNvSpPr>
          <p:nvPr>
            <p:ph idx="1"/>
          </p:nvPr>
        </p:nvSpPr>
        <p:spPr>
          <a:xfrm>
            <a:off x="201706" y="1096491"/>
            <a:ext cx="8632696" cy="6137196"/>
          </a:xfrm>
        </p:spPr>
        <p:txBody>
          <a:bodyPr>
            <a:normAutofit fontScale="47500" lnSpcReduction="20000"/>
          </a:bodyPr>
          <a:lstStyle/>
          <a:p>
            <a:pPr indent="252000"/>
            <a:r>
              <a:rPr lang="en-US" dirty="0" smtClean="0"/>
              <a:t>Anderson C. Presenting and evaluating qualitative research. Am J </a:t>
            </a:r>
            <a:r>
              <a:rPr lang="en-US" dirty="0" err="1" smtClean="0"/>
              <a:t>Pharmaceut</a:t>
            </a:r>
            <a:r>
              <a:rPr lang="en-US" dirty="0" smtClean="0"/>
              <a:t> </a:t>
            </a:r>
            <a:r>
              <a:rPr lang="en-US" dirty="0" err="1" smtClean="0"/>
              <a:t>Educ</a:t>
            </a:r>
            <a:r>
              <a:rPr lang="en-US" dirty="0" smtClean="0"/>
              <a:t> 2010;74(8) Article 141.</a:t>
            </a:r>
          </a:p>
          <a:p>
            <a:pPr indent="252000"/>
            <a:r>
              <a:rPr lang="en-US" dirty="0" smtClean="0"/>
              <a:t>Beaton DE, Clark JP. Qualitative research: a review of methods with use of examples from the total knee replacement literature. J Bone Joint </a:t>
            </a:r>
            <a:r>
              <a:rPr lang="en-US" dirty="0" err="1" smtClean="0"/>
              <a:t>Surg</a:t>
            </a:r>
            <a:r>
              <a:rPr lang="en-US" dirty="0" smtClean="0"/>
              <a:t> Am 2009;91(</a:t>
            </a:r>
            <a:r>
              <a:rPr lang="en-US" dirty="0" err="1" smtClean="0"/>
              <a:t>Suppl</a:t>
            </a:r>
            <a:r>
              <a:rPr lang="en-US" dirty="0" smtClean="0"/>
              <a:t> 3):107-12.</a:t>
            </a:r>
            <a:endParaRPr lang="en-GB" dirty="0" smtClean="0"/>
          </a:p>
          <a:p>
            <a:pPr indent="252000"/>
            <a:r>
              <a:rPr lang="en-US" dirty="0" smtClean="0"/>
              <a:t>Daly J, Willis K, Small R, Green J, Welch N, </a:t>
            </a:r>
            <a:r>
              <a:rPr lang="en-US" dirty="0" err="1" smtClean="0"/>
              <a:t>Kealy</a:t>
            </a:r>
            <a:r>
              <a:rPr lang="en-US" dirty="0" smtClean="0"/>
              <a:t> M, Hughes E. </a:t>
            </a:r>
            <a:r>
              <a:rPr lang="en-US" smtClean="0"/>
              <a:t>A </a:t>
            </a:r>
            <a:r>
              <a:rPr lang="en-US" dirty="0" smtClean="0"/>
              <a:t>hierarchy of evidence for assessing qualitative health research. J </a:t>
            </a:r>
            <a:r>
              <a:rPr lang="en-US" dirty="0" err="1" smtClean="0"/>
              <a:t>Clin</a:t>
            </a:r>
            <a:r>
              <a:rPr lang="en-US" dirty="0" smtClean="0"/>
              <a:t> </a:t>
            </a:r>
            <a:r>
              <a:rPr lang="en-US" dirty="0" err="1" smtClean="0"/>
              <a:t>Epidemiol</a:t>
            </a:r>
            <a:r>
              <a:rPr lang="en-US" dirty="0" smtClean="0"/>
              <a:t> 2007; 60:43-9.</a:t>
            </a:r>
            <a:endParaRPr lang="en-GB" dirty="0" smtClean="0"/>
          </a:p>
          <a:p>
            <a:pPr indent="252000"/>
            <a:r>
              <a:rPr lang="en-US" dirty="0" err="1" smtClean="0"/>
              <a:t>Dicicco</a:t>
            </a:r>
            <a:r>
              <a:rPr lang="en-US" dirty="0" smtClean="0"/>
              <a:t>-Bloom B, Crabtree BF. The qualitative research interview. Med </a:t>
            </a:r>
            <a:r>
              <a:rPr lang="en-US" dirty="0" err="1" smtClean="0"/>
              <a:t>Educ</a:t>
            </a:r>
            <a:r>
              <a:rPr lang="en-US" dirty="0" smtClean="0"/>
              <a:t> 2006;40:314-21.</a:t>
            </a:r>
            <a:endParaRPr lang="en-GB" dirty="0" smtClean="0"/>
          </a:p>
          <a:p>
            <a:pPr indent="252000"/>
            <a:r>
              <a:rPr lang="en-US" dirty="0" smtClean="0"/>
              <a:t>Forman J, Creswell JW, </a:t>
            </a:r>
            <a:r>
              <a:rPr lang="en-US" dirty="0" err="1" smtClean="0"/>
              <a:t>Damschroder</a:t>
            </a:r>
            <a:r>
              <a:rPr lang="en-US" dirty="0" smtClean="0"/>
              <a:t> L, Kowalski CP, </a:t>
            </a:r>
            <a:r>
              <a:rPr lang="en-US" dirty="0" err="1" smtClean="0"/>
              <a:t>Krein</a:t>
            </a:r>
            <a:r>
              <a:rPr lang="en-US" dirty="0" smtClean="0"/>
              <a:t> SL. Qualitative research methods: key features and insights gained from use in infection prevention research. Am J Infect Control 2008;36:764-71.</a:t>
            </a:r>
            <a:endParaRPr lang="en-GB" dirty="0" smtClean="0"/>
          </a:p>
          <a:p>
            <a:pPr indent="252000"/>
            <a:r>
              <a:rPr lang="en-US" dirty="0" err="1" smtClean="0"/>
              <a:t>Giacomini</a:t>
            </a:r>
            <a:r>
              <a:rPr lang="en-US" dirty="0" smtClean="0"/>
              <a:t> MK, Cook DJ for the Evidence-Based Medicine Working Group. Users’ guides to the medical literature. XXIII. Qualitative Research in Health Care. A. Are the results of the study valid? JAMA 2000;284:357-62. </a:t>
            </a:r>
            <a:endParaRPr lang="en-GB" dirty="0" smtClean="0"/>
          </a:p>
          <a:p>
            <a:pPr indent="252000"/>
            <a:r>
              <a:rPr lang="en-US" dirty="0" err="1" smtClean="0"/>
              <a:t>Giacomini</a:t>
            </a:r>
            <a:r>
              <a:rPr lang="en-US" dirty="0" smtClean="0"/>
              <a:t> MK, Cook DJ for the Evidence-Based Medicine Working Group. Users’ guides to the medical literature. XXIII. Qualitative Research in Health Care. B. What are the results and how do they help me care for my patients? JAMA 2000;284:357-62.</a:t>
            </a:r>
            <a:endParaRPr lang="en-GB" dirty="0" smtClean="0"/>
          </a:p>
          <a:p>
            <a:pPr indent="252000"/>
            <a:r>
              <a:rPr lang="en-US" dirty="0" smtClean="0"/>
              <a:t>Gibbs L, </a:t>
            </a:r>
            <a:r>
              <a:rPr lang="en-US" dirty="0" err="1" smtClean="0"/>
              <a:t>Kealy</a:t>
            </a:r>
            <a:r>
              <a:rPr lang="en-US" dirty="0" smtClean="0"/>
              <a:t> M, Willis K, Green J, Welch N, Daly J. What have sampling and data collection got to do with good qualitative research? </a:t>
            </a:r>
            <a:r>
              <a:rPr lang="en-US" dirty="0" err="1" smtClean="0"/>
              <a:t>Aust</a:t>
            </a:r>
            <a:r>
              <a:rPr lang="en-US" dirty="0" smtClean="0"/>
              <a:t> N Z J Public Health 2007;31:540-4.</a:t>
            </a:r>
            <a:endParaRPr lang="en-GB" dirty="0" smtClean="0"/>
          </a:p>
          <a:p>
            <a:pPr indent="252000"/>
            <a:r>
              <a:rPr lang="en-US" dirty="0" smtClean="0"/>
              <a:t>Green J, Willis K, Hughes E, Small R, Welch N, Gibbs L, Daly J. Generating best evidence from qualitative research: the role of data analysis. </a:t>
            </a:r>
            <a:r>
              <a:rPr lang="en-US" dirty="0" err="1" smtClean="0"/>
              <a:t>Aust</a:t>
            </a:r>
            <a:r>
              <a:rPr lang="en-US" dirty="0" smtClean="0"/>
              <a:t> N Z J Public Health 2007;31:545-50.</a:t>
            </a:r>
          </a:p>
          <a:p>
            <a:pPr indent="252000"/>
            <a:r>
              <a:rPr lang="en-US" dirty="0" smtClean="0"/>
              <a:t>Hush JM, </a:t>
            </a:r>
            <a:r>
              <a:rPr lang="en-US" dirty="0" err="1" smtClean="0"/>
              <a:t>Refshauge</a:t>
            </a:r>
            <a:r>
              <a:rPr lang="en-US" dirty="0" smtClean="0"/>
              <a:t> K, Sullivan G, de Souza L, Maher CG, </a:t>
            </a:r>
            <a:r>
              <a:rPr lang="en-US" dirty="0" err="1" smtClean="0"/>
              <a:t>McAuley</a:t>
            </a:r>
            <a:r>
              <a:rPr lang="en-US" dirty="0" smtClean="0"/>
              <a:t> JH. </a:t>
            </a:r>
            <a:r>
              <a:rPr lang="en-US" dirty="0" err="1" smtClean="0"/>
              <a:t>Revovery</a:t>
            </a:r>
            <a:r>
              <a:rPr lang="en-US" dirty="0" smtClean="0"/>
              <a:t>: what does it mean to patients with low back pain? Arthritis Rheum 2009;61:124-31.</a:t>
            </a:r>
            <a:endParaRPr lang="en-GB"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800" y="339012"/>
            <a:ext cx="3852333" cy="583855"/>
          </a:xfrm>
        </p:spPr>
        <p:txBody>
          <a:bodyPr>
            <a:normAutofit/>
          </a:bodyPr>
          <a:lstStyle/>
          <a:p>
            <a:pPr algn="l"/>
            <a:r>
              <a:rPr lang="en-GB" sz="2400" b="1" dirty="0" smtClean="0">
                <a:solidFill>
                  <a:srgbClr val="C00000"/>
                </a:solidFill>
              </a:rPr>
              <a:t>R</a:t>
            </a:r>
            <a:r>
              <a:rPr lang="en-GB" sz="2400" b="1" dirty="0" smtClean="0"/>
              <a:t>eferences</a:t>
            </a:r>
            <a:endParaRPr lang="fr-CH" sz="2400" dirty="0"/>
          </a:p>
        </p:txBody>
      </p:sp>
      <p:sp>
        <p:nvSpPr>
          <p:cNvPr id="3" name="Espace réservé du contenu 2"/>
          <p:cNvSpPr>
            <a:spLocks noGrp="1"/>
          </p:cNvSpPr>
          <p:nvPr>
            <p:ph idx="1"/>
          </p:nvPr>
        </p:nvSpPr>
        <p:spPr>
          <a:xfrm>
            <a:off x="282389" y="1105646"/>
            <a:ext cx="8565776" cy="4891742"/>
          </a:xfrm>
        </p:spPr>
        <p:txBody>
          <a:bodyPr>
            <a:normAutofit/>
          </a:bodyPr>
          <a:lstStyle/>
          <a:p>
            <a:pPr indent="252000">
              <a:lnSpc>
                <a:spcPct val="80000"/>
              </a:lnSpc>
            </a:pPr>
            <a:r>
              <a:rPr lang="en-US" sz="1500" dirty="0" err="1" smtClean="0"/>
              <a:t>Lingard</a:t>
            </a:r>
            <a:r>
              <a:rPr lang="en-US" sz="1500" dirty="0" smtClean="0"/>
              <a:t>  L, Albert M, Levinson W. Grounded theory, mixed methods, and action research. BMJ 2008;337:459-61.</a:t>
            </a:r>
          </a:p>
          <a:p>
            <a:pPr indent="252000">
              <a:lnSpc>
                <a:spcPct val="80000"/>
              </a:lnSpc>
            </a:pPr>
            <a:r>
              <a:rPr lang="en-US" sz="1500" dirty="0" err="1" smtClean="0"/>
              <a:t>Malterud</a:t>
            </a:r>
            <a:r>
              <a:rPr lang="en-US" sz="1500" dirty="0" smtClean="0"/>
              <a:t> K. Qualitative research: standards, challenges, and guidelines. Lancet 2001;358:483-8.</a:t>
            </a:r>
            <a:endParaRPr lang="en-GB" sz="1500" dirty="0" smtClean="0"/>
          </a:p>
          <a:p>
            <a:pPr indent="252000">
              <a:lnSpc>
                <a:spcPct val="80000"/>
              </a:lnSpc>
            </a:pPr>
            <a:r>
              <a:rPr lang="en-US" sz="1500" dirty="0" smtClean="0"/>
              <a:t>Mays N, Pope C. Assessing quality in qualitative research. BMJ 2000;320:50-2.</a:t>
            </a:r>
          </a:p>
          <a:p>
            <a:pPr indent="252000">
              <a:lnSpc>
                <a:spcPct val="80000"/>
              </a:lnSpc>
            </a:pPr>
            <a:r>
              <a:rPr lang="en-US" sz="1500" dirty="0" err="1" smtClean="0"/>
              <a:t>Ong</a:t>
            </a:r>
            <a:r>
              <a:rPr lang="en-US" sz="1500" dirty="0" smtClean="0"/>
              <a:t> BN, </a:t>
            </a:r>
            <a:r>
              <a:rPr lang="en-US" sz="1500" dirty="0" err="1" smtClean="0"/>
              <a:t>Konstantinou</a:t>
            </a:r>
            <a:r>
              <a:rPr lang="en-US" sz="1500" dirty="0" smtClean="0"/>
              <a:t> K, Corbett M, Hay E. Patients’ own account of sciatica – A qualitative study. Spine 2011;36:1251-6.</a:t>
            </a:r>
            <a:endParaRPr lang="en-GB" sz="1500" dirty="0" smtClean="0"/>
          </a:p>
          <a:p>
            <a:pPr indent="252000">
              <a:lnSpc>
                <a:spcPct val="80000"/>
              </a:lnSpc>
            </a:pPr>
            <a:r>
              <a:rPr lang="en-US" sz="1500" dirty="0" smtClean="0"/>
              <a:t>Pope C, </a:t>
            </a:r>
            <a:r>
              <a:rPr lang="en-US" sz="1500" dirty="0" err="1" smtClean="0"/>
              <a:t>Ziebland</a:t>
            </a:r>
            <a:r>
              <a:rPr lang="en-US" sz="1500" dirty="0" smtClean="0"/>
              <a:t> S, Mays N. </a:t>
            </a:r>
            <a:r>
              <a:rPr lang="en-US" sz="1500" dirty="0" err="1" smtClean="0"/>
              <a:t>Analysing</a:t>
            </a:r>
            <a:r>
              <a:rPr lang="en-US" sz="1500" dirty="0" smtClean="0"/>
              <a:t> qualitative data. BMJ 2000;320:114-6.</a:t>
            </a:r>
            <a:endParaRPr lang="en-GB" sz="1500" dirty="0" smtClean="0"/>
          </a:p>
          <a:p>
            <a:pPr indent="252000">
              <a:lnSpc>
                <a:spcPct val="80000"/>
              </a:lnSpc>
            </a:pPr>
            <a:r>
              <a:rPr lang="en-US" sz="1500" dirty="0" err="1" smtClean="0"/>
              <a:t>Schifferdecker</a:t>
            </a:r>
            <a:r>
              <a:rPr lang="en-US" sz="1500" dirty="0" smtClean="0"/>
              <a:t> KE, Reed VA. Using mixed methods research in medical education: basic guidelines for researchers. Med </a:t>
            </a:r>
            <a:r>
              <a:rPr lang="en-US" sz="1500" dirty="0" err="1" smtClean="0"/>
              <a:t>Educ</a:t>
            </a:r>
            <a:r>
              <a:rPr lang="en-US" sz="1500" dirty="0" smtClean="0"/>
              <a:t> 2009;43:637-44.</a:t>
            </a:r>
            <a:endParaRPr lang="en-GB" sz="1500" dirty="0" smtClean="0"/>
          </a:p>
          <a:p>
            <a:pPr indent="252000">
              <a:lnSpc>
                <a:spcPct val="80000"/>
              </a:lnSpc>
            </a:pPr>
            <a:r>
              <a:rPr lang="en-US" sz="1500" dirty="0" smtClean="0"/>
              <a:t>Strauss A, Corbin J. Basics of qualitative research: Grounded theory, procedures and techniques. London: Sage, 1990</a:t>
            </a:r>
            <a:endParaRPr lang="en-GB" sz="1500" dirty="0" smtClean="0"/>
          </a:p>
          <a:p>
            <a:pPr indent="252000">
              <a:lnSpc>
                <a:spcPct val="80000"/>
              </a:lnSpc>
            </a:pPr>
            <a:r>
              <a:rPr lang="en-US" sz="1500" dirty="0" smtClean="0"/>
              <a:t>Thomas J, Harden A. Methods for the thematic synthesis of qualitative research in systematic reviews. BMC Medical Research Methodology 2008;8:45.</a:t>
            </a:r>
            <a:endParaRPr lang="en-GB" sz="1500" dirty="0" smtClean="0"/>
          </a:p>
          <a:p>
            <a:pPr indent="252000">
              <a:lnSpc>
                <a:spcPct val="80000"/>
              </a:lnSpc>
            </a:pPr>
            <a:r>
              <a:rPr lang="en-US" sz="1500" dirty="0" smtClean="0"/>
              <a:t>Tong A, Sainsbury P, Craig J. Consolidated </a:t>
            </a:r>
            <a:r>
              <a:rPr lang="en-US" sz="1500" dirty="0" err="1" smtClean="0"/>
              <a:t>citeria</a:t>
            </a:r>
            <a:r>
              <a:rPr lang="en-US" sz="1500" dirty="0" smtClean="0"/>
              <a:t> for reporting qualitative research (COREQ): a 32-item checklist for interviews and focus groups. </a:t>
            </a:r>
            <a:r>
              <a:rPr lang="en-US" sz="1500" dirty="0" err="1" smtClean="0"/>
              <a:t>Int</a:t>
            </a:r>
            <a:r>
              <a:rPr lang="en-US" sz="1500" dirty="0" smtClean="0"/>
              <a:t> J </a:t>
            </a:r>
            <a:r>
              <a:rPr lang="en-US" sz="1500" dirty="0" err="1" smtClean="0"/>
              <a:t>Qual</a:t>
            </a:r>
            <a:r>
              <a:rPr lang="en-US" sz="1500" dirty="0" smtClean="0"/>
              <a:t> Health Care 2007;19:349-57.</a:t>
            </a:r>
          </a:p>
          <a:p>
            <a:pPr indent="252000">
              <a:lnSpc>
                <a:spcPct val="80000"/>
              </a:lnSpc>
            </a:pPr>
            <a:r>
              <a:rPr lang="en-US" sz="1500" dirty="0" err="1" smtClean="0"/>
              <a:t>Toye</a:t>
            </a:r>
            <a:r>
              <a:rPr lang="en-US" sz="1500" dirty="0" smtClean="0"/>
              <a:t> F, Barker K. 'I can't see any reason for stopping doing anything, but I might have to do it differently' - restoring hope to patients with persistent non-specific low back pain - a qualitative study. </a:t>
            </a:r>
            <a:r>
              <a:rPr lang="en-US" sz="1500" dirty="0" err="1" smtClean="0"/>
              <a:t>Disabil</a:t>
            </a:r>
            <a:r>
              <a:rPr lang="en-US" sz="1500" dirty="0" smtClean="0"/>
              <a:t> </a:t>
            </a:r>
            <a:r>
              <a:rPr lang="en-US" sz="1500" dirty="0" err="1" smtClean="0"/>
              <a:t>Rehabil</a:t>
            </a:r>
            <a:r>
              <a:rPr lang="en-US" sz="1500" dirty="0" smtClean="0"/>
              <a:t> 2012 Feb 1. [</a:t>
            </a:r>
            <a:r>
              <a:rPr lang="en-US" sz="1500" dirty="0" err="1" smtClean="0"/>
              <a:t>Epub</a:t>
            </a:r>
            <a:r>
              <a:rPr lang="en-US" sz="1500" dirty="0" smtClean="0"/>
              <a:t> ahead of print]</a:t>
            </a:r>
            <a:endParaRPr lang="en-GB" sz="1500" dirty="0" smtClean="0"/>
          </a:p>
          <a:p>
            <a:pPr indent="252000">
              <a:lnSpc>
                <a:spcPct val="80000"/>
              </a:lnSpc>
            </a:pPr>
            <a:r>
              <a:rPr lang="en-US" sz="1500" dirty="0" smtClean="0"/>
              <a:t>Willis K, Daly J, </a:t>
            </a:r>
            <a:r>
              <a:rPr lang="en-US" sz="1500" dirty="0" err="1" smtClean="0"/>
              <a:t>Kealy</a:t>
            </a:r>
            <a:r>
              <a:rPr lang="en-US" sz="1500" dirty="0" smtClean="0"/>
              <a:t> M, Small R, </a:t>
            </a:r>
            <a:r>
              <a:rPr lang="en-US" sz="1500" dirty="0" err="1" smtClean="0"/>
              <a:t>Koutroulis</a:t>
            </a:r>
            <a:r>
              <a:rPr lang="en-US" sz="1500" dirty="0" smtClean="0"/>
              <a:t> G, Green J, Gibbs L, Thomas S. The essential role of social theory in qualitative public health research. </a:t>
            </a:r>
            <a:r>
              <a:rPr lang="en-US" sz="1500" dirty="0" err="1" smtClean="0"/>
              <a:t>Aust</a:t>
            </a:r>
            <a:r>
              <a:rPr lang="en-US" sz="1500" dirty="0" smtClean="0"/>
              <a:t> N Z J Public Health 2007;31:438-43.</a:t>
            </a:r>
            <a:endParaRPr lang="en-GB" sz="15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643688" y="5000625"/>
            <a:ext cx="1828800" cy="500063"/>
          </a:xfrm>
          <a:prstGeom prst="rect">
            <a:avLst/>
          </a:prstGeom>
          <a:noFill/>
          <a:ln w="9525">
            <a:noFill/>
            <a:miter lim="800000"/>
            <a:headEnd/>
            <a:tailEnd/>
          </a:ln>
        </p:spPr>
        <p:txBody>
          <a:bodyPr/>
          <a:lstStyle/>
          <a:p>
            <a:r>
              <a:rPr lang="fr-FR" altLang="fr-FR" sz="1200">
                <a:latin typeface="Verdana" pitchFamily="34" charset="0"/>
              </a:rPr>
              <a:t>Patient </a:t>
            </a:r>
            <a:r>
              <a:rPr lang="fr-CH" altLang="fr-FR" sz="1200">
                <a:latin typeface="Verdana" pitchFamily="34" charset="0"/>
              </a:rPr>
              <a:t>08</a:t>
            </a:r>
          </a:p>
          <a:p>
            <a:r>
              <a:rPr lang="fr-CH" altLang="fr-FR" sz="1200">
                <a:latin typeface="Verdana" pitchFamily="34" charset="0"/>
              </a:rPr>
              <a:t>(female 77 years)</a:t>
            </a:r>
            <a:endParaRPr lang="fr-FR" altLang="fr-FR" sz="1200">
              <a:latin typeface="Verdana" pitchFamily="34" charset="0"/>
            </a:endParaRPr>
          </a:p>
        </p:txBody>
      </p:sp>
      <p:pic>
        <p:nvPicPr>
          <p:cNvPr id="10243" name="Picture 3" descr="08"/>
          <p:cNvPicPr>
            <a:picLocks noChangeAspect="1" noChangeArrowheads="1"/>
          </p:cNvPicPr>
          <p:nvPr/>
        </p:nvPicPr>
        <p:blipFill>
          <a:blip r:embed="rId3"/>
          <a:srcRect/>
          <a:stretch>
            <a:fillRect/>
          </a:stretch>
        </p:blipFill>
        <p:spPr bwMode="auto">
          <a:xfrm>
            <a:off x="1000125" y="1285875"/>
            <a:ext cx="4321175" cy="5241925"/>
          </a:xfrm>
          <a:prstGeom prst="rect">
            <a:avLst/>
          </a:prstGeom>
          <a:noFill/>
          <a:ln w="9525">
            <a:noFill/>
            <a:miter lim="800000"/>
            <a:headEnd/>
            <a:tailEnd/>
          </a:ln>
        </p:spPr>
      </p:pic>
      <p:sp>
        <p:nvSpPr>
          <p:cNvPr id="50180" name="Text Box 4"/>
          <p:cNvSpPr txBox="1">
            <a:spLocks noChangeArrowheads="1"/>
          </p:cNvSpPr>
          <p:nvPr/>
        </p:nvSpPr>
        <p:spPr bwMode="auto">
          <a:xfrm>
            <a:off x="5357813" y="1643063"/>
            <a:ext cx="3095625" cy="1200150"/>
          </a:xfrm>
          <a:prstGeom prst="rect">
            <a:avLst/>
          </a:prstGeom>
          <a:noFill/>
          <a:ln w="9525">
            <a:noFill/>
            <a:miter lim="800000"/>
            <a:headEnd/>
            <a:tailEnd/>
          </a:ln>
        </p:spPr>
        <p:txBody>
          <a:bodyPr>
            <a:spAutoFit/>
          </a:bodyPr>
          <a:lstStyle/>
          <a:p>
            <a:r>
              <a:rPr lang="fr-CH" altLang="fr-FR">
                <a:latin typeface="Calibri" pitchFamily="34" charset="0"/>
              </a:rPr>
              <a:t>« C’est les poumons qui deviennent petits, trop petits, tout petits, je ne peux pas respirer »</a:t>
            </a:r>
          </a:p>
        </p:txBody>
      </p:sp>
      <p:sp>
        <p:nvSpPr>
          <p:cNvPr id="10245" name="ZoneTexte 6"/>
          <p:cNvSpPr txBox="1">
            <a:spLocks noChangeArrowheads="1"/>
          </p:cNvSpPr>
          <p:nvPr/>
        </p:nvSpPr>
        <p:spPr bwMode="auto">
          <a:xfrm>
            <a:off x="5651500" y="6021388"/>
            <a:ext cx="3032125" cy="338137"/>
          </a:xfrm>
          <a:prstGeom prst="rect">
            <a:avLst/>
          </a:prstGeom>
          <a:noFill/>
          <a:ln w="9525">
            <a:noFill/>
            <a:miter lim="800000"/>
            <a:headEnd/>
            <a:tailEnd/>
          </a:ln>
        </p:spPr>
        <p:txBody>
          <a:bodyPr>
            <a:spAutoFit/>
          </a:bodyPr>
          <a:lstStyle/>
          <a:p>
            <a:r>
              <a:rPr lang="fr-CH" altLang="fr-FR" sz="1600" b="1" i="1">
                <a:solidFill>
                  <a:srgbClr val="990033"/>
                </a:solidFill>
                <a:latin typeface="Calibri" pitchFamily="34" charset="0"/>
              </a:rPr>
              <a:t>Luthy et al, J Rehabil Med, 2013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1+#ppt_w/2"/>
                                          </p:val>
                                        </p:tav>
                                        <p:tav tm="100000">
                                          <p:val>
                                            <p:strVal val="#ppt_x"/>
                                          </p:val>
                                        </p:tav>
                                      </p:tavLst>
                                    </p:anim>
                                    <p:anim calcmode="lin" valueType="num">
                                      <p:cBhvr additive="base">
                                        <p:cTn id="8" dur="500" fill="hold"/>
                                        <p:tgtEl>
                                          <p:spTgt spid="501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9266" y="274638"/>
            <a:ext cx="7518900" cy="895256"/>
          </a:xfrm>
        </p:spPr>
        <p:txBody>
          <a:bodyPr>
            <a:normAutofit/>
          </a:bodyPr>
          <a:lstStyle/>
          <a:p>
            <a:pPr algn="l"/>
            <a:r>
              <a:rPr lang="fr-CH" sz="2800" b="1" dirty="0" smtClean="0"/>
              <a:t>Théories sociales dans la recherche qualitative</a:t>
            </a:r>
            <a:endParaRPr lang="fr-CH" sz="2800" b="1" dirty="0"/>
          </a:p>
        </p:txBody>
      </p:sp>
      <p:pic>
        <p:nvPicPr>
          <p:cNvPr id="1026" name="Picture 2"/>
          <p:cNvPicPr>
            <a:picLocks noGrp="1" noChangeAspect="1" noChangeArrowheads="1"/>
          </p:cNvPicPr>
          <p:nvPr>
            <p:ph idx="1"/>
          </p:nvPr>
        </p:nvPicPr>
        <p:blipFill>
          <a:blip r:embed="rId3"/>
          <a:srcRect/>
          <a:stretch>
            <a:fillRect/>
          </a:stretch>
        </p:blipFill>
        <p:spPr bwMode="auto">
          <a:xfrm>
            <a:off x="2272553" y="1169894"/>
            <a:ext cx="4545106" cy="4956269"/>
          </a:xfrm>
          <a:prstGeom prst="rect">
            <a:avLst/>
          </a:prstGeom>
          <a:noFill/>
          <a:ln w="9525">
            <a:noFill/>
            <a:miter lim="800000"/>
            <a:headEnd/>
            <a:tailEnd/>
          </a:ln>
          <a:effectLst/>
        </p:spPr>
      </p:pic>
      <p:sp>
        <p:nvSpPr>
          <p:cNvPr id="5" name="ZoneTexte 4"/>
          <p:cNvSpPr txBox="1"/>
          <p:nvPr/>
        </p:nvSpPr>
        <p:spPr>
          <a:xfrm>
            <a:off x="267447" y="5787609"/>
            <a:ext cx="3564468" cy="338554"/>
          </a:xfrm>
          <a:prstGeom prst="rect">
            <a:avLst/>
          </a:prstGeom>
          <a:noFill/>
        </p:spPr>
        <p:txBody>
          <a:bodyPr wrap="square" rtlCol="0">
            <a:spAutoFit/>
          </a:bodyPr>
          <a:lstStyle/>
          <a:p>
            <a:r>
              <a:rPr lang="fr-CH" sz="1600" i="1" dirty="0" smtClean="0"/>
              <a:t>Willis et al, </a:t>
            </a:r>
            <a:r>
              <a:rPr lang="fr-CH" sz="1600" i="1" dirty="0" err="1" smtClean="0"/>
              <a:t>Aust</a:t>
            </a:r>
            <a:r>
              <a:rPr lang="fr-CH" sz="1600" i="1" dirty="0" smtClean="0"/>
              <a:t> N Z J Public </a:t>
            </a:r>
            <a:r>
              <a:rPr lang="fr-CH" sz="1600" i="1" dirty="0" err="1" smtClean="0"/>
              <a:t>Health</a:t>
            </a:r>
            <a:r>
              <a:rPr lang="fr-CH" sz="1600" i="1" dirty="0" smtClean="0"/>
              <a:t> 2007</a:t>
            </a:r>
            <a:endParaRPr lang="fr-CH" sz="1600" i="1" dirty="0"/>
          </a:p>
        </p:txBody>
      </p:sp>
      <p:sp>
        <p:nvSpPr>
          <p:cNvPr id="6" name="Rectangle à coins arrondis 5"/>
          <p:cNvSpPr/>
          <p:nvPr/>
        </p:nvSpPr>
        <p:spPr>
          <a:xfrm>
            <a:off x="820271" y="1169893"/>
            <a:ext cx="3240742" cy="1344707"/>
          </a:xfrm>
          <a:prstGeom prst="wedgeRoundRectCallout">
            <a:avLst>
              <a:gd name="adj1" fmla="val 85615"/>
              <a:gd name="adj2" fmla="val -26702"/>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CH" dirty="0" smtClean="0">
                <a:solidFill>
                  <a:schemeClr val="tx1"/>
                </a:solidFill>
              </a:rPr>
              <a:t>Non-adhésion: </a:t>
            </a:r>
            <a:r>
              <a:rPr lang="fr-CH" dirty="0" err="1" smtClean="0">
                <a:solidFill>
                  <a:schemeClr val="tx1"/>
                </a:solidFill>
              </a:rPr>
              <a:t>pb</a:t>
            </a:r>
            <a:r>
              <a:rPr lang="fr-CH" dirty="0" smtClean="0">
                <a:solidFill>
                  <a:schemeClr val="tx1"/>
                </a:solidFill>
              </a:rPr>
              <a:t> attribué a une multitude de causes (</a:t>
            </a:r>
            <a:r>
              <a:rPr lang="fr-CH" dirty="0" err="1" smtClean="0">
                <a:solidFill>
                  <a:schemeClr val="tx1"/>
                </a:solidFill>
              </a:rPr>
              <a:t>e.g</a:t>
            </a:r>
            <a:r>
              <a:rPr lang="fr-CH" dirty="0" smtClean="0">
                <a:solidFill>
                  <a:schemeClr val="tx1"/>
                </a:solidFill>
              </a:rPr>
              <a:t>. personnalité des pts, ignorance ou déviance)</a:t>
            </a:r>
            <a:endParaRPr lang="fr-CH" dirty="0">
              <a:solidFill>
                <a:schemeClr val="tx1"/>
              </a:solidFill>
            </a:endParaRPr>
          </a:p>
        </p:txBody>
      </p:sp>
      <p:sp>
        <p:nvSpPr>
          <p:cNvPr id="7" name="Rectangle à coins arrondis 6"/>
          <p:cNvSpPr/>
          <p:nvPr/>
        </p:nvSpPr>
        <p:spPr>
          <a:xfrm>
            <a:off x="5634238" y="274637"/>
            <a:ext cx="3018695" cy="895256"/>
          </a:xfrm>
          <a:prstGeom prst="wedgeRoundRectCallout">
            <a:avLst>
              <a:gd name="adj1" fmla="val -63161"/>
              <a:gd name="adj2" fmla="val 94043"/>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CH" dirty="0" smtClean="0">
                <a:solidFill>
                  <a:schemeClr val="tx1"/>
                </a:solidFill>
              </a:rPr>
              <a:t>La plupart des interventions pour améliorer l’adhésion: échec</a:t>
            </a:r>
            <a:endParaRPr lang="fr-CH" dirty="0">
              <a:solidFill>
                <a:schemeClr val="tx1"/>
              </a:solidFill>
            </a:endParaRPr>
          </a:p>
        </p:txBody>
      </p:sp>
      <p:sp>
        <p:nvSpPr>
          <p:cNvPr id="8" name="Rectangle à coins arrondis 7"/>
          <p:cNvSpPr/>
          <p:nvPr/>
        </p:nvSpPr>
        <p:spPr>
          <a:xfrm>
            <a:off x="6212541" y="1438835"/>
            <a:ext cx="2635625" cy="1075765"/>
          </a:xfrm>
          <a:prstGeom prst="wedgeRoundRectCallout">
            <a:avLst>
              <a:gd name="adj1" fmla="val -59719"/>
              <a:gd name="adj2" fmla="val -33750"/>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CH" dirty="0" smtClean="0">
                <a:solidFill>
                  <a:schemeClr val="tx1"/>
                </a:solidFill>
              </a:rPr>
              <a:t>Dans la perspective médicale: non-adhésion vue comme irrationnelle</a:t>
            </a:r>
            <a:endParaRPr lang="fr-CH" dirty="0">
              <a:solidFill>
                <a:schemeClr val="tx1"/>
              </a:solidFill>
            </a:endParaRPr>
          </a:p>
        </p:txBody>
      </p:sp>
      <p:sp>
        <p:nvSpPr>
          <p:cNvPr id="9" name="Rectangle à coins arrondis 8"/>
          <p:cNvSpPr/>
          <p:nvPr/>
        </p:nvSpPr>
        <p:spPr>
          <a:xfrm>
            <a:off x="6212541" y="2729753"/>
            <a:ext cx="2635625" cy="2151529"/>
          </a:xfrm>
          <a:prstGeom prst="wedgeRoundRectCallout">
            <a:avLst>
              <a:gd name="adj1" fmla="val -69169"/>
              <a:gd name="adj2" fmla="val -9775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solidFill>
                  <a:schemeClr val="bg1"/>
                </a:solidFill>
              </a:rPr>
              <a:t>Question: est-ce rationnel du point du vue du patient?</a:t>
            </a:r>
          </a:p>
          <a:p>
            <a:pPr algn="ctr"/>
            <a:r>
              <a:rPr lang="fr-CH" dirty="0" smtClean="0">
                <a:solidFill>
                  <a:schemeClr val="bg1"/>
                </a:solidFill>
              </a:rPr>
              <a:t>Recherche qualitative comme moyen d’avoir des insights à propos d’un sujet controversé</a:t>
            </a:r>
            <a:endParaRPr lang="fr-CH" dirty="0">
              <a:solidFill>
                <a:schemeClr val="bg1"/>
              </a:solidFill>
            </a:endParaRPr>
          </a:p>
        </p:txBody>
      </p:sp>
      <p:sp>
        <p:nvSpPr>
          <p:cNvPr id="10"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3200" y="330200"/>
            <a:ext cx="5469467" cy="778933"/>
          </a:xfrm>
        </p:spPr>
        <p:txBody>
          <a:bodyPr>
            <a:normAutofit fontScale="90000"/>
          </a:bodyPr>
          <a:lstStyle/>
          <a:p>
            <a:pPr lvl="0" algn="l"/>
            <a:r>
              <a:rPr lang="en-GB" sz="3600" dirty="0" smtClean="0"/>
              <a:t/>
            </a:r>
            <a:br>
              <a:rPr lang="en-GB" sz="3600" dirty="0" smtClean="0"/>
            </a:br>
            <a:r>
              <a:rPr lang="en-GB" sz="3600" b="1" dirty="0" err="1" smtClean="0">
                <a:solidFill>
                  <a:srgbClr val="C00000"/>
                </a:solidFill>
              </a:rPr>
              <a:t>Q</a:t>
            </a:r>
            <a:r>
              <a:rPr lang="en-GB" sz="3600" b="1" dirty="0" err="1" smtClean="0"/>
              <a:t>uel</a:t>
            </a:r>
            <a:r>
              <a:rPr lang="en-GB" sz="3600" b="1" dirty="0" smtClean="0"/>
              <a:t> design?</a:t>
            </a:r>
            <a:r>
              <a:rPr lang="fr-CH" dirty="0" smtClean="0"/>
              <a:t/>
            </a:r>
            <a:br>
              <a:rPr lang="fr-CH" dirty="0" smtClean="0"/>
            </a:br>
            <a:endParaRPr lang="fr-CH" dirty="0"/>
          </a:p>
        </p:txBody>
      </p:sp>
      <p:sp>
        <p:nvSpPr>
          <p:cNvPr id="3" name="Espace réservé du contenu 2"/>
          <p:cNvSpPr>
            <a:spLocks noGrp="1"/>
          </p:cNvSpPr>
          <p:nvPr>
            <p:ph idx="1"/>
          </p:nvPr>
        </p:nvSpPr>
        <p:spPr>
          <a:xfrm>
            <a:off x="452637" y="1109133"/>
            <a:ext cx="8229601" cy="5119907"/>
          </a:xfrm>
        </p:spPr>
        <p:txBody>
          <a:bodyPr>
            <a:normAutofit fontScale="85000" lnSpcReduction="20000"/>
          </a:bodyPr>
          <a:lstStyle/>
          <a:p>
            <a:r>
              <a:rPr lang="fr-CH" dirty="0" smtClean="0"/>
              <a:t>Méthodes qualitatives en tant qu’approche pour </a:t>
            </a:r>
            <a:r>
              <a:rPr lang="fr-CH" b="1" dirty="0" smtClean="0"/>
              <a:t>améliorer la compréhension</a:t>
            </a:r>
            <a:r>
              <a:rPr lang="fr-CH" dirty="0" smtClean="0"/>
              <a:t> (plutôt que pour évaluer) et donc en tant que contribution à </a:t>
            </a:r>
            <a:r>
              <a:rPr lang="fr-CH" b="1" dirty="0" smtClean="0"/>
              <a:t>l’identification de nouvelles </a:t>
            </a:r>
            <a:r>
              <a:rPr lang="en-GB" b="1" dirty="0" smtClean="0"/>
              <a:t>perspectives </a:t>
            </a:r>
            <a:r>
              <a:rPr lang="en-GB" dirty="0" err="1" smtClean="0"/>
              <a:t>dans</a:t>
            </a:r>
            <a:r>
              <a:rPr lang="en-GB" dirty="0" smtClean="0"/>
              <a:t> le champ de la santé</a:t>
            </a:r>
            <a:endParaRPr lang="fr-CH" dirty="0" smtClean="0"/>
          </a:p>
          <a:p>
            <a:pPr lvl="1"/>
            <a:r>
              <a:rPr lang="fr-CH" dirty="0" err="1" smtClean="0"/>
              <a:t>e.g</a:t>
            </a:r>
            <a:r>
              <a:rPr lang="fr-CH" dirty="0" smtClean="0"/>
              <a:t>. comprendre pourquoi </a:t>
            </a:r>
            <a:r>
              <a:rPr lang="en-US" dirty="0" smtClean="0"/>
              <a:t>certain facteurs affectent la récupération et identifier </a:t>
            </a:r>
            <a:r>
              <a:rPr lang="en-US" dirty="0"/>
              <a:t>les </a:t>
            </a:r>
            <a:r>
              <a:rPr lang="en-US" dirty="0" smtClean="0"/>
              <a:t>mécanismes sous-jacents </a:t>
            </a:r>
            <a:endParaRPr lang="fr-CH" dirty="0" smtClean="0"/>
          </a:p>
          <a:p>
            <a:r>
              <a:rPr lang="en-GB" dirty="0" err="1" smtClean="0"/>
              <a:t>Débute</a:t>
            </a:r>
            <a:r>
              <a:rPr lang="en-GB" dirty="0" smtClean="0"/>
              <a:t> avec </a:t>
            </a:r>
            <a:r>
              <a:rPr lang="en-GB" dirty="0" err="1" smtClean="0"/>
              <a:t>une</a:t>
            </a:r>
            <a:r>
              <a:rPr lang="en-GB" dirty="0" smtClean="0"/>
              <a:t> question de </a:t>
            </a:r>
            <a:r>
              <a:rPr lang="en-GB" dirty="0" err="1" smtClean="0"/>
              <a:t>recherche</a:t>
            </a:r>
            <a:r>
              <a:rPr lang="en-GB" dirty="0" smtClean="0"/>
              <a:t> </a:t>
            </a:r>
            <a:r>
              <a:rPr lang="en-GB" dirty="0" err="1" smtClean="0"/>
              <a:t>ouverte</a:t>
            </a:r>
            <a:endParaRPr lang="en-GB" dirty="0" smtClean="0"/>
          </a:p>
          <a:p>
            <a:r>
              <a:rPr lang="en-GB" dirty="0" err="1" smtClean="0"/>
              <a:t>Procède</a:t>
            </a:r>
            <a:r>
              <a:rPr lang="en-GB" dirty="0" smtClean="0"/>
              <a:t> par </a:t>
            </a:r>
            <a:r>
              <a:rPr lang="en-GB" dirty="0" err="1" smtClean="0"/>
              <a:t>une</a:t>
            </a:r>
            <a:r>
              <a:rPr lang="en-GB" dirty="0" smtClean="0"/>
              <a:t> </a:t>
            </a:r>
            <a:r>
              <a:rPr lang="en-GB" dirty="0" err="1" smtClean="0"/>
              <a:t>récolte</a:t>
            </a:r>
            <a:r>
              <a:rPr lang="en-GB" dirty="0" smtClean="0"/>
              <a:t> </a:t>
            </a:r>
            <a:r>
              <a:rPr lang="en-GB" dirty="0" err="1" smtClean="0"/>
              <a:t>d’information</a:t>
            </a:r>
            <a:r>
              <a:rPr lang="en-GB" dirty="0" smtClean="0"/>
              <a:t> via des techniques </a:t>
            </a:r>
            <a:r>
              <a:rPr lang="en-GB" dirty="0" err="1" smtClean="0"/>
              <a:t>utilisant</a:t>
            </a:r>
            <a:r>
              <a:rPr lang="en-GB" dirty="0" smtClean="0"/>
              <a:t> des </a:t>
            </a:r>
            <a:r>
              <a:rPr lang="en-GB" dirty="0" smtClean="0"/>
              <a:t>questions </a:t>
            </a:r>
            <a:r>
              <a:rPr lang="en-GB" dirty="0" err="1" smtClean="0"/>
              <a:t>ouvertes</a:t>
            </a:r>
            <a:r>
              <a:rPr lang="en-GB" dirty="0" smtClean="0"/>
              <a:t>, </a:t>
            </a:r>
            <a:r>
              <a:rPr lang="en-GB" dirty="0" smtClean="0"/>
              <a:t>et </a:t>
            </a:r>
            <a:r>
              <a:rPr lang="en-GB" dirty="0" err="1" smtClean="0"/>
              <a:t>implique</a:t>
            </a:r>
            <a:r>
              <a:rPr lang="en-GB" dirty="0" smtClean="0"/>
              <a:t> </a:t>
            </a:r>
            <a:r>
              <a:rPr lang="en-GB" dirty="0" err="1" smtClean="0"/>
              <a:t>une</a:t>
            </a:r>
            <a:r>
              <a:rPr lang="en-GB" dirty="0" smtClean="0"/>
              <a:t> </a:t>
            </a:r>
            <a:r>
              <a:rPr lang="en-GB" dirty="0" err="1" smtClean="0"/>
              <a:t>récolte</a:t>
            </a:r>
            <a:r>
              <a:rPr lang="en-GB" dirty="0" smtClean="0"/>
              <a:t> de </a:t>
            </a:r>
            <a:r>
              <a:rPr lang="en-GB" dirty="0" err="1" smtClean="0"/>
              <a:t>données</a:t>
            </a:r>
            <a:r>
              <a:rPr lang="en-GB" dirty="0" smtClean="0"/>
              <a:t> </a:t>
            </a:r>
            <a:r>
              <a:rPr lang="en-GB" dirty="0" err="1" smtClean="0"/>
              <a:t>systématique</a:t>
            </a:r>
            <a:r>
              <a:rPr lang="en-GB" dirty="0" smtClean="0"/>
              <a:t>, </a:t>
            </a:r>
            <a:r>
              <a:rPr lang="en-GB" dirty="0" err="1" smtClean="0"/>
              <a:t>l’organisation</a:t>
            </a:r>
            <a:r>
              <a:rPr lang="en-GB" dirty="0" smtClean="0"/>
              <a:t> et </a:t>
            </a:r>
            <a:r>
              <a:rPr lang="en-GB" dirty="0" err="1" smtClean="0"/>
              <a:t>l’interprétation</a:t>
            </a:r>
            <a:r>
              <a:rPr lang="en-GB" dirty="0" smtClean="0"/>
              <a:t> d’un </a:t>
            </a:r>
            <a:r>
              <a:rPr lang="en-GB" dirty="0" err="1" smtClean="0"/>
              <a:t>matériel</a:t>
            </a:r>
            <a:r>
              <a:rPr lang="en-GB" dirty="0" smtClean="0"/>
              <a:t> </a:t>
            </a:r>
            <a:r>
              <a:rPr lang="en-GB" dirty="0" err="1" smtClean="0"/>
              <a:t>écrit</a:t>
            </a:r>
            <a:r>
              <a:rPr lang="en-GB" dirty="0" smtClean="0"/>
              <a:t> </a:t>
            </a:r>
            <a:r>
              <a:rPr lang="en-GB" dirty="0" err="1" smtClean="0"/>
              <a:t>dérivé</a:t>
            </a:r>
            <a:r>
              <a:rPr lang="en-GB" dirty="0" smtClean="0"/>
              <a:t> </a:t>
            </a:r>
            <a:r>
              <a:rPr lang="en-GB" dirty="0" err="1" smtClean="0"/>
              <a:t>d’entretiens</a:t>
            </a:r>
            <a:r>
              <a:rPr lang="en-GB" dirty="0" smtClean="0"/>
              <a:t> </a:t>
            </a:r>
            <a:r>
              <a:rPr lang="en-GB" dirty="0" err="1" smtClean="0"/>
              <a:t>ou</a:t>
            </a:r>
            <a:r>
              <a:rPr lang="en-GB" dirty="0" smtClean="0"/>
              <a:t> </a:t>
            </a:r>
            <a:r>
              <a:rPr lang="en-GB" dirty="0" err="1" smtClean="0"/>
              <a:t>d’observations</a:t>
            </a:r>
            <a:endParaRPr lang="en-GB" dirty="0" smtClean="0"/>
          </a:p>
          <a:p>
            <a:r>
              <a:rPr lang="en-GB" dirty="0" smtClean="0"/>
              <a:t>Les participants </a:t>
            </a:r>
            <a:r>
              <a:rPr lang="en-GB" dirty="0" err="1" smtClean="0"/>
              <a:t>sont</a:t>
            </a:r>
            <a:r>
              <a:rPr lang="en-GB" dirty="0" smtClean="0"/>
              <a:t> </a:t>
            </a:r>
            <a:r>
              <a:rPr lang="en-GB" dirty="0" err="1" smtClean="0"/>
              <a:t>incités</a:t>
            </a:r>
            <a:r>
              <a:rPr lang="en-GB" dirty="0" smtClean="0"/>
              <a:t> à </a:t>
            </a:r>
            <a:r>
              <a:rPr lang="en-GB" dirty="0" err="1" smtClean="0"/>
              <a:t>s’exprimer</a:t>
            </a:r>
            <a:r>
              <a:rPr lang="en-GB" dirty="0" smtClean="0"/>
              <a:t> </a:t>
            </a:r>
            <a:r>
              <a:rPr lang="en-GB" dirty="0" err="1" smtClean="0"/>
              <a:t>dans</a:t>
            </a:r>
            <a:r>
              <a:rPr lang="en-GB" dirty="0" smtClean="0"/>
              <a:t> </a:t>
            </a:r>
            <a:r>
              <a:rPr lang="en-GB" dirty="0" err="1" smtClean="0"/>
              <a:t>leurs</a:t>
            </a:r>
            <a:r>
              <a:rPr lang="en-GB" dirty="0" smtClean="0"/>
              <a:t> </a:t>
            </a:r>
            <a:r>
              <a:rPr lang="en-GB" dirty="0" err="1" smtClean="0"/>
              <a:t>propres</a:t>
            </a:r>
            <a:r>
              <a:rPr lang="en-GB" dirty="0" smtClean="0"/>
              <a:t> </a:t>
            </a:r>
            <a:r>
              <a:rPr lang="en-GB" dirty="0" err="1" smtClean="0"/>
              <a:t>termes</a:t>
            </a:r>
            <a:r>
              <a:rPr lang="en-GB" dirty="0" smtClean="0"/>
              <a:t> (≠ format fixe </a:t>
            </a:r>
            <a:r>
              <a:rPr lang="en-GB" dirty="0" err="1" smtClean="0"/>
              <a:t>d’unquestionnaire</a:t>
            </a:r>
            <a:r>
              <a:rPr lang="en-GB" dirty="0" smtClean="0"/>
              <a:t>)</a:t>
            </a:r>
            <a:endParaRPr lang="fr-CH" dirty="0"/>
          </a:p>
        </p:txBody>
      </p:sp>
      <p:sp>
        <p:nvSpPr>
          <p:cNvPr id="4"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310485233"/>
              </p:ext>
            </p:extLst>
          </p:nvPr>
        </p:nvGraphicFramePr>
        <p:xfrm>
          <a:off x="414147" y="185352"/>
          <a:ext cx="8296725" cy="5302775"/>
        </p:xfrm>
        <a:graphic>
          <a:graphicData uri="http://schemas.openxmlformats.org/drawingml/2006/table">
            <a:tbl>
              <a:tblPr firstRow="1" bandRow="1">
                <a:tableStyleId>{5C22544A-7EE6-4342-B048-85BDC9FD1C3A}</a:tableStyleId>
              </a:tblPr>
              <a:tblGrid>
                <a:gridCol w="1959975"/>
                <a:gridCol w="3571175"/>
                <a:gridCol w="2765575"/>
              </a:tblGrid>
              <a:tr h="805770">
                <a:tc>
                  <a:txBody>
                    <a:bodyPr/>
                    <a:lstStyle/>
                    <a:p>
                      <a:endParaRPr lang="fr-FR" dirty="0"/>
                    </a:p>
                  </a:txBody>
                  <a:tcPr/>
                </a:tc>
                <a:tc>
                  <a:txBody>
                    <a:bodyPr/>
                    <a:lstStyle/>
                    <a:p>
                      <a:r>
                        <a:rPr lang="fr-FR" baseline="0" dirty="0" smtClean="0"/>
                        <a:t>Méthodes q</a:t>
                      </a:r>
                      <a:r>
                        <a:rPr lang="fr-FR" dirty="0" smtClean="0"/>
                        <a:t>ualitatives</a:t>
                      </a:r>
                      <a:endParaRPr lang="fr-FR" dirty="0"/>
                    </a:p>
                  </a:txBody>
                  <a:tcPr/>
                </a:tc>
                <a:tc>
                  <a:txBody>
                    <a:bodyPr/>
                    <a:lstStyle/>
                    <a:p>
                      <a:r>
                        <a:rPr lang="fr-FR" dirty="0" smtClean="0"/>
                        <a:t>Méthodes quantitatives </a:t>
                      </a:r>
                      <a:endParaRPr lang="fr-FR" dirty="0"/>
                    </a:p>
                  </a:txBody>
                  <a:tcPr/>
                </a:tc>
              </a:tr>
              <a:tr h="865669">
                <a:tc>
                  <a:txBody>
                    <a:bodyPr/>
                    <a:lstStyle/>
                    <a:p>
                      <a:r>
                        <a:rPr lang="fr-FR" sz="1800" b="1" i="0" kern="1200" dirty="0" smtClean="0">
                          <a:solidFill>
                            <a:schemeClr val="dk1"/>
                          </a:solidFill>
                          <a:latin typeface="+mn-lt"/>
                          <a:ea typeface="+mn-ea"/>
                          <a:cs typeface="+mn-cs"/>
                        </a:rPr>
                        <a:t>Objectif</a:t>
                      </a:r>
                    </a:p>
                  </a:txBody>
                  <a:tcPr/>
                </a:tc>
                <a:tc>
                  <a:txBody>
                    <a:bodyPr/>
                    <a:lstStyle/>
                    <a:p>
                      <a:r>
                        <a:rPr lang="fr-FR" dirty="0" smtClean="0"/>
                        <a:t>Orienté vers la découverte (compréhension des processus et des présupposés sous-jacents)</a:t>
                      </a:r>
                      <a:endParaRPr lang="fr-FR" dirty="0"/>
                    </a:p>
                  </a:txBody>
                  <a:tcPr/>
                </a:tc>
                <a:tc>
                  <a:txBody>
                    <a:bodyPr/>
                    <a:lstStyle/>
                    <a:p>
                      <a:r>
                        <a:rPr lang="fr-FR" dirty="0" smtClean="0"/>
                        <a:t>Mesurer et</a:t>
                      </a:r>
                      <a:r>
                        <a:rPr lang="fr-FR" baseline="0" dirty="0" smtClean="0"/>
                        <a:t> déterminer les  relations entre les variables</a:t>
                      </a:r>
                      <a:endParaRPr lang="fr-FR" dirty="0"/>
                    </a:p>
                  </a:txBody>
                  <a:tcPr/>
                </a:tc>
              </a:tr>
              <a:tr h="3462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1" i="0" dirty="0" smtClean="0"/>
                        <a:t>Echantillon </a:t>
                      </a:r>
                      <a:endParaRPr lang="fr-FR" b="1" i="0" dirty="0"/>
                    </a:p>
                  </a:txBody>
                  <a:tcPr/>
                </a:tc>
                <a:tc>
                  <a:txBody>
                    <a:bodyPr/>
                    <a:lstStyle/>
                    <a:p>
                      <a:endParaRPr lang="fr-FR" dirty="0"/>
                    </a:p>
                  </a:txBody>
                  <a:tcPr/>
                </a:tc>
                <a:tc>
                  <a:txBody>
                    <a:bodyPr/>
                    <a:lstStyle/>
                    <a:p>
                      <a:endParaRPr lang="fr-FR" dirty="0"/>
                    </a:p>
                  </a:txBody>
                  <a:tcPr/>
                </a:tc>
              </a:tr>
              <a:tr h="605969">
                <a:tc>
                  <a:txBody>
                    <a:bodyPr/>
                    <a:lstStyle/>
                    <a:p>
                      <a:r>
                        <a:rPr lang="fr-FR" b="1" i="0" dirty="0" smtClean="0"/>
                        <a:t>Récolte de données</a:t>
                      </a:r>
                      <a:endParaRPr lang="fr-FR" b="1" i="0" dirty="0"/>
                    </a:p>
                  </a:txBody>
                  <a:tcPr/>
                </a:tc>
                <a:tc>
                  <a:txBody>
                    <a:bodyPr/>
                    <a:lstStyle/>
                    <a:p>
                      <a:endParaRPr lang="fr-FR" dirty="0"/>
                    </a:p>
                  </a:txBody>
                  <a:tcPr/>
                </a:tc>
                <a:tc>
                  <a:txBody>
                    <a:bodyPr/>
                    <a:lstStyle/>
                    <a:p>
                      <a:endParaRPr lang="fr-FR" dirty="0"/>
                    </a:p>
                  </a:txBody>
                  <a:tcPr/>
                </a:tc>
              </a:tr>
              <a:tr h="605969">
                <a:tc>
                  <a:txBody>
                    <a:bodyPr/>
                    <a:lstStyle/>
                    <a:p>
                      <a:r>
                        <a:rPr lang="fr-FR" b="1" i="0" dirty="0" smtClean="0"/>
                        <a:t>Processus de recherche</a:t>
                      </a:r>
                      <a:endParaRPr lang="fr-FR" b="1" i="0" dirty="0"/>
                    </a:p>
                  </a:txBody>
                  <a:tcPr/>
                </a:tc>
                <a:tc>
                  <a:txBody>
                    <a:bodyPr/>
                    <a:lstStyle/>
                    <a:p>
                      <a:endParaRPr lang="fr-FR" dirty="0"/>
                    </a:p>
                  </a:txBody>
                  <a:tcPr/>
                </a:tc>
                <a:tc>
                  <a:txBody>
                    <a:bodyPr/>
                    <a:lstStyle/>
                    <a:p>
                      <a:endParaRPr lang="fr-FR" dirty="0"/>
                    </a:p>
                  </a:txBody>
                  <a:tcPr/>
                </a:tc>
              </a:tr>
              <a:tr h="605969">
                <a:tc>
                  <a:txBody>
                    <a:bodyPr/>
                    <a:lstStyle/>
                    <a:p>
                      <a:r>
                        <a:rPr lang="fr-FR" b="1" i="0" dirty="0" err="1" smtClean="0"/>
                        <a:t>Analysie</a:t>
                      </a:r>
                      <a:r>
                        <a:rPr lang="fr-FR" b="1" i="0" dirty="0" smtClean="0"/>
                        <a:t> des données</a:t>
                      </a:r>
                      <a:endParaRPr lang="fr-FR" b="1" i="0" dirty="0"/>
                    </a:p>
                  </a:txBody>
                  <a:tcPr/>
                </a:tc>
                <a:tc>
                  <a:txBody>
                    <a:bodyPr/>
                    <a:lstStyle/>
                    <a:p>
                      <a:endParaRPr lang="fr-FR" dirty="0"/>
                    </a:p>
                  </a:txBody>
                  <a:tcPr/>
                </a:tc>
                <a:tc>
                  <a:txBody>
                    <a:bodyPr/>
                    <a:lstStyle/>
                    <a:p>
                      <a:endParaRPr lang="fr-FR" dirty="0"/>
                    </a:p>
                  </a:txBody>
                  <a:tcPr/>
                </a:tc>
              </a:tr>
              <a:tr h="346268">
                <a:tc>
                  <a:txBody>
                    <a:bodyPr/>
                    <a:lstStyle/>
                    <a:p>
                      <a:r>
                        <a:rPr lang="fr-FR" b="1" i="0" dirty="0" smtClean="0"/>
                        <a:t>Résultats</a:t>
                      </a:r>
                      <a:endParaRPr lang="fr-FR" b="1" i="0" dirty="0"/>
                    </a:p>
                  </a:txBody>
                  <a:tcPr/>
                </a:tc>
                <a:tc>
                  <a:txBody>
                    <a:bodyPr/>
                    <a:lstStyle/>
                    <a:p>
                      <a:endParaRPr lang="fr-FR" dirty="0"/>
                    </a:p>
                  </a:txBody>
                  <a:tcPr/>
                </a:tc>
                <a:tc>
                  <a:txBody>
                    <a:bodyPr/>
                    <a:lstStyle/>
                    <a:p>
                      <a:endParaRPr lang="fr-FR" dirty="0"/>
                    </a:p>
                  </a:txBody>
                  <a:tcPr/>
                </a:tc>
              </a:tr>
              <a:tr h="447204">
                <a:tc>
                  <a:txBody>
                    <a:bodyPr/>
                    <a:lstStyle/>
                    <a:p>
                      <a:r>
                        <a:rPr lang="fr-FR" b="1" i="0" dirty="0" smtClean="0"/>
                        <a:t>Validité</a:t>
                      </a:r>
                      <a:endParaRPr lang="fr-FR" b="1" i="0" dirty="0"/>
                    </a:p>
                  </a:txBody>
                  <a:tcPr/>
                </a:tc>
                <a:tc>
                  <a:txBody>
                    <a:bodyPr/>
                    <a:lstStyle/>
                    <a:p>
                      <a:endParaRPr lang="fr-FR" dirty="0"/>
                    </a:p>
                  </a:txBody>
                  <a:tcPr/>
                </a:tc>
                <a:tc>
                  <a:txBody>
                    <a:bodyPr/>
                    <a:lstStyle/>
                    <a:p>
                      <a:endParaRPr lang="fr-FR" dirty="0"/>
                    </a:p>
                  </a:txBody>
                  <a:tcPr/>
                </a:tc>
              </a:tr>
              <a:tr h="483641">
                <a:tc>
                  <a:txBody>
                    <a:bodyPr/>
                    <a:lstStyle/>
                    <a:p>
                      <a:r>
                        <a:rPr lang="fr-FR" b="1" i="0" dirty="0" smtClean="0"/>
                        <a:t>Généralisation</a:t>
                      </a:r>
                      <a:endParaRPr lang="fr-FR" b="1" i="0" dirty="0"/>
                    </a:p>
                  </a:txBody>
                  <a:tcPr/>
                </a:tc>
                <a:tc>
                  <a:txBody>
                    <a:bodyPr/>
                    <a:lstStyle/>
                    <a:p>
                      <a:endParaRPr lang="fr-FR" dirty="0"/>
                    </a:p>
                  </a:txBody>
                  <a:tcPr/>
                </a:tc>
                <a:tc>
                  <a:txBody>
                    <a:bodyPr/>
                    <a:lstStyle/>
                    <a:p>
                      <a:endParaRPr lang="fr-FR" dirty="0"/>
                    </a:p>
                  </a:txBody>
                  <a:tcPr/>
                </a:tc>
              </a:tr>
            </a:tbl>
          </a:graphicData>
        </a:graphic>
      </p:graphicFrame>
      <p:sp>
        <p:nvSpPr>
          <p:cNvPr id="6" name="ZoneTexte 5"/>
          <p:cNvSpPr txBox="1"/>
          <p:nvPr/>
        </p:nvSpPr>
        <p:spPr>
          <a:xfrm>
            <a:off x="414147" y="6077251"/>
            <a:ext cx="4581462" cy="338554"/>
          </a:xfrm>
          <a:prstGeom prst="rect">
            <a:avLst/>
          </a:prstGeom>
          <a:noFill/>
        </p:spPr>
        <p:txBody>
          <a:bodyPr wrap="square" rtlCol="0">
            <a:spAutoFit/>
          </a:bodyPr>
          <a:lstStyle/>
          <a:p>
            <a:r>
              <a:rPr lang="fr-FR" sz="1600" i="1" dirty="0" err="1" smtClean="0"/>
              <a:t>Adapted</a:t>
            </a:r>
            <a:r>
              <a:rPr lang="fr-FR" sz="1600" i="1" dirty="0" smtClean="0"/>
              <a:t> </a:t>
            </a:r>
            <a:r>
              <a:rPr lang="fr-FR" sz="1600" i="1" dirty="0" err="1" smtClean="0"/>
              <a:t>from</a:t>
            </a:r>
            <a:r>
              <a:rPr lang="fr-FR" sz="1600" i="1" dirty="0" smtClean="0"/>
              <a:t> Forman et al, </a:t>
            </a:r>
            <a:r>
              <a:rPr lang="en-US" sz="1600" i="1" dirty="0" smtClean="0"/>
              <a:t>Am J Infect Control, 2008</a:t>
            </a:r>
            <a:r>
              <a:rPr lang="fr-FR" sz="1600" i="1" dirty="0" smtClean="0"/>
              <a:t> </a:t>
            </a:r>
            <a:endParaRPr lang="fr-FR" sz="1600" i="1" dirty="0"/>
          </a:p>
        </p:txBody>
      </p:sp>
      <p:sp>
        <p:nvSpPr>
          <p:cNvPr id="4"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6692" y="274639"/>
            <a:ext cx="7766908" cy="893762"/>
          </a:xfrm>
        </p:spPr>
        <p:txBody>
          <a:bodyPr>
            <a:noAutofit/>
          </a:bodyPr>
          <a:lstStyle/>
          <a:p>
            <a:pPr algn="l"/>
            <a:r>
              <a:rPr lang="en-GB" sz="3200" b="1" dirty="0" err="1" smtClean="0">
                <a:solidFill>
                  <a:srgbClr val="C00000"/>
                </a:solidFill>
              </a:rPr>
              <a:t>Q</a:t>
            </a:r>
            <a:r>
              <a:rPr lang="en-GB" sz="3200" b="1" dirty="0" err="1" smtClean="0"/>
              <a:t>uand</a:t>
            </a:r>
            <a:r>
              <a:rPr lang="en-GB" sz="3200" b="1" dirty="0" smtClean="0"/>
              <a:t> </a:t>
            </a:r>
            <a:r>
              <a:rPr lang="en-GB" sz="3200" b="1" dirty="0" err="1" smtClean="0"/>
              <a:t>l’utiliser</a:t>
            </a:r>
            <a:r>
              <a:rPr lang="en-GB" sz="3200" b="1" dirty="0" smtClean="0"/>
              <a:t>? </a:t>
            </a:r>
            <a:r>
              <a:rPr lang="fr-CH" sz="3200" b="1" dirty="0"/>
              <a:t>A quel type de question permet-il de répondre</a:t>
            </a:r>
            <a:r>
              <a:rPr lang="en-GB" sz="3200" b="1" dirty="0" smtClean="0"/>
              <a:t>?  </a:t>
            </a:r>
            <a:endParaRPr lang="fr-CH" sz="3200" b="1" dirty="0"/>
          </a:p>
        </p:txBody>
      </p:sp>
      <p:sp>
        <p:nvSpPr>
          <p:cNvPr id="3" name="Espace réservé du contenu 2"/>
          <p:cNvSpPr>
            <a:spLocks noGrp="1"/>
          </p:cNvSpPr>
          <p:nvPr>
            <p:ph idx="1"/>
          </p:nvPr>
        </p:nvSpPr>
        <p:spPr>
          <a:xfrm>
            <a:off x="457200" y="1354667"/>
            <a:ext cx="8229600" cy="4480406"/>
          </a:xfrm>
        </p:spPr>
        <p:txBody>
          <a:bodyPr>
            <a:normAutofit fontScale="85000" lnSpcReduction="20000"/>
          </a:bodyPr>
          <a:lstStyle/>
          <a:p>
            <a:r>
              <a:rPr lang="en-GB" dirty="0" err="1" smtClean="0"/>
              <a:t>Stratégie</a:t>
            </a:r>
            <a:r>
              <a:rPr lang="en-GB" dirty="0" smtClean="0"/>
              <a:t> utile pour </a:t>
            </a:r>
            <a:r>
              <a:rPr lang="en-GB" dirty="0" err="1" smtClean="0"/>
              <a:t>étudier</a:t>
            </a:r>
            <a:r>
              <a:rPr lang="en-GB" dirty="0" smtClean="0"/>
              <a:t> des questions </a:t>
            </a:r>
            <a:r>
              <a:rPr lang="en-GB" dirty="0" err="1" smtClean="0"/>
              <a:t>pratiques</a:t>
            </a:r>
            <a:r>
              <a:rPr lang="en-GB" dirty="0" smtClean="0"/>
              <a:t> qui </a:t>
            </a:r>
            <a:r>
              <a:rPr lang="en-GB" dirty="0" err="1" smtClean="0"/>
              <a:t>apparaissent</a:t>
            </a:r>
            <a:r>
              <a:rPr lang="en-GB" dirty="0" smtClean="0"/>
              <a:t> </a:t>
            </a:r>
            <a:r>
              <a:rPr lang="en-GB" dirty="0" err="1" smtClean="0"/>
              <a:t>dans</a:t>
            </a:r>
            <a:r>
              <a:rPr lang="en-GB" dirty="0" smtClean="0"/>
              <a:t> des </a:t>
            </a:r>
            <a:r>
              <a:rPr lang="en-GB" dirty="0" err="1" smtClean="0"/>
              <a:t>environnements</a:t>
            </a:r>
            <a:r>
              <a:rPr lang="en-GB" dirty="0" smtClean="0"/>
              <a:t> complexes </a:t>
            </a:r>
            <a:endParaRPr lang="fr-CH" dirty="0" smtClean="0"/>
          </a:p>
          <a:p>
            <a:pPr lvl="1">
              <a:buClr>
                <a:srgbClr val="C00000"/>
              </a:buClr>
              <a:buFont typeface="Wingdings" pitchFamily="2" charset="2"/>
              <a:buChar char="Ø"/>
            </a:pPr>
            <a:r>
              <a:rPr lang="en-GB" i="1" dirty="0" smtClean="0"/>
              <a:t> Quantitative</a:t>
            </a:r>
            <a:r>
              <a:rPr lang="en-GB" dirty="0" smtClean="0"/>
              <a:t>: </a:t>
            </a:r>
            <a:r>
              <a:rPr lang="en-GB" dirty="0" err="1" smtClean="0"/>
              <a:t>combien</a:t>
            </a:r>
            <a:r>
              <a:rPr lang="en-GB" dirty="0" smtClean="0"/>
              <a:t> </a:t>
            </a:r>
            <a:r>
              <a:rPr lang="en-GB" dirty="0" smtClean="0"/>
              <a:t>de patients </a:t>
            </a:r>
            <a:r>
              <a:rPr lang="en-GB" dirty="0" err="1" smtClean="0"/>
              <a:t>sont</a:t>
            </a:r>
            <a:r>
              <a:rPr lang="en-GB" dirty="0" smtClean="0"/>
              <a:t> </a:t>
            </a:r>
            <a:r>
              <a:rPr lang="en-GB" dirty="0" err="1" smtClean="0"/>
              <a:t>en</a:t>
            </a:r>
            <a:r>
              <a:rPr lang="en-GB" dirty="0" smtClean="0"/>
              <a:t> </a:t>
            </a:r>
            <a:r>
              <a:rPr lang="en-GB" dirty="0" err="1" smtClean="0"/>
              <a:t>arrêt</a:t>
            </a:r>
            <a:r>
              <a:rPr lang="en-GB" dirty="0" smtClean="0"/>
              <a:t> de travail, </a:t>
            </a:r>
            <a:r>
              <a:rPr lang="en-GB" dirty="0" err="1" smtClean="0"/>
              <a:t>combien</a:t>
            </a:r>
            <a:r>
              <a:rPr lang="en-GB" dirty="0" smtClean="0"/>
              <a:t> </a:t>
            </a:r>
            <a:r>
              <a:rPr lang="en-GB" dirty="0" err="1" smtClean="0"/>
              <a:t>ça</a:t>
            </a:r>
            <a:r>
              <a:rPr lang="en-GB" dirty="0" smtClean="0"/>
              <a:t> </a:t>
            </a:r>
            <a:r>
              <a:rPr lang="en-GB" dirty="0" err="1" smtClean="0"/>
              <a:t>coûte</a:t>
            </a:r>
            <a:r>
              <a:rPr lang="en-GB" dirty="0" smtClean="0"/>
              <a:t>, les </a:t>
            </a:r>
            <a:r>
              <a:rPr lang="en-GB" dirty="0" err="1" smtClean="0"/>
              <a:t>traitements</a:t>
            </a:r>
            <a:r>
              <a:rPr lang="en-GB" dirty="0" smtClean="0"/>
              <a:t> </a:t>
            </a:r>
            <a:r>
              <a:rPr lang="en-GB" dirty="0" err="1" smtClean="0"/>
              <a:t>siuvent-ils</a:t>
            </a:r>
            <a:r>
              <a:rPr lang="en-GB" dirty="0" smtClean="0"/>
              <a:t> </a:t>
            </a:r>
            <a:r>
              <a:rPr lang="en-GB" dirty="0" smtClean="0"/>
              <a:t>les guidelines,… </a:t>
            </a:r>
            <a:r>
              <a:rPr lang="en-GB" dirty="0" smtClean="0">
                <a:sym typeface="Symbol"/>
              </a:rPr>
              <a:t> </a:t>
            </a:r>
            <a:r>
              <a:rPr lang="en-GB" dirty="0" smtClean="0"/>
              <a:t>Identifier des </a:t>
            </a:r>
            <a:r>
              <a:rPr lang="en-GB" dirty="0" err="1" smtClean="0"/>
              <a:t>corrélations</a:t>
            </a:r>
            <a:r>
              <a:rPr lang="en-GB" dirty="0" smtClean="0"/>
              <a:t> </a:t>
            </a:r>
            <a:r>
              <a:rPr lang="en-GB" dirty="0" smtClean="0"/>
              <a:t>entre variables</a:t>
            </a:r>
            <a:endParaRPr lang="fr-CH" dirty="0" smtClean="0"/>
          </a:p>
          <a:p>
            <a:pPr lvl="1">
              <a:buClr>
                <a:srgbClr val="C00000"/>
              </a:buClr>
              <a:buFont typeface="Wingdings" pitchFamily="2" charset="2"/>
              <a:buChar char="Ø"/>
            </a:pPr>
            <a:r>
              <a:rPr lang="en-GB" i="1" dirty="0" smtClean="0"/>
              <a:t> Qualitative</a:t>
            </a:r>
            <a:r>
              <a:rPr lang="en-GB" dirty="0" smtClean="0"/>
              <a:t>: comment les patients </a:t>
            </a:r>
            <a:r>
              <a:rPr lang="en-GB" dirty="0" err="1" smtClean="0"/>
              <a:t>voient</a:t>
            </a:r>
            <a:r>
              <a:rPr lang="en-GB" dirty="0" smtClean="0"/>
              <a:t> la </a:t>
            </a:r>
            <a:r>
              <a:rPr lang="en-GB" dirty="0" err="1" smtClean="0"/>
              <a:t>réhabilitation</a:t>
            </a:r>
            <a:r>
              <a:rPr lang="en-GB" dirty="0" smtClean="0"/>
              <a:t> </a:t>
            </a:r>
            <a:r>
              <a:rPr lang="en-GB" dirty="0" smtClean="0"/>
              <a:t>et le </a:t>
            </a:r>
            <a:r>
              <a:rPr lang="en-GB" dirty="0" err="1" smtClean="0"/>
              <a:t>processus</a:t>
            </a:r>
            <a:r>
              <a:rPr lang="en-GB" dirty="0" smtClean="0"/>
              <a:t> qui y conduit, comment </a:t>
            </a:r>
            <a:r>
              <a:rPr lang="en-GB" dirty="0" err="1" smtClean="0"/>
              <a:t>ils</a:t>
            </a:r>
            <a:r>
              <a:rPr lang="en-GB" dirty="0" smtClean="0"/>
              <a:t> </a:t>
            </a:r>
            <a:r>
              <a:rPr lang="en-GB" dirty="0" err="1" smtClean="0"/>
              <a:t>savent</a:t>
            </a:r>
            <a:r>
              <a:rPr lang="en-GB" dirty="0" smtClean="0"/>
              <a:t> </a:t>
            </a:r>
            <a:r>
              <a:rPr lang="en-GB" dirty="0" err="1" smtClean="0"/>
              <a:t>qu’ils</a:t>
            </a:r>
            <a:r>
              <a:rPr lang="en-GB" dirty="0" smtClean="0"/>
              <a:t> y </a:t>
            </a:r>
            <a:r>
              <a:rPr lang="en-GB" dirty="0" err="1" smtClean="0"/>
              <a:t>sont</a:t>
            </a:r>
            <a:r>
              <a:rPr lang="en-GB" dirty="0" smtClean="0"/>
              <a:t> parvenus,…  </a:t>
            </a:r>
            <a:r>
              <a:rPr lang="en-GB" dirty="0" smtClean="0">
                <a:sym typeface="Symbol"/>
              </a:rPr>
              <a:t> </a:t>
            </a:r>
            <a:r>
              <a:rPr lang="en-GB" dirty="0" smtClean="0"/>
              <a:t>Explorer </a:t>
            </a:r>
            <a:r>
              <a:rPr lang="en-GB" dirty="0" err="1" smtClean="0"/>
              <a:t>ce</a:t>
            </a:r>
            <a:r>
              <a:rPr lang="en-GB" dirty="0" smtClean="0"/>
              <a:t> que la </a:t>
            </a:r>
            <a:r>
              <a:rPr lang="en-GB" dirty="0" err="1" smtClean="0"/>
              <a:t>réhabilitation</a:t>
            </a:r>
            <a:r>
              <a:rPr lang="en-GB" dirty="0" smtClean="0"/>
              <a:t> </a:t>
            </a:r>
            <a:r>
              <a:rPr lang="en-GB" dirty="0" err="1" smtClean="0"/>
              <a:t>signifie</a:t>
            </a:r>
            <a:r>
              <a:rPr lang="en-GB" dirty="0" smtClean="0"/>
              <a:t> pour les patients</a:t>
            </a:r>
            <a:endParaRPr lang="fr-CH" dirty="0" smtClean="0"/>
          </a:p>
          <a:p>
            <a:r>
              <a:rPr lang="en-GB" dirty="0" err="1" smtClean="0"/>
              <a:t>Peut</a:t>
            </a:r>
            <a:r>
              <a:rPr lang="en-GB" dirty="0" smtClean="0"/>
              <a:t> </a:t>
            </a:r>
            <a:r>
              <a:rPr lang="en-GB" dirty="0" err="1" smtClean="0"/>
              <a:t>mettre</a:t>
            </a:r>
            <a:r>
              <a:rPr lang="en-GB" dirty="0" smtClean="0"/>
              <a:t> </a:t>
            </a:r>
            <a:r>
              <a:rPr lang="en-GB" dirty="0" err="1" smtClean="0"/>
              <a:t>en</a:t>
            </a:r>
            <a:r>
              <a:rPr lang="en-GB" dirty="0" smtClean="0"/>
              <a:t> question un </a:t>
            </a:r>
            <a:r>
              <a:rPr lang="en-GB" dirty="0" err="1" smtClean="0"/>
              <a:t>présupposé</a:t>
            </a:r>
            <a:r>
              <a:rPr lang="en-GB" dirty="0" smtClean="0"/>
              <a:t> initial</a:t>
            </a:r>
          </a:p>
          <a:p>
            <a:r>
              <a:rPr lang="en-GB" dirty="0" smtClean="0"/>
              <a:t>Ne propose pas par </a:t>
            </a:r>
            <a:r>
              <a:rPr lang="en-GB" dirty="0" err="1" smtClean="0"/>
              <a:t>avance</a:t>
            </a:r>
            <a:r>
              <a:rPr lang="en-GB" dirty="0" smtClean="0"/>
              <a:t> des liens à tester – </a:t>
            </a:r>
            <a:r>
              <a:rPr lang="en-GB" dirty="0" err="1" smtClean="0"/>
              <a:t>plutôt</a:t>
            </a:r>
            <a:r>
              <a:rPr lang="en-GB" dirty="0" smtClean="0"/>
              <a:t> des questions à </a:t>
            </a:r>
            <a:r>
              <a:rPr lang="en-GB" dirty="0" err="1" smtClean="0"/>
              <a:t>mettre</a:t>
            </a:r>
            <a:r>
              <a:rPr lang="en-GB" dirty="0" smtClean="0"/>
              <a:t> au jour.</a:t>
            </a:r>
            <a:endParaRPr lang="fr-CH" dirty="0"/>
          </a:p>
        </p:txBody>
      </p:sp>
      <p:sp>
        <p:nvSpPr>
          <p:cNvPr id="4" name="ZoneTexte 3"/>
          <p:cNvSpPr txBox="1"/>
          <p:nvPr/>
        </p:nvSpPr>
        <p:spPr>
          <a:xfrm>
            <a:off x="457200" y="5911329"/>
            <a:ext cx="5109882" cy="338554"/>
          </a:xfrm>
          <a:prstGeom prst="rect">
            <a:avLst/>
          </a:prstGeom>
          <a:noFill/>
        </p:spPr>
        <p:txBody>
          <a:bodyPr wrap="square" rtlCol="0">
            <a:spAutoFit/>
          </a:bodyPr>
          <a:lstStyle/>
          <a:p>
            <a:r>
              <a:rPr lang="fr-FR" sz="1600" i="1" dirty="0" err="1" smtClean="0"/>
              <a:t>Giacomini</a:t>
            </a:r>
            <a:r>
              <a:rPr lang="fr-FR" sz="1600" i="1" dirty="0" smtClean="0"/>
              <a:t> et al, JAMA 2000; Beaton &amp; Clark, JBJS 2009</a:t>
            </a:r>
            <a:endParaRPr lang="fr-FR" sz="1600" i="1" dirty="0"/>
          </a:p>
        </p:txBody>
      </p:sp>
      <p:sp>
        <p:nvSpPr>
          <p:cNvPr id="5" name="Datumsplatzhalter 1"/>
          <p:cNvSpPr>
            <a:spLocks noGrp="1"/>
          </p:cNvSpPr>
          <p:nvPr>
            <p:ph type="dt" sz="half" idx="10"/>
          </p:nvPr>
        </p:nvSpPr>
        <p:spPr>
          <a:xfrm>
            <a:off x="3500638" y="6565668"/>
            <a:ext cx="2133600" cy="187367"/>
          </a:xfrm>
        </p:spPr>
        <p:txBody>
          <a:bodyPr/>
          <a:lstStyle/>
          <a:p>
            <a:pPr algn="ctr"/>
            <a:fld id="{AF254824-42C3-4C4F-86EB-3EB6F037CC11}" type="datetime1">
              <a:rPr lang="de-AT" smtClean="0">
                <a:solidFill>
                  <a:prstClr val="white"/>
                </a:solidFill>
              </a:rPr>
              <a:pPr algn="ctr"/>
              <a:t>13.06.2019</a:t>
            </a:fld>
            <a:endParaRPr lang="de-DE"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785813" y="1643063"/>
            <a:ext cx="7747000" cy="4500562"/>
          </a:xfrm>
          <a:noFill/>
        </p:spPr>
        <p:txBody>
          <a:bodyPr/>
          <a:lstStyle/>
          <a:p>
            <a:pPr marL="0" indent="0" eaLnBrk="1" hangingPunct="1">
              <a:lnSpc>
                <a:spcPct val="90000"/>
              </a:lnSpc>
              <a:buFontTx/>
              <a:buNone/>
            </a:pPr>
            <a:r>
              <a:rPr lang="fr-FR" altLang="fr-FR" sz="2400" dirty="0" smtClean="0">
                <a:latin typeface="Calibri" panose="020F0502020204030204" pitchFamily="34" charset="0"/>
              </a:rPr>
              <a:t>Sens de la récupération du point de vue des patients – étude qualitative :</a:t>
            </a:r>
          </a:p>
          <a:p>
            <a:pPr marL="0" indent="0" eaLnBrk="1" hangingPunct="1">
              <a:lnSpc>
                <a:spcPct val="90000"/>
              </a:lnSpc>
              <a:buFontTx/>
              <a:buNone/>
            </a:pPr>
            <a:r>
              <a:rPr lang="fr-FR" altLang="fr-FR" sz="2400" dirty="0" smtClean="0">
                <a:latin typeface="Calibri" panose="020F0502020204030204" pitchFamily="34" charset="0"/>
              </a:rPr>
              <a:t>Scores de douleur et de handicap: pas forcément alignés sur </a:t>
            </a:r>
            <a:r>
              <a:rPr lang="fr-FR" altLang="fr-FR" sz="2400" dirty="0" smtClean="0">
                <a:latin typeface="Calibri" panose="020F0502020204030204" pitchFamily="34" charset="0"/>
              </a:rPr>
              <a:t>l’auto-évaluation </a:t>
            </a:r>
            <a:r>
              <a:rPr lang="fr-FR" altLang="fr-FR" sz="2400" dirty="0" smtClean="0">
                <a:latin typeface="Calibri" panose="020F0502020204030204" pitchFamily="34" charset="0"/>
              </a:rPr>
              <a:t>de la récupération</a:t>
            </a:r>
          </a:p>
          <a:p>
            <a:pPr marL="0" indent="0" eaLnBrk="1" hangingPunct="1">
              <a:lnSpc>
                <a:spcPct val="90000"/>
              </a:lnSpc>
              <a:buFontTx/>
              <a:buNone/>
            </a:pPr>
            <a:r>
              <a:rPr lang="fr-FR" altLang="fr-FR" sz="2400" dirty="0" smtClean="0">
                <a:latin typeface="Calibri" panose="020F0502020204030204" pitchFamily="34" charset="0"/>
              </a:rPr>
              <a:t>Domaines qui entrent dans la définition de la récupération:</a:t>
            </a:r>
          </a:p>
          <a:p>
            <a:pPr marL="0" indent="0" eaLnBrk="1" hangingPunct="1">
              <a:lnSpc>
                <a:spcPct val="90000"/>
              </a:lnSpc>
              <a:buClr>
                <a:srgbClr val="990033"/>
              </a:buClr>
              <a:buFont typeface="Wingdings" panose="05000000000000000000" pitchFamily="2" charset="2"/>
              <a:buChar char="ü"/>
            </a:pPr>
            <a:r>
              <a:rPr lang="fr-FR" altLang="fr-FR" sz="2400" dirty="0" smtClean="0">
                <a:latin typeface="Calibri" panose="020F0502020204030204" pitchFamily="34" charset="0"/>
              </a:rPr>
              <a:t>Atténuation des symptômes : disparition complète or incomplète des symptômes</a:t>
            </a:r>
          </a:p>
          <a:p>
            <a:pPr marL="0" indent="0" eaLnBrk="1" hangingPunct="1">
              <a:lnSpc>
                <a:spcPct val="90000"/>
              </a:lnSpc>
              <a:buClr>
                <a:srgbClr val="990033"/>
              </a:buClr>
              <a:buFont typeface="Wingdings" panose="05000000000000000000" pitchFamily="2" charset="2"/>
              <a:buChar char="ü"/>
            </a:pPr>
            <a:r>
              <a:rPr lang="fr-FR" altLang="fr-FR" sz="2400" dirty="0" smtClean="0">
                <a:latin typeface="Calibri" panose="020F0502020204030204" pitchFamily="34" charset="0"/>
              </a:rPr>
              <a:t>Amélioration fonctionnelle</a:t>
            </a:r>
          </a:p>
          <a:p>
            <a:pPr marL="0" indent="0" eaLnBrk="1" hangingPunct="1">
              <a:lnSpc>
                <a:spcPct val="90000"/>
              </a:lnSpc>
              <a:buClr>
                <a:srgbClr val="990033"/>
              </a:buClr>
              <a:buFont typeface="Wingdings" panose="05000000000000000000" pitchFamily="2" charset="2"/>
              <a:buChar char="ü"/>
            </a:pPr>
            <a:r>
              <a:rPr lang="fr-FR" altLang="fr-FR" sz="2400" dirty="0" smtClean="0">
                <a:latin typeface="Calibri" panose="020F0502020204030204" pitchFamily="34" charset="0"/>
              </a:rPr>
              <a:t>Qualité de vie acceptable </a:t>
            </a:r>
          </a:p>
          <a:p>
            <a:pPr marL="0" indent="0" eaLnBrk="1" hangingPunct="1">
              <a:lnSpc>
                <a:spcPct val="90000"/>
              </a:lnSpc>
              <a:buClr>
                <a:srgbClr val="C00000"/>
              </a:buClr>
              <a:buFontTx/>
              <a:buNone/>
            </a:pPr>
            <a:r>
              <a:rPr lang="fr-FR" altLang="fr-FR" sz="2400" dirty="0" smtClean="0">
                <a:latin typeface="Calibri" panose="020F0502020204030204" pitchFamily="34" charset="0"/>
              </a:rPr>
              <a:t>Perception la récupération dépend de l’évaluation de l’impact des symptômes sur les activités et les rôles sociaux plus que de la présence/absence de la douleur</a:t>
            </a:r>
          </a:p>
        </p:txBody>
      </p:sp>
      <p:sp>
        <p:nvSpPr>
          <p:cNvPr id="26627" name="Rectangle 4"/>
          <p:cNvSpPr>
            <a:spLocks noChangeArrowheads="1"/>
          </p:cNvSpPr>
          <p:nvPr/>
        </p:nvSpPr>
        <p:spPr bwMode="auto">
          <a:xfrm>
            <a:off x="603250" y="549275"/>
            <a:ext cx="76406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nSpc>
                <a:spcPct val="85000"/>
              </a:lnSpc>
            </a:pPr>
            <a:r>
              <a:rPr lang="fr-CH" altLang="fr-FR" sz="3600" b="1">
                <a:solidFill>
                  <a:srgbClr val="990033"/>
                </a:solidFill>
                <a:latin typeface="Calibri" panose="020F0502020204030204" pitchFamily="34" charset="0"/>
              </a:rPr>
              <a:t>Q</a:t>
            </a:r>
            <a:r>
              <a:rPr lang="fr-CH" altLang="fr-FR" sz="3600" b="1">
                <a:latin typeface="Calibri" panose="020F0502020204030204" pitchFamily="34" charset="0"/>
              </a:rPr>
              <a:t>u’est-ce que avoir récupéré? </a:t>
            </a:r>
            <a:endParaRPr lang="fr-FR" altLang="fr-FR" sz="3600" b="1">
              <a:latin typeface="Calibri" panose="020F0502020204030204" pitchFamily="34" charset="0"/>
            </a:endParaRPr>
          </a:p>
        </p:txBody>
      </p:sp>
      <p:sp>
        <p:nvSpPr>
          <p:cNvPr id="26628" name="ZoneTexte 4"/>
          <p:cNvSpPr txBox="1">
            <a:spLocks noChangeArrowheads="1"/>
          </p:cNvSpPr>
          <p:nvPr/>
        </p:nvSpPr>
        <p:spPr bwMode="auto">
          <a:xfrm>
            <a:off x="6000750" y="6215063"/>
            <a:ext cx="2643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r>
              <a:rPr lang="fr-CH" altLang="fr-FR" sz="1400" b="1" i="1">
                <a:solidFill>
                  <a:srgbClr val="990033"/>
                </a:solidFill>
                <a:latin typeface="Calibri" panose="020F0502020204030204" pitchFamily="34" charset="0"/>
              </a:rPr>
              <a:t>Hush et al, Arthritis Rheum 2009</a:t>
            </a:r>
          </a:p>
        </p:txBody>
      </p:sp>
      <p:grpSp>
        <p:nvGrpSpPr>
          <p:cNvPr id="2" name="Groupe 7"/>
          <p:cNvGrpSpPr>
            <a:grpSpLocks/>
          </p:cNvGrpSpPr>
          <p:nvPr/>
        </p:nvGrpSpPr>
        <p:grpSpPr bwMode="auto">
          <a:xfrm>
            <a:off x="1928813" y="1571625"/>
            <a:ext cx="7215187" cy="1785938"/>
            <a:chOff x="1214414" y="1571612"/>
            <a:chExt cx="7215238" cy="1785950"/>
          </a:xfrm>
        </p:grpSpPr>
        <p:sp>
          <p:nvSpPr>
            <p:cNvPr id="6" name="Rectangle à coins arrondis 5"/>
            <p:cNvSpPr/>
            <p:nvPr/>
          </p:nvSpPr>
          <p:spPr>
            <a:xfrm>
              <a:off x="1214414" y="1571612"/>
              <a:ext cx="3143272" cy="1714512"/>
            </a:xfrm>
            <a:prstGeom prst="wedgeRoundRectCallout">
              <a:avLst>
                <a:gd name="adj1" fmla="val 45636"/>
                <a:gd name="adj2" fmla="val 677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sz="2000" dirty="0">
                  <a:solidFill>
                    <a:schemeClr val="tx1"/>
                  </a:solidFill>
                  <a:latin typeface="Calibri" pitchFamily="34" charset="0"/>
                </a:rPr>
                <a:t>Récupération quand plus de symptômes. Mais absence de douleur n’indique pas récupération permanente</a:t>
              </a:r>
            </a:p>
          </p:txBody>
        </p:sp>
        <p:sp>
          <p:nvSpPr>
            <p:cNvPr id="7" name="Rectangle à coins arrondis 6"/>
            <p:cNvSpPr/>
            <p:nvPr/>
          </p:nvSpPr>
          <p:spPr>
            <a:xfrm>
              <a:off x="5500694" y="1928802"/>
              <a:ext cx="2928958" cy="1428760"/>
            </a:xfrm>
            <a:prstGeom prst="wedgeRoundRectCallout">
              <a:avLst>
                <a:gd name="adj1" fmla="val -34828"/>
                <a:gd name="adj2" fmla="val 670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sz="2000" dirty="0">
                  <a:solidFill>
                    <a:schemeClr val="tx1"/>
                  </a:solidFill>
                  <a:latin typeface="Calibri" pitchFamily="34" charset="0"/>
                </a:rPr>
                <a:t>Diminution intensité de la douleur.  Acceptation douleur pour qualité de vie acceptable </a:t>
              </a:r>
            </a:p>
          </p:txBody>
        </p:sp>
      </p:grpSp>
      <p:sp>
        <p:nvSpPr>
          <p:cNvPr id="9" name="Rectangle à coins arrondis 8"/>
          <p:cNvSpPr/>
          <p:nvPr/>
        </p:nvSpPr>
        <p:spPr>
          <a:xfrm>
            <a:off x="4429125" y="2928938"/>
            <a:ext cx="3071813" cy="1571625"/>
          </a:xfrm>
          <a:prstGeom prst="wedgeRoundRectCallout">
            <a:avLst>
              <a:gd name="adj1" fmla="val -57785"/>
              <a:gd name="adj2" fmla="val 494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sz="2000" dirty="0">
                <a:solidFill>
                  <a:schemeClr val="tx1"/>
                </a:solidFill>
                <a:latin typeface="Calibri" pitchFamily="34" charset="0"/>
              </a:rPr>
              <a:t>7 thèmes: travail, soins personnels, ménage, conduite, marche et pos assise, exercice, et loisirs</a:t>
            </a:r>
          </a:p>
        </p:txBody>
      </p:sp>
      <p:sp>
        <p:nvSpPr>
          <p:cNvPr id="10" name="Rectangle à coins arrondis 9"/>
          <p:cNvSpPr/>
          <p:nvPr/>
        </p:nvSpPr>
        <p:spPr>
          <a:xfrm>
            <a:off x="1928813" y="2214563"/>
            <a:ext cx="5572125" cy="2071687"/>
          </a:xfrm>
          <a:prstGeom prst="wedgeRoundRectCallout">
            <a:avLst>
              <a:gd name="adj1" fmla="val -35937"/>
              <a:gd name="adj2" fmla="val 744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sz="2000" dirty="0">
                <a:solidFill>
                  <a:schemeClr val="tx1"/>
                </a:solidFill>
                <a:latin typeface="Calibri" pitchFamily="34" charset="0"/>
              </a:rPr>
              <a:t>Facteurs sociaux (vie sociale, ne pas dépendre de l’aide des autres)</a:t>
            </a:r>
          </a:p>
          <a:p>
            <a:pPr algn="ctr">
              <a:defRPr/>
            </a:pPr>
            <a:r>
              <a:rPr lang="fr-CH" sz="2000" dirty="0">
                <a:solidFill>
                  <a:schemeClr val="tx1"/>
                </a:solidFill>
                <a:latin typeface="Calibri" pitchFamily="34" charset="0"/>
              </a:rPr>
              <a:t>Sommeil (retour à la normale)</a:t>
            </a:r>
          </a:p>
          <a:p>
            <a:pPr algn="ctr">
              <a:defRPr/>
            </a:pPr>
            <a:r>
              <a:rPr lang="fr-CH" sz="2000" dirty="0">
                <a:solidFill>
                  <a:schemeClr val="tx1"/>
                </a:solidFill>
                <a:latin typeface="Calibri" pitchFamily="34" charset="0"/>
              </a:rPr>
              <a:t>Santé physique (moins de fatigue, plus d’énergie)</a:t>
            </a:r>
          </a:p>
          <a:p>
            <a:pPr algn="ctr">
              <a:defRPr/>
            </a:pPr>
            <a:r>
              <a:rPr lang="fr-CH" sz="2000" dirty="0">
                <a:solidFill>
                  <a:schemeClr val="tx1"/>
                </a:solidFill>
                <a:latin typeface="Calibri" pitchFamily="34" charset="0"/>
              </a:rPr>
              <a:t>Santé psychologique (idées positives sur capacités fonctionnelles)</a:t>
            </a:r>
            <a:endParaRPr lang="fr-CH" sz="2000" dirty="0">
              <a:latin typeface="Calibri" pitchFamily="34" charset="0"/>
            </a:endParaRPr>
          </a:p>
        </p:txBody>
      </p:sp>
    </p:spTree>
    <p:extLst>
      <p:ext uri="{BB962C8B-B14F-4D97-AF65-F5344CB8AC3E}">
        <p14:creationId xmlns:p14="http://schemas.microsoft.com/office/powerpoint/2010/main" val="4090307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animEffect transition="in" filter="checkerboard(across)">
                                      <p:cBhvr>
                                        <p:cTn id="11" dur="500"/>
                                        <p:tgtEl>
                                          <p:spTgt spid="17410">
                                            <p:txEl>
                                              <p:pRg st="2" end="2"/>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17410">
                                            <p:txEl>
                                              <p:pRg st="3" end="3"/>
                                            </p:txEl>
                                          </p:spTgt>
                                        </p:tgtEl>
                                        <p:attrNameLst>
                                          <p:attrName>style.visibility</p:attrName>
                                        </p:attrNameLst>
                                      </p:cBhvr>
                                      <p:to>
                                        <p:strVal val="visible"/>
                                      </p:to>
                                    </p:set>
                                    <p:animEffect transition="in" filter="checkerboard(across)">
                                      <p:cBhvr>
                                        <p:cTn id="14" dur="500"/>
                                        <p:tgtEl>
                                          <p:spTgt spid="17410">
                                            <p:txEl>
                                              <p:pRg st="3" end="3"/>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17410">
                                            <p:txEl>
                                              <p:pRg st="4" end="4"/>
                                            </p:txEl>
                                          </p:spTgt>
                                        </p:tgtEl>
                                        <p:attrNameLst>
                                          <p:attrName>style.visibility</p:attrName>
                                        </p:attrNameLst>
                                      </p:cBhvr>
                                      <p:to>
                                        <p:strVal val="visible"/>
                                      </p:to>
                                    </p:set>
                                    <p:animEffect transition="in" filter="checkerboard(across)">
                                      <p:cBhvr>
                                        <p:cTn id="17" dur="500"/>
                                        <p:tgtEl>
                                          <p:spTgt spid="17410">
                                            <p:txEl>
                                              <p:pRg st="4" end="4"/>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17410">
                                            <p:txEl>
                                              <p:pRg st="5" end="5"/>
                                            </p:txEl>
                                          </p:spTgt>
                                        </p:tgtEl>
                                        <p:attrNameLst>
                                          <p:attrName>style.visibility</p:attrName>
                                        </p:attrNameLst>
                                      </p:cBhvr>
                                      <p:to>
                                        <p:strVal val="visible"/>
                                      </p:to>
                                    </p:set>
                                    <p:animEffect transition="in" filter="checkerboard(across)">
                                      <p:cBhvr>
                                        <p:cTn id="20" dur="500"/>
                                        <p:tgtEl>
                                          <p:spTgt spid="17410">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mph" presetSubtype="2" fill="hold" nodeType="clickEffect">
                                  <p:stCondLst>
                                    <p:cond delay="0"/>
                                  </p:stCondLst>
                                  <p:childTnLst>
                                    <p:animClr clrSpc="rgb" dir="cw">
                                      <p:cBhvr override="childStyle">
                                        <p:cTn id="24" dur="2000" fill="hold"/>
                                        <p:tgtEl>
                                          <p:spTgt spid="17410">
                                            <p:txEl>
                                              <p:pRg st="3" end="3"/>
                                            </p:txEl>
                                          </p:spTgt>
                                        </p:tgtEl>
                                        <p:attrNameLst>
                                          <p:attrName>style.color</p:attrName>
                                        </p:attrNameLst>
                                      </p:cBhvr>
                                      <p:to>
                                        <a:schemeClr val="accent2"/>
                                      </p:to>
                                    </p:animClr>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linds(horizontal)">
                                      <p:cBhvr>
                                        <p:cTn id="29" dur="5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2"/>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mph" presetSubtype="2" fill="hold" nodeType="clickEffect">
                                  <p:stCondLst>
                                    <p:cond delay="0"/>
                                  </p:stCondLst>
                                  <p:childTnLst>
                                    <p:animClr clrSpc="rgb" dir="cw">
                                      <p:cBhvr override="childStyle">
                                        <p:cTn id="37" dur="2000" fill="hold"/>
                                        <p:tgtEl>
                                          <p:spTgt spid="17410">
                                            <p:txEl>
                                              <p:pRg st="4" end="4"/>
                                            </p:txEl>
                                          </p:spTgt>
                                        </p:tgtEl>
                                        <p:attrNameLst>
                                          <p:attrName>style.color</p:attrName>
                                        </p:attrNameLst>
                                      </p:cBhvr>
                                      <p:to>
                                        <a:schemeClr val="accent2"/>
                                      </p:to>
                                    </p:animClr>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9"/>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mph" presetSubtype="2" fill="hold" nodeType="clickEffect">
                                  <p:stCondLst>
                                    <p:cond delay="0"/>
                                  </p:stCondLst>
                                  <p:childTnLst>
                                    <p:animClr clrSpc="rgb" dir="cw">
                                      <p:cBhvr override="childStyle">
                                        <p:cTn id="50" dur="2000" fill="hold"/>
                                        <p:tgtEl>
                                          <p:spTgt spid="17410">
                                            <p:txEl>
                                              <p:pRg st="5" end="5"/>
                                            </p:txEl>
                                          </p:spTgt>
                                        </p:tgtEl>
                                        <p:attrNameLst>
                                          <p:attrName>style.color</p:attrName>
                                        </p:attrNameLst>
                                      </p:cBhvr>
                                      <p:to>
                                        <a:schemeClr val="accent2"/>
                                      </p:to>
                                    </p:animClr>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linds(horizontal)">
                                      <p:cBhvr>
                                        <p:cTn id="55" dur="500"/>
                                        <p:tgtEl>
                                          <p:spTgt spid="1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10"/>
                                        </p:tgtEl>
                                        <p:attrNameLst>
                                          <p:attrName>style.visibility</p:attrName>
                                        </p:attrNameLst>
                                      </p:cBhvr>
                                      <p:to>
                                        <p:strVal val="hidden"/>
                                      </p:to>
                                    </p:set>
                                  </p:childTnLst>
                                </p:cTn>
                              </p:par>
                            </p:childTnLst>
                          </p:cTn>
                        </p:par>
                        <p:par>
                          <p:cTn id="60" fill="hold" nodeType="afterGroup">
                            <p:stCondLst>
                              <p:cond delay="0"/>
                            </p:stCondLst>
                            <p:childTnLst>
                              <p:par>
                                <p:cTn id="61" presetID="5" presetClass="entr" presetSubtype="10" fill="hold" nodeType="afterEffect">
                                  <p:stCondLst>
                                    <p:cond delay="0"/>
                                  </p:stCondLst>
                                  <p:childTnLst>
                                    <p:set>
                                      <p:cBhvr>
                                        <p:cTn id="62" dur="1" fill="hold">
                                          <p:stCondLst>
                                            <p:cond delay="0"/>
                                          </p:stCondLst>
                                        </p:cTn>
                                        <p:tgtEl>
                                          <p:spTgt spid="17410">
                                            <p:txEl>
                                              <p:pRg st="6" end="6"/>
                                            </p:txEl>
                                          </p:spTgt>
                                        </p:tgtEl>
                                        <p:attrNameLst>
                                          <p:attrName>style.visibility</p:attrName>
                                        </p:attrNameLst>
                                      </p:cBhvr>
                                      <p:to>
                                        <p:strVal val="visible"/>
                                      </p:to>
                                    </p:set>
                                    <p:animEffect transition="in" filter="checkerboard(across)">
                                      <p:cBhvr>
                                        <p:cTn id="63" dur="500"/>
                                        <p:tgtEl>
                                          <p:spTgt spid="174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6197</TotalTime>
  <Words>4950</Words>
  <Application>Microsoft Office PowerPoint</Application>
  <PresentationFormat>Affichage à l'écran (4:3)</PresentationFormat>
  <Paragraphs>407</Paragraphs>
  <Slides>38</Slides>
  <Notes>33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38</vt:i4>
      </vt:variant>
    </vt:vector>
  </HeadingPairs>
  <TitlesOfParts>
    <vt:vector size="47" baseType="lpstr">
      <vt:lpstr>Arial</vt:lpstr>
      <vt:lpstr>Calibri</vt:lpstr>
      <vt:lpstr>Courier</vt:lpstr>
      <vt:lpstr>Lucida Sans Unicode</vt:lpstr>
      <vt:lpstr>Symbol</vt:lpstr>
      <vt:lpstr>Times New Roman</vt:lpstr>
      <vt:lpstr>Verdana</vt:lpstr>
      <vt:lpstr>Wingdings</vt:lpstr>
      <vt:lpstr>Thème Office</vt:lpstr>
      <vt:lpstr> Les études qualitatives, quand et  pour quoi faire? </vt:lpstr>
      <vt:lpstr>Plan</vt:lpstr>
      <vt:lpstr>Pour répondre à quelle  question? </vt:lpstr>
      <vt:lpstr>Présentation PowerPoint</vt:lpstr>
      <vt:lpstr>Théories sociales dans la recherche qualitative</vt:lpstr>
      <vt:lpstr> Quel design? </vt:lpstr>
      <vt:lpstr>Présentation PowerPoint</vt:lpstr>
      <vt:lpstr>Quand l’utiliser? A quel type de question permet-il de répondre?  </vt:lpstr>
      <vt:lpstr>Présentation PowerPoint</vt:lpstr>
      <vt:lpstr>Quand l’utiliser? A quel type de question permet-il de répondre? </vt:lpstr>
      <vt:lpstr>Quand l’utiliser? A quel type de question permet-il de répondre? </vt:lpstr>
      <vt:lpstr>Plan</vt:lpstr>
      <vt:lpstr>Présentation PowerPoint</vt:lpstr>
      <vt:lpstr>… pour comprendre ce que vous pouvez en faire</vt:lpstr>
      <vt:lpstr> Sélection de l’échantillon </vt:lpstr>
      <vt:lpstr>Présentation PowerPoint</vt:lpstr>
      <vt:lpstr>Sélection de l’échantillon</vt:lpstr>
      <vt:lpstr>Présentation PowerPoint</vt:lpstr>
      <vt:lpstr>Présentation PowerPoint</vt:lpstr>
      <vt:lpstr>Sélection des méthodes de récolte des données</vt:lpstr>
      <vt:lpstr>Sélection des méthodes de récolte des données</vt:lpstr>
      <vt:lpstr>Sélection des méthodes de récolte des données</vt:lpstr>
      <vt:lpstr>Présentation PowerPoint</vt:lpstr>
      <vt:lpstr>Présentation PowerPoint</vt:lpstr>
      <vt:lpstr>Sélection des méthodes de récolte des données</vt:lpstr>
      <vt:lpstr>Focus Group - sampling</vt:lpstr>
      <vt:lpstr>La récolte de données demande du temps… et de l’organisation</vt:lpstr>
      <vt:lpstr>Selon vous, qu’est-ce qu’un médicament générique?</vt:lpstr>
      <vt:lpstr>Présentation PowerPoint</vt:lpstr>
      <vt:lpstr>Analyse de données dans les études qualitatives</vt:lpstr>
      <vt:lpstr>Cette analyse requière des règles </vt:lpstr>
      <vt:lpstr>Analyse de données dans les études qualitatives</vt:lpstr>
      <vt:lpstr>Pour ou contre ce dessin d’étude?</vt:lpstr>
      <vt:lpstr>Pour ou contre ce dessin d’étude?</vt:lpstr>
      <vt:lpstr>Présentation PowerPoint</vt:lpstr>
      <vt:lpstr>Whatever the question, the design, … … research is a collaborative process</vt:lpstr>
      <vt:lpstr>References</vt:lpstr>
      <vt:lpstr>References</vt:lpstr>
    </vt:vector>
  </TitlesOfParts>
  <Company>atelier nxious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Christine Cedraschi</dc:creator>
  <cp:lastModifiedBy>CEDRASCHI Christine</cp:lastModifiedBy>
  <cp:revision>746</cp:revision>
  <dcterms:created xsi:type="dcterms:W3CDTF">2013-02-18T22:45:10Z</dcterms:created>
  <dcterms:modified xsi:type="dcterms:W3CDTF">2019-06-13T16:17:48Z</dcterms:modified>
</cp:coreProperties>
</file>