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8" r:id="rId2"/>
    <p:sldId id="282" r:id="rId3"/>
    <p:sldId id="283" r:id="rId4"/>
    <p:sldId id="262" r:id="rId5"/>
    <p:sldId id="279" r:id="rId6"/>
    <p:sldId id="263" r:id="rId7"/>
    <p:sldId id="260" r:id="rId8"/>
    <p:sldId id="284" r:id="rId9"/>
    <p:sldId id="259" r:id="rId10"/>
    <p:sldId id="275" r:id="rId11"/>
    <p:sldId id="285" r:id="rId12"/>
    <p:sldId id="267" r:id="rId13"/>
    <p:sldId id="264" r:id="rId14"/>
    <p:sldId id="270" r:id="rId15"/>
    <p:sldId id="271" r:id="rId16"/>
    <p:sldId id="272" r:id="rId17"/>
    <p:sldId id="273" r:id="rId18"/>
    <p:sldId id="277" r:id="rId19"/>
    <p:sldId id="268" r:id="rId20"/>
    <p:sldId id="280" r:id="rId21"/>
    <p:sldId id="281" r:id="rId22"/>
    <p:sldId id="261" r:id="rId23"/>
    <p:sldId id="269" r:id="rId24"/>
    <p:sldId id="265" r:id="rId25"/>
    <p:sldId id="274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3179" autoAdjust="0"/>
  </p:normalViewPr>
  <p:slideViewPr>
    <p:cSldViewPr snapToGrid="0">
      <p:cViewPr varScale="1">
        <p:scale>
          <a:sx n="97" d="100"/>
          <a:sy n="97" d="100"/>
        </p:scale>
        <p:origin x="9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43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427E4B4-1443-66B7-1639-C4FA3362A4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733AF2B-CA03-3975-01E3-1A56B41443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E769BA-B9AB-F84B-A8D9-9475A8333BD8}" type="datetimeFigureOut">
              <a:t>03/06/2026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D3A85AE-0404-9F6D-8AE6-624DC29F5D7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8BDFFA-11DA-A2D1-B496-4FB5306CA6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5EFF76-039F-2742-811E-56D35937D6A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57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0A855-AA31-5D42-A256-A86AD287BD11}" type="datetimeFigureOut">
              <a:t>03/06/2026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6CFBC-A011-5243-8C76-89470081C4C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7471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Action sur partie des ribosomes très conservées </a:t>
            </a:r>
            <a:r>
              <a:rPr lang="fr-FR">
                <a:sym typeface="Wingdings" pitchFamily="2" charset="2"/>
              </a:rPr>
              <a:t> pas dans le noyau des cellules eucaryotes mais dans certaines organelles (mitochrondries notamment). C’est ce qui explique son efficacité sur protozoaires probablement (cf plus loin)</a:t>
            </a:r>
            <a:endParaRPr lang="fr-FR"/>
          </a:p>
          <a:p>
            <a:endParaRPr lang="fr-FR"/>
          </a:p>
          <a:p>
            <a:r>
              <a:rPr lang="fr-FR"/>
              <a:t>tetracycline = S </a:t>
            </a:r>
            <a:r>
              <a:rPr lang="fr-FR">
                <a:sym typeface="Wingdings" pitchFamily="2" charset="2"/>
              </a:rPr>
              <a:t> doxycycline (et minocycline) = S</a:t>
            </a:r>
          </a:p>
          <a:p>
            <a:r>
              <a:rPr lang="fr-FR">
                <a:sym typeface="Wingdings" pitchFamily="2" charset="2"/>
              </a:rPr>
              <a:t>tetracycline = R  doxycycline (et minocycline) peuvent être S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CFBC-A011-5243-8C76-89470081C4C5}" type="slidenum">
              <a:rPr lang="fr-CH"/>
              <a:t>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51847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Population: MSM, USA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CFBC-A011-5243-8C76-89470081C4C5}" type="slidenum">
              <a:rPr lang="fr-CH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33199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Comment un antibiotique peut avoir une activité sur une cellule procaryote comme un parasite (ici P. falciparum) ? Avec ribosomes si différents?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CFBC-A011-5243-8C76-89470081C4C5}" type="slidenum">
              <a:rPr lang="fr-CH"/>
              <a:t>20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6175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Antiparasitaire ? Oui 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itchFamily="2" charset="2"/>
              </a:rPr>
              <a:t> exemple ici P. falciparum</a:t>
            </a:r>
            <a:endParaRPr lang="fr-CH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haut à droite: A = erythrocytes avec fluorescence marquant P. falciparum, B = pareil après 72h d’exposition à la doxycycline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Explication? Organelles d’origine endosymbiotique avec bactéries: mitochondries, apicoplastes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bas à gauche = diminution de l’expression de gênes mitochondriaux sous doxycycline (increased HSP60 protein expression and altered the ratio of nDNA- (UQCRC2) versus mtDNA- (MTCOI) encoded proteins (</a:t>
            </a:r>
            <a:r>
              <a:rPr lang="fr-CH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fr-CH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2). </a:t>
            </a:r>
            <a:r>
              <a:rPr lang="fr-CH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Doxycycline increased HSP60 protein and altered the ratio of nDNA- versus mtDNA-encoded proteins in primary murine hepatocytes. </a:t>
            </a:r>
            <a:r>
              <a:rPr lang="fr-CH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Doxycycline (50 mg kg</a:t>
            </a:r>
            <a:r>
              <a:rPr lang="fr-CH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−1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 day</a:t>
            </a:r>
            <a:r>
              <a:rPr lang="fr-CH" sz="1200" b="0" i="0" kern="1200" baseline="300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−1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for 10 days in C57BL/6N mice decreased oxygen consumption (</a:t>
            </a:r>
            <a:r>
              <a:rPr lang="fr-CH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</a:t>
            </a: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= 10).)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 milieu = diminution expression de gênes d’ADN des apicoplastes dans les formes jeunes de plasmodium (la effet pas visible sur gêne mitochondriaux) </a:t>
            </a:r>
            <a:endParaRPr lang="fr-FR"/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CFBC-A011-5243-8C76-89470081C4C5}" type="slidenum">
              <a:rPr lang="fr-CH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22292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/>
              <a:t>Photosensibilité</a:t>
            </a:r>
            <a:r>
              <a:rPr lang="fr-FR"/>
              <a:t>: </a:t>
            </a:r>
            <a:r>
              <a:rPr lang="fr-CH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Doxycycline is activated by the radiation in the long UVA1 spectrum (340-400 nm), increasing sensitivity to sunlight</a:t>
            </a:r>
          </a:p>
          <a:p>
            <a:r>
              <a:rPr lang="fr-CH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Hyperpigmentation</a:t>
            </a:r>
            <a:r>
              <a:rPr lang="fr-CH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Dose- and time-related; doxycycline may mineralize tissue as it binds to calcium/iron to form a tetracycline-calcium/iron orthophosphate complex and/or activate melanocytes in the upper dermis</a:t>
            </a:r>
          </a:p>
          <a:p>
            <a:r>
              <a:rPr lang="fr-CH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Oesophagite</a:t>
            </a:r>
            <a:r>
              <a:rPr lang="fr-CH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Local caustic injury due to direct local contact as doxycycline has a pH &lt;3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66CFBC-A011-5243-8C76-89470081C4C5}" type="slidenum">
              <a:rPr lang="fr-CH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7549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139A25-AE52-684F-53CE-399D79DD4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5D2A038-04F5-9C22-1583-83A067AE9D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1598A2-2A27-89D6-7AAC-7FFBBE8A6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7C2EA-3839-8048-A782-9C0683471BC2}" type="datetime1">
              <a:t>03/06/2026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0193FE-BDCB-93C1-6CBD-627B085C9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D29DE2-32AD-8FDE-4345-A915AB9D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6295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20C030-41AD-3864-2267-0DC923C68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5972F0B-AAFD-86A8-8B23-F99F70389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1B3CF0-A151-2ACE-E22D-66DC6EF2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2D48D-8BEB-3E4A-A392-5A7303C91521}" type="datetime1">
              <a:t>03/06/2026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F6C1A54-B564-1D2D-A2C2-6EB4FF907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3497679-5207-91D1-C08C-AC1B68DF9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8729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76BBFBD-4DD0-ECA3-8FF2-B3D79D0CB6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6CB67F-4E8F-121C-6673-7A4E3BD2C0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64A84C-237A-A9A7-3FD5-E5A500C5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0A863-CDE0-C84A-98F6-1AE0E98C60FE}" type="datetime1">
              <a:t>03/06/2026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FF0A69-42DA-DB44-5AC7-15C906C7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7693DB-8CBD-2D0C-1C4A-B523938A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481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35FECA-AEDA-E827-6C71-B1A1A2B1F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FBAB3C-94B0-E096-DF82-FE539297F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1858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54389A-485C-B665-588B-60D3A903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B05E34D1-7FE1-26AD-0EAD-58C3FB0365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81816"/>
            <a:ext cx="3117128" cy="976183"/>
          </a:xfrm>
          <a:prstGeom prst="rect">
            <a:avLst/>
          </a:prstGeom>
        </p:spPr>
      </p:pic>
      <p:pic>
        <p:nvPicPr>
          <p:cNvPr id="8" name="Image 7" descr="Une image contenant texte, Police, logo, symbole&#10;&#10;Le contenu généré par l’IA peut être incorrect.">
            <a:extLst>
              <a:ext uri="{FF2B5EF4-FFF2-40B4-BE49-F238E27FC236}">
                <a16:creationId xmlns:a16="http://schemas.microsoft.com/office/drawing/2014/main" id="{4C0BEF0A-510C-1856-8AAE-76786BCC0B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87696" y="5977753"/>
            <a:ext cx="2417537" cy="77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02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00D612-64F1-EC3C-64E3-E2EEFE656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C5F5F21-61E0-FD3D-0A4F-AC8803BA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89370C-4F8B-E3EA-6DF6-3F4423222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B3DFC-4D5A-AD41-9149-288F6C6E3791}" type="datetime1">
              <a:t>03/06/2026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48FC129-B95C-AE57-A132-F625A12FD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99ADDA0-F6C5-FFA6-7EF7-17AA1FFE1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61849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01FA19-77EF-35EF-15C4-8149DF313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3D06B-F40B-618C-2DF0-8D06EF374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611DF96-DC6E-7EBE-22B1-A99899394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6A4DBF-4EF3-E523-D5F1-1A4F3CC17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C0049-002B-4147-B4FC-5437B223C42E}" type="datetime1">
              <a:t>03/06/2026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045E06-E224-2AB4-5F60-7AF7810A6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D9B83DE-7C51-C197-B826-B3B58C3EE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02595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7F1D6F-15F4-EAC7-AF8D-0A8F61823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2E7CB0-7DE9-2E5A-F334-C87591B28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C319837-842E-40A6-41EB-C0282E84B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2187891-EF71-B1F9-5156-B6E4C1D7B6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7497E82-390B-0DD0-7A24-373B7E087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A4CC499-C147-04EF-1B6E-B82C86FF0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29911-E262-3B49-B231-0435E7033511}" type="datetime1">
              <a:t>03/06/2026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07E35B8-D017-BA34-531E-A10000627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2FDA03-02FD-6044-13E6-2281942E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458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78C987-A7B4-39E8-FC7F-3B72B1A8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E247BE8-1CE5-BED0-46D8-7103D7389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85130-BE30-8141-83E4-0DF395526287}" type="datetime1">
              <a:t>03/06/2026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2809BEB-9484-C683-7C05-F986FFC34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0E9104F-8A94-F43C-9FCB-5AD8197D4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6691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1875E4B-4CF4-BFE7-7B6A-3F19A7A7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1BC4C-A122-AE4B-99BC-B64064743259}" type="datetime1">
              <a:t>03/06/2026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42F4E61-6495-3769-7A6E-B706E8268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F4233D-A04B-0A44-AF5F-F22B55AE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5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4BF698-B136-8019-82D1-DC44E0001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892B4A-9052-1082-1EA6-1ED8EF893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FF08F1B-C7B2-44FE-3889-CBFC808ED5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C02A0A-99E2-D223-E20F-840F8F2EC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EAC55-8F68-4145-B170-43AA5B7E547F}" type="datetime1">
              <a:t>03/06/2026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C54C061-7CB9-318A-3F8C-1C2EBD6D6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38236B0-B274-9CCE-BACF-088BE971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855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6FB1D1-5A2D-E589-A1CD-9F0E2889D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148E583-E19D-DF89-5B61-BBFD17066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0566A57-D20A-00A6-7DA3-65C3A6BC0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9B6CF90-1F8E-5256-E974-50F16435E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E6AE8-5226-8C44-9C2B-167FF2B9228E}" type="datetime1">
              <a:t>03/06/2026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4B1C5D-3660-752B-C95B-C70D5BA2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DBA82D4-7513-A3E8-5E0C-828AFBE0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89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8E25D4F-0BC4-DC23-D978-91A685875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D86442E-1CF2-20F5-551D-1A046594E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05B25F-FDE8-3155-B96D-5AA55B61E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29FC8D-1342-A94F-BB74-54C232EA012B}" type="datetime1">
              <a:t>03/06/2026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777DFF-4DFE-4C55-3E02-9687D8A2DA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824B18-357E-4AF4-AD06-FC5BFFC35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987D20-9D44-574C-BE62-3255AAFFAA28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50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CFB24ED-BBB1-982A-82E8-1747C73F5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D469AB7-E26A-BD80-5DB5-CB6C1686E055}"/>
              </a:ext>
            </a:extLst>
          </p:cNvPr>
          <p:cNvSpPr txBox="1"/>
          <p:nvPr/>
        </p:nvSpPr>
        <p:spPr>
          <a:xfrm>
            <a:off x="3736219" y="2136246"/>
            <a:ext cx="471956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i="1">
                <a:solidFill>
                  <a:schemeClr val="accent1"/>
                </a:solidFill>
              </a:rPr>
              <a:t>No one dies without it</a:t>
            </a:r>
          </a:p>
          <a:p>
            <a:pPr algn="ctr"/>
            <a:endParaRPr lang="fr-FR"/>
          </a:p>
          <a:p>
            <a:pPr algn="ctr"/>
            <a:endParaRPr lang="fr-FR"/>
          </a:p>
          <a:p>
            <a:pPr algn="ctr"/>
            <a:r>
              <a:rPr lang="fr-FR" b="1"/>
              <a:t>Séminaire des praticiens</a:t>
            </a:r>
          </a:p>
          <a:p>
            <a:pPr algn="ctr"/>
            <a:r>
              <a:rPr lang="fr-FR" b="1"/>
              <a:t>Service des maladies infectieuses</a:t>
            </a:r>
          </a:p>
          <a:p>
            <a:pPr algn="ctr"/>
            <a:endParaRPr lang="fr-FR" b="1"/>
          </a:p>
          <a:p>
            <a:pPr algn="ctr"/>
            <a:r>
              <a:rPr lang="fr-FR" b="1"/>
              <a:t>03 juin 2026</a:t>
            </a:r>
          </a:p>
        </p:txBody>
      </p:sp>
    </p:spTree>
    <p:extLst>
      <p:ext uri="{BB962C8B-B14F-4D97-AF65-F5344CB8AC3E}">
        <p14:creationId xmlns:p14="http://schemas.microsoft.com/office/powerpoint/2010/main" val="37982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5F215-1D1E-3C92-CF71-933CEE9C8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8FC40F-7D92-E393-AE58-C97301DE5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8819"/>
            <a:ext cx="4114800" cy="365125"/>
          </a:xfrm>
        </p:spPr>
        <p:txBody>
          <a:bodyPr/>
          <a:lstStyle/>
          <a:p>
            <a:r>
              <a:rPr lang="fr-FR" i="1"/>
              <a:t>Clin Pharmacokinet. 1988 Dec;15(6):355-66.</a:t>
            </a:r>
          </a:p>
          <a:p>
            <a:r>
              <a:rPr lang="fr-FR" i="1"/>
              <a:t>J Antimicrob Chemother. 2006 Aug;58(2):256-65.</a:t>
            </a:r>
          </a:p>
          <a:p>
            <a:r>
              <a:rPr lang="fr-FR" i="1"/>
              <a:t>Int J Infect Dis. 2019 Apr;81:128-136.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2B54BA4-60C4-24D2-9414-07A2E1B2B6BD}"/>
              </a:ext>
            </a:extLst>
          </p:cNvPr>
          <p:cNvSpPr txBox="1"/>
          <p:nvPr/>
        </p:nvSpPr>
        <p:spPr>
          <a:xfrm>
            <a:off x="170121" y="212651"/>
            <a:ext cx="2486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Pharmacocinétique</a:t>
            </a:r>
          </a:p>
        </p:txBody>
      </p:sp>
      <p:pic>
        <p:nvPicPr>
          <p:cNvPr id="11" name="Image 10" descr="Une image contenant Visage humain, personne, laitier, sourire&#10;&#10;Le contenu généré par l’IA peut être incorrect.">
            <a:extLst>
              <a:ext uri="{FF2B5EF4-FFF2-40B4-BE49-F238E27FC236}">
                <a16:creationId xmlns:a16="http://schemas.microsoft.com/office/drawing/2014/main" id="{3F30FC5E-BB48-8CA2-EDE9-5400081E3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5861655" cy="58798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A62A557-2A72-FF8A-FD13-8E381997EF6A}"/>
              </a:ext>
            </a:extLst>
          </p:cNvPr>
          <p:cNvSpPr txBox="1"/>
          <p:nvPr/>
        </p:nvSpPr>
        <p:spPr>
          <a:xfrm>
            <a:off x="170121" y="978197"/>
            <a:ext cx="5925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Dosage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Infection standard: 100 mg 1x/12h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Infection sévère/difficile à traiter: dose de charge 200 mg ordre unique puis 100 mg 1x/12h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IV 100 mg 1x/12h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95E63D-D88C-3E20-6BB9-2B750E1B1412}"/>
              </a:ext>
            </a:extLst>
          </p:cNvPr>
          <p:cNvSpPr txBox="1"/>
          <p:nvPr/>
        </p:nvSpPr>
        <p:spPr>
          <a:xfrm>
            <a:off x="170121" y="5060864"/>
            <a:ext cx="448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Volume de distribution</a:t>
            </a:r>
            <a:r>
              <a:rPr lang="fr-FR"/>
              <a:t>: 50-80L ou 0.7 L/kg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FAD406-37F7-57B1-A73C-508571C12103}"/>
              </a:ext>
            </a:extLst>
          </p:cNvPr>
          <p:cNvSpPr txBox="1"/>
          <p:nvPr/>
        </p:nvSpPr>
        <p:spPr>
          <a:xfrm>
            <a:off x="170120" y="3019530"/>
            <a:ext cx="56425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1"/>
                </a:solidFill>
              </a:rPr>
              <a:t>Absorption</a:t>
            </a:r>
            <a:r>
              <a:rPr lang="fr-FR">
                <a:solidFill>
                  <a:schemeClr val="accent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Biodisponibilité: &gt; 80%, jusqu’à 95% selon les séries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C</a:t>
            </a:r>
            <a:r>
              <a:rPr lang="fr-FR" baseline="-25000">
                <a:solidFill>
                  <a:schemeClr val="accent1"/>
                </a:solidFill>
              </a:rPr>
              <a:t>max</a:t>
            </a:r>
            <a:r>
              <a:rPr lang="fr-FR">
                <a:solidFill>
                  <a:schemeClr val="accent1"/>
                </a:solidFill>
              </a:rPr>
              <a:t> atteinte en 3-4h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Absorption diminuée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∼20% si prise avec les repas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Cation divalents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C7400A-FC15-F461-EC9A-7A4900509DD1}"/>
              </a:ext>
            </a:extLst>
          </p:cNvPr>
          <p:cNvSpPr/>
          <p:nvPr/>
        </p:nvSpPr>
        <p:spPr>
          <a:xfrm>
            <a:off x="170120" y="878305"/>
            <a:ext cx="5990106" cy="2041333"/>
          </a:xfrm>
          <a:prstGeom prst="rect">
            <a:avLst/>
          </a:prstGeom>
          <a:solidFill>
            <a:schemeClr val="bg1">
              <a:alpha val="796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53FBD5-EDAF-6F94-51B1-34847C47EF21}"/>
              </a:ext>
            </a:extLst>
          </p:cNvPr>
          <p:cNvSpPr/>
          <p:nvPr/>
        </p:nvSpPr>
        <p:spPr>
          <a:xfrm>
            <a:off x="170119" y="4873748"/>
            <a:ext cx="5861655" cy="930760"/>
          </a:xfrm>
          <a:prstGeom prst="rect">
            <a:avLst/>
          </a:prstGeom>
          <a:solidFill>
            <a:schemeClr val="bg1">
              <a:alpha val="796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50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A9095-0BD7-019F-01E9-82345FBB9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59F7C0-C4CC-D986-D940-E5EF36E6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4964"/>
            <a:ext cx="4114800" cy="365125"/>
          </a:xfrm>
        </p:spPr>
        <p:txBody>
          <a:bodyPr/>
          <a:lstStyle/>
          <a:p>
            <a:r>
              <a:rPr lang="fr-FR" i="1"/>
              <a:t>Clin Pharmacokinet. 1988 Dec;15(6):355-66.</a:t>
            </a:r>
          </a:p>
          <a:p>
            <a:r>
              <a:rPr lang="fr-FR" i="1"/>
              <a:t>J Antimicrob Chemother. 2006 Aug;58(2):256-65.</a:t>
            </a:r>
          </a:p>
          <a:p>
            <a:r>
              <a:rPr lang="fr-FR" i="1"/>
              <a:t>Int J Infect Dis. 2019 Apr;81:128-136.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EAC105-A47F-276B-FEB4-88F3C0EA9E7B}"/>
              </a:ext>
            </a:extLst>
          </p:cNvPr>
          <p:cNvSpPr txBox="1"/>
          <p:nvPr/>
        </p:nvSpPr>
        <p:spPr>
          <a:xfrm>
            <a:off x="170121" y="212651"/>
            <a:ext cx="2486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Pharmacocinétique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0E51850-CEEC-47E1-0F67-42FE8FA651F7}"/>
              </a:ext>
            </a:extLst>
          </p:cNvPr>
          <p:cNvSpPr txBox="1"/>
          <p:nvPr/>
        </p:nvSpPr>
        <p:spPr>
          <a:xfrm>
            <a:off x="170120" y="3019530"/>
            <a:ext cx="56425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Absorption</a:t>
            </a: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Biodisponibilité: &gt; 80%, jusqu’à 95% selon les séries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C</a:t>
            </a:r>
            <a:r>
              <a:rPr lang="fr-FR" baseline="-25000"/>
              <a:t>max</a:t>
            </a:r>
            <a:r>
              <a:rPr lang="fr-FR"/>
              <a:t> atteinte en 3-4h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Absorption diminuée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∼20% si prise avec les repas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Cation divalents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EBCC900-0E34-CCC0-EF24-8E3E20413D23}"/>
              </a:ext>
            </a:extLst>
          </p:cNvPr>
          <p:cNvSpPr txBox="1"/>
          <p:nvPr/>
        </p:nvSpPr>
        <p:spPr>
          <a:xfrm>
            <a:off x="170121" y="5060864"/>
            <a:ext cx="448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Volume de distribution</a:t>
            </a:r>
            <a:r>
              <a:rPr lang="fr-FR"/>
              <a:t>: 50-80L ou 0.7 L/kg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7503BC-E17B-4FE7-5D74-D944597F6AFD}"/>
              </a:ext>
            </a:extLst>
          </p:cNvPr>
          <p:cNvSpPr txBox="1"/>
          <p:nvPr/>
        </p:nvSpPr>
        <p:spPr>
          <a:xfrm>
            <a:off x="6379374" y="978197"/>
            <a:ext cx="532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Liaison aux protéines</a:t>
            </a:r>
            <a:r>
              <a:rPr lang="fr-FR"/>
              <a:t>: 82–93% chez volontaire sain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0379FE-414D-F824-EE68-18A94EDD4810}"/>
              </a:ext>
            </a:extLst>
          </p:cNvPr>
          <p:cNvSpPr txBox="1"/>
          <p:nvPr/>
        </p:nvSpPr>
        <p:spPr>
          <a:xfrm>
            <a:off x="6379374" y="2052799"/>
            <a:ext cx="5631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Metabolisme et élimination</a:t>
            </a: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aseline="30000"/>
              <a:t>½ </a:t>
            </a:r>
            <a:r>
              <a:rPr lang="fr-FR"/>
              <a:t>vie = 12-25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AUC 24h (200 mg PO) = </a:t>
            </a:r>
            <a:r>
              <a:rPr lang="fr-CH"/>
              <a:t>40-123 mg·h/L</a:t>
            </a: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Non-modifiée dans urines (35-60%) et voies biliaires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3DE013D-D945-26B0-E0D6-DFF1354E5252}"/>
              </a:ext>
            </a:extLst>
          </p:cNvPr>
          <p:cNvSpPr txBox="1"/>
          <p:nvPr/>
        </p:nvSpPr>
        <p:spPr>
          <a:xfrm>
            <a:off x="6379374" y="3808799"/>
            <a:ext cx="33074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1"/>
                </a:solidFill>
              </a:rPr>
              <a:t>Pénétration tissulaire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Urinaire/prostate: excellente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Poumon: excellente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Biliaire: 200-3200%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SNC: ∼26%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Os: bonne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0DD5C73-311B-0219-49E4-04FE075A8AC1}"/>
              </a:ext>
            </a:extLst>
          </p:cNvPr>
          <p:cNvSpPr txBox="1"/>
          <p:nvPr/>
        </p:nvSpPr>
        <p:spPr>
          <a:xfrm>
            <a:off x="170121" y="978197"/>
            <a:ext cx="5925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Dosage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Infection standard: 100 mg 1x/12h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Infection sévère/difficile à traiter: dose de charge 200 mg ordre unique puis 100 mg 1x/12h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IV 100 mg 1x/12h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B1F64E-1C7D-4F89-FD70-E031D7703AAF}"/>
              </a:ext>
            </a:extLst>
          </p:cNvPr>
          <p:cNvSpPr/>
          <p:nvPr/>
        </p:nvSpPr>
        <p:spPr>
          <a:xfrm>
            <a:off x="170120" y="878304"/>
            <a:ext cx="5642507" cy="4842873"/>
          </a:xfrm>
          <a:prstGeom prst="rect">
            <a:avLst/>
          </a:prstGeom>
          <a:solidFill>
            <a:schemeClr val="bg1">
              <a:alpha val="796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BD52FE-8A8F-968A-2D82-9938C30FF0A8}"/>
              </a:ext>
            </a:extLst>
          </p:cNvPr>
          <p:cNvSpPr/>
          <p:nvPr/>
        </p:nvSpPr>
        <p:spPr>
          <a:xfrm>
            <a:off x="6220708" y="878304"/>
            <a:ext cx="5801171" cy="2729869"/>
          </a:xfrm>
          <a:prstGeom prst="rect">
            <a:avLst/>
          </a:prstGeom>
          <a:solidFill>
            <a:schemeClr val="bg1">
              <a:alpha val="7964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2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5F5C0FC-1028-1AFD-112B-73FFA2BA4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45239"/>
            <a:ext cx="4114800" cy="365125"/>
          </a:xfrm>
        </p:spPr>
        <p:txBody>
          <a:bodyPr/>
          <a:lstStyle/>
          <a:p>
            <a:r>
              <a:rPr lang="fr-CH" i="1"/>
              <a:t>Clin Microbiol Infect. 2000 May;6(5):270-3.</a:t>
            </a:r>
            <a:endParaRPr lang="fr-FR" i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60E517-68E4-550F-C642-F7D9CEE4881C}"/>
              </a:ext>
            </a:extLst>
          </p:cNvPr>
          <p:cNvSpPr txBox="1"/>
          <p:nvPr/>
        </p:nvSpPr>
        <p:spPr>
          <a:xfrm>
            <a:off x="170121" y="212651"/>
            <a:ext cx="26885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Pharmacodynamique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A94440-5460-CA8F-C6D6-04A482CF5158}"/>
              </a:ext>
            </a:extLst>
          </p:cNvPr>
          <p:cNvSpPr txBox="1"/>
          <p:nvPr/>
        </p:nvSpPr>
        <p:spPr>
          <a:xfrm>
            <a:off x="170121" y="1062681"/>
            <a:ext cx="23879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Cible PK/PD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AUC/MIC</a:t>
            </a:r>
            <a:r>
              <a:rPr lang="fr-FR" baseline="-25000"/>
              <a:t>24h</a:t>
            </a: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Threshold incertain</a:t>
            </a:r>
          </a:p>
        </p:txBody>
      </p:sp>
      <p:pic>
        <p:nvPicPr>
          <p:cNvPr id="8" name="Image 7" descr="Une image contenant diagramme, ligne, Parallèle, Plan&#10;&#10;Le contenu généré par l’IA peut être incorrect.">
            <a:extLst>
              <a:ext uri="{FF2B5EF4-FFF2-40B4-BE49-F238E27FC236}">
                <a16:creationId xmlns:a16="http://schemas.microsoft.com/office/drawing/2014/main" id="{3D5C403B-5BEA-1E84-A18F-0A6C0F87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389" y="995289"/>
            <a:ext cx="5584049" cy="339009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7F7DDAF-8405-735D-D53C-83E7E39539B3}"/>
              </a:ext>
            </a:extLst>
          </p:cNvPr>
          <p:cNvSpPr txBox="1"/>
          <p:nvPr/>
        </p:nvSpPr>
        <p:spPr>
          <a:xfrm>
            <a:off x="170121" y="2690336"/>
            <a:ext cx="55840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Killing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Considéré bactériostatique in vitro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Effet post-antibiotique dose-dépendant in vitro</a:t>
            </a:r>
          </a:p>
          <a:p>
            <a:endParaRPr lang="fr-FR">
              <a:sym typeface="Wingdings" pitchFamily="2" charset="2"/>
            </a:endParaRPr>
          </a:p>
          <a:p>
            <a:r>
              <a:rPr lang="fr-FR">
                <a:sym typeface="Wingdings" pitchFamily="2" charset="2"/>
              </a:rPr>
              <a:t> pertinence in vivo ?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1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70F920-9CC1-6E77-A1D7-632D9976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2783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2511F5-D5DA-5955-FAA8-003EDC0944AF}"/>
              </a:ext>
            </a:extLst>
          </p:cNvPr>
          <p:cNvSpPr txBox="1"/>
          <p:nvPr/>
        </p:nvSpPr>
        <p:spPr>
          <a:xfrm>
            <a:off x="170121" y="212651"/>
            <a:ext cx="28281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Indications fréquentes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60E02B28-FBE2-AC03-C43A-7E20648DD974}"/>
              </a:ext>
            </a:extLst>
          </p:cNvPr>
          <p:cNvGrpSpPr/>
          <p:nvPr/>
        </p:nvGrpSpPr>
        <p:grpSpPr>
          <a:xfrm>
            <a:off x="538841" y="1058778"/>
            <a:ext cx="2877879" cy="2650815"/>
            <a:chOff x="2260646" y="1811385"/>
            <a:chExt cx="2877879" cy="265081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72D6D41-0C56-6649-15F1-237EB7F3DB0D}"/>
                </a:ext>
              </a:extLst>
            </p:cNvPr>
            <p:cNvSpPr txBox="1"/>
            <p:nvPr/>
          </p:nvSpPr>
          <p:spPr>
            <a:xfrm>
              <a:off x="2260646" y="3261871"/>
              <a:ext cx="28778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Pneumonie communautaire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IVRS bactériennes (y.c. sinusite, otite)</a:t>
              </a:r>
            </a:p>
          </p:txBody>
        </p:sp>
        <p:pic>
          <p:nvPicPr>
            <p:cNvPr id="13" name="Graphique 12" descr="Poumons avec un remplissage uni">
              <a:extLst>
                <a:ext uri="{FF2B5EF4-FFF2-40B4-BE49-F238E27FC236}">
                  <a16:creationId xmlns:a16="http://schemas.microsoft.com/office/drawing/2014/main" id="{F7F0DB0E-5855-8568-96BC-165C5725A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46525" y="1811385"/>
              <a:ext cx="1506123" cy="1506123"/>
            </a:xfrm>
            <a:prstGeom prst="rect">
              <a:avLst/>
            </a:prstGeom>
          </p:spPr>
        </p:pic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81211AD4-F65D-601A-8129-948E3F89D644}"/>
              </a:ext>
            </a:extLst>
          </p:cNvPr>
          <p:cNvGrpSpPr/>
          <p:nvPr/>
        </p:nvGrpSpPr>
        <p:grpSpPr>
          <a:xfrm>
            <a:off x="4733088" y="1057345"/>
            <a:ext cx="3048000" cy="2845316"/>
            <a:chOff x="5106519" y="3053427"/>
            <a:chExt cx="3048000" cy="2845316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85AF60-3716-8DEC-D36A-9F9370C596D4}"/>
                </a:ext>
              </a:extLst>
            </p:cNvPr>
            <p:cNvSpPr txBox="1"/>
            <p:nvPr/>
          </p:nvSpPr>
          <p:spPr>
            <a:xfrm>
              <a:off x="5106519" y="4698414"/>
              <a:ext cx="304800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Zoonoses bactériennes intracellulaires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Leptospirose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Lyme</a:t>
              </a:r>
            </a:p>
          </p:txBody>
        </p:sp>
        <p:pic>
          <p:nvPicPr>
            <p:cNvPr id="15" name="Graphique 14" descr="Route avec un remplissage uni">
              <a:extLst>
                <a:ext uri="{FF2B5EF4-FFF2-40B4-BE49-F238E27FC236}">
                  <a16:creationId xmlns:a16="http://schemas.microsoft.com/office/drawing/2014/main" id="{0541EEBA-28B0-D8C9-57F8-A0CD7BD5B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791199" y="3053427"/>
              <a:ext cx="1506123" cy="1506123"/>
            </a:xfrm>
            <a:prstGeom prst="rect">
              <a:avLst/>
            </a:prstGeom>
          </p:spPr>
        </p:pic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FAEFE4AF-26E4-E251-DBBC-0ECEDE18E0D5}"/>
              </a:ext>
            </a:extLst>
          </p:cNvPr>
          <p:cNvGrpSpPr/>
          <p:nvPr/>
        </p:nvGrpSpPr>
        <p:grpSpPr>
          <a:xfrm>
            <a:off x="2335348" y="3912487"/>
            <a:ext cx="2791691" cy="1937416"/>
            <a:chOff x="5155055" y="-318637"/>
            <a:chExt cx="2791691" cy="193741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F45E4C1-D46F-BCD5-0200-7D8A2DFE0B4A}"/>
                </a:ext>
              </a:extLst>
            </p:cNvPr>
            <p:cNvSpPr txBox="1"/>
            <p:nvPr/>
          </p:nvSpPr>
          <p:spPr>
            <a:xfrm>
              <a:off x="5155055" y="1249447"/>
              <a:ext cx="279169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Prophylaxie paludisme</a:t>
              </a:r>
            </a:p>
          </p:txBody>
        </p:sp>
        <p:pic>
          <p:nvPicPr>
            <p:cNvPr id="17" name="Graphique 16" descr="Scène tropicale avec un remplissage uni">
              <a:extLst>
                <a:ext uri="{FF2B5EF4-FFF2-40B4-BE49-F238E27FC236}">
                  <a16:creationId xmlns:a16="http://schemas.microsoft.com/office/drawing/2014/main" id="{AE5F5275-B39A-CDF0-BFA5-CE900D4194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49055" y="-318637"/>
              <a:ext cx="1403692" cy="1403692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901BE22F-708F-B456-9FD5-7582D2F0780E}"/>
              </a:ext>
            </a:extLst>
          </p:cNvPr>
          <p:cNvGrpSpPr/>
          <p:nvPr/>
        </p:nvGrpSpPr>
        <p:grpSpPr>
          <a:xfrm>
            <a:off x="9782136" y="1057345"/>
            <a:ext cx="1506123" cy="1931457"/>
            <a:chOff x="10188327" y="1422086"/>
            <a:chExt cx="1506123" cy="1931457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3AD4F0F-8780-EECE-A8B0-CD336F3212AB}"/>
                </a:ext>
              </a:extLst>
            </p:cNvPr>
            <p:cNvSpPr txBox="1"/>
            <p:nvPr/>
          </p:nvSpPr>
          <p:spPr>
            <a:xfrm>
              <a:off x="10265133" y="2984211"/>
              <a:ext cx="13525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Acné</a:t>
              </a:r>
            </a:p>
          </p:txBody>
        </p:sp>
        <p:pic>
          <p:nvPicPr>
            <p:cNvPr id="19" name="Graphique 18" descr="Médecine avec un remplissage uni">
              <a:extLst>
                <a:ext uri="{FF2B5EF4-FFF2-40B4-BE49-F238E27FC236}">
                  <a16:creationId xmlns:a16="http://schemas.microsoft.com/office/drawing/2014/main" id="{FBFF13F3-8FB8-4A8E-711C-50CBF5A1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188327" y="1422086"/>
              <a:ext cx="1506123" cy="1506123"/>
            </a:xfrm>
            <a:prstGeom prst="rect">
              <a:avLst/>
            </a:prstGeom>
          </p:spPr>
        </p:pic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9D04E1D5-1FE6-44A3-3A98-1C2F0C0F3E6E}"/>
              </a:ext>
            </a:extLst>
          </p:cNvPr>
          <p:cNvGrpSpPr/>
          <p:nvPr/>
        </p:nvGrpSpPr>
        <p:grpSpPr>
          <a:xfrm>
            <a:off x="7064963" y="3709593"/>
            <a:ext cx="3224729" cy="2417309"/>
            <a:chOff x="8603101" y="2862709"/>
            <a:chExt cx="3224729" cy="2417309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5D75CA74-10F1-EC3F-D291-20BA0CA47117}"/>
                </a:ext>
              </a:extLst>
            </p:cNvPr>
            <p:cNvSpPr txBox="1"/>
            <p:nvPr/>
          </p:nvSpPr>
          <p:spPr>
            <a:xfrm>
              <a:off x="8603101" y="4356688"/>
              <a:ext cx="322472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IST (</a:t>
              </a:r>
              <a:r>
                <a:rPr lang="fr-FR" i="1"/>
                <a:t>C. trachomatis</a:t>
              </a:r>
              <a:r>
                <a:rPr lang="fr-FR"/>
                <a:t>, orchite)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doxyPEP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fr-FR"/>
                <a:t>Syphilis</a:t>
              </a:r>
            </a:p>
          </p:txBody>
        </p:sp>
        <p:pic>
          <p:nvPicPr>
            <p:cNvPr id="21" name="Graphique 20" descr="Groupe avec un remplissage uni">
              <a:extLst>
                <a:ext uri="{FF2B5EF4-FFF2-40B4-BE49-F238E27FC236}">
                  <a16:creationId xmlns:a16="http://schemas.microsoft.com/office/drawing/2014/main" id="{7C872E3A-E06B-434E-43D7-27A390380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509455" y="2862709"/>
              <a:ext cx="1403692" cy="14036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502B2B9-6320-4F83-7B9D-250556E19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44673"/>
            <a:ext cx="4114800" cy="365125"/>
          </a:xfrm>
        </p:spPr>
        <p:txBody>
          <a:bodyPr/>
          <a:lstStyle/>
          <a:p>
            <a:r>
              <a:rPr lang="fr-FR" i="1"/>
              <a:t>Am J Respir Crit Care Med. 2019 Oct 1;200(7):e45-e67.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C4D595-3081-D5BC-A537-E77818715F42}"/>
              </a:ext>
            </a:extLst>
          </p:cNvPr>
          <p:cNvSpPr txBox="1"/>
          <p:nvPr/>
        </p:nvSpPr>
        <p:spPr>
          <a:xfrm>
            <a:off x="170121" y="212651"/>
            <a:ext cx="343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Pneumonie communautaire</a:t>
            </a:r>
            <a:endParaRPr lang="fr-FR" sz="2000" b="1" i="1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7E18EB-1023-22FB-6B53-2118A2F4D884}"/>
              </a:ext>
            </a:extLst>
          </p:cNvPr>
          <p:cNvSpPr txBox="1"/>
          <p:nvPr/>
        </p:nvSpPr>
        <p:spPr>
          <a:xfrm>
            <a:off x="170121" y="969819"/>
            <a:ext cx="1124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Germes ciblés</a:t>
            </a:r>
            <a:r>
              <a:rPr lang="fr-FR"/>
              <a:t>: </a:t>
            </a:r>
            <a:r>
              <a:rPr lang="fr-FR" i="1"/>
              <a:t>S. pneumoniae, H. influenzae, M. catarrhalis </a:t>
            </a:r>
            <a:r>
              <a:rPr lang="fr-FR"/>
              <a:t>et atypiques (</a:t>
            </a:r>
            <a:r>
              <a:rPr lang="fr-FR" i="1"/>
              <a:t>M. pneumoniae, L. pneumophila, C. pneumoniae</a:t>
            </a:r>
            <a:r>
              <a:rPr lang="fr-FR"/>
              <a:t>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E80113-5AA9-81CE-F22E-3E2F1A4889DF}"/>
              </a:ext>
            </a:extLst>
          </p:cNvPr>
          <p:cNvSpPr txBox="1"/>
          <p:nvPr/>
        </p:nvSpPr>
        <p:spPr>
          <a:xfrm>
            <a:off x="170121" y="1640780"/>
            <a:ext cx="16032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Sensibilité doxycycline (HUG, 2025):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B66AEC-BD16-24F1-A9FE-5D26EA1AF4AB}"/>
              </a:ext>
            </a:extLst>
          </p:cNvPr>
          <p:cNvSpPr txBox="1"/>
          <p:nvPr/>
        </p:nvSpPr>
        <p:spPr>
          <a:xfrm>
            <a:off x="2269009" y="1917779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85%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C6553FC-69AD-C3D2-CBAA-BE0E86E4A4FF}"/>
              </a:ext>
            </a:extLst>
          </p:cNvPr>
          <p:cNvSpPr txBox="1"/>
          <p:nvPr/>
        </p:nvSpPr>
        <p:spPr>
          <a:xfrm>
            <a:off x="3727457" y="1908206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99%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FA5BEC6-8603-E4C3-C1B5-61C968A8C666}"/>
              </a:ext>
            </a:extLst>
          </p:cNvPr>
          <p:cNvSpPr txBox="1"/>
          <p:nvPr/>
        </p:nvSpPr>
        <p:spPr>
          <a:xfrm>
            <a:off x="6658208" y="1908206"/>
            <a:ext cx="62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ND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EE8DD12-271C-8CA4-782A-A65A2A2F74BD}"/>
              </a:ext>
            </a:extLst>
          </p:cNvPr>
          <p:cNvSpPr txBox="1"/>
          <p:nvPr/>
        </p:nvSpPr>
        <p:spPr>
          <a:xfrm>
            <a:off x="170121" y="3054201"/>
            <a:ext cx="55102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Recommandations IDSA/ATS (2019) et SSI/HUG (2025)</a:t>
            </a:r>
            <a:r>
              <a:rPr lang="fr-FR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Pneumonie communautaire ambulatoire sans facteur de risque/comorbidités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1</a:t>
            </a:r>
            <a:r>
              <a:rPr lang="fr-FR" baseline="30000"/>
              <a:t>e</a:t>
            </a:r>
            <a:r>
              <a:rPr lang="fr-FR"/>
              <a:t> ligne: amoxicilline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Alternatives: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doxycycline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/>
              <a:t>cefuroxime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/>
              <a:t>macrolides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28676FD-517D-45F3-8210-133A8B0E983F}"/>
              </a:ext>
            </a:extLst>
          </p:cNvPr>
          <p:cNvSpPr txBox="1"/>
          <p:nvPr/>
        </p:nvSpPr>
        <p:spPr>
          <a:xfrm>
            <a:off x="8772206" y="5518849"/>
            <a:ext cx="3283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>
                <a:solidFill>
                  <a:schemeClr val="accent1"/>
                </a:solidFill>
              </a:rPr>
              <a:t>Remerciements: A. Cherkhaoui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26E4D0D-43DB-9091-49D7-ADF450E3C96E}"/>
              </a:ext>
            </a:extLst>
          </p:cNvPr>
          <p:cNvSpPr txBox="1"/>
          <p:nvPr/>
        </p:nvSpPr>
        <p:spPr>
          <a:xfrm>
            <a:off x="5047416" y="1908206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accent1"/>
                </a:solidFill>
              </a:rPr>
              <a:t>&gt;90%</a:t>
            </a:r>
          </a:p>
        </p:txBody>
      </p:sp>
    </p:spTree>
    <p:extLst>
      <p:ext uri="{BB962C8B-B14F-4D97-AF65-F5344CB8AC3E}">
        <p14:creationId xmlns:p14="http://schemas.microsoft.com/office/powerpoint/2010/main" val="215594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71A4395-0DDC-4E2B-E239-3EB67595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22278"/>
            <a:ext cx="4114800" cy="365125"/>
          </a:xfrm>
        </p:spPr>
        <p:txBody>
          <a:bodyPr/>
          <a:lstStyle/>
          <a:p>
            <a:r>
              <a:rPr lang="fr-CH" i="1"/>
              <a:t>Arch Intern Med. 1999 Feb 8;159(3):266-70.</a:t>
            </a:r>
          </a:p>
          <a:p>
            <a:r>
              <a:rPr lang="fr-CH" i="1"/>
              <a:t>J Clin Pharm Ther. 2010 Apr;35(2):195-200.</a:t>
            </a:r>
            <a:endParaRPr lang="fr-FR" i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14072E7-11A9-546B-CAA4-7FF7DA30F8B2}"/>
              </a:ext>
            </a:extLst>
          </p:cNvPr>
          <p:cNvSpPr txBox="1"/>
          <p:nvPr/>
        </p:nvSpPr>
        <p:spPr>
          <a:xfrm>
            <a:off x="170121" y="212651"/>
            <a:ext cx="3437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Pneumonie communautaire</a:t>
            </a:r>
            <a:endParaRPr lang="fr-FR" sz="2000" b="1" i="1">
              <a:solidFill>
                <a:schemeClr val="accent1"/>
              </a:solidFill>
            </a:endParaRPr>
          </a:p>
        </p:txBody>
      </p:sp>
      <p:pic>
        <p:nvPicPr>
          <p:cNvPr id="7" name="Image 6" descr="Une image contenant texte, reçu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696F954-7F38-19FC-123E-527F326F4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1" y="2193691"/>
            <a:ext cx="7342909" cy="2675925"/>
          </a:xfrm>
          <a:prstGeom prst="rect">
            <a:avLst/>
          </a:prstGeom>
        </p:spPr>
      </p:pic>
      <p:pic>
        <p:nvPicPr>
          <p:cNvPr id="9" name="Image 8" descr="Une image contenant texte, capture d’écran, menu, nombre&#10;&#10;Le contenu généré par l’IA peut être incorrect.">
            <a:extLst>
              <a:ext uri="{FF2B5EF4-FFF2-40B4-BE49-F238E27FC236}">
                <a16:creationId xmlns:a16="http://schemas.microsoft.com/office/drawing/2014/main" id="{EFF6F619-89C3-BF89-A04E-5F87C0D69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612761"/>
            <a:ext cx="3539737" cy="500149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7E35D1A-CE85-5BAD-0B95-6D154A195C26}"/>
              </a:ext>
            </a:extLst>
          </p:cNvPr>
          <p:cNvSpPr txBox="1"/>
          <p:nvPr/>
        </p:nvSpPr>
        <p:spPr>
          <a:xfrm>
            <a:off x="170121" y="1033770"/>
            <a:ext cx="6354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/>
              <a:t>2 RCT</a:t>
            </a:r>
            <a:r>
              <a:rPr lang="fr-FR"/>
              <a:t>: comparaison aux quinolones et SoC, faibles effectifs</a:t>
            </a:r>
          </a:p>
        </p:txBody>
      </p:sp>
    </p:spTree>
    <p:extLst>
      <p:ext uri="{BB962C8B-B14F-4D97-AF65-F5344CB8AC3E}">
        <p14:creationId xmlns:p14="http://schemas.microsoft.com/office/powerpoint/2010/main" val="12720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09735C5-E80A-8C28-03D7-AA96505E4AF2}"/>
              </a:ext>
            </a:extLst>
          </p:cNvPr>
          <p:cNvSpPr txBox="1"/>
          <p:nvPr/>
        </p:nvSpPr>
        <p:spPr>
          <a:xfrm>
            <a:off x="170121" y="212651"/>
            <a:ext cx="1222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DoxyPEP</a:t>
            </a:r>
            <a:endParaRPr lang="fr-FR" sz="2000" b="1" i="1">
              <a:solidFill>
                <a:schemeClr val="accent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B95841C8-8D09-1001-C9FD-65B638A11AF3}"/>
              </a:ext>
            </a:extLst>
          </p:cNvPr>
          <p:cNvSpPr txBox="1"/>
          <p:nvPr/>
        </p:nvSpPr>
        <p:spPr>
          <a:xfrm>
            <a:off x="170122" y="942109"/>
            <a:ext cx="563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Indication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Haut risque d’IST (notamment HSH ou femmes transgenres avec rapports à risque si ≥ 1 IST dans derniers 12 mois ou futurs rapports à risque prévus)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108F1B-4043-2343-FA25-DAB80CA4B855}"/>
              </a:ext>
            </a:extLst>
          </p:cNvPr>
          <p:cNvSpPr txBox="1"/>
          <p:nvPr/>
        </p:nvSpPr>
        <p:spPr>
          <a:xfrm>
            <a:off x="170121" y="2711167"/>
            <a:ext cx="563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Dose</a:t>
            </a:r>
            <a:r>
              <a:rPr lang="fr-FR"/>
              <a:t>: 200 mg en ordre unique &lt;72h après rapport à risque (idéalement &lt;24h)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290399A-35A3-655E-A93D-97A954D6386B}"/>
              </a:ext>
            </a:extLst>
          </p:cNvPr>
          <p:cNvSpPr txBox="1"/>
          <p:nvPr/>
        </p:nvSpPr>
        <p:spPr>
          <a:xfrm>
            <a:off x="170123" y="3926229"/>
            <a:ext cx="5925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Efficacité</a:t>
            </a:r>
            <a:r>
              <a:rPr lang="fr-FR"/>
              <a:t>: diminution risque d’infection à </a:t>
            </a:r>
            <a:r>
              <a:rPr lang="fr-FR" i="1"/>
              <a:t>C. trachomatis</a:t>
            </a:r>
            <a:r>
              <a:rPr lang="fr-FR"/>
              <a:t> et </a:t>
            </a:r>
            <a:r>
              <a:rPr lang="fr-FR" i="1"/>
              <a:t>T. pallidum</a:t>
            </a:r>
            <a:r>
              <a:rPr lang="fr-FR"/>
              <a:t>, possiblement </a:t>
            </a:r>
            <a:r>
              <a:rPr lang="fr-FR" i="1"/>
              <a:t>N. gonorrhoeae</a:t>
            </a:r>
          </a:p>
        </p:txBody>
      </p:sp>
      <p:pic>
        <p:nvPicPr>
          <p:cNvPr id="16" name="Image 15" descr="Une image contenant texte, reçu&#10;&#10;Le contenu généré par l’IA peut être incorrect.">
            <a:extLst>
              <a:ext uri="{FF2B5EF4-FFF2-40B4-BE49-F238E27FC236}">
                <a16:creationId xmlns:a16="http://schemas.microsoft.com/office/drawing/2014/main" id="{5EFF2104-3275-29AB-AFC8-6EF3F3DD9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93" y="0"/>
            <a:ext cx="4222185" cy="6858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A4A77BE-8129-D4BF-F2FA-7917F8141432}"/>
              </a:ext>
            </a:extLst>
          </p:cNvPr>
          <p:cNvSpPr txBox="1"/>
          <p:nvPr/>
        </p:nvSpPr>
        <p:spPr>
          <a:xfrm>
            <a:off x="5929537" y="1172941"/>
            <a:ext cx="17456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>
                <a:solidFill>
                  <a:schemeClr val="accent1"/>
                </a:solidFill>
              </a:rPr>
              <a:t>C. trachomatis</a:t>
            </a:r>
            <a:r>
              <a:rPr lang="fr-FR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B1F1D28-0EC6-0E8C-8FA3-633D7C5681F5}"/>
              </a:ext>
            </a:extLst>
          </p:cNvPr>
          <p:cNvSpPr txBox="1"/>
          <p:nvPr/>
        </p:nvSpPr>
        <p:spPr>
          <a:xfrm>
            <a:off x="6109646" y="5315727"/>
            <a:ext cx="1399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>
                <a:solidFill>
                  <a:schemeClr val="accent1"/>
                </a:solidFill>
              </a:rPr>
              <a:t>T. pallidum</a:t>
            </a:r>
            <a:endParaRPr lang="fr-FR" b="1">
              <a:solidFill>
                <a:schemeClr val="accent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111501-AEEA-4B9D-B015-97E66AC440D2}"/>
              </a:ext>
            </a:extLst>
          </p:cNvPr>
          <p:cNvSpPr txBox="1"/>
          <p:nvPr/>
        </p:nvSpPr>
        <p:spPr>
          <a:xfrm>
            <a:off x="5943391" y="3374790"/>
            <a:ext cx="1856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i="1">
                <a:solidFill>
                  <a:schemeClr val="accent1"/>
                </a:solidFill>
              </a:rPr>
              <a:t>N. gonorrhoeae</a:t>
            </a:r>
            <a:endParaRPr lang="fr-FR" b="1">
              <a:solidFill>
                <a:schemeClr val="accent1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64CA7166-0332-AC98-0FD1-EBC2313CEA89}"/>
              </a:ext>
            </a:extLst>
          </p:cNvPr>
          <p:cNvSpPr txBox="1"/>
          <p:nvPr/>
        </p:nvSpPr>
        <p:spPr>
          <a:xfrm>
            <a:off x="4087090" y="6217851"/>
            <a:ext cx="29925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H" sz="1200" b="0" i="1" u="none" strike="noStrike">
                <a:solidFill>
                  <a:schemeClr val="bg2">
                    <a:lumMod val="50000"/>
                  </a:schemeClr>
                </a:solidFill>
                <a:effectLst/>
                <a:latin typeface="BlinkMacSystemFont"/>
              </a:rPr>
              <a:t>Sex Transm Infect. 2025 Jan 29;101(1):59-67. </a:t>
            </a:r>
            <a:endParaRPr lang="fr-FR" sz="1200" i="1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38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BE87B45D-7885-A67A-EE68-3ED2309B28FC}"/>
              </a:ext>
            </a:extLst>
          </p:cNvPr>
          <p:cNvSpPr txBox="1"/>
          <p:nvPr/>
        </p:nvSpPr>
        <p:spPr>
          <a:xfrm>
            <a:off x="170121" y="848289"/>
            <a:ext cx="2020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1"/>
                </a:solidFill>
              </a:rPr>
              <a:t>CAVE</a:t>
            </a:r>
            <a:r>
              <a:rPr lang="fr-FR"/>
              <a:t>: résistances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21F160-894D-FF3D-456C-5681F18AF078}"/>
              </a:ext>
            </a:extLst>
          </p:cNvPr>
          <p:cNvSpPr txBox="1"/>
          <p:nvPr/>
        </p:nvSpPr>
        <p:spPr>
          <a:xfrm>
            <a:off x="170121" y="212651"/>
            <a:ext cx="12227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DoxyPEP</a:t>
            </a:r>
            <a:endParaRPr lang="fr-FR" sz="2000" b="1" i="1">
              <a:solidFill>
                <a:schemeClr val="accent1"/>
              </a:solidFill>
            </a:endParaRPr>
          </a:p>
        </p:txBody>
      </p:sp>
      <p:sp>
        <p:nvSpPr>
          <p:cNvPr id="7" name="Espace réservé du pied de page 3">
            <a:extLst>
              <a:ext uri="{FF2B5EF4-FFF2-40B4-BE49-F238E27FC236}">
                <a16:creationId xmlns:a16="http://schemas.microsoft.com/office/drawing/2014/main" id="{F8CF801B-3707-B7D2-1606-C5E2E3653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73499"/>
            <a:ext cx="4114800" cy="365125"/>
          </a:xfrm>
        </p:spPr>
        <p:txBody>
          <a:bodyPr/>
          <a:lstStyle/>
          <a:p>
            <a:r>
              <a:rPr lang="fr-FR" i="1"/>
              <a:t>Clin Infect Dis. 2025 Jul 18;80(6):1188-1196.</a:t>
            </a:r>
          </a:p>
        </p:txBody>
      </p:sp>
      <p:pic>
        <p:nvPicPr>
          <p:cNvPr id="8" name="Image 7" descr="Une image contenant ligne, Tracé, diagramme&#10;&#10;Le contenu généré par l’IA peut être incorrect.">
            <a:extLst>
              <a:ext uri="{FF2B5EF4-FFF2-40B4-BE49-F238E27FC236}">
                <a16:creationId xmlns:a16="http://schemas.microsoft.com/office/drawing/2014/main" id="{B01490D7-E2B3-F319-5791-A842F3092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7" y="226067"/>
            <a:ext cx="7536875" cy="55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3240A6-A584-50F3-FDE8-9D3ABB794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EF215E8E-2684-8700-4BE3-D5F8BCC75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773173"/>
              </p:ext>
            </p:extLst>
          </p:nvPr>
        </p:nvGraphicFramePr>
        <p:xfrm>
          <a:off x="170121" y="834182"/>
          <a:ext cx="11060990" cy="4857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2325">
                  <a:extLst>
                    <a:ext uri="{9D8B030D-6E8A-4147-A177-3AD203B41FA5}">
                      <a16:colId xmlns:a16="http://schemas.microsoft.com/office/drawing/2014/main" val="2267765130"/>
                    </a:ext>
                  </a:extLst>
                </a:gridCol>
                <a:gridCol w="3355987">
                  <a:extLst>
                    <a:ext uri="{9D8B030D-6E8A-4147-A177-3AD203B41FA5}">
                      <a16:colId xmlns:a16="http://schemas.microsoft.com/office/drawing/2014/main" val="436929662"/>
                    </a:ext>
                  </a:extLst>
                </a:gridCol>
                <a:gridCol w="1942624">
                  <a:extLst>
                    <a:ext uri="{9D8B030D-6E8A-4147-A177-3AD203B41FA5}">
                      <a16:colId xmlns:a16="http://schemas.microsoft.com/office/drawing/2014/main" val="4029368887"/>
                    </a:ext>
                  </a:extLst>
                </a:gridCol>
                <a:gridCol w="1595151">
                  <a:extLst>
                    <a:ext uri="{9D8B030D-6E8A-4147-A177-3AD203B41FA5}">
                      <a16:colId xmlns:a16="http://schemas.microsoft.com/office/drawing/2014/main" val="712107463"/>
                    </a:ext>
                  </a:extLst>
                </a:gridCol>
                <a:gridCol w="2364903">
                  <a:extLst>
                    <a:ext uri="{9D8B030D-6E8A-4147-A177-3AD203B41FA5}">
                      <a16:colId xmlns:a16="http://schemas.microsoft.com/office/drawing/2014/main" val="3903260335"/>
                    </a:ext>
                  </a:extLst>
                </a:gridCol>
              </a:tblGrid>
              <a:tr h="589928">
                <a:tc>
                  <a:txBody>
                    <a:bodyPr/>
                    <a:lstStyle/>
                    <a:p>
                      <a:r>
                        <a:rPr lang="fr-FR" sz="16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Germe/</a:t>
                      </a:r>
                    </a:p>
                    <a:p>
                      <a:r>
                        <a:rPr lang="fr-FR" sz="16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Pathologie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Présentation devait faire évoquer le diagnostic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Exposition en Suisse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Dépistage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/>
                        <a:t>Traitement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351298"/>
                  </a:ext>
                </a:extLst>
              </a:tr>
              <a:tr h="1005824">
                <a:tc>
                  <a:txBody>
                    <a:bodyPr/>
                    <a:lstStyle/>
                    <a:p>
                      <a:r>
                        <a:rPr lang="fr-FR" sz="1600" i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C. burnetii</a:t>
                      </a:r>
                      <a:r>
                        <a:rPr lang="fr-FR" sz="16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fièvre Q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Fièvre &gt;7j inexpliquée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Endocardite ou infection endovasculaire sans germe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Pneumonie/hépatite inexpliquée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 u="sng"/>
                        <a:t>Bétail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/>
                        <a:t>Métier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/>
                        <a:t>Rurale globalement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Sérologie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PCR si &lt;7j et sérologie négative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Aigue: doxycycline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Chronique: </a:t>
                      </a:r>
                      <a:r>
                        <a:rPr lang="fr-FR" sz="1600">
                          <a:solidFill>
                            <a:srgbClr val="FF0000"/>
                          </a:solidFill>
                        </a:rPr>
                        <a:t>doxycycline</a:t>
                      </a:r>
                      <a:r>
                        <a:rPr lang="fr-FR" sz="1600"/>
                        <a:t> + HCQ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114778"/>
                  </a:ext>
                </a:extLst>
              </a:tr>
              <a:tr h="1122509">
                <a:tc>
                  <a:txBody>
                    <a:bodyPr/>
                    <a:lstStyle/>
                    <a:p>
                      <a:r>
                        <a:rPr lang="fr-FR" sz="1600" i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F. tularensis</a:t>
                      </a:r>
                      <a:r>
                        <a:rPr lang="fr-FR" sz="16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tularémie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Syndrome grippal + ADP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Conjonctivite + ADP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Pharyngite + mauvaise évolution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Pneumonie inexpliquée + ADP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 u="sng"/>
                        <a:t>Tiques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 u="none"/>
                        <a:t>Carcasses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 u="none"/>
                        <a:t>Métier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/>
                        <a:t>Rurale globalement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Sérologie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PCR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Légère: ciprofloxacine ou </a:t>
                      </a:r>
                      <a:r>
                        <a:rPr lang="fr-FR" sz="1600">
                          <a:solidFill>
                            <a:srgbClr val="FF0000"/>
                          </a:solidFill>
                        </a:rPr>
                        <a:t>doxycycline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Sévère: aminoglycosides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758215"/>
                  </a:ext>
                </a:extLst>
              </a:tr>
              <a:tr h="588974">
                <a:tc>
                  <a:txBody>
                    <a:bodyPr/>
                    <a:lstStyle/>
                    <a:p>
                      <a:r>
                        <a:rPr lang="fr-FR" sz="1600" i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A. phagocytophilum</a:t>
                      </a:r>
                      <a:r>
                        <a:rPr lang="fr-FR" sz="16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fr-FR" sz="1600" i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E. chaffensis</a:t>
                      </a:r>
                      <a:r>
                        <a:rPr lang="fr-FR" sz="16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HGA/HME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EF +/- sdr grippal inexpliqué avec cytopénies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Infection FSME/Lyme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 u="sng"/>
                        <a:t>Tiques</a:t>
                      </a:r>
                      <a:endParaRPr lang="fr-FR" sz="1600" u="none"/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 u="none"/>
                        <a:t>USA</a:t>
                      </a:r>
                      <a:endParaRPr lang="fr-FR" sz="1600" u="sn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PCR sang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Frottis périphérique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>
                          <a:solidFill>
                            <a:srgbClr val="FF0000"/>
                          </a:solidFill>
                        </a:rPr>
                        <a:t>Doxycycline</a:t>
                      </a:r>
                      <a:r>
                        <a:rPr lang="fr-FR" sz="1600"/>
                        <a:t> 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117078"/>
                  </a:ext>
                </a:extLst>
              </a:tr>
              <a:tr h="813538">
                <a:tc>
                  <a:txBody>
                    <a:bodyPr/>
                    <a:lstStyle/>
                    <a:p>
                      <a:r>
                        <a:rPr lang="fr-FR" sz="1600" i="1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N. mikurensis</a:t>
                      </a:r>
                      <a:r>
                        <a:rPr lang="fr-FR" sz="160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, néo-ehrlichiose</a:t>
                      </a: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EF prolongé chez immunosupprimé +/- atteinte vasculaire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fr-FR" sz="1600" u="sng"/>
                        <a:t>Tiques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/>
                        <a:t>PCR sang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>
                          <a:solidFill>
                            <a:srgbClr val="FF0000"/>
                          </a:solidFill>
                        </a:rPr>
                        <a:t>Doxycycline</a:t>
                      </a:r>
                      <a:r>
                        <a:rPr lang="fr-FR" sz="1600"/>
                        <a:t> 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410523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FA82BECE-1072-75DB-57D6-49DB086C6D00}"/>
              </a:ext>
            </a:extLst>
          </p:cNvPr>
          <p:cNvSpPr txBox="1"/>
          <p:nvPr/>
        </p:nvSpPr>
        <p:spPr>
          <a:xfrm>
            <a:off x="170121" y="212651"/>
            <a:ext cx="82372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Zoonoses intracellulaires	</a:t>
            </a:r>
            <a:r>
              <a:rPr lang="fr-FR" sz="2000" i="1">
                <a:solidFill>
                  <a:schemeClr val="accent1"/>
                </a:solidFill>
              </a:rPr>
              <a:t>Séminaire des praticiens – 12.05.2025</a:t>
            </a:r>
          </a:p>
        </p:txBody>
      </p:sp>
    </p:spTree>
    <p:extLst>
      <p:ext uri="{BB962C8B-B14F-4D97-AF65-F5344CB8AC3E}">
        <p14:creationId xmlns:p14="http://schemas.microsoft.com/office/powerpoint/2010/main" val="12691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D14E584-C791-478E-3D88-41215C6F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6000"/>
            <a:ext cx="4114800" cy="365125"/>
          </a:xfrm>
        </p:spPr>
        <p:txBody>
          <a:bodyPr/>
          <a:lstStyle/>
          <a:p>
            <a:r>
              <a:rPr lang="fr-CH" i="1"/>
              <a:t>Arch Dermatol. 1994 Jun;130(6):748-52.</a:t>
            </a:r>
          </a:p>
          <a:p>
            <a:r>
              <a:rPr lang="fr-CH" i="1"/>
              <a:t>J Drugs Dermatol. 2015 Jun;14(6):581-6.</a:t>
            </a:r>
          </a:p>
          <a:p>
            <a:r>
              <a:rPr lang="fr-CH" i="1"/>
              <a:t>J Drugs Dermatol. 2020 Nov 1;19(11):s6-s13.</a:t>
            </a:r>
            <a:endParaRPr lang="fr-FR" i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15CF94-5A1E-245A-F42A-0F4422E8ACFF}"/>
              </a:ext>
            </a:extLst>
          </p:cNvPr>
          <p:cNvSpPr txBox="1"/>
          <p:nvPr/>
        </p:nvSpPr>
        <p:spPr>
          <a:xfrm>
            <a:off x="170121" y="212651"/>
            <a:ext cx="7761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Acné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AD5186D-2B82-39D5-5AF9-047A72FC5983}"/>
              </a:ext>
            </a:extLst>
          </p:cNvPr>
          <p:cNvSpPr txBox="1"/>
          <p:nvPr/>
        </p:nvSpPr>
        <p:spPr>
          <a:xfrm>
            <a:off x="170121" y="1182244"/>
            <a:ext cx="602286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Indication</a:t>
            </a:r>
            <a:r>
              <a:rPr lang="fr-FR"/>
              <a:t>: acné modérée à sévère</a:t>
            </a:r>
          </a:p>
          <a:p>
            <a:endParaRPr lang="fr-FR"/>
          </a:p>
          <a:p>
            <a:r>
              <a:rPr lang="fr-FR" b="1"/>
              <a:t>Schéma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Antimicrobien</a:t>
            </a:r>
            <a:r>
              <a:rPr lang="fr-FR" b="1"/>
              <a:t>: </a:t>
            </a:r>
            <a:r>
              <a:rPr lang="fr-FR"/>
              <a:t>doxycycline PO 100 mg 1-2x/j durant 3 mois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accent1"/>
                </a:solidFill>
              </a:rPr>
              <a:t>Anti-inflammatoire</a:t>
            </a:r>
            <a:r>
              <a:rPr lang="fr-FR"/>
              <a:t>: doxycycline PO 40 mg 1x/j durant 3 mois</a:t>
            </a:r>
          </a:p>
          <a:p>
            <a:endParaRPr lang="fr-FR"/>
          </a:p>
          <a:p>
            <a:r>
              <a:rPr lang="fr-FR" b="1"/>
              <a:t>Mécanisme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Activité antimicrobienne sur </a:t>
            </a:r>
            <a:r>
              <a:rPr lang="fr-FR" i="1"/>
              <a:t>Cutibacterium acnes</a:t>
            </a: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Propriétés anti-inflammatoires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D3D84E3-C07E-F728-A47A-08067FA208D8}"/>
              </a:ext>
            </a:extLst>
          </p:cNvPr>
          <p:cNvGrpSpPr/>
          <p:nvPr/>
        </p:nvGrpSpPr>
        <p:grpSpPr>
          <a:xfrm>
            <a:off x="6502367" y="2201862"/>
            <a:ext cx="5519512" cy="2454275"/>
            <a:chOff x="6502367" y="2201862"/>
            <a:chExt cx="5519512" cy="2454275"/>
          </a:xfrm>
        </p:grpSpPr>
        <p:pic>
          <p:nvPicPr>
            <p:cNvPr id="8" name="Image 7" descr="Une image contenant texte, capture d’écran, ligne, diagramme&#10;&#10;Le contenu généré par l’IA peut être incorrect.">
              <a:extLst>
                <a:ext uri="{FF2B5EF4-FFF2-40B4-BE49-F238E27FC236}">
                  <a16:creationId xmlns:a16="http://schemas.microsoft.com/office/drawing/2014/main" id="{075B5CEB-4E61-A6C3-23C5-64BEE47F3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02367" y="2201862"/>
              <a:ext cx="5519512" cy="245427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CF9239-4067-9DE1-F25C-DC7D1B2978E6}"/>
                </a:ext>
              </a:extLst>
            </p:cNvPr>
            <p:cNvSpPr/>
            <p:nvPr/>
          </p:nvSpPr>
          <p:spPr>
            <a:xfrm>
              <a:off x="6502367" y="4321565"/>
              <a:ext cx="2662903" cy="3345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686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4A5069C-F65D-EE87-6CE2-9C66C2A3C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Visage humain, personne, habits&#10;&#10;Le contenu généré par l’IA peut être incorrect.">
            <a:extLst>
              <a:ext uri="{FF2B5EF4-FFF2-40B4-BE49-F238E27FC236}">
                <a16:creationId xmlns:a16="http://schemas.microsoft.com/office/drawing/2014/main" id="{A0C24A5E-E96E-5832-809C-07517DF3B4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554" y="801"/>
            <a:ext cx="5847302" cy="68571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C3FE294-E37B-45BD-DE60-FFE5546B8A14}"/>
              </a:ext>
            </a:extLst>
          </p:cNvPr>
          <p:cNvSpPr/>
          <p:nvPr/>
        </p:nvSpPr>
        <p:spPr>
          <a:xfrm>
            <a:off x="3310554" y="3560618"/>
            <a:ext cx="5847302" cy="32973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57C419A-6D58-FF1F-A75F-3F1190238E8F}"/>
              </a:ext>
            </a:extLst>
          </p:cNvPr>
          <p:cNvSpPr txBox="1"/>
          <p:nvPr/>
        </p:nvSpPr>
        <p:spPr>
          <a:xfrm>
            <a:off x="9712038" y="5666508"/>
            <a:ext cx="2161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>
                <a:solidFill>
                  <a:schemeClr val="bg2">
                    <a:lumMod val="50000"/>
                  </a:schemeClr>
                </a:solidFill>
              </a:rPr>
              <a:t>OpenAI. ChatGPT (GPT-5.3)</a:t>
            </a:r>
          </a:p>
        </p:txBody>
      </p:sp>
    </p:spTree>
    <p:extLst>
      <p:ext uri="{BB962C8B-B14F-4D97-AF65-F5344CB8AC3E}">
        <p14:creationId xmlns:p14="http://schemas.microsoft.com/office/powerpoint/2010/main" val="158046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D3F1D89-8207-2C5E-19BF-2E0FC0F5D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599" y="6217804"/>
            <a:ext cx="4662055" cy="365125"/>
          </a:xfrm>
        </p:spPr>
        <p:txBody>
          <a:bodyPr/>
          <a:lstStyle/>
          <a:p>
            <a:r>
              <a:rPr lang="fr-FR" i="1"/>
              <a:t>Fabrice Mure. Biologie moléculaire. Université de Lyon, 2016.</a:t>
            </a:r>
          </a:p>
          <a:p>
            <a:r>
              <a:rPr lang="fr-FR" i="1">
                <a:solidFill>
                  <a:schemeClr val="bg2">
                    <a:lumMod val="50000"/>
                  </a:schemeClr>
                </a:solidFill>
              </a:rPr>
              <a:t>OpenAI. ChatGPT (GPT-5.3)</a:t>
            </a:r>
            <a:r>
              <a:rPr lang="fr-FR" i="1"/>
              <a:t>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D738686-9CCF-1CB0-6DCD-1F2142696568}"/>
              </a:ext>
            </a:extLst>
          </p:cNvPr>
          <p:cNvSpPr txBox="1"/>
          <p:nvPr/>
        </p:nvSpPr>
        <p:spPr>
          <a:xfrm>
            <a:off x="170121" y="212651"/>
            <a:ext cx="2095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Antiparasitaire ?</a:t>
            </a:r>
          </a:p>
        </p:txBody>
      </p:sp>
      <p:pic>
        <p:nvPicPr>
          <p:cNvPr id="14" name="Image 13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2A7D636-2CEB-95A2-CBBE-C9F5842FB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572" y="1130448"/>
            <a:ext cx="2772695" cy="1765152"/>
          </a:xfrm>
          <a:prstGeom prst="rect">
            <a:avLst/>
          </a:prstGeom>
        </p:spPr>
      </p:pic>
      <p:pic>
        <p:nvPicPr>
          <p:cNvPr id="16" name="Image 15" descr="Une image contenant diagramme, capture d’écran, carte&#10;&#10;Le contenu généré par l’IA peut être incorrect.">
            <a:extLst>
              <a:ext uri="{FF2B5EF4-FFF2-40B4-BE49-F238E27FC236}">
                <a16:creationId xmlns:a16="http://schemas.microsoft.com/office/drawing/2014/main" id="{F837107B-84AF-F7C8-3C84-BE796738C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6734" y="1130448"/>
            <a:ext cx="3287492" cy="1865746"/>
          </a:xfrm>
          <a:prstGeom prst="rect">
            <a:avLst/>
          </a:prstGeom>
        </p:spPr>
      </p:pic>
      <p:pic>
        <p:nvPicPr>
          <p:cNvPr id="8" name="Image 7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BD0484CB-6D12-CED3-BD6A-011E2D4A4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0837" y="3323882"/>
            <a:ext cx="4350326" cy="2566233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93A03B5-5AAA-A07C-59AB-B99A934FC8A1}"/>
              </a:ext>
            </a:extLst>
          </p:cNvPr>
          <p:cNvSpPr txBox="1"/>
          <p:nvPr/>
        </p:nvSpPr>
        <p:spPr>
          <a:xfrm>
            <a:off x="2612990" y="686939"/>
            <a:ext cx="2205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1"/>
                </a:solidFill>
              </a:rPr>
              <a:t>Parasite, eucaryote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EBF76DF-A053-DF1F-5536-7BECB56D87B7}"/>
              </a:ext>
            </a:extLst>
          </p:cNvPr>
          <p:cNvSpPr txBox="1"/>
          <p:nvPr/>
        </p:nvSpPr>
        <p:spPr>
          <a:xfrm>
            <a:off x="7608928" y="686939"/>
            <a:ext cx="2319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1"/>
                </a:solidFill>
              </a:rPr>
              <a:t>Bactérie, procaryote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8C225C31-809E-8EF9-66C6-937D72396BD3}"/>
              </a:ext>
            </a:extLst>
          </p:cNvPr>
          <p:cNvSpPr txBox="1"/>
          <p:nvPr/>
        </p:nvSpPr>
        <p:spPr>
          <a:xfrm>
            <a:off x="5443418" y="2811527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1"/>
                </a:solidFill>
              </a:rPr>
              <a:t>Ribosomes</a:t>
            </a:r>
          </a:p>
        </p:txBody>
      </p:sp>
    </p:spTree>
    <p:extLst>
      <p:ext uri="{BB962C8B-B14F-4D97-AF65-F5344CB8AC3E}">
        <p14:creationId xmlns:p14="http://schemas.microsoft.com/office/powerpoint/2010/main" val="415097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D07A908-2E36-BED1-8213-827746CC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17804"/>
            <a:ext cx="4114800" cy="365125"/>
          </a:xfrm>
        </p:spPr>
        <p:txBody>
          <a:bodyPr/>
          <a:lstStyle/>
          <a:p>
            <a:r>
              <a:rPr lang="fr-CH" i="1"/>
              <a:t>Mol Biochem Parasitol. 1989 May 1;34(2):109-15.</a:t>
            </a:r>
          </a:p>
          <a:p>
            <a:r>
              <a:rPr lang="fr-CH" i="1"/>
              <a:t>Mol Biochem Parasitol. 2007 Apr;152(2):181-91.</a:t>
            </a:r>
          </a:p>
          <a:p>
            <a:r>
              <a:rPr lang="fr-CH" i="1"/>
              <a:t>Nature. 2013 May 23;497(7450):451-7.</a:t>
            </a:r>
            <a:endParaRPr lang="fr-FR" i="1"/>
          </a:p>
        </p:txBody>
      </p:sp>
      <p:pic>
        <p:nvPicPr>
          <p:cNvPr id="5" name="Image 4" descr="Une image contenant texte, capture d’écran, diagramme, reçu&#10;&#10;Le contenu généré par l’IA peut être incorrect.">
            <a:extLst>
              <a:ext uri="{FF2B5EF4-FFF2-40B4-BE49-F238E27FC236}">
                <a16:creationId xmlns:a16="http://schemas.microsoft.com/office/drawing/2014/main" id="{E5D562FB-371D-6F35-7BD6-3A135ED5C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76" y="4125763"/>
            <a:ext cx="7772400" cy="19148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EEFBDED-5ABB-89E4-91E0-EEA9946C0BFC}"/>
              </a:ext>
            </a:extLst>
          </p:cNvPr>
          <p:cNvSpPr txBox="1"/>
          <p:nvPr/>
        </p:nvSpPr>
        <p:spPr>
          <a:xfrm>
            <a:off x="170121" y="212651"/>
            <a:ext cx="20957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Antiparasitaire ?</a:t>
            </a:r>
          </a:p>
        </p:txBody>
      </p:sp>
      <p:pic>
        <p:nvPicPr>
          <p:cNvPr id="8" name="Image 7" descr="Une image contenant dessin, illustration, conception&#10;&#10;Le contenu généré par l’IA peut être incorrect.">
            <a:extLst>
              <a:ext uri="{FF2B5EF4-FFF2-40B4-BE49-F238E27FC236}">
                <a16:creationId xmlns:a16="http://schemas.microsoft.com/office/drawing/2014/main" id="{04CECFC8-CB56-47E1-2E0F-B4E3793932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76" y="2032365"/>
            <a:ext cx="2498876" cy="1680278"/>
          </a:xfrm>
          <a:prstGeom prst="rect">
            <a:avLst/>
          </a:prstGeom>
        </p:spPr>
      </p:pic>
      <p:pic>
        <p:nvPicPr>
          <p:cNvPr id="12" name="Image 11" descr="Une image contenant capture d’écran, film radiographique&#10;&#10;Le contenu généré par l’IA peut être incorrect.">
            <a:extLst>
              <a:ext uri="{FF2B5EF4-FFF2-40B4-BE49-F238E27FC236}">
                <a16:creationId xmlns:a16="http://schemas.microsoft.com/office/drawing/2014/main" id="{92C8764D-9393-2605-CA79-41BFA9B290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248" y="137098"/>
            <a:ext cx="2844752" cy="49460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88B5F3C-47C0-8E8F-A9F5-BB9BDBA662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8442" y="1869211"/>
            <a:ext cx="2844753" cy="2256552"/>
          </a:xfrm>
          <a:prstGeom prst="rect">
            <a:avLst/>
          </a:prstGeom>
        </p:spPr>
      </p:pic>
      <p:pic>
        <p:nvPicPr>
          <p:cNvPr id="16" name="Image 15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id="{E9C04265-2E3D-C252-8971-68A1B6352B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052" y="287306"/>
            <a:ext cx="3774867" cy="191482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E7E01598-E332-0536-DEB4-69A7D8E8FD05}"/>
              </a:ext>
            </a:extLst>
          </p:cNvPr>
          <p:cNvSpPr txBox="1"/>
          <p:nvPr/>
        </p:nvSpPr>
        <p:spPr>
          <a:xfrm>
            <a:off x="7744691" y="448084"/>
            <a:ext cx="1558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>
                <a:solidFill>
                  <a:schemeClr val="accent1"/>
                </a:solidFill>
              </a:rPr>
              <a:t>P. falciparum</a:t>
            </a:r>
          </a:p>
          <a:p>
            <a:r>
              <a:rPr lang="fr-FR">
                <a:solidFill>
                  <a:schemeClr val="accent1"/>
                </a:solidFill>
              </a:rPr>
              <a:t>(paludisme)</a:t>
            </a:r>
          </a:p>
        </p:txBody>
      </p:sp>
    </p:spTree>
    <p:extLst>
      <p:ext uri="{BB962C8B-B14F-4D97-AF65-F5344CB8AC3E}">
        <p14:creationId xmlns:p14="http://schemas.microsoft.com/office/powerpoint/2010/main" val="6061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18DB9DD9-97E4-5F11-60CD-07E23CA05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2946" y="159652"/>
            <a:ext cx="3059085" cy="2967006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EE3A455-88EE-92A3-764A-51EA4B122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43699"/>
            <a:ext cx="4114800" cy="365125"/>
          </a:xfrm>
        </p:spPr>
        <p:txBody>
          <a:bodyPr/>
          <a:lstStyle/>
          <a:p>
            <a:r>
              <a:rPr lang="fr-FR" i="1" dirty="0" err="1"/>
              <a:t>Neth</a:t>
            </a:r>
            <a:r>
              <a:rPr lang="fr-FR" i="1" dirty="0"/>
              <a:t> J Med. 2015 Jan;73(1):37-40.</a:t>
            </a:r>
          </a:p>
          <a:p>
            <a:r>
              <a:rPr lang="fr-FR" i="1" dirty="0"/>
              <a:t>N </a:t>
            </a:r>
            <a:r>
              <a:rPr lang="fr-FR" i="1" dirty="0" err="1"/>
              <a:t>Engl</a:t>
            </a:r>
            <a:r>
              <a:rPr lang="fr-FR" i="1" dirty="0"/>
              <a:t> J Med. 2025 Sep 25;393(12):e19.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FDEDD4-3711-F661-6702-B9F06BB67156}"/>
              </a:ext>
            </a:extLst>
          </p:cNvPr>
          <p:cNvSpPr txBox="1"/>
          <p:nvPr/>
        </p:nvSpPr>
        <p:spPr>
          <a:xfrm>
            <a:off x="170121" y="212651"/>
            <a:ext cx="23659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Effets indésirables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8E9524-2EB7-48EE-D3F7-C490188B84CC}"/>
              </a:ext>
            </a:extLst>
          </p:cNvPr>
          <p:cNvSpPr txBox="1"/>
          <p:nvPr/>
        </p:nvSpPr>
        <p:spPr>
          <a:xfrm>
            <a:off x="170121" y="911118"/>
            <a:ext cx="9440533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Gastro-intestinaux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Douleurs abdominales (fréquent)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Nausées/vomissements (fréquent)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FF0000"/>
                </a:solidFill>
              </a:rPr>
              <a:t>Oesophagite</a:t>
            </a:r>
            <a:endParaRPr lang="fr-FR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i="1" dirty="0"/>
              <a:t>C. difficile </a:t>
            </a:r>
            <a:r>
              <a:rPr lang="fr-FR" dirty="0"/>
              <a:t>(rare)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Hépatobiliaires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Hépatite (rare)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Cutanée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Photosensibilité </a:t>
            </a:r>
            <a:r>
              <a:rPr lang="fr-FR" dirty="0"/>
              <a:t>(fréquent)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Hyperpigmentation (dose-dépendant)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SNC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HTIC idiopathique (</a:t>
            </a:r>
            <a:r>
              <a:rPr lang="fr-FR" dirty="0" err="1"/>
              <a:t>pseudotumor</a:t>
            </a:r>
            <a:r>
              <a:rPr lang="fr-FR" dirty="0"/>
              <a:t> </a:t>
            </a:r>
            <a:r>
              <a:rPr lang="fr-FR" dirty="0" err="1"/>
              <a:t>cerebri</a:t>
            </a:r>
            <a:r>
              <a:rPr lang="fr-FR" dirty="0"/>
              <a:t>, rare)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Pédiatrie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0000"/>
                </a:solidFill>
              </a:rPr>
              <a:t>Coloration dentaire </a:t>
            </a:r>
            <a:r>
              <a:rPr lang="fr-FR" dirty="0"/>
              <a:t>(dose-dépendant, plutôt tétracycline </a:t>
            </a:r>
            <a:r>
              <a:rPr lang="fr-FR" dirty="0">
                <a:sym typeface="Wingdings" pitchFamily="2" charset="2"/>
              </a:rPr>
              <a:t> </a:t>
            </a:r>
            <a:r>
              <a:rPr lang="fr-FR" dirty="0"/>
              <a:t>débattu pour doxycycline)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Retard de croissance osseuse (prématurés, plutôt tétracycline)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3A2B899-5F0A-F39B-147E-024DAC855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6764" y="159652"/>
            <a:ext cx="2687127" cy="41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5D5188B-351E-45C8-4A87-2310482F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6657"/>
            <a:ext cx="4114800" cy="365125"/>
          </a:xfrm>
        </p:spPr>
        <p:txBody>
          <a:bodyPr/>
          <a:lstStyle/>
          <a:p>
            <a:r>
              <a:rPr lang="fr-CH" i="1"/>
              <a:t>Ann Pharmacother. 2019 Nov;53(11):1162-1166.</a:t>
            </a:r>
          </a:p>
          <a:p>
            <a:r>
              <a:rPr lang="fr-CH" i="1"/>
              <a:t>Diagn Microbiol Infect Dis. 2019 Mar;93(3):238-242.</a:t>
            </a:r>
            <a:endParaRPr lang="fr-FR" i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6107D95-FFDF-CE1C-DA16-70B25CABB7E7}"/>
              </a:ext>
            </a:extLst>
          </p:cNvPr>
          <p:cNvSpPr txBox="1"/>
          <p:nvPr/>
        </p:nvSpPr>
        <p:spPr>
          <a:xfrm>
            <a:off x="170121" y="212651"/>
            <a:ext cx="5272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Effets indésirables	</a:t>
            </a:r>
            <a:r>
              <a:rPr lang="fr-FR" sz="2000" b="1" i="1">
                <a:solidFill>
                  <a:schemeClr val="accent1"/>
                </a:solidFill>
              </a:rPr>
              <a:t>Coloration dentaire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7286E7-1C89-FACA-6F24-A694E1BC7C00}"/>
              </a:ext>
            </a:extLst>
          </p:cNvPr>
          <p:cNvSpPr txBox="1"/>
          <p:nvPr/>
        </p:nvSpPr>
        <p:spPr>
          <a:xfrm>
            <a:off x="170121" y="1248033"/>
            <a:ext cx="53749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Mécanisme</a:t>
            </a:r>
            <a:r>
              <a:rPr lang="fr-FR"/>
              <a:t>: interaction avec métabolisme calcique</a:t>
            </a:r>
          </a:p>
          <a:p>
            <a:endParaRPr lang="fr-FR"/>
          </a:p>
          <a:p>
            <a:r>
              <a:rPr lang="fr-FR"/>
              <a:t>Tétracycline &gt;&gt; doxycycline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6093780-6F0D-EC61-0B93-CCF1894DD493}"/>
              </a:ext>
            </a:extLst>
          </p:cNvPr>
          <p:cNvSpPr txBox="1"/>
          <p:nvPr/>
        </p:nvSpPr>
        <p:spPr>
          <a:xfrm>
            <a:off x="170121" y="2690336"/>
            <a:ext cx="36411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Facteurs de risque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Fœtus (2-3</a:t>
            </a:r>
            <a:r>
              <a:rPr lang="fr-FR" baseline="30000"/>
              <a:t>e</a:t>
            </a:r>
            <a:r>
              <a:rPr lang="fr-FR"/>
              <a:t> trimestre)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Nouveau-nés et enfants &lt;  8 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Prématurité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Dose-dépendant (&gt; 21j)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0D1AAC-C5F1-5E11-634D-B84E2400108B}"/>
              </a:ext>
            </a:extLst>
          </p:cNvPr>
          <p:cNvSpPr txBox="1"/>
          <p:nvPr/>
        </p:nvSpPr>
        <p:spPr>
          <a:xfrm>
            <a:off x="170121" y="4686638"/>
            <a:ext cx="9663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chemeClr val="accent1"/>
                </a:solidFill>
                <a:sym typeface="Wingdings" pitchFamily="2" charset="2"/>
              </a:rPr>
              <a:t> imputabilité débattue pour la doxycycline, à éviter dans le doute si alternative disponible</a:t>
            </a:r>
            <a:endParaRPr lang="fr-FR" b="1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0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EC1F837A-7A19-A341-8D5F-D9631F475974}"/>
              </a:ext>
            </a:extLst>
          </p:cNvPr>
          <p:cNvSpPr txBox="1"/>
          <p:nvPr/>
        </p:nvSpPr>
        <p:spPr>
          <a:xfrm>
            <a:off x="170121" y="212651"/>
            <a:ext cx="2667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Précautions d’emploi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EA16A8-5CB4-4255-4151-C7B69E61CA38}"/>
              </a:ext>
            </a:extLst>
          </p:cNvPr>
          <p:cNvSpPr txBox="1"/>
          <p:nvPr/>
        </p:nvSpPr>
        <p:spPr>
          <a:xfrm>
            <a:off x="170121" y="770396"/>
            <a:ext cx="1117690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Prise en dehors des repas, avec un grand verre d’eau et maintenir position verticale au moins 30 min après la prise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Protection solaire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Eviter chez enfants &lt; 8 ans surtout si traitement prolongé (&gt;21 jours)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Femme enceinte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Pas de contre-indication au 1</a:t>
            </a:r>
            <a:r>
              <a:rPr lang="fr-FR" baseline="30000" dirty="0"/>
              <a:t>er</a:t>
            </a:r>
            <a:r>
              <a:rPr lang="fr-FR" dirty="0"/>
              <a:t> trimestre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Eviter ensuite (coloration dentaire)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Interactions pharmacocinétiques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Cations </a:t>
            </a:r>
            <a:r>
              <a:rPr lang="fr-FR" dirty="0" err="1"/>
              <a:t>dimorphiques</a:t>
            </a:r>
            <a:r>
              <a:rPr lang="fr-FR" dirty="0"/>
              <a:t> : ↓ absorption doxycycline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Barbituriques, </a:t>
            </a:r>
            <a:r>
              <a:rPr lang="fr-FR" dirty="0" err="1"/>
              <a:t>phénytoine</a:t>
            </a:r>
            <a:r>
              <a:rPr lang="fr-FR" dirty="0"/>
              <a:t>, carbamazépine: ↓ taux doxycycline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Digoxin</a:t>
            </a:r>
            <a:r>
              <a:rPr lang="fr-FR" dirty="0"/>
              <a:t> : ↑ </a:t>
            </a:r>
            <a:r>
              <a:rPr lang="fr-FR" dirty="0" err="1"/>
              <a:t>digoxin</a:t>
            </a: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 err="1"/>
              <a:t>Warfarin</a:t>
            </a:r>
            <a:r>
              <a:rPr lang="fr-FR" dirty="0"/>
              <a:t> (dans une moindre mesure </a:t>
            </a:r>
            <a:r>
              <a:rPr lang="fr-FR" dirty="0" err="1"/>
              <a:t>acenocoumarol</a:t>
            </a:r>
            <a:r>
              <a:rPr lang="fr-FR" dirty="0"/>
              <a:t>): ↑ INR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Antimicrobiens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 err="1"/>
              <a:t>Atovaquone</a:t>
            </a:r>
            <a:r>
              <a:rPr lang="fr-FR" dirty="0"/>
              <a:t> :  ↓ taux </a:t>
            </a:r>
            <a:r>
              <a:rPr lang="fr-FR" dirty="0" err="1"/>
              <a:t>atovaquone</a:t>
            </a:r>
            <a:endParaRPr lang="fr-FR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Rifampicine &gt; </a:t>
            </a:r>
            <a:r>
              <a:rPr lang="fr-FR" dirty="0" err="1"/>
              <a:t>rifabutin</a:t>
            </a:r>
            <a:r>
              <a:rPr lang="fr-FR" dirty="0"/>
              <a:t> &gt; </a:t>
            </a:r>
            <a:r>
              <a:rPr lang="fr-FR" dirty="0" err="1"/>
              <a:t>rifapentine</a:t>
            </a:r>
            <a:r>
              <a:rPr lang="fr-FR" dirty="0"/>
              <a:t> : ↓ taux doxycycline</a:t>
            </a:r>
          </a:p>
        </p:txBody>
      </p:sp>
    </p:spTree>
    <p:extLst>
      <p:ext uri="{BB962C8B-B14F-4D97-AF65-F5344CB8AC3E}">
        <p14:creationId xmlns:p14="http://schemas.microsoft.com/office/powerpoint/2010/main" val="19804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texte, Visage humain, personne, habits&#10;&#10;Le contenu généré par l’IA peut être incorrect.">
            <a:extLst>
              <a:ext uri="{FF2B5EF4-FFF2-40B4-BE49-F238E27FC236}">
                <a16:creationId xmlns:a16="http://schemas.microsoft.com/office/drawing/2014/main" id="{C332C76E-9A53-71BB-4AB3-CC37BED3D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554" y="801"/>
            <a:ext cx="5847302" cy="6857199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1D0953C-DF0F-9C68-9D32-C77ED39F2D80}"/>
              </a:ext>
            </a:extLst>
          </p:cNvPr>
          <p:cNvSpPr txBox="1"/>
          <p:nvPr/>
        </p:nvSpPr>
        <p:spPr>
          <a:xfrm>
            <a:off x="9712038" y="5666508"/>
            <a:ext cx="2161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>
                <a:solidFill>
                  <a:schemeClr val="bg2">
                    <a:lumMod val="50000"/>
                  </a:schemeClr>
                </a:solidFill>
              </a:rPr>
              <a:t>OpenAI. ChatGPT (GPT-5.3)</a:t>
            </a:r>
          </a:p>
        </p:txBody>
      </p:sp>
    </p:spTree>
    <p:extLst>
      <p:ext uri="{BB962C8B-B14F-4D97-AF65-F5344CB8AC3E}">
        <p14:creationId xmlns:p14="http://schemas.microsoft.com/office/powerpoint/2010/main" val="14758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446C7-AC94-4498-54C3-8EBC37726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0E44C04-2B65-D872-35DE-CA059846C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 descr="Une image contenant texte, Visage humain, personne, habits&#10;&#10;Le contenu généré par l’IA peut être incorrect.">
            <a:extLst>
              <a:ext uri="{FF2B5EF4-FFF2-40B4-BE49-F238E27FC236}">
                <a16:creationId xmlns:a16="http://schemas.microsoft.com/office/drawing/2014/main" id="{5D211221-E319-59C4-EEA1-1F67E8D83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0554" y="801"/>
            <a:ext cx="5847302" cy="68571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21D826C-3501-D42F-0D4F-C1AD0B25ACB6}"/>
              </a:ext>
            </a:extLst>
          </p:cNvPr>
          <p:cNvSpPr txBox="1"/>
          <p:nvPr/>
        </p:nvSpPr>
        <p:spPr>
          <a:xfrm>
            <a:off x="9712038" y="5666508"/>
            <a:ext cx="21613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>
                <a:solidFill>
                  <a:schemeClr val="bg2">
                    <a:lumMod val="50000"/>
                  </a:schemeClr>
                </a:solidFill>
              </a:rPr>
              <a:t>OpenAI. ChatGPT (GPT-5.3)</a:t>
            </a:r>
          </a:p>
        </p:txBody>
      </p:sp>
    </p:spTree>
    <p:extLst>
      <p:ext uri="{BB962C8B-B14F-4D97-AF65-F5344CB8AC3E}">
        <p14:creationId xmlns:p14="http://schemas.microsoft.com/office/powerpoint/2010/main" val="318433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5B591308-1740-7B38-7163-E7892E08BECB}"/>
              </a:ext>
            </a:extLst>
          </p:cNvPr>
          <p:cNvSpPr/>
          <p:nvPr/>
        </p:nvSpPr>
        <p:spPr>
          <a:xfrm>
            <a:off x="4328197" y="1116419"/>
            <a:ext cx="3535604" cy="444217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699FB06-FD79-848D-4D31-1031322B63AF}"/>
              </a:ext>
            </a:extLst>
          </p:cNvPr>
          <p:cNvSpPr/>
          <p:nvPr/>
        </p:nvSpPr>
        <p:spPr>
          <a:xfrm>
            <a:off x="8493720" y="1116419"/>
            <a:ext cx="3535604" cy="444217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4DF07B-B4B6-A4A7-AABC-7741E6D05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12531" y="6097799"/>
            <a:ext cx="4166938" cy="495507"/>
          </a:xfrm>
        </p:spPr>
        <p:txBody>
          <a:bodyPr/>
          <a:lstStyle/>
          <a:p>
            <a:r>
              <a:rPr lang="fr-FR" i="1"/>
              <a:t>J Antimicrob Chemother. 2006 Aug;58(2):256-65.</a:t>
            </a:r>
          </a:p>
          <a:p>
            <a:r>
              <a:rPr lang="fr-CH" i="1"/>
              <a:t>Antimicrob Agents Chemother. 2015 Nov;59(11):7044-53.</a:t>
            </a:r>
            <a:endParaRPr lang="fr-FR" i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EAC17E-DB87-D82C-67A3-C60E2BD86FDD}"/>
              </a:ext>
            </a:extLst>
          </p:cNvPr>
          <p:cNvSpPr txBox="1"/>
          <p:nvPr/>
        </p:nvSpPr>
        <p:spPr>
          <a:xfrm>
            <a:off x="170121" y="212651"/>
            <a:ext cx="1729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Tetracyclines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63D2DD3-008E-34E5-3B8E-B6FA0C16BF2D}"/>
              </a:ext>
            </a:extLst>
          </p:cNvPr>
          <p:cNvSpPr/>
          <p:nvPr/>
        </p:nvSpPr>
        <p:spPr>
          <a:xfrm>
            <a:off x="170122" y="1116419"/>
            <a:ext cx="3535604" cy="4442170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922ACD-D56E-5E38-E1FC-C4690BE8E8DF}"/>
              </a:ext>
            </a:extLst>
          </p:cNvPr>
          <p:cNvSpPr txBox="1"/>
          <p:nvPr/>
        </p:nvSpPr>
        <p:spPr>
          <a:xfrm>
            <a:off x="542670" y="1458021"/>
            <a:ext cx="279050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1</a:t>
            </a:r>
            <a:r>
              <a:rPr lang="fr-FR" b="1" baseline="30000"/>
              <a:t>e</a:t>
            </a:r>
            <a:r>
              <a:rPr lang="fr-FR" b="1"/>
              <a:t> génération (1948-1963)</a:t>
            </a:r>
          </a:p>
          <a:p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tetracycline (1954)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oxytetracycline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chlortetracycline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demeclocycline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lymecycline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methacycline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rolitetracycline</a:t>
            </a:r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735ABB6-6BD7-787D-C096-46A21B571FBE}"/>
              </a:ext>
            </a:extLst>
          </p:cNvPr>
          <p:cNvSpPr txBox="1"/>
          <p:nvPr/>
        </p:nvSpPr>
        <p:spPr>
          <a:xfrm>
            <a:off x="4700745" y="1458021"/>
            <a:ext cx="27905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2</a:t>
            </a:r>
            <a:r>
              <a:rPr lang="fr-FR" b="1" baseline="30000"/>
              <a:t>e</a:t>
            </a:r>
            <a:r>
              <a:rPr lang="fr-FR" b="1"/>
              <a:t> génération (1965-1972)</a:t>
            </a:r>
          </a:p>
          <a:p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doxycycline (1967)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minocycline (1972)</a:t>
            </a:r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D1A350C-A75C-BF50-D4B6-8C74D683F514}"/>
              </a:ext>
            </a:extLst>
          </p:cNvPr>
          <p:cNvSpPr txBox="1"/>
          <p:nvPr/>
        </p:nvSpPr>
        <p:spPr>
          <a:xfrm>
            <a:off x="9321008" y="1456569"/>
            <a:ext cx="188102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3</a:t>
            </a:r>
            <a:r>
              <a:rPr lang="fr-FR" b="1" baseline="30000"/>
              <a:t>e</a:t>
            </a:r>
            <a:r>
              <a:rPr lang="fr-FR" b="1"/>
              <a:t> génération</a:t>
            </a:r>
          </a:p>
          <a:p>
            <a:endParaRPr lang="fr-FR" b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tigecycline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eravacycline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/>
              <a:t>omadacycline</a:t>
            </a:r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9BF641D-3EA4-DEFC-FA63-CA65CF55EA2F}"/>
              </a:ext>
            </a:extLst>
          </p:cNvPr>
          <p:cNvSpPr txBox="1"/>
          <p:nvPr/>
        </p:nvSpPr>
        <p:spPr>
          <a:xfrm>
            <a:off x="4700745" y="3551044"/>
            <a:ext cx="1908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↑ lipophilie</a:t>
            </a:r>
          </a:p>
          <a:p>
            <a:r>
              <a:rPr lang="fr-FR">
                <a:solidFill>
                  <a:schemeClr val="bg1"/>
                </a:solidFill>
              </a:rPr>
              <a:t>↑ biodisponibilité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068438-27F8-0E53-A3DA-D04C8A7E5195}"/>
              </a:ext>
            </a:extLst>
          </p:cNvPr>
          <p:cNvSpPr txBox="1"/>
          <p:nvPr/>
        </p:nvSpPr>
        <p:spPr>
          <a:xfrm>
            <a:off x="9321008" y="3551044"/>
            <a:ext cx="1583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↑ spectre</a:t>
            </a:r>
          </a:p>
          <a:p>
            <a:r>
              <a:rPr lang="fr-FR">
                <a:solidFill>
                  <a:schemeClr val="bg1"/>
                </a:solidFill>
              </a:rPr>
              <a:t>formulation IV</a:t>
            </a:r>
          </a:p>
        </p:txBody>
      </p:sp>
    </p:spTree>
    <p:extLst>
      <p:ext uri="{BB962C8B-B14F-4D97-AF65-F5344CB8AC3E}">
        <p14:creationId xmlns:p14="http://schemas.microsoft.com/office/powerpoint/2010/main" val="67456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74D3B-A279-3AF1-19E7-28F1BF660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231659"/>
            <a:ext cx="4114800" cy="365125"/>
          </a:xfrm>
        </p:spPr>
        <p:txBody>
          <a:bodyPr/>
          <a:lstStyle/>
          <a:p>
            <a:r>
              <a:rPr lang="fr-FR" i="1"/>
              <a:t>CMI Communications, 2025, vol. 2, no 1, p. 105059.</a:t>
            </a:r>
          </a:p>
        </p:txBody>
      </p:sp>
      <p:pic>
        <p:nvPicPr>
          <p:cNvPr id="6" name="Image 5" descr="Une image contenant texte, capture d’écran, nombr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417078B0-B0F9-4DBA-2699-D91CA4801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1474" cy="2784764"/>
          </a:xfrm>
          <a:prstGeom prst="rect">
            <a:avLst/>
          </a:prstGeom>
        </p:spPr>
      </p:pic>
      <p:pic>
        <p:nvPicPr>
          <p:cNvPr id="8" name="Image 7" descr="Une image contenant texte, capture d’écran, Parallèle, Caractère coloré&#10;&#10;Le contenu généré par l’IA peut être incorrect.">
            <a:extLst>
              <a:ext uri="{FF2B5EF4-FFF2-40B4-BE49-F238E27FC236}">
                <a16:creationId xmlns:a16="http://schemas.microsoft.com/office/drawing/2014/main" id="{CD0027ED-D5F3-5593-D3B2-B5CA0D1D3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6645" y="0"/>
            <a:ext cx="5825355" cy="3380428"/>
          </a:xfrm>
          <a:prstGeom prst="rect">
            <a:avLst/>
          </a:prstGeom>
        </p:spPr>
      </p:pic>
      <p:pic>
        <p:nvPicPr>
          <p:cNvPr id="10" name="Image 9" descr="Une image contenant texte, capture d’écran, Caractère coloré, Parallèle&#10;&#10;Le contenu généré par l’IA peut être incorrect.">
            <a:extLst>
              <a:ext uri="{FF2B5EF4-FFF2-40B4-BE49-F238E27FC236}">
                <a16:creationId xmlns:a16="http://schemas.microsoft.com/office/drawing/2014/main" id="{AFF288F7-CF1C-8E51-DE2C-7D6778B12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06732"/>
            <a:ext cx="6022728" cy="310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6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B3D66DD-906B-9468-5A9F-5F02FD48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54332"/>
            <a:ext cx="4114800" cy="365125"/>
          </a:xfrm>
        </p:spPr>
        <p:txBody>
          <a:bodyPr/>
          <a:lstStyle/>
          <a:p>
            <a:r>
              <a:rPr lang="fr-CH" i="1"/>
              <a:t>Arch Microbiol. 1996 Jun;165(6):359-69.</a:t>
            </a:r>
          </a:p>
          <a:p>
            <a:r>
              <a:rPr lang="fr-CH" i="1"/>
              <a:t>Microbiol Mol Biol Rev. 2001 Jun;65(2):232-60</a:t>
            </a:r>
          </a:p>
          <a:p>
            <a:r>
              <a:rPr lang="fr-CH" i="1"/>
              <a:t>Antimicrob Agents Chemother. 2016 Jul 22;60(8):4433-41.</a:t>
            </a:r>
            <a:endParaRPr lang="fr-FR" i="1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F88BE8-1E70-F976-BE18-6ED828996EEA}"/>
              </a:ext>
            </a:extLst>
          </p:cNvPr>
          <p:cNvSpPr txBox="1"/>
          <p:nvPr/>
        </p:nvSpPr>
        <p:spPr>
          <a:xfrm>
            <a:off x="170121" y="212651"/>
            <a:ext cx="4394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Mécanisme d’action	 </a:t>
            </a:r>
            <a:r>
              <a:rPr lang="fr-FR" sz="2000" b="1" i="1">
                <a:solidFill>
                  <a:schemeClr val="accent1"/>
                </a:solidFill>
              </a:rPr>
              <a:t>Doxycycline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A2F78F2-D282-8A86-B7F7-0219AA9D610F}"/>
              </a:ext>
            </a:extLst>
          </p:cNvPr>
          <p:cNvSpPr txBox="1"/>
          <p:nvPr/>
        </p:nvSpPr>
        <p:spPr>
          <a:xfrm>
            <a:off x="170121" y="946298"/>
            <a:ext cx="853794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Molécule: </a:t>
            </a:r>
            <a:r>
              <a:rPr lang="fr-CH"/>
              <a:t>6-Deoxy-5-hydroxytetracycline = doxycycline</a:t>
            </a:r>
            <a:endParaRPr lang="fr-FR" b="1"/>
          </a:p>
          <a:p>
            <a:endParaRPr lang="fr-FR" b="1"/>
          </a:p>
          <a:p>
            <a:r>
              <a:rPr lang="fr-FR" b="1"/>
              <a:t>Cible</a:t>
            </a:r>
            <a:r>
              <a:rPr lang="fr-FR"/>
              <a:t>: petite sous-unité (30s) du ribosome 70s (procaryotes + organelles de certains eucaryotes)</a:t>
            </a:r>
          </a:p>
          <a:p>
            <a:endParaRPr lang="fr-FR"/>
          </a:p>
          <a:p>
            <a:r>
              <a:rPr lang="fr-FR" b="1"/>
              <a:t>Mécanisme</a:t>
            </a:r>
            <a:r>
              <a:rPr lang="fr-FR"/>
              <a:t>: inhibition de la traduction par inhibition réversible de formation du complexe minoacyl-tRNA and mRNA-ribosome</a:t>
            </a:r>
          </a:p>
          <a:p>
            <a:endParaRPr lang="fr-FR"/>
          </a:p>
          <a:p>
            <a:r>
              <a:rPr lang="fr-FR" b="1"/>
              <a:t>Autres effets potentiels mal connus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Antiviral (flavivirus?)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Anti-inflammatoire (arthrose?)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Pro-apoptotique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Neuroprotecteur</a:t>
            </a:r>
          </a:p>
        </p:txBody>
      </p:sp>
      <p:pic>
        <p:nvPicPr>
          <p:cNvPr id="9" name="Image 8" descr="Une image contenant texte, capture d’écran, Police, diagramme&#10;&#10;Le contenu généré par l’IA peut être incorrect.">
            <a:extLst>
              <a:ext uri="{FF2B5EF4-FFF2-40B4-BE49-F238E27FC236}">
                <a16:creationId xmlns:a16="http://schemas.microsoft.com/office/drawing/2014/main" id="{AA2031D9-9630-C654-C58B-AFA63FDC4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8690" y="2358488"/>
            <a:ext cx="2183189" cy="2141024"/>
          </a:xfrm>
          <a:prstGeom prst="rect">
            <a:avLst/>
          </a:prstGeom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AAF6C645-C3C4-8010-B546-1B8895417F8A}"/>
              </a:ext>
            </a:extLst>
          </p:cNvPr>
          <p:cNvGrpSpPr/>
          <p:nvPr/>
        </p:nvGrpSpPr>
        <p:grpSpPr>
          <a:xfrm>
            <a:off x="5622323" y="3094746"/>
            <a:ext cx="3882623" cy="2584159"/>
            <a:chOff x="5622324" y="3094746"/>
            <a:chExt cx="3839176" cy="2816956"/>
          </a:xfrm>
        </p:grpSpPr>
        <p:pic>
          <p:nvPicPr>
            <p:cNvPr id="11" name="Image 10" descr="Une image contenant texte, diagramme, cercle&#10;&#10;Le contenu généré par l’IA peut être incorrect.">
              <a:extLst>
                <a:ext uri="{FF2B5EF4-FFF2-40B4-BE49-F238E27FC236}">
                  <a16:creationId xmlns:a16="http://schemas.microsoft.com/office/drawing/2014/main" id="{C953682E-2F45-0127-03E7-2FD019986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2324" y="3094746"/>
              <a:ext cx="3839176" cy="2709154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2E2AA5D-1B03-9474-3F4B-D3020B854565}"/>
                </a:ext>
              </a:extLst>
            </p:cNvPr>
            <p:cNvSpPr txBox="1"/>
            <p:nvPr/>
          </p:nvSpPr>
          <p:spPr>
            <a:xfrm>
              <a:off x="5678805" y="5660725"/>
              <a:ext cx="3726213" cy="250977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algn="ctr">
                <a:defRPr sz="1200" i="1">
                  <a:solidFill>
                    <a:schemeClr val="tx1">
                      <a:tint val="82000"/>
                    </a:schemeClr>
                  </a:solidFill>
                </a:defRPr>
              </a:lvl1pPr>
            </a:lstStyle>
            <a:p>
              <a:r>
                <a:rPr lang="fr-FR" sz="1000"/>
                <a:t>2022 IJCRT | Volume 10, Issue 2 February 2022 | ISSN: 2320-2882</a:t>
              </a:r>
            </a:p>
          </p:txBody>
        </p:sp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3774D02-49D0-F186-048A-14936816AD63}"/>
              </a:ext>
            </a:extLst>
          </p:cNvPr>
          <p:cNvSpPr txBox="1"/>
          <p:nvPr/>
        </p:nvSpPr>
        <p:spPr>
          <a:xfrm>
            <a:off x="170121" y="4814826"/>
            <a:ext cx="5231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Mécanismes de résistance</a:t>
            </a:r>
            <a:r>
              <a:rPr lang="fr-FR"/>
              <a:t>: pompes à efflux, modification de cible (ribosome), inactivation enzymatique</a:t>
            </a:r>
          </a:p>
        </p:txBody>
      </p:sp>
      <p:pic>
        <p:nvPicPr>
          <p:cNvPr id="3" name="Image 2" descr="Une image contenant diagramme, ligne, Plan, capture d’écran&#10;&#10;Le contenu généré par l’IA peut être incorrect.">
            <a:extLst>
              <a:ext uri="{FF2B5EF4-FFF2-40B4-BE49-F238E27FC236}">
                <a16:creationId xmlns:a16="http://schemas.microsoft.com/office/drawing/2014/main" id="{C5EEEF44-C4BD-C1F1-E08A-41F111C6E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282" y="7081"/>
            <a:ext cx="2970717" cy="2017153"/>
          </a:xfrm>
          <a:prstGeom prst="rect">
            <a:avLst/>
          </a:prstGeom>
          <a:effectLst>
            <a:softEdge rad="38100"/>
          </a:effectLst>
        </p:spPr>
      </p:pic>
    </p:spTree>
    <p:extLst>
      <p:ext uri="{BB962C8B-B14F-4D97-AF65-F5344CB8AC3E}">
        <p14:creationId xmlns:p14="http://schemas.microsoft.com/office/powerpoint/2010/main" val="24612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1FD5B8-1944-9724-4A54-BB4AB553D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75597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82D7193-4392-99F7-96AB-3D3EEACF74A3}"/>
              </a:ext>
            </a:extLst>
          </p:cNvPr>
          <p:cNvSpPr txBox="1"/>
          <p:nvPr/>
        </p:nvSpPr>
        <p:spPr>
          <a:xfrm>
            <a:off x="170121" y="212651"/>
            <a:ext cx="43418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Spectre d’activité	</a:t>
            </a:r>
            <a:r>
              <a:rPr lang="fr-FR" sz="2000" b="1" i="1">
                <a:solidFill>
                  <a:schemeClr val="accent1"/>
                </a:solidFill>
              </a:rPr>
              <a:t>Doxycycline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25948F8-A00E-638A-CA92-D375E5F40AF8}"/>
              </a:ext>
            </a:extLst>
          </p:cNvPr>
          <p:cNvSpPr txBox="1"/>
          <p:nvPr/>
        </p:nvSpPr>
        <p:spPr>
          <a:xfrm>
            <a:off x="3104070" y="879998"/>
            <a:ext cx="33478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Gram+</a:t>
            </a:r>
          </a:p>
          <a:p>
            <a:r>
              <a:rPr lang="fr-CH" i="1"/>
              <a:t>Staphylococcus</a:t>
            </a:r>
            <a:r>
              <a:rPr lang="fr-CH"/>
              <a:t> spp (y.c. MRSA)</a:t>
            </a:r>
          </a:p>
          <a:p>
            <a:r>
              <a:rPr lang="fr-CH" i="1"/>
              <a:t>Streptococcus</a:t>
            </a:r>
            <a:r>
              <a:rPr lang="fr-CH"/>
              <a:t> spp</a:t>
            </a:r>
          </a:p>
          <a:p>
            <a:r>
              <a:rPr lang="fr-CH" i="1"/>
              <a:t>Bacillus</a:t>
            </a:r>
            <a:r>
              <a:rPr lang="fr-CH"/>
              <a:t> spp</a:t>
            </a:r>
          </a:p>
          <a:p>
            <a:r>
              <a:rPr lang="fr-CH" i="1"/>
              <a:t>Cutibacterium acnes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847E53F-824A-47D5-4B2B-D58D05F73548}"/>
              </a:ext>
            </a:extLst>
          </p:cNvPr>
          <p:cNvSpPr txBox="1"/>
          <p:nvPr/>
        </p:nvSpPr>
        <p:spPr>
          <a:xfrm>
            <a:off x="170121" y="879998"/>
            <a:ext cx="259603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Gram-</a:t>
            </a:r>
          </a:p>
          <a:p>
            <a:r>
              <a:rPr lang="fr-FR"/>
              <a:t>Rares enterobactéries</a:t>
            </a:r>
          </a:p>
          <a:p>
            <a:r>
              <a:rPr lang="fr-FR" i="1"/>
              <a:t>Haemophilus influenzae</a:t>
            </a:r>
          </a:p>
          <a:p>
            <a:r>
              <a:rPr lang="fr-FR" i="1"/>
              <a:t>Moraxella catarrhalis</a:t>
            </a:r>
          </a:p>
          <a:p>
            <a:r>
              <a:rPr lang="fr-FR" i="1"/>
              <a:t>Pasteurella multocida</a:t>
            </a:r>
          </a:p>
          <a:p>
            <a:r>
              <a:rPr lang="fr-FR" i="1"/>
              <a:t>N. gonorrheae</a:t>
            </a:r>
          </a:p>
          <a:p>
            <a:r>
              <a:rPr lang="fr-FR" i="1"/>
              <a:t>Brucella </a:t>
            </a:r>
            <a:r>
              <a:rPr lang="fr-FR"/>
              <a:t>spp</a:t>
            </a:r>
          </a:p>
          <a:p>
            <a:r>
              <a:rPr lang="fr-FR" i="1"/>
              <a:t>Yersinia pestis</a:t>
            </a:r>
          </a:p>
          <a:p>
            <a:r>
              <a:rPr lang="fr-FR" i="1"/>
              <a:t>H. pylori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7CB5728-7571-E417-9EF6-A3549DE69FA5}"/>
              </a:ext>
            </a:extLst>
          </p:cNvPr>
          <p:cNvSpPr txBox="1"/>
          <p:nvPr/>
        </p:nvSpPr>
        <p:spPr>
          <a:xfrm>
            <a:off x="6619781" y="903215"/>
            <a:ext cx="230774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Intracellulaires</a:t>
            </a:r>
          </a:p>
          <a:p>
            <a:r>
              <a:rPr lang="fr-FR" i="1"/>
              <a:t>Rickettsia rickettsii</a:t>
            </a:r>
          </a:p>
          <a:p>
            <a:r>
              <a:rPr lang="fr-FR" i="1"/>
              <a:t>Coxiella burnettii</a:t>
            </a:r>
          </a:p>
          <a:p>
            <a:r>
              <a:rPr lang="fr-FR" i="1"/>
              <a:t>Francisella tularensis</a:t>
            </a:r>
          </a:p>
          <a:p>
            <a:r>
              <a:rPr lang="fr-FR" i="1"/>
              <a:t>Anaplasmataceae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30BFE57-0E03-6BAA-261F-73E8BDBCB4EE}"/>
              </a:ext>
            </a:extLst>
          </p:cNvPr>
          <p:cNvSpPr txBox="1"/>
          <p:nvPr/>
        </p:nvSpPr>
        <p:spPr>
          <a:xfrm>
            <a:off x="9544823" y="3819570"/>
            <a:ext cx="1737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Mycobactéries</a:t>
            </a:r>
          </a:p>
          <a:p>
            <a:r>
              <a:rPr lang="fr-FR"/>
              <a:t>NTM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0D31C0A-AE15-AD8C-E9B6-C837B4A004E0}"/>
              </a:ext>
            </a:extLst>
          </p:cNvPr>
          <p:cNvSpPr txBox="1"/>
          <p:nvPr/>
        </p:nvSpPr>
        <p:spPr>
          <a:xfrm>
            <a:off x="9544823" y="879998"/>
            <a:ext cx="20165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Parasites</a:t>
            </a:r>
          </a:p>
          <a:p>
            <a:r>
              <a:rPr lang="fr-FR" i="1"/>
              <a:t>Plasmodium</a:t>
            </a:r>
            <a:r>
              <a:rPr lang="fr-FR"/>
              <a:t> spp</a:t>
            </a:r>
          </a:p>
          <a:p>
            <a:r>
              <a:rPr lang="fr-FR" i="1"/>
              <a:t>Toxoplasma gondii</a:t>
            </a:r>
          </a:p>
          <a:p>
            <a:r>
              <a:rPr lang="fr-FR" i="1"/>
              <a:t>Leishmania</a:t>
            </a:r>
            <a:r>
              <a:rPr lang="fr-FR"/>
              <a:t> spp</a:t>
            </a:r>
          </a:p>
          <a:p>
            <a:r>
              <a:rPr lang="fr-FR"/>
              <a:t>Filarioses</a:t>
            </a:r>
          </a:p>
          <a:p>
            <a:r>
              <a:rPr lang="fr-FR"/>
              <a:t>Giardioses</a:t>
            </a:r>
          </a:p>
          <a:p>
            <a:r>
              <a:rPr lang="fr-FR"/>
              <a:t>Amibiases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AD4ACBA-D1E4-D622-4E4D-E77D37F6D736}"/>
              </a:ext>
            </a:extLst>
          </p:cNvPr>
          <p:cNvSpPr txBox="1"/>
          <p:nvPr/>
        </p:nvSpPr>
        <p:spPr>
          <a:xfrm>
            <a:off x="6619781" y="3823212"/>
            <a:ext cx="1724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Spirochètes</a:t>
            </a:r>
          </a:p>
          <a:p>
            <a:r>
              <a:rPr lang="fr-FR" i="1"/>
              <a:t>Leptospira</a:t>
            </a:r>
            <a:r>
              <a:rPr lang="fr-FR"/>
              <a:t> spp</a:t>
            </a:r>
          </a:p>
          <a:p>
            <a:r>
              <a:rPr lang="fr-FR" i="1"/>
              <a:t>Borrelia</a:t>
            </a:r>
            <a:r>
              <a:rPr lang="fr-FR"/>
              <a:t> spp</a:t>
            </a:r>
          </a:p>
          <a:p>
            <a:r>
              <a:rPr lang="fr-FR" i="1"/>
              <a:t>Treponema</a:t>
            </a:r>
            <a:r>
              <a:rPr lang="fr-FR"/>
              <a:t> spp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52D72C3-7147-71D1-84F3-E6171B0F141A}"/>
              </a:ext>
            </a:extLst>
          </p:cNvPr>
          <p:cNvSpPr txBox="1"/>
          <p:nvPr/>
        </p:nvSpPr>
        <p:spPr>
          <a:xfrm>
            <a:off x="3104070" y="3823212"/>
            <a:ext cx="3131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Anaérobes</a:t>
            </a:r>
          </a:p>
          <a:p>
            <a:r>
              <a:rPr lang="fr-FR"/>
              <a:t>Anaérobes oraux</a:t>
            </a:r>
          </a:p>
          <a:p>
            <a:r>
              <a:rPr lang="fr-FR" i="1"/>
              <a:t>Clostridium</a:t>
            </a:r>
            <a:r>
              <a:rPr lang="fr-FR"/>
              <a:t> spp (non-</a:t>
            </a:r>
            <a:r>
              <a:rPr lang="fr-FR" i="1"/>
              <a:t>difficile</a:t>
            </a:r>
            <a:r>
              <a:rPr lang="fr-FR"/>
              <a:t>)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E197EDE-7772-2E6F-679A-318528678C5B}"/>
              </a:ext>
            </a:extLst>
          </p:cNvPr>
          <p:cNvSpPr txBox="1"/>
          <p:nvPr/>
        </p:nvSpPr>
        <p:spPr>
          <a:xfrm>
            <a:off x="170121" y="3823212"/>
            <a:ext cx="276607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Atypiques</a:t>
            </a:r>
          </a:p>
          <a:p>
            <a:r>
              <a:rPr lang="fr-FR" i="1"/>
              <a:t>Mycoplasma pneumoniae</a:t>
            </a:r>
          </a:p>
          <a:p>
            <a:r>
              <a:rPr lang="fr-FR" i="1"/>
              <a:t>Legionella </a:t>
            </a:r>
            <a:r>
              <a:rPr lang="fr-FR"/>
              <a:t>spp</a:t>
            </a:r>
          </a:p>
          <a:p>
            <a:r>
              <a:rPr lang="fr-FR" i="1"/>
              <a:t>Chlamydia pneumoniae</a:t>
            </a:r>
          </a:p>
          <a:p>
            <a:r>
              <a:rPr lang="fr-FR" i="1"/>
              <a:t>Chlamydia psittaci</a:t>
            </a:r>
          </a:p>
          <a:p>
            <a:r>
              <a:rPr lang="fr-FR" i="1"/>
              <a:t>Chlamydia trachomatis</a:t>
            </a:r>
          </a:p>
        </p:txBody>
      </p:sp>
    </p:spTree>
    <p:extLst>
      <p:ext uri="{BB962C8B-B14F-4D97-AF65-F5344CB8AC3E}">
        <p14:creationId xmlns:p14="http://schemas.microsoft.com/office/powerpoint/2010/main" val="4145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8729F20-19AC-9462-864B-4BAFBF894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0D11150-2176-0352-6A8F-2847450A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1" y="1022062"/>
            <a:ext cx="5561050" cy="195666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BC027DB-B467-BF97-E2C5-F88569AAB5C0}"/>
              </a:ext>
            </a:extLst>
          </p:cNvPr>
          <p:cNvSpPr txBox="1"/>
          <p:nvPr/>
        </p:nvSpPr>
        <p:spPr>
          <a:xfrm>
            <a:off x="170121" y="212651"/>
            <a:ext cx="18453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chemeClr val="accent1"/>
                </a:solidFill>
              </a:rPr>
              <a:t>Antibiogramme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8C1730-0088-318B-8086-AE6F307B1326}"/>
              </a:ext>
            </a:extLst>
          </p:cNvPr>
          <p:cNvSpPr txBox="1"/>
          <p:nvPr/>
        </p:nvSpPr>
        <p:spPr>
          <a:xfrm>
            <a:off x="6096000" y="1737832"/>
            <a:ext cx="303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accent1"/>
                </a:solidFill>
              </a:rPr>
              <a:t>doxycycline (et </a:t>
            </a:r>
            <a:r>
              <a:rPr lang="fr-FR" b="1" dirty="0" err="1">
                <a:solidFill>
                  <a:schemeClr val="accent1"/>
                </a:solidFill>
              </a:rPr>
              <a:t>minocycline</a:t>
            </a:r>
            <a:r>
              <a:rPr lang="fr-FR" b="1" dirty="0">
                <a:solidFill>
                  <a:schemeClr val="accent1"/>
                </a:solidFill>
              </a:rPr>
              <a:t>) </a:t>
            </a:r>
            <a:r>
              <a:rPr lang="fr-FR" b="1" dirty="0">
                <a:solidFill>
                  <a:schemeClr val="accent6"/>
                </a:solidFill>
              </a:rPr>
              <a:t>S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25E58EAE-214C-4A0C-A9C4-5FFF2168CA33}"/>
              </a:ext>
            </a:extLst>
          </p:cNvPr>
          <p:cNvGrpSpPr/>
          <p:nvPr/>
        </p:nvGrpSpPr>
        <p:grpSpPr>
          <a:xfrm>
            <a:off x="1230751" y="3429000"/>
            <a:ext cx="3439789" cy="1980066"/>
            <a:chOff x="1525984" y="3405600"/>
            <a:chExt cx="3439789" cy="1980066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AD6E3C7-544E-271A-32DA-2F99AD65E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66208" r="-157" b="1"/>
            <a:stretch>
              <a:fillRect/>
            </a:stretch>
          </p:blipFill>
          <p:spPr>
            <a:xfrm>
              <a:off x="3812552" y="3405600"/>
              <a:ext cx="1153221" cy="198006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DCA50D0-4053-C7C1-A712-05CABAECE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5984" y="3429000"/>
              <a:ext cx="2286568" cy="1956666"/>
            </a:xfrm>
            <a:prstGeom prst="rect">
              <a:avLst/>
            </a:prstGeom>
          </p:spPr>
        </p:pic>
      </p:grp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1C0E0933-DEA8-F7EB-8B9B-FF8F94412154}"/>
              </a:ext>
            </a:extLst>
          </p:cNvPr>
          <p:cNvCxnSpPr/>
          <p:nvPr/>
        </p:nvCxnSpPr>
        <p:spPr>
          <a:xfrm>
            <a:off x="4808306" y="4356000"/>
            <a:ext cx="115413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72D8E38B-D837-FE4D-D12B-6A6567FE56E5}"/>
              </a:ext>
            </a:extLst>
          </p:cNvPr>
          <p:cNvSpPr txBox="1"/>
          <p:nvPr/>
        </p:nvSpPr>
        <p:spPr>
          <a:xfrm>
            <a:off x="6096000" y="4171334"/>
            <a:ext cx="4494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>
                <a:solidFill>
                  <a:schemeClr val="accent1"/>
                </a:solidFill>
              </a:rPr>
              <a:t>peut être doxycycline (et </a:t>
            </a:r>
            <a:r>
              <a:rPr lang="fr-CH" b="1" dirty="0" err="1">
                <a:solidFill>
                  <a:schemeClr val="accent1"/>
                </a:solidFill>
              </a:rPr>
              <a:t>minocycline</a:t>
            </a:r>
            <a:r>
              <a:rPr lang="fr-CH" b="1" dirty="0">
                <a:solidFill>
                  <a:schemeClr val="accent1"/>
                </a:solidFill>
              </a:rPr>
              <a:t>) </a:t>
            </a:r>
            <a:r>
              <a:rPr lang="fr-CH" b="1" dirty="0">
                <a:solidFill>
                  <a:schemeClr val="accent6"/>
                </a:solidFill>
              </a:rPr>
              <a:t>S</a:t>
            </a:r>
            <a:r>
              <a:rPr lang="fr-CH" b="1" dirty="0">
                <a:solidFill>
                  <a:schemeClr val="accent1"/>
                </a:solidFill>
              </a:rPr>
              <a:t> ou </a:t>
            </a:r>
            <a:r>
              <a:rPr lang="fr-CH" b="1" dirty="0">
                <a:solidFill>
                  <a:srgbClr val="FF0000"/>
                </a:solidFill>
              </a:rPr>
              <a:t>R</a:t>
            </a: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8A693F04-2352-8E8C-69D5-CAB89DCD5B05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731171" y="1922498"/>
            <a:ext cx="36482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07D495D6-2E13-F3BA-B543-86714B63735E}"/>
              </a:ext>
            </a:extLst>
          </p:cNvPr>
          <p:cNvSpPr txBox="1"/>
          <p:nvPr/>
        </p:nvSpPr>
        <p:spPr>
          <a:xfrm>
            <a:off x="6100202" y="5091496"/>
            <a:ext cx="5685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i="1" dirty="0">
                <a:solidFill>
                  <a:schemeClr val="accent1"/>
                </a:solidFill>
              </a:rPr>
              <a:t>A discuter avec votre laboratoire</a:t>
            </a:r>
          </a:p>
        </p:txBody>
      </p:sp>
    </p:spTree>
    <p:extLst>
      <p:ext uri="{BB962C8B-B14F-4D97-AF65-F5344CB8AC3E}">
        <p14:creationId xmlns:p14="http://schemas.microsoft.com/office/powerpoint/2010/main" val="560566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334A45E-7355-400A-8BFD-2DC0FB93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164964"/>
            <a:ext cx="4114800" cy="365125"/>
          </a:xfrm>
        </p:spPr>
        <p:txBody>
          <a:bodyPr/>
          <a:lstStyle/>
          <a:p>
            <a:r>
              <a:rPr lang="fr-FR" i="1"/>
              <a:t>Clin Pharmacokinet. 1988 Dec;15(6):355-66.</a:t>
            </a:r>
          </a:p>
          <a:p>
            <a:r>
              <a:rPr lang="fr-FR" i="1"/>
              <a:t>J Antimicrob Chemother. 2006 Aug;58(2):256-65.</a:t>
            </a:r>
          </a:p>
          <a:p>
            <a:r>
              <a:rPr lang="fr-FR" i="1"/>
              <a:t>Int J Infect Dis. 2019 Apr;81:128-136.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CA80EB-5068-8DEE-CBDA-6A039B97A51B}"/>
              </a:ext>
            </a:extLst>
          </p:cNvPr>
          <p:cNvSpPr txBox="1"/>
          <p:nvPr/>
        </p:nvSpPr>
        <p:spPr>
          <a:xfrm>
            <a:off x="170121" y="212651"/>
            <a:ext cx="24865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>
                <a:solidFill>
                  <a:schemeClr val="accent1"/>
                </a:solidFill>
              </a:rPr>
              <a:t>Pharmacocinétique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7B4A397-98DC-443A-7B25-AAF184736416}"/>
              </a:ext>
            </a:extLst>
          </p:cNvPr>
          <p:cNvSpPr txBox="1"/>
          <p:nvPr/>
        </p:nvSpPr>
        <p:spPr>
          <a:xfrm>
            <a:off x="170120" y="3019530"/>
            <a:ext cx="56425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Absorption</a:t>
            </a: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Biodisponibilité: &gt; 80%, jusqu’à 95% selon les séries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C</a:t>
            </a:r>
            <a:r>
              <a:rPr lang="fr-FR" baseline="-25000"/>
              <a:t>max</a:t>
            </a:r>
            <a:r>
              <a:rPr lang="fr-FR"/>
              <a:t> atteinte en 3-4h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Absorption diminuée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∼20% si prise avec les repas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Cation divalents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093C0E-5FED-1012-A586-C60629EA5151}"/>
              </a:ext>
            </a:extLst>
          </p:cNvPr>
          <p:cNvSpPr txBox="1"/>
          <p:nvPr/>
        </p:nvSpPr>
        <p:spPr>
          <a:xfrm>
            <a:off x="170121" y="5060864"/>
            <a:ext cx="448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Volume de distribution</a:t>
            </a:r>
            <a:r>
              <a:rPr lang="fr-FR"/>
              <a:t>: 50-80L ou 0.7 L/kg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7CAA0F6-27FD-DADD-6983-F7C4F2264873}"/>
              </a:ext>
            </a:extLst>
          </p:cNvPr>
          <p:cNvSpPr txBox="1"/>
          <p:nvPr/>
        </p:nvSpPr>
        <p:spPr>
          <a:xfrm>
            <a:off x="6379374" y="978197"/>
            <a:ext cx="532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Liaison aux protéines</a:t>
            </a:r>
            <a:r>
              <a:rPr lang="fr-FR"/>
              <a:t>: 82–93% chez volontaire sain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856957-FAFC-D90B-BE21-36576C9FA385}"/>
              </a:ext>
            </a:extLst>
          </p:cNvPr>
          <p:cNvSpPr txBox="1"/>
          <p:nvPr/>
        </p:nvSpPr>
        <p:spPr>
          <a:xfrm>
            <a:off x="6379374" y="2052799"/>
            <a:ext cx="5631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Metabolisme et élimination</a:t>
            </a:r>
            <a:r>
              <a:rPr lang="fr-FR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aseline="30000"/>
              <a:t>½ </a:t>
            </a:r>
            <a:r>
              <a:rPr lang="fr-FR"/>
              <a:t>vie = 12-25 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AUC 24h (200 mg PO) = </a:t>
            </a:r>
            <a:r>
              <a:rPr lang="fr-CH"/>
              <a:t>40-123 mg·h/L</a:t>
            </a:r>
            <a:endParaRPr lang="fr-FR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Non-modifiée dans urines (35-60%) et voies biliaires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9060DE3-8900-E62F-2BCE-1360E13EAF0D}"/>
              </a:ext>
            </a:extLst>
          </p:cNvPr>
          <p:cNvSpPr txBox="1"/>
          <p:nvPr/>
        </p:nvSpPr>
        <p:spPr>
          <a:xfrm>
            <a:off x="6379374" y="3808799"/>
            <a:ext cx="330744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/>
              <a:t>Pénétration tissulaire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Urinaire/prostate: excellente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Poumon: excellente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Biliaire: 200-3200%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SNC: ∼26%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Os: bonne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5F06F26-18A5-4FFC-47DE-16AC11C7A7F9}"/>
              </a:ext>
            </a:extLst>
          </p:cNvPr>
          <p:cNvSpPr txBox="1"/>
          <p:nvPr/>
        </p:nvSpPr>
        <p:spPr>
          <a:xfrm>
            <a:off x="170121" y="978197"/>
            <a:ext cx="59258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/>
              <a:t>Dosage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PO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Infection standard: 100 mg 1x/12h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/>
              <a:t>Infection sévère/difficile à traiter: dose de charge 200 mg ordre unique puis 100 mg 1x/12h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/>
              <a:t>IV 100 mg 1x/12h</a:t>
            </a:r>
          </a:p>
        </p:txBody>
      </p:sp>
    </p:spTree>
    <p:extLst>
      <p:ext uri="{BB962C8B-B14F-4D97-AF65-F5344CB8AC3E}">
        <p14:creationId xmlns:p14="http://schemas.microsoft.com/office/powerpoint/2010/main" val="264992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ésentation3" id="{BC3F3864-7FC9-2446-A1D5-858633D7E747}" vid="{77689F75-574D-3443-9A75-CB8A0A45ACAB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Office</Template>
  <TotalTime>39304</TotalTime>
  <Words>1947</Words>
  <Application>Microsoft Office PowerPoint</Application>
  <PresentationFormat>Grand écran</PresentationFormat>
  <Paragraphs>362</Paragraphs>
  <Slides>25</Slides>
  <Notes>5</Notes>
  <HiddenSlides>2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BlinkMacSystemFont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Adrien Calame</dc:creator>
  <cp:lastModifiedBy>CALAME Adrien</cp:lastModifiedBy>
  <cp:revision>164</cp:revision>
  <dcterms:created xsi:type="dcterms:W3CDTF">2026-04-19T13:03:11Z</dcterms:created>
  <dcterms:modified xsi:type="dcterms:W3CDTF">2026-06-03T06:34:36Z</dcterms:modified>
</cp:coreProperties>
</file>