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2"/>
  </p:notesMasterIdLst>
  <p:sldIdLst>
    <p:sldId id="342" r:id="rId5"/>
    <p:sldId id="343" r:id="rId6"/>
    <p:sldId id="344" r:id="rId7"/>
    <p:sldId id="307" r:id="rId8"/>
    <p:sldId id="346" r:id="rId9"/>
    <p:sldId id="347" r:id="rId10"/>
    <p:sldId id="349" r:id="rId11"/>
    <p:sldId id="348" r:id="rId12"/>
    <p:sldId id="351" r:id="rId13"/>
    <p:sldId id="352" r:id="rId14"/>
    <p:sldId id="350" r:id="rId15"/>
    <p:sldId id="361" r:id="rId16"/>
    <p:sldId id="345" r:id="rId17"/>
    <p:sldId id="353" r:id="rId18"/>
    <p:sldId id="354" r:id="rId19"/>
    <p:sldId id="359" r:id="rId20"/>
    <p:sldId id="358" r:id="rId21"/>
    <p:sldId id="317" r:id="rId22"/>
    <p:sldId id="360" r:id="rId23"/>
    <p:sldId id="356" r:id="rId24"/>
    <p:sldId id="357" r:id="rId25"/>
    <p:sldId id="321" r:id="rId26"/>
    <p:sldId id="333" r:id="rId27"/>
    <p:sldId id="341" r:id="rId28"/>
    <p:sldId id="334" r:id="rId29"/>
    <p:sldId id="325" r:id="rId30"/>
    <p:sldId id="31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0" autoAdjust="0"/>
    <p:restoredTop sz="93584" autoAdjust="0"/>
  </p:normalViewPr>
  <p:slideViewPr>
    <p:cSldViewPr snapToGrid="0">
      <p:cViewPr varScale="1">
        <p:scale>
          <a:sx n="59" d="100"/>
          <a:sy n="59" d="100"/>
        </p:scale>
        <p:origin x="164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025EC-6665-42F7-B912-5ECA9FCF168E}" type="datetimeFigureOut">
              <a:rPr lang="fr-CH" smtClean="0"/>
              <a:t>03.06.2026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C512E-8356-4F89-9A31-5B3C10C65B6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41147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C512E-8356-4F89-9A31-5B3C10C65B6E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33865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Chronic</a:t>
            </a:r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active Epstein-Barr virus (EBV) infection (CAEBV)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prolonged infectious mononucleosis-like symptoms and elevated peripheral blood EBV DNA load in apparently immunocompetent persons.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C512E-8356-4F89-9A31-5B3C10C65B6E}" type="slidenum">
              <a:rPr lang="fr-CH" smtClean="0"/>
              <a:t>27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80617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C512E-8356-4F89-9A31-5B3C10C65B6E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42975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  <a:p>
            <a:r>
              <a:rPr lang="fr-CH" dirty="0"/>
              <a:t>Contrôlé par l’immunité </a:t>
            </a:r>
            <a:r>
              <a:rPr lang="fr-CH" dirty="0" err="1"/>
              <a:t>celluliare</a:t>
            </a:r>
            <a:endParaRPr lang="fr-CH" dirty="0"/>
          </a:p>
          <a:p>
            <a:endParaRPr lang="fr-CH" dirty="0"/>
          </a:p>
          <a:p>
            <a:r>
              <a:rPr lang="fr-CH" dirty="0"/>
              <a:t>Mononucléose infectieuse: </a:t>
            </a:r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 «maladie lymphoproliférative autolimitée», causée par prolifération lymphocytes B EBV positif et réponse T exagérée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C512E-8356-4F89-9A31-5B3C10C65B6E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24054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1200" b="1" dirty="0">
                <a:latin typeface="Aptos"/>
              </a:rPr>
              <a:t>Éruption </a:t>
            </a:r>
            <a:r>
              <a:rPr lang="fr-CH" sz="1200" b="1" dirty="0" err="1">
                <a:latin typeface="Aptos"/>
              </a:rPr>
              <a:t>morbilliforme</a:t>
            </a:r>
            <a:r>
              <a:rPr lang="fr-CH" sz="1200" b="1" dirty="0">
                <a:latin typeface="Aptos"/>
              </a:rPr>
              <a:t> extensive &gt;50% </a:t>
            </a:r>
            <a:r>
              <a:rPr lang="fr-CH" sz="1200" dirty="0">
                <a:latin typeface="Aptos"/>
              </a:rPr>
              <a:t>de la surface corporelle (critère diagnostique)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H" sz="1200" b="1" dirty="0">
                <a:latin typeface="Aptos"/>
              </a:rPr>
              <a:t>Morphologie pléomorphe</a:t>
            </a:r>
            <a:r>
              <a:rPr lang="fr-CH" sz="1200" dirty="0">
                <a:latin typeface="Aptos"/>
              </a:rPr>
              <a:t>: urticarienne, eczémateuse, lichénoïde, </a:t>
            </a:r>
            <a:r>
              <a:rPr lang="fr-CH" sz="1200" dirty="0" err="1">
                <a:latin typeface="Aptos"/>
              </a:rPr>
              <a:t>érythrodermique</a:t>
            </a:r>
            <a:r>
              <a:rPr lang="fr-CH" sz="1200" dirty="0">
                <a:latin typeface="Aptos"/>
              </a:rPr>
              <a:t>, purpurique, vésiculeuse, pustuleuse</a:t>
            </a:r>
            <a:endParaRPr lang="fr-CH" dirty="0"/>
          </a:p>
          <a:p>
            <a:pPr>
              <a:buFont typeface="Arial" panose="020B0604020202020204" pitchFamily="34" charset="0"/>
              <a:buNone/>
            </a:pPr>
            <a:r>
              <a:rPr lang="fr-CH" sz="1200" b="1" dirty="0">
                <a:latin typeface="Aptos"/>
              </a:rPr>
              <a:t>Œdème facial marqué</a:t>
            </a:r>
            <a:r>
              <a:rPr lang="fr-CH" sz="1200" dirty="0">
                <a:latin typeface="Aptos"/>
              </a:rPr>
              <a:t> avec plis obliques du lobe de l'oreille (caractéristique distinctive)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C512E-8356-4F89-9A31-5B3C10C65B6E}" type="slidenum">
              <a:rPr lang="fr-CH" smtClean="0"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2565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CH" b="1" i="0" dirty="0">
                <a:effectLst/>
                <a:latin typeface="Lora" pitchFamily="2" charset="77"/>
              </a:rPr>
              <a:t>Charge virale élevée</a:t>
            </a:r>
            <a:r>
              <a:rPr lang="it-CH" b="0" i="0" dirty="0">
                <a:effectLst/>
                <a:latin typeface="Lora" pitchFamily="2" charset="77"/>
              </a:rPr>
              <a:t> (&gt;10⁶ copies/mL) </a:t>
            </a:r>
            <a:endParaRPr lang="it-CH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C512E-8356-4F89-9A31-5B3C10C65B6E}" type="slidenum">
              <a:rPr lang="fr-CH" smtClean="0"/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14032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CH" b="1" i="0" dirty="0">
                <a:effectLst/>
                <a:latin typeface="Aptos" panose="020B0004020202020204" pitchFamily="34" charset="0"/>
              </a:rPr>
              <a:t>CTC: </a:t>
            </a:r>
            <a:r>
              <a:rPr lang="it-CH" b="0" i="0" dirty="0">
                <a:effectLst/>
                <a:latin typeface="Aptos" panose="020B0004020202020204" pitchFamily="34" charset="0"/>
              </a:rPr>
              <a:t>obstruction</a:t>
            </a:r>
            <a:r>
              <a:rPr lang="it-CH" b="0" i="0" u="none" strike="noStrike" dirty="0">
                <a:effectLst/>
                <a:latin typeface="Aptos" panose="020B0004020202020204" pitchFamily="34" charset="0"/>
              </a:rPr>
              <a:t> </a:t>
            </a:r>
            <a:r>
              <a:rPr lang="it-CH" b="0" i="0" dirty="0">
                <a:effectLst/>
                <a:latin typeface="Aptos" panose="020B0004020202020204" pitchFamily="34" charset="0"/>
              </a:rPr>
              <a:t>des</a:t>
            </a:r>
            <a:r>
              <a:rPr lang="it-CH" b="0" i="0" u="none" strike="noStrike" dirty="0">
                <a:effectLst/>
                <a:latin typeface="Aptos" panose="020B0004020202020204" pitchFamily="34" charset="0"/>
              </a:rPr>
              <a:t> </a:t>
            </a:r>
            <a:r>
              <a:rPr lang="it-CH" b="0" i="0" dirty="0">
                <a:effectLst/>
                <a:latin typeface="Aptos" panose="020B0004020202020204" pitchFamily="34" charset="0"/>
              </a:rPr>
              <a:t>voies respiratoires,</a:t>
            </a:r>
            <a:r>
              <a:rPr lang="it-CH" b="0" i="0" u="none" strike="noStrike" dirty="0">
                <a:effectLst/>
                <a:latin typeface="Aptos" panose="020B0004020202020204" pitchFamily="34" charset="0"/>
              </a:rPr>
              <a:t> </a:t>
            </a:r>
            <a:r>
              <a:rPr lang="it-CH" b="0" i="0" dirty="0">
                <a:effectLst/>
                <a:latin typeface="Aptos" panose="020B0004020202020204" pitchFamily="34" charset="0"/>
              </a:rPr>
              <a:t>thrombocytopénie</a:t>
            </a:r>
            <a:r>
              <a:rPr lang="it-CH" b="0" i="0" u="none" strike="noStrike" dirty="0">
                <a:effectLst/>
                <a:latin typeface="Aptos" panose="020B0004020202020204" pitchFamily="34" charset="0"/>
              </a:rPr>
              <a:t> </a:t>
            </a:r>
            <a:r>
              <a:rPr lang="it-CH" b="0" i="0" dirty="0">
                <a:effectLst/>
                <a:latin typeface="Aptos" panose="020B0004020202020204" pitchFamily="34" charset="0"/>
              </a:rPr>
              <a:t>sévère,</a:t>
            </a:r>
            <a:r>
              <a:rPr lang="it-CH" b="0" i="0" u="none" strike="noStrike" dirty="0">
                <a:effectLst/>
                <a:latin typeface="Aptos" panose="020B0004020202020204" pitchFamily="34" charset="0"/>
              </a:rPr>
              <a:t> </a:t>
            </a:r>
            <a:r>
              <a:rPr lang="it-CH" b="0" i="0" dirty="0">
                <a:effectLst/>
                <a:latin typeface="Aptos" panose="020B0004020202020204" pitchFamily="34" charset="0"/>
              </a:rPr>
              <a:t>anémie</a:t>
            </a:r>
            <a:r>
              <a:rPr lang="it-CH" b="0" i="0" u="none" strike="noStrike" dirty="0">
                <a:effectLst/>
                <a:latin typeface="Aptos" panose="020B0004020202020204" pitchFamily="34" charset="0"/>
              </a:rPr>
              <a:t> </a:t>
            </a:r>
            <a:r>
              <a:rPr lang="it-CH" b="0" i="0" dirty="0">
                <a:effectLst/>
                <a:latin typeface="Aptos" panose="020B0004020202020204" pitchFamily="34" charset="0"/>
              </a:rPr>
              <a:t>hémolytique</a:t>
            </a:r>
            <a:r>
              <a:rPr lang="it-CH" b="0" i="0" u="none" strike="noStrike" dirty="0">
                <a:effectLst/>
                <a:latin typeface="Aptos" panose="020B0004020202020204" pitchFamily="34" charset="0"/>
              </a:rPr>
              <a:t> </a:t>
            </a:r>
            <a:r>
              <a:rPr lang="it-CH" b="0" i="0" dirty="0">
                <a:effectLst/>
                <a:latin typeface="Aptos" panose="020B0004020202020204" pitchFamily="34" charset="0"/>
              </a:rPr>
              <a:t>ou</a:t>
            </a:r>
            <a:r>
              <a:rPr lang="it-CH" b="0" i="0" u="none" strike="noStrike" dirty="0">
                <a:effectLst/>
                <a:latin typeface="Aptos" panose="020B0004020202020204" pitchFamily="34" charset="0"/>
              </a:rPr>
              <a:t> </a:t>
            </a:r>
            <a:r>
              <a:rPr lang="it-CH" b="0" i="0" dirty="0">
                <a:effectLst/>
                <a:latin typeface="Aptos" panose="020B0004020202020204" pitchFamily="34" charset="0"/>
              </a:rPr>
              <a:t>myocardite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CH" b="1" dirty="0">
                <a:latin typeface="Lora" pitchFamily="2" charset="77"/>
              </a:rPr>
              <a:t>T</a:t>
            </a:r>
            <a:r>
              <a:rPr lang="it-CH" b="1" i="0" dirty="0">
                <a:effectLst/>
                <a:latin typeface="Lora" pitchFamily="2" charset="77"/>
              </a:rPr>
              <a:t>hérapie antivirale n'a pas démontré de diminution de la sévérité ou de la durée des symptômes</a:t>
            </a:r>
            <a:endParaRPr lang="it-CH" b="1" dirty="0">
              <a:latin typeface="Aptos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CH" b="0" i="0" dirty="0">
              <a:effectLst/>
              <a:latin typeface="Aptos" panose="020B0004020202020204" pitchFamily="34" charset="0"/>
            </a:endParaRPr>
          </a:p>
          <a:p>
            <a:endParaRPr lang="it-CH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C512E-8356-4F89-9A31-5B3C10C65B6E}" type="slidenum">
              <a:rPr lang="fr-CH" smtClean="0"/>
              <a:t>15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32942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fr-CH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infection par l'EBV est un prérequis</a:t>
            </a:r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pour le développement de la sclérose en plaques, avec des preuves épidémiologiques et mécanistiques convaincantes d'un </a:t>
            </a:r>
            <a:r>
              <a:rPr lang="fr-CH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rôle causal</a:t>
            </a:r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[5-7]</a:t>
            </a:r>
          </a:p>
          <a:p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 étude prospective de </a:t>
            </a:r>
            <a:r>
              <a:rPr lang="fr-CH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&gt;10 millions de personnes</a:t>
            </a:r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dans l'armée américaine suivies pendant &gt;20 ans a démontré que: [7]</a:t>
            </a:r>
          </a:p>
          <a:p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individus devenus </a:t>
            </a:r>
            <a:r>
              <a:rPr lang="fr-CH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EBV séropositifs</a:t>
            </a:r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avaient un </a:t>
            </a:r>
            <a:r>
              <a:rPr lang="fr-CH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risque 32 fois plus élevé</a:t>
            </a:r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de développer la SEP comparé à ceux restés séronégatifs</a:t>
            </a:r>
          </a:p>
          <a:p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</a:t>
            </a:r>
            <a:r>
              <a:rPr lang="fr-CH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infection EBV précédait</a:t>
            </a:r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l'augmentation des concentrations sériques de chaînes légères de neurofilaments (biomarqueur de neurodégénérescence)</a:t>
            </a:r>
          </a:p>
          <a:p>
            <a:r>
              <a:rPr lang="fr-CH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Aucune association</a:t>
            </a:r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n'a été trouvée entre la SEP et d'autres virus</a:t>
            </a:r>
          </a:p>
          <a:p>
            <a:endParaRPr lang="fr-CH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LES: </a:t>
            </a:r>
            <a:r>
              <a:rPr lang="fr-CH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Titres élevés d'anticorps IgG anti-EBV</a:t>
            </a:r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chez les enfants et adultes avec LES comparé aux contrôles [1]</a:t>
            </a: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C512E-8356-4F89-9A31-5B3C10C65B6E}" type="slidenum">
              <a:rPr lang="fr-CH" smtClean="0"/>
              <a:t>19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83776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PCNSL, sous-type de DLBCL</a:t>
            </a:r>
          </a:p>
          <a:p>
            <a:endParaRPr lang="fr-CH" dirty="0"/>
          </a:p>
          <a:p>
            <a:endParaRPr lang="fr-CH" dirty="0"/>
          </a:p>
          <a:p>
            <a:r>
              <a:rPr lang="fr-CH" dirty="0"/>
              <a:t>3.</a:t>
            </a:r>
          </a:p>
          <a:p>
            <a:r>
              <a:rPr lang="fr-CH" dirty="0"/>
              <a:t>PTLD:</a:t>
            </a:r>
          </a:p>
          <a:p>
            <a:r>
              <a:rPr lang="fr-CH" dirty="0"/>
              <a:t>- HCT: diminution du R avec reconstitution immune</a:t>
            </a:r>
          </a:p>
          <a:p>
            <a:pPr marL="171450" indent="-171450">
              <a:buFontTx/>
              <a:buChar char="-"/>
            </a:pPr>
            <a:r>
              <a:rPr lang="fr-CH" dirty="0"/>
              <a:t>SOT: EBV-</a:t>
            </a:r>
            <a:r>
              <a:rPr lang="fr-CH" dirty="0" err="1"/>
              <a:t>related</a:t>
            </a:r>
            <a:r>
              <a:rPr lang="fr-CH" dirty="0"/>
              <a:t> surtout au début , puis 2eme pic avec EBV nég </a:t>
            </a:r>
          </a:p>
          <a:p>
            <a:pPr marL="0" indent="0">
              <a:buFontTx/>
              <a:buNone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C512E-8356-4F89-9A31-5B3C10C65B6E}" type="slidenum">
              <a:rPr lang="fr-CH" smtClean="0"/>
              <a:t>22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9053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C512E-8356-4F89-9A31-5B3C10C65B6E}" type="slidenum">
              <a:rPr lang="fr-CH" smtClean="0"/>
              <a:t>23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38387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3EE7-122A-4CE5-913B-2013EB435396}" type="datetimeFigureOut">
              <a:rPr lang="fr-CH" smtClean="0"/>
              <a:t>03.06.2026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49B5-B7D8-478B-91F3-3FA61EF946F0}" type="slidenum">
              <a:rPr lang="fr-CH" smtClean="0"/>
              <a:t>‹N°›</a:t>
            </a:fld>
            <a:endParaRPr lang="fr-C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160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3EE7-122A-4CE5-913B-2013EB435396}" type="datetimeFigureOut">
              <a:rPr lang="fr-CH" smtClean="0"/>
              <a:t>03.06.2026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49B5-B7D8-478B-91F3-3FA61EF946F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34514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3EE7-122A-4CE5-913B-2013EB435396}" type="datetimeFigureOut">
              <a:rPr lang="fr-CH" smtClean="0"/>
              <a:t>03.06.2026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49B5-B7D8-478B-91F3-3FA61EF946F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32298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3EE7-122A-4CE5-913B-2013EB435396}" type="datetimeFigureOut">
              <a:rPr lang="fr-CH" smtClean="0"/>
              <a:t>03.06.2026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49B5-B7D8-478B-91F3-3FA61EF946F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62071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3EE7-122A-4CE5-913B-2013EB435396}" type="datetimeFigureOut">
              <a:rPr lang="fr-CH" smtClean="0"/>
              <a:t>03.06.2026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49B5-B7D8-478B-91F3-3FA61EF946F0}" type="slidenum">
              <a:rPr lang="fr-CH" smtClean="0"/>
              <a:t>‹N°›</a:t>
            </a:fld>
            <a:endParaRPr lang="fr-C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965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3EE7-122A-4CE5-913B-2013EB435396}" type="datetimeFigureOut">
              <a:rPr lang="fr-CH" smtClean="0"/>
              <a:t>03.06.2026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49B5-B7D8-478B-91F3-3FA61EF946F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47868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3EE7-122A-4CE5-913B-2013EB435396}" type="datetimeFigureOut">
              <a:rPr lang="fr-CH" smtClean="0"/>
              <a:t>03.06.2026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49B5-B7D8-478B-91F3-3FA61EF946F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6519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3EE7-122A-4CE5-913B-2013EB435396}" type="datetimeFigureOut">
              <a:rPr lang="fr-CH" smtClean="0"/>
              <a:t>03.06.2026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49B5-B7D8-478B-91F3-3FA61EF946F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31058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3EE7-122A-4CE5-913B-2013EB435396}" type="datetimeFigureOut">
              <a:rPr lang="fr-CH" smtClean="0"/>
              <a:t>03.06.2026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49B5-B7D8-478B-91F3-3FA61EF946F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47241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97D3EE7-122A-4CE5-913B-2013EB435396}" type="datetimeFigureOut">
              <a:rPr lang="fr-CH" smtClean="0"/>
              <a:t>03.06.2026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F849B5-B7D8-478B-91F3-3FA61EF946F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355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3EE7-122A-4CE5-913B-2013EB435396}" type="datetimeFigureOut">
              <a:rPr lang="fr-CH" smtClean="0"/>
              <a:t>03.06.2026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49B5-B7D8-478B-91F3-3FA61EF946F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41530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97D3EE7-122A-4CE5-913B-2013EB435396}" type="datetimeFigureOut">
              <a:rPr lang="fr-CH" smtClean="0"/>
              <a:t>03.06.2026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EF849B5-B7D8-478B-91F3-3FA61EF946F0}" type="slidenum">
              <a:rPr lang="fr-CH" smtClean="0"/>
              <a:t>‹N°›</a:t>
            </a:fld>
            <a:endParaRPr lang="fr-CH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42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AB8FE0-3B05-4285-4D6D-56909C9EC3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CH" sz="5800" dirty="0">
                <a:solidFill>
                  <a:schemeClr val="tx2">
                    <a:lumMod val="75000"/>
                  </a:schemeClr>
                </a:solidFill>
                <a:latin typeface="Aptos"/>
              </a:rPr>
              <a:t>Syndrome </a:t>
            </a:r>
            <a:r>
              <a:rPr lang="fr-CH" sz="5800" dirty="0" err="1">
                <a:solidFill>
                  <a:schemeClr val="tx2">
                    <a:lumMod val="75000"/>
                  </a:schemeClr>
                </a:solidFill>
                <a:latin typeface="Aptos"/>
              </a:rPr>
              <a:t>monucléosique</a:t>
            </a:r>
            <a:endParaRPr lang="fr-CH" sz="5800" dirty="0">
              <a:solidFill>
                <a:schemeClr val="tx2">
                  <a:lumMod val="75000"/>
                </a:schemeClr>
              </a:solidFill>
              <a:latin typeface="Aptos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9E43EDB-19E6-1010-ABFA-F2D1854379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896090"/>
            <a:ext cx="10058400" cy="1308767"/>
          </a:xfrm>
        </p:spPr>
        <p:txBody>
          <a:bodyPr>
            <a:noAutofit/>
          </a:bodyPr>
          <a:lstStyle/>
          <a:p>
            <a:pPr algn="ctr"/>
            <a:endParaRPr lang="fr-CH" sz="1800" dirty="0">
              <a:latin typeface="Aptos"/>
            </a:endParaRPr>
          </a:p>
          <a:p>
            <a:pPr algn="ctr">
              <a:lnSpc>
                <a:spcPct val="100000"/>
              </a:lnSpc>
            </a:pPr>
            <a:r>
              <a:rPr lang="fr-CH" sz="1800" dirty="0">
                <a:latin typeface="Aptos"/>
              </a:rPr>
              <a:t>ANNALISA MARINOSCI</a:t>
            </a:r>
          </a:p>
          <a:p>
            <a:pPr algn="ctr">
              <a:lnSpc>
                <a:spcPct val="100000"/>
              </a:lnSpc>
            </a:pPr>
            <a:r>
              <a:rPr lang="fr-CH" sz="1800" dirty="0">
                <a:latin typeface="Aptos"/>
              </a:rPr>
              <a:t>SERVICE DE MALADIES Infectieuses, HUG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EA98CE9-D0B8-BDFA-F701-5B7D2C9E5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723" y="101677"/>
            <a:ext cx="3257513" cy="183235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86D8C7B-15CA-7B1B-F0FD-46B79FB51C2F}"/>
              </a:ext>
            </a:extLst>
          </p:cNvPr>
          <p:cNvSpPr txBox="1"/>
          <p:nvPr/>
        </p:nvSpPr>
        <p:spPr>
          <a:xfrm>
            <a:off x="2505665" y="2064537"/>
            <a:ext cx="72416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3750"/>
              </a:spcAft>
            </a:pPr>
            <a:r>
              <a:rPr lang="fr-CH" sz="2000" b="1" i="0" dirty="0">
                <a:solidFill>
                  <a:srgbClr val="0070C0"/>
                </a:solidFill>
                <a:effectLst/>
                <a:latin typeface="Aptos"/>
              </a:rPr>
              <a:t>Séminaire d’infectiologie pour praticiens et praticiennes</a:t>
            </a:r>
            <a:br>
              <a:rPr lang="fr-CH" sz="2000" b="1" dirty="0">
                <a:solidFill>
                  <a:srgbClr val="0070C0"/>
                </a:solidFill>
                <a:latin typeface="Aptos"/>
              </a:rPr>
            </a:br>
            <a:r>
              <a:rPr lang="fr-CH" sz="2000" b="1" dirty="0">
                <a:solidFill>
                  <a:srgbClr val="0070C0"/>
                </a:solidFill>
                <a:latin typeface="Aptos"/>
              </a:rPr>
              <a:t>03.06.2026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C564B14A-4F9E-3270-4961-E8A1F6136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6600" y="5399088"/>
            <a:ext cx="256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54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514FDC-3BD1-6E09-5114-3D578C3AD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H" sz="4200" b="1" dirty="0">
                <a:latin typeface="Aptos" panose="02110004020202020204"/>
              </a:rPr>
              <a:t>DRESS</a:t>
            </a:r>
            <a:endParaRPr lang="fr-CH" sz="4200" dirty="0">
              <a:latin typeface="Aptos" panose="02110004020202020204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4A93E9A-F323-EA6B-9490-6089DE1A406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83227" y="1763449"/>
            <a:ext cx="9373937" cy="449415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fr-CH" b="1" dirty="0">
                <a:latin typeface="Aptos" panose="02110004020202020204"/>
              </a:rPr>
              <a:t> Exposition médicamenteuse (2-8 semaines)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b="1" dirty="0">
                <a:latin typeface="Aptos" panose="02110004020202020204"/>
              </a:rPr>
              <a:t> Éruption </a:t>
            </a:r>
            <a:r>
              <a:rPr lang="fr-CH" b="1" dirty="0" err="1">
                <a:latin typeface="Aptos" panose="02110004020202020204"/>
              </a:rPr>
              <a:t>morbilliforme</a:t>
            </a:r>
            <a:r>
              <a:rPr lang="fr-CH" b="1" dirty="0">
                <a:latin typeface="Aptos" panose="02110004020202020204"/>
              </a:rPr>
              <a:t> extensive &gt;50% </a:t>
            </a:r>
            <a:r>
              <a:rPr lang="fr-CH" dirty="0">
                <a:latin typeface="Aptos" panose="02110004020202020204"/>
              </a:rPr>
              <a:t>de la surface corporelle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>
                <a:latin typeface="Aptos" panose="02110004020202020204"/>
              </a:rPr>
              <a:t> Débute sur le tronc et le visage, puis se propage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b="1" dirty="0">
                <a:latin typeface="Aptos" panose="02110004020202020204"/>
              </a:rPr>
              <a:t> Morphologie pléomorphe</a:t>
            </a:r>
            <a:endParaRPr lang="fr-CH" dirty="0">
              <a:latin typeface="Aptos" panose="0211000402020202020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CH" b="1" dirty="0">
                <a:latin typeface="Aptos" panose="02110004020202020204"/>
              </a:rPr>
              <a:t> Œdème facial marqué</a:t>
            </a:r>
          </a:p>
          <a:p>
            <a:pPr>
              <a:buFont typeface="Arial" panose="020B0604020202020204" pitchFamily="34" charset="0"/>
              <a:buChar char="•"/>
            </a:pPr>
            <a:endParaRPr lang="fr-CH" sz="1800" dirty="0">
              <a:latin typeface="Aptos"/>
            </a:endParaRPr>
          </a:p>
          <a:p>
            <a:r>
              <a:rPr lang="fr-CH" b="1" dirty="0">
                <a:latin typeface="Aptos"/>
              </a:rPr>
              <a:t>Laboratoire</a:t>
            </a:r>
            <a:r>
              <a:rPr lang="fr-CH" dirty="0">
                <a:latin typeface="Aptos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H" dirty="0">
                <a:latin typeface="Aptos"/>
              </a:rPr>
              <a:t>Eosinophilie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H" b="1" dirty="0">
                <a:latin typeface="Aptos"/>
              </a:rPr>
              <a:t>Lymphocytes atypiques présents!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H" dirty="0">
                <a:latin typeface="Aptos"/>
              </a:rPr>
              <a:t>Atteinte hépatique &gt;80%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H" dirty="0">
                <a:latin typeface="Aptos"/>
              </a:rPr>
              <a:t>Autres atteintes d’organe possibles (néphrite interstitielle, pulmonaire, cardiaque…)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H" dirty="0">
                <a:latin typeface="Aptos"/>
              </a:rPr>
              <a:t>Réactivation EBV, CMV, HHV-6 possibles</a:t>
            </a:r>
          </a:p>
        </p:txBody>
      </p:sp>
      <p:pic>
        <p:nvPicPr>
          <p:cNvPr id="2052" name="Picture 4" descr="Drug Reaction with Eosinophilia and Systemic Symptoms (DRESS) Syndrome -  Black &amp; Kletz Allergy">
            <a:extLst>
              <a:ext uri="{FF2B5EF4-FFF2-40B4-BE49-F238E27FC236}">
                <a16:creationId xmlns:a16="http://schemas.microsoft.com/office/drawing/2014/main" id="{A78119E5-4FDC-3B54-ACCF-3FA1C7B21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678" y="3129462"/>
            <a:ext cx="25908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rug Reaction with Eosinophilia and Systemic Symptoms (DRESS): An Interplay  among Drugs, Viruses, and Immune System">
            <a:extLst>
              <a:ext uri="{FF2B5EF4-FFF2-40B4-BE49-F238E27FC236}">
                <a16:creationId xmlns:a16="http://schemas.microsoft.com/office/drawing/2014/main" id="{0D2D337A-FDD6-5208-FBF4-E5B99098F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678" y="163728"/>
            <a:ext cx="3339963" cy="24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8870478-B311-EF81-A3FB-C9C8701D7FEB}"/>
              </a:ext>
            </a:extLst>
          </p:cNvPr>
          <p:cNvSpPr txBox="1"/>
          <p:nvPr/>
        </p:nvSpPr>
        <p:spPr>
          <a:xfrm>
            <a:off x="9754922" y="6428403"/>
            <a:ext cx="22917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400" dirty="0">
                <a:latin typeface="Schibsted Grotesk"/>
              </a:rPr>
              <a:t>Duong TA et al. </a:t>
            </a:r>
            <a:r>
              <a:rPr lang="fr-CH" sz="1400" b="0" i="0" dirty="0">
                <a:effectLst/>
                <a:latin typeface="Schibsted Grotesk"/>
              </a:rPr>
              <a:t>Lancet 2017</a:t>
            </a:r>
            <a:endParaRPr lang="fr-CH" sz="1400" dirty="0"/>
          </a:p>
        </p:txBody>
      </p:sp>
    </p:spTree>
    <p:extLst>
      <p:ext uri="{BB962C8B-B14F-4D97-AF65-F5344CB8AC3E}">
        <p14:creationId xmlns:p14="http://schemas.microsoft.com/office/powerpoint/2010/main" val="110782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7B6218-162C-041E-A2D4-FC2CC55DE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423" y="2119979"/>
            <a:ext cx="5718151" cy="3709677"/>
          </a:xfrm>
          <a:ln w="38100"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r>
              <a:rPr lang="fr-CH" b="1" u="sng" dirty="0"/>
              <a:t>Pharyngite streptococcique</a:t>
            </a:r>
            <a:endParaRPr lang="fr-CH" u="sng" dirty="0"/>
          </a:p>
          <a:p>
            <a:pPr lvl="1"/>
            <a:r>
              <a:rPr lang="fr-CH" dirty="0"/>
              <a:t>Douleur pharyngée prédominante</a:t>
            </a:r>
          </a:p>
          <a:p>
            <a:pPr lvl="1"/>
            <a:r>
              <a:rPr lang="fr-CH" b="1" dirty="0"/>
              <a:t>Absence</a:t>
            </a:r>
            <a:r>
              <a:rPr lang="fr-CH" dirty="0"/>
              <a:t> d'hépato/splénomégalie</a:t>
            </a:r>
          </a:p>
          <a:p>
            <a:pPr lvl="1"/>
            <a:r>
              <a:rPr lang="fr-CH" dirty="0"/>
              <a:t>Fatigue moins marquée</a:t>
            </a:r>
          </a:p>
          <a:p>
            <a:r>
              <a:rPr lang="fr-CH" b="1" dirty="0"/>
              <a:t>Laboratoire</a:t>
            </a:r>
            <a:r>
              <a:rPr lang="fr-CH" dirty="0"/>
              <a:t>: Test rapide ou culture de gorge</a:t>
            </a:r>
          </a:p>
          <a:p>
            <a:endParaRPr lang="fr-CH" b="1" dirty="0"/>
          </a:p>
          <a:p>
            <a:r>
              <a:rPr lang="fr-CH" b="1" u="sng" dirty="0"/>
              <a:t>Autres infections virales respiratoires</a:t>
            </a:r>
            <a:endParaRPr lang="fr-CH" u="sng" dirty="0"/>
          </a:p>
          <a:p>
            <a:pPr lvl="1"/>
            <a:r>
              <a:rPr lang="fr-CH" dirty="0"/>
              <a:t>Douleur pharyngée</a:t>
            </a:r>
          </a:p>
          <a:p>
            <a:pPr lvl="1"/>
            <a:r>
              <a:rPr lang="fr-CH" dirty="0"/>
              <a:t>Fièvre, ADP et exsudat amygdalien </a:t>
            </a:r>
            <a:r>
              <a:rPr lang="fr-CH" b="1" dirty="0"/>
              <a:t>moins fréquents</a:t>
            </a:r>
            <a:endParaRPr lang="fr-CH" dirty="0"/>
          </a:p>
          <a:p>
            <a:pPr lvl="1"/>
            <a:r>
              <a:rPr lang="fr-CH" dirty="0"/>
              <a:t>Évolution généralement plus courte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333F1CF-E72B-1275-312A-E69949F9E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fr-CH" sz="4200" b="1" dirty="0">
                <a:latin typeface="Aptos" panose="02110004020202020204"/>
              </a:rPr>
              <a:t>Autres étiologies…</a:t>
            </a:r>
          </a:p>
        </p:txBody>
      </p:sp>
      <p:pic>
        <p:nvPicPr>
          <p:cNvPr id="1026" name="Picture 2" descr="126 Images et Photos de Streptococcal pharyngitis Libres de Droits |  Shutterstock">
            <a:extLst>
              <a:ext uri="{FF2B5EF4-FFF2-40B4-BE49-F238E27FC236}">
                <a16:creationId xmlns:a16="http://schemas.microsoft.com/office/drawing/2014/main" id="{0CD38D80-7282-79CB-0605-4E4A480C8C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8"/>
          <a:stretch>
            <a:fillRect/>
          </a:stretch>
        </p:blipFill>
        <p:spPr bwMode="auto">
          <a:xfrm>
            <a:off x="8131244" y="2119979"/>
            <a:ext cx="2409825" cy="174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s that a Mono Rash: How to Know If That Rash Means Mono">
            <a:extLst>
              <a:ext uri="{FF2B5EF4-FFF2-40B4-BE49-F238E27FC236}">
                <a16:creationId xmlns:a16="http://schemas.microsoft.com/office/drawing/2014/main" id="{47F6ECF1-91A2-B047-48EA-B120D62BF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406" y="420957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64D062F-693E-C7EB-AE92-0B168F288589}"/>
              </a:ext>
            </a:extLst>
          </p:cNvPr>
          <p:cNvSpPr txBox="1"/>
          <p:nvPr/>
        </p:nvSpPr>
        <p:spPr>
          <a:xfrm>
            <a:off x="7921928" y="6429705"/>
            <a:ext cx="44224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Schibsted Grotesk"/>
              </a:rPr>
              <a:t>Sylvester JE et al. </a:t>
            </a:r>
            <a:r>
              <a:rPr lang="en-US" sz="1400" b="0" i="0" dirty="0">
                <a:solidFill>
                  <a:schemeClr val="bg2">
                    <a:lumMod val="25000"/>
                  </a:schemeClr>
                </a:solidFill>
                <a:effectLst/>
                <a:latin typeface="Schibsted Grotesk"/>
              </a:rPr>
              <a:t>American Family Physician 2023 </a:t>
            </a:r>
            <a:endParaRPr lang="fr-CH" sz="1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632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7CD47F-571D-8289-47AD-106ACA03B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b="1" dirty="0" err="1">
                <a:latin typeface="Aptos"/>
              </a:rPr>
              <a:t>Hémopathies</a:t>
            </a:r>
            <a:r>
              <a:rPr lang="en-US" sz="4200" b="1" dirty="0">
                <a:latin typeface="Aptos"/>
              </a:rPr>
              <a:t> </a:t>
            </a:r>
            <a:r>
              <a:rPr lang="en-US" sz="4200" b="1" dirty="0" err="1">
                <a:latin typeface="Aptos"/>
              </a:rPr>
              <a:t>malignes</a:t>
            </a:r>
            <a:endParaRPr lang="en-US" sz="4200" dirty="0">
              <a:latin typeface="Aptos"/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18DC35DB-33B3-7705-8029-FFE3C7228EF9}"/>
              </a:ext>
            </a:extLst>
          </p:cNvPr>
          <p:cNvSpPr txBox="1">
            <a:spLocks/>
          </p:cNvSpPr>
          <p:nvPr/>
        </p:nvSpPr>
        <p:spPr>
          <a:xfrm>
            <a:off x="1097279" y="1845734"/>
            <a:ext cx="6454987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Aptos"/>
              </a:rPr>
              <a:t>Signes </a:t>
            </a:r>
            <a:r>
              <a:rPr lang="en-US" b="1" dirty="0" err="1">
                <a:latin typeface="Aptos"/>
              </a:rPr>
              <a:t>d'alarme</a:t>
            </a:r>
            <a:r>
              <a:rPr lang="en-US" dirty="0">
                <a:latin typeface="Aptos"/>
              </a:rPr>
              <a:t>:</a:t>
            </a:r>
          </a:p>
          <a:p>
            <a:pPr lvl="1"/>
            <a:r>
              <a:rPr lang="en-US" dirty="0" err="1">
                <a:latin typeface="Aptos"/>
              </a:rPr>
              <a:t>Présentation</a:t>
            </a:r>
            <a:r>
              <a:rPr lang="en-US" dirty="0">
                <a:latin typeface="Aptos"/>
              </a:rPr>
              <a:t> </a:t>
            </a:r>
            <a:r>
              <a:rPr lang="en-US" dirty="0" err="1">
                <a:latin typeface="Aptos"/>
              </a:rPr>
              <a:t>atypique</a:t>
            </a:r>
            <a:r>
              <a:rPr lang="en-US" dirty="0">
                <a:latin typeface="Aptos"/>
              </a:rPr>
              <a:t> </a:t>
            </a:r>
            <a:r>
              <a:rPr lang="en-US" dirty="0" err="1">
                <a:latin typeface="Aptos"/>
              </a:rPr>
              <a:t>ou</a:t>
            </a:r>
            <a:r>
              <a:rPr lang="en-US" dirty="0">
                <a:latin typeface="Aptos"/>
              </a:rPr>
              <a:t> </a:t>
            </a:r>
            <a:r>
              <a:rPr lang="en-US" dirty="0" err="1">
                <a:latin typeface="Aptos"/>
              </a:rPr>
              <a:t>symptômes</a:t>
            </a:r>
            <a:r>
              <a:rPr lang="en-US" dirty="0">
                <a:latin typeface="Aptos"/>
              </a:rPr>
              <a:t> </a:t>
            </a:r>
            <a:r>
              <a:rPr lang="en-US" dirty="0" err="1">
                <a:latin typeface="Aptos"/>
              </a:rPr>
              <a:t>persistants</a:t>
            </a:r>
            <a:endParaRPr lang="en-US" dirty="0">
              <a:latin typeface="Aptos"/>
            </a:endParaRPr>
          </a:p>
          <a:p>
            <a:pPr lvl="1"/>
            <a:r>
              <a:rPr lang="en-US" dirty="0" err="1">
                <a:latin typeface="Aptos"/>
              </a:rPr>
              <a:t>Cytopénies</a:t>
            </a:r>
            <a:r>
              <a:rPr lang="en-US" dirty="0">
                <a:latin typeface="Aptos"/>
              </a:rPr>
              <a:t> </a:t>
            </a:r>
            <a:r>
              <a:rPr lang="en-US" dirty="0" err="1">
                <a:latin typeface="Aptos"/>
              </a:rPr>
              <a:t>associées</a:t>
            </a:r>
            <a:endParaRPr lang="en-US" dirty="0">
              <a:latin typeface="Aptos"/>
            </a:endParaRPr>
          </a:p>
          <a:p>
            <a:pPr lvl="1"/>
            <a:r>
              <a:rPr lang="en-US" dirty="0" err="1">
                <a:latin typeface="Aptos"/>
              </a:rPr>
              <a:t>Organomégalie</a:t>
            </a:r>
            <a:r>
              <a:rPr lang="en-US" dirty="0">
                <a:latin typeface="Aptos"/>
              </a:rPr>
              <a:t> </a:t>
            </a:r>
            <a:r>
              <a:rPr lang="en-US" dirty="0" err="1">
                <a:latin typeface="Aptos"/>
              </a:rPr>
              <a:t>marquée</a:t>
            </a:r>
            <a:endParaRPr lang="en-US" dirty="0">
              <a:latin typeface="Aptos"/>
            </a:endParaRPr>
          </a:p>
          <a:p>
            <a:pPr lvl="1"/>
            <a:r>
              <a:rPr lang="en-US" dirty="0">
                <a:latin typeface="Aptos"/>
              </a:rPr>
              <a:t>Absence de </a:t>
            </a:r>
            <a:r>
              <a:rPr lang="en-US" dirty="0" err="1">
                <a:latin typeface="Aptos"/>
              </a:rPr>
              <a:t>réponse</a:t>
            </a:r>
            <a:r>
              <a:rPr lang="en-US" dirty="0">
                <a:latin typeface="Aptos"/>
              </a:rPr>
              <a:t> au </a:t>
            </a:r>
            <a:r>
              <a:rPr lang="en-US" dirty="0" err="1">
                <a:latin typeface="Aptos"/>
              </a:rPr>
              <a:t>traitement</a:t>
            </a:r>
            <a:r>
              <a:rPr lang="en-US" dirty="0">
                <a:latin typeface="Aptos"/>
              </a:rPr>
              <a:t> </a:t>
            </a:r>
            <a:r>
              <a:rPr lang="en-US" dirty="0" err="1">
                <a:latin typeface="Aptos"/>
              </a:rPr>
              <a:t>symptomatique</a:t>
            </a:r>
            <a:endParaRPr lang="en-US" dirty="0">
              <a:latin typeface="Aptos"/>
            </a:endParaRPr>
          </a:p>
          <a:p>
            <a:r>
              <a:rPr lang="en-US" b="1" dirty="0" err="1">
                <a:latin typeface="Aptos"/>
              </a:rPr>
              <a:t>Laboratoire</a:t>
            </a:r>
            <a:r>
              <a:rPr lang="en-US" dirty="0">
                <a:latin typeface="Aptos"/>
              </a:rPr>
              <a:t>:</a:t>
            </a:r>
          </a:p>
          <a:p>
            <a:pPr lvl="1"/>
            <a:r>
              <a:rPr lang="en-US" dirty="0" err="1">
                <a:latin typeface="Aptos"/>
              </a:rPr>
              <a:t>Frottis</a:t>
            </a:r>
            <a:r>
              <a:rPr lang="en-US" dirty="0">
                <a:latin typeface="Aptos"/>
              </a:rPr>
              <a:t> </a:t>
            </a:r>
            <a:r>
              <a:rPr lang="en-US" dirty="0" err="1">
                <a:latin typeface="Aptos"/>
              </a:rPr>
              <a:t>sanguin</a:t>
            </a:r>
            <a:r>
              <a:rPr lang="en-US" dirty="0">
                <a:latin typeface="Aptos"/>
              </a:rPr>
              <a:t>: </a:t>
            </a:r>
            <a:r>
              <a:rPr lang="en-US" dirty="0" err="1">
                <a:latin typeface="Aptos"/>
              </a:rPr>
              <a:t>rechercher</a:t>
            </a:r>
            <a:r>
              <a:rPr lang="en-US" dirty="0">
                <a:latin typeface="Aptos"/>
              </a:rPr>
              <a:t> des </a:t>
            </a:r>
            <a:r>
              <a:rPr lang="en-US" dirty="0" err="1">
                <a:latin typeface="Aptos"/>
              </a:rPr>
              <a:t>blastes</a:t>
            </a:r>
            <a:r>
              <a:rPr lang="en-US" dirty="0">
                <a:latin typeface="Aptos"/>
              </a:rPr>
              <a:t> </a:t>
            </a:r>
            <a:r>
              <a:rPr lang="en-US" dirty="0" err="1">
                <a:latin typeface="Aptos"/>
              </a:rPr>
              <a:t>ou</a:t>
            </a:r>
            <a:r>
              <a:rPr lang="en-US" dirty="0">
                <a:latin typeface="Aptos"/>
              </a:rPr>
              <a:t> cellules </a:t>
            </a:r>
            <a:r>
              <a:rPr lang="en-US" dirty="0" err="1">
                <a:latin typeface="Aptos"/>
              </a:rPr>
              <a:t>malignes</a:t>
            </a:r>
            <a:endParaRPr lang="en-US" dirty="0">
              <a:latin typeface="Aptos"/>
            </a:endParaRPr>
          </a:p>
          <a:p>
            <a:pPr lvl="1"/>
            <a:endParaRPr lang="en-US" dirty="0">
              <a:latin typeface="Aptos"/>
            </a:endParaRPr>
          </a:p>
          <a:p>
            <a:pPr marL="201168" lvl="1" indent="0">
              <a:buFont typeface="Calibri" panose="020F0502020204030204" pitchFamily="34" charset="0"/>
              <a:buNone/>
            </a:pPr>
            <a:r>
              <a:rPr lang="en-US" b="1" dirty="0">
                <a:latin typeface="Aptos"/>
              </a:rPr>
              <a:t>Attention</a:t>
            </a:r>
          </a:p>
          <a:p>
            <a:pPr lvl="1"/>
            <a:r>
              <a:rPr lang="en-US" dirty="0" err="1">
                <a:latin typeface="Aptos"/>
              </a:rPr>
              <a:t>Blastes</a:t>
            </a:r>
            <a:r>
              <a:rPr lang="en-US" dirty="0">
                <a:latin typeface="Aptos"/>
              </a:rPr>
              <a:t> et </a:t>
            </a:r>
            <a:r>
              <a:rPr lang="en-US" dirty="0" err="1">
                <a:latin typeface="Aptos"/>
              </a:rPr>
              <a:t>atypies</a:t>
            </a:r>
            <a:r>
              <a:rPr lang="en-US" dirty="0">
                <a:latin typeface="Aptos"/>
              </a:rPr>
              <a:t> </a:t>
            </a:r>
            <a:r>
              <a:rPr lang="en-US" dirty="0" err="1">
                <a:latin typeface="Aptos"/>
              </a:rPr>
              <a:t>cytologiques</a:t>
            </a:r>
            <a:r>
              <a:rPr lang="en-US" dirty="0">
                <a:latin typeface="Aptos"/>
              </a:rPr>
              <a:t> </a:t>
            </a:r>
            <a:r>
              <a:rPr lang="en-US" dirty="0" err="1">
                <a:latin typeface="Aptos"/>
              </a:rPr>
              <a:t>marquées</a:t>
            </a:r>
            <a:r>
              <a:rPr lang="en-US" dirty="0">
                <a:latin typeface="Aptos"/>
              </a:rPr>
              <a:t> (MI et </a:t>
            </a:r>
            <a:r>
              <a:rPr lang="en-US" dirty="0" err="1">
                <a:latin typeface="Aptos"/>
              </a:rPr>
              <a:t>lymphome</a:t>
            </a:r>
            <a:r>
              <a:rPr lang="en-US" dirty="0">
                <a:latin typeface="Aptos"/>
              </a:rPr>
              <a:t>)</a:t>
            </a:r>
          </a:p>
          <a:p>
            <a:pPr lvl="1"/>
            <a:r>
              <a:rPr lang="en-US" dirty="0">
                <a:latin typeface="Aptos"/>
              </a:rPr>
              <a:t>Faux </a:t>
            </a:r>
            <a:r>
              <a:rPr lang="en-US" dirty="0" err="1">
                <a:latin typeface="Aptos"/>
              </a:rPr>
              <a:t>positifs</a:t>
            </a:r>
            <a:r>
              <a:rPr lang="en-US" dirty="0">
                <a:latin typeface="Aptos"/>
              </a:rPr>
              <a:t> du test </a:t>
            </a:r>
            <a:r>
              <a:rPr lang="en-US" dirty="0" err="1">
                <a:latin typeface="Aptos"/>
              </a:rPr>
              <a:t>hétérophile</a:t>
            </a:r>
            <a:endParaRPr lang="en-US" dirty="0">
              <a:latin typeface="Aptos"/>
            </a:endParaRPr>
          </a:p>
        </p:txBody>
      </p:sp>
      <p:pic>
        <p:nvPicPr>
          <p:cNvPr id="2050" name="Picture 2" descr="Leucémie — Wikipédia">
            <a:extLst>
              <a:ext uri="{FF2B5EF4-FFF2-40B4-BE49-F238E27FC236}">
                <a16:creationId xmlns:a16="http://schemas.microsoft.com/office/drawing/2014/main" id="{3D5A8928-0F8B-32E9-54B5-2715F5D7A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124"/>
          <a:stretch>
            <a:fillRect/>
          </a:stretch>
        </p:blipFill>
        <p:spPr bwMode="auto">
          <a:xfrm>
            <a:off x="8020570" y="1916318"/>
            <a:ext cx="3135109" cy="347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E8301E9-DBE0-1917-3A59-885E3F678176}"/>
              </a:ext>
            </a:extLst>
          </p:cNvPr>
          <p:cNvSpPr txBox="1"/>
          <p:nvPr/>
        </p:nvSpPr>
        <p:spPr>
          <a:xfrm>
            <a:off x="10011512" y="6417508"/>
            <a:ext cx="22883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400" dirty="0">
                <a:latin typeface="Schibsted Grotesk"/>
              </a:rPr>
              <a:t>Stock W. et al. </a:t>
            </a:r>
            <a:r>
              <a:rPr lang="fr-CH" sz="1400" b="0" i="0" dirty="0">
                <a:effectLst/>
                <a:latin typeface="Schibsted Grotesk"/>
              </a:rPr>
              <a:t>Lancet 2000 </a:t>
            </a:r>
            <a:endParaRPr lang="fr-CH" sz="1400" dirty="0"/>
          </a:p>
        </p:txBody>
      </p:sp>
    </p:spTree>
    <p:extLst>
      <p:ext uri="{BB962C8B-B14F-4D97-AF65-F5344CB8AC3E}">
        <p14:creationId xmlns:p14="http://schemas.microsoft.com/office/powerpoint/2010/main" val="201874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3F1E80-35FD-FCBC-713D-0ECBF4D43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4200" b="1" dirty="0">
                <a:latin typeface="Aptos" panose="02110004020202020204"/>
              </a:rPr>
              <a:t>Diagnostic: le test hétérophile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84E572-3650-C254-4C84-2E84DBF58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7086021" cy="402336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it-CH" b="0" i="0" dirty="0">
                <a:effectLst/>
                <a:latin typeface="Aptos" panose="02110004020202020204"/>
              </a:rPr>
              <a:t>✓ </a:t>
            </a:r>
            <a:r>
              <a:rPr lang="it-CH" b="1" dirty="0">
                <a:latin typeface="Aptos" panose="02110004020202020204"/>
              </a:rPr>
              <a:t>A</a:t>
            </a:r>
            <a:r>
              <a:rPr lang="it-CH" b="1" i="0" dirty="0">
                <a:effectLst/>
                <a:latin typeface="Aptos" panose="02110004020202020204"/>
              </a:rPr>
              <a:t>nticorps IgM non spécifiques</a:t>
            </a:r>
            <a:endParaRPr lang="it-CH" dirty="0">
              <a:latin typeface="Aptos" panose="02110004020202020204"/>
            </a:endParaRPr>
          </a:p>
          <a:p>
            <a:pPr marL="0" indent="0" algn="l">
              <a:buNone/>
            </a:pPr>
            <a:r>
              <a:rPr lang="it-CH" b="0" i="0" dirty="0">
                <a:effectLst/>
                <a:latin typeface="Aptos" panose="02110004020202020204"/>
              </a:rPr>
              <a:t>Réaction croisée avec Ag erythrocytes animaux </a:t>
            </a:r>
          </a:p>
          <a:p>
            <a:pPr marL="0" indent="0" algn="l">
              <a:buNone/>
            </a:pPr>
            <a:r>
              <a:rPr lang="it-CH" b="0" i="0" dirty="0">
                <a:effectLst/>
                <a:latin typeface="Aptos" panose="02110004020202020204"/>
              </a:rPr>
              <a:t>✓ </a:t>
            </a:r>
            <a:r>
              <a:rPr lang="it-CH" b="1" i="0" dirty="0">
                <a:effectLst/>
                <a:latin typeface="Aptos" panose="02110004020202020204"/>
              </a:rPr>
              <a:t>Test </a:t>
            </a:r>
            <a:r>
              <a:rPr lang="it-CH" b="0" i="0" dirty="0">
                <a:effectLst/>
                <a:latin typeface="Aptos" panose="02110004020202020204"/>
              </a:rPr>
              <a:t>rapide, peu coûteux, </a:t>
            </a:r>
            <a:r>
              <a:rPr lang="it-CH" b="1" i="0" dirty="0">
                <a:effectLst/>
                <a:latin typeface="Aptos" panose="02110004020202020204"/>
              </a:rPr>
              <a:t>Sens 70-90% Spec 91-94%</a:t>
            </a:r>
          </a:p>
          <a:p>
            <a:pPr marL="0" indent="0" algn="l">
              <a:buNone/>
            </a:pPr>
            <a:r>
              <a:rPr lang="it-CH" b="0" i="0" dirty="0">
                <a:effectLst/>
                <a:latin typeface="Aptos" panose="02110004020202020204"/>
              </a:rPr>
              <a:t>✓ Devient positif </a:t>
            </a:r>
            <a:r>
              <a:rPr lang="it-CH" b="1" i="0" dirty="0">
                <a:effectLst/>
                <a:latin typeface="Aptos" panose="02110004020202020204"/>
              </a:rPr>
              <a:t>6-10 jours après début des symptômes</a:t>
            </a:r>
            <a:endParaRPr lang="it-CH" b="0" i="0" dirty="0">
              <a:effectLst/>
              <a:latin typeface="Aptos" panose="02110004020202020204"/>
            </a:endParaRPr>
          </a:p>
          <a:p>
            <a:pPr marL="0" indent="0" algn="l">
              <a:buNone/>
            </a:pPr>
            <a:r>
              <a:rPr lang="it-CH" b="0" i="0" dirty="0">
                <a:effectLst/>
                <a:latin typeface="Aptos" panose="02110004020202020204"/>
              </a:rPr>
              <a:t>✓ Peut rester positif </a:t>
            </a:r>
            <a:r>
              <a:rPr lang="it-CH" b="1" i="0" dirty="0">
                <a:effectLst/>
                <a:latin typeface="Aptos" panose="02110004020202020204"/>
              </a:rPr>
              <a:t>jusqu’à 1 an</a:t>
            </a:r>
            <a:r>
              <a:rPr lang="it-CH" b="0" i="0" dirty="0">
                <a:effectLst/>
                <a:latin typeface="Aptos" panose="02110004020202020204"/>
              </a:rPr>
              <a:t> après l'infection</a:t>
            </a:r>
          </a:p>
          <a:p>
            <a:pPr marL="0" indent="0" algn="l">
              <a:buNone/>
            </a:pPr>
            <a:endParaRPr lang="it-CH" b="0" i="0" dirty="0">
              <a:effectLst/>
              <a:latin typeface="Aptos" panose="02110004020202020204"/>
            </a:endParaRPr>
          </a:p>
          <a:p>
            <a:pPr marL="0" indent="0" algn="l">
              <a:buNone/>
            </a:pPr>
            <a:r>
              <a:rPr lang="it-CH" b="0" i="0" dirty="0">
                <a:effectLst/>
                <a:latin typeface="Aptos" panose="02110004020202020204"/>
              </a:rPr>
              <a:t>→ Sérologie EBV spécifique</a:t>
            </a:r>
          </a:p>
          <a:p>
            <a:pPr marL="0" indent="0">
              <a:buNone/>
            </a:pPr>
            <a:endParaRPr lang="fr-CH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873460B-EFD4-2E27-499F-8EBFF82082B1}"/>
              </a:ext>
            </a:extLst>
          </p:cNvPr>
          <p:cNvSpPr txBox="1"/>
          <p:nvPr/>
        </p:nvSpPr>
        <p:spPr>
          <a:xfrm>
            <a:off x="7974957" y="1944546"/>
            <a:ext cx="3499612" cy="92333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pPr marL="0" indent="0" algn="l">
              <a:buNone/>
            </a:pPr>
            <a:r>
              <a:rPr lang="it-CH" b="0" i="0" dirty="0">
                <a:effectLst/>
                <a:latin typeface="Aptos" panose="02110004020202020204"/>
              </a:rPr>
              <a:t>✓ </a:t>
            </a:r>
            <a:r>
              <a:rPr lang="it-CH" b="1" i="0" dirty="0">
                <a:effectLst/>
                <a:latin typeface="Aptos" panose="02110004020202020204"/>
              </a:rPr>
              <a:t>Faux négatifs fréquents</a:t>
            </a:r>
            <a:r>
              <a:rPr lang="it-CH" b="0" i="0" dirty="0">
                <a:effectLst/>
                <a:latin typeface="Aptos" panose="02110004020202020204"/>
              </a:rPr>
              <a:t> </a:t>
            </a:r>
          </a:p>
          <a:p>
            <a:pPr algn="l">
              <a:buFontTx/>
              <a:buChar char="-"/>
            </a:pPr>
            <a:r>
              <a:rPr lang="it-CH" b="0" i="0" dirty="0">
                <a:effectLst/>
                <a:latin typeface="Aptos" panose="02110004020202020204"/>
              </a:rPr>
              <a:t> durant la première semaine (25%)</a:t>
            </a:r>
          </a:p>
          <a:p>
            <a:pPr algn="l">
              <a:buFontTx/>
              <a:buChar char="-"/>
            </a:pPr>
            <a:r>
              <a:rPr lang="it-CH" dirty="0">
                <a:latin typeface="Aptos" panose="02110004020202020204"/>
              </a:rPr>
              <a:t> </a:t>
            </a:r>
            <a:r>
              <a:rPr lang="it-CH" b="0" i="0" dirty="0">
                <a:effectLst/>
                <a:latin typeface="Aptos" panose="02110004020202020204"/>
              </a:rPr>
              <a:t>chez enfants &lt;4 ans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7D127FC-2F54-BD6D-435B-F2F860F3DEA3}"/>
              </a:ext>
            </a:extLst>
          </p:cNvPr>
          <p:cNvSpPr txBox="1"/>
          <p:nvPr/>
        </p:nvSpPr>
        <p:spPr>
          <a:xfrm>
            <a:off x="8583273" y="3413589"/>
            <a:ext cx="2617511" cy="203132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it-CH" b="0" i="0" dirty="0">
                <a:effectLst/>
                <a:latin typeface="Aptos" panose="02110004020202020204"/>
              </a:rPr>
              <a:t>✓ </a:t>
            </a:r>
            <a:r>
              <a:rPr lang="it-CH" b="1" i="0" dirty="0">
                <a:effectLst/>
                <a:latin typeface="Aptos" panose="02110004020202020204"/>
              </a:rPr>
              <a:t>Faux positifs possibles</a:t>
            </a:r>
            <a:r>
              <a:rPr lang="it-CH" b="0" i="0" dirty="0">
                <a:effectLst/>
                <a:latin typeface="Aptos" panose="02110004020202020204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CH" b="0" i="0" dirty="0">
                <a:effectLst/>
                <a:latin typeface="Aptos" panose="02110004020202020204"/>
              </a:rPr>
              <a:t> Maladies auto-immunes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CH" b="0" i="0" dirty="0">
                <a:effectLst/>
                <a:latin typeface="Aptos" panose="02110004020202020204"/>
              </a:rPr>
              <a:t> Leucémie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CH" b="0" i="0" dirty="0">
                <a:effectLst/>
                <a:latin typeface="Aptos" panose="02110004020202020204"/>
              </a:rPr>
              <a:t> Carcinome pancréatique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CH" b="0" i="0" dirty="0">
                <a:effectLst/>
                <a:latin typeface="Aptos" panose="02110004020202020204"/>
              </a:rPr>
              <a:t> Hépatite virale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CH" b="0" i="0" dirty="0">
                <a:effectLst/>
                <a:latin typeface="Aptos" panose="02110004020202020204"/>
              </a:rPr>
              <a:t> Infection à CMV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CH" b="0" i="0" dirty="0">
                <a:effectLst/>
                <a:latin typeface="Aptos" panose="02110004020202020204"/>
              </a:rPr>
              <a:t> Lymphome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327EC48-FEEF-EAB2-724C-6E930F052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059" y="4644814"/>
            <a:ext cx="2857500" cy="16002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69D70A5-F121-5DCA-597A-E47EC92AA591}"/>
              </a:ext>
            </a:extLst>
          </p:cNvPr>
          <p:cNvSpPr txBox="1"/>
          <p:nvPr/>
        </p:nvSpPr>
        <p:spPr>
          <a:xfrm>
            <a:off x="7921928" y="6429705"/>
            <a:ext cx="44224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Schibsted Grotesk"/>
              </a:rPr>
              <a:t>Sylvester JE et al. </a:t>
            </a:r>
            <a:r>
              <a:rPr lang="en-US" sz="1400" b="0" i="0" dirty="0">
                <a:solidFill>
                  <a:schemeClr val="bg2">
                    <a:lumMod val="25000"/>
                  </a:schemeClr>
                </a:solidFill>
                <a:effectLst/>
                <a:latin typeface="Schibsted Grotesk"/>
              </a:rPr>
              <a:t>American Family Physician 2023 </a:t>
            </a:r>
            <a:endParaRPr lang="fr-CH" sz="1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15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3D4266-A030-95AB-ED0B-EA307DAB4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4200" b="1" dirty="0">
                <a:latin typeface="Aptos" panose="02110004020202020204"/>
              </a:rPr>
              <a:t>Diagnostic (EBV)</a:t>
            </a:r>
            <a:endParaRPr lang="it-CH" sz="4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B6A843-74B6-661F-7C69-BAA2F192B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fr-CH" dirty="0">
                <a:latin typeface="Aptos" panose="020B0004020202020204" pitchFamily="34" charset="0"/>
              </a:rPr>
              <a:t> Formule sanguine complète:</a:t>
            </a:r>
          </a:p>
          <a:p>
            <a:pPr lvl="1"/>
            <a:r>
              <a:rPr lang="fr-CH" dirty="0">
                <a:latin typeface="Aptos" panose="020B0004020202020204" pitchFamily="34" charset="0"/>
              </a:rPr>
              <a:t>Proportion de cellules mononucléées &gt;50 %</a:t>
            </a:r>
          </a:p>
          <a:p>
            <a:pPr lvl="1"/>
            <a:r>
              <a:rPr lang="fr-CH" dirty="0">
                <a:latin typeface="Aptos" panose="020B0004020202020204" pitchFamily="34" charset="0"/>
              </a:rPr>
              <a:t>Lymphocytes atypiques &gt;10%</a:t>
            </a:r>
          </a:p>
          <a:p>
            <a:pPr lvl="1"/>
            <a:r>
              <a:rPr lang="it-CH" b="0" i="0" u="none" strike="noStrike" dirty="0">
                <a:effectLst/>
                <a:latin typeface="Aptos" panose="020B0004020202020204" pitchFamily="34" charset="0"/>
              </a:rPr>
              <a:t>Thrombocytopénie, anémie aplasique, agranulocytose </a:t>
            </a:r>
            <a:r>
              <a:rPr lang="fr-CH" b="0" i="0" u="none" strike="noStrike" dirty="0">
                <a:effectLst/>
                <a:latin typeface="Aptos" panose="020B0004020202020204" pitchFamily="34" charset="0"/>
              </a:rPr>
              <a:t>(rares)</a:t>
            </a:r>
            <a:endParaRPr lang="fr-CH" dirty="0">
              <a:latin typeface="Aptos" panose="020B000402020202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fr-CH" dirty="0">
                <a:latin typeface="Aptos" panose="020B0004020202020204" pitchFamily="34" charset="0"/>
              </a:rPr>
              <a:t> </a:t>
            </a:r>
            <a:r>
              <a:rPr lang="it-CH" b="1" dirty="0">
                <a:latin typeface="Aptos" panose="020B0004020202020204" pitchFamily="34" charset="0"/>
              </a:rPr>
              <a:t>Transaminases hépatiques</a:t>
            </a:r>
            <a:r>
              <a:rPr lang="it-CH" dirty="0">
                <a:latin typeface="Aptos" panose="020B0004020202020204" pitchFamily="34" charset="0"/>
              </a:rPr>
              <a:t> (2-3 x la limite sup.)</a:t>
            </a:r>
          </a:p>
          <a:p>
            <a:pPr>
              <a:buFont typeface="Wingdings" pitchFamily="2" charset="2"/>
              <a:buChar char="v"/>
            </a:pPr>
            <a:r>
              <a:rPr lang="it-CH" b="1" i="0" dirty="0">
                <a:effectLst/>
                <a:latin typeface="Aptos" panose="020B0004020202020204" pitchFamily="34" charset="0"/>
              </a:rPr>
              <a:t> </a:t>
            </a:r>
            <a:r>
              <a:rPr lang="it-CH" b="1" i="0" dirty="0">
                <a:solidFill>
                  <a:schemeClr val="bg2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Test hétérophile rapide</a:t>
            </a:r>
            <a:r>
              <a:rPr lang="it-CH" b="0" i="0" dirty="0">
                <a:solidFill>
                  <a:schemeClr val="bg2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 (Monotest)</a:t>
            </a:r>
          </a:p>
          <a:p>
            <a:pPr>
              <a:buFont typeface="Wingdings" pitchFamily="2" charset="2"/>
              <a:buChar char="v"/>
            </a:pPr>
            <a:r>
              <a:rPr lang="it-CH" b="1" i="0" dirty="0">
                <a:effectLst/>
                <a:latin typeface="Aptos" panose="020B0004020202020204" pitchFamily="34" charset="0"/>
              </a:rPr>
              <a:t> Sérologie EBV: VCA IgM et IgG +/-</a:t>
            </a:r>
            <a:r>
              <a:rPr lang="it-CH" dirty="0">
                <a:latin typeface="Aptos" panose="020B0004020202020204" pitchFamily="34" charset="0"/>
              </a:rPr>
              <a:t>, </a:t>
            </a:r>
            <a:r>
              <a:rPr lang="it-CH" b="1" i="0" dirty="0">
                <a:effectLst/>
                <a:latin typeface="Aptos" panose="020B0004020202020204" pitchFamily="34" charset="0"/>
              </a:rPr>
              <a:t>EBNA IgG</a:t>
            </a:r>
            <a:r>
              <a:rPr lang="it-CH" dirty="0">
                <a:latin typeface="Aptos" panose="020B0004020202020204" pitchFamily="34" charset="0"/>
              </a:rPr>
              <a:t> –</a:t>
            </a:r>
          </a:p>
          <a:p>
            <a:pPr>
              <a:buFont typeface="Wingdings" pitchFamily="2" charset="2"/>
              <a:buChar char="v"/>
            </a:pPr>
            <a:r>
              <a:rPr lang="it-CH" b="1" i="0" dirty="0">
                <a:effectLst/>
                <a:latin typeface="Aptos" panose="020B0004020202020204" pitchFamily="34" charset="0"/>
              </a:rPr>
              <a:t> PCR EBV-DNA</a:t>
            </a:r>
            <a:r>
              <a:rPr lang="it-CH" dirty="0">
                <a:latin typeface="Aptos" panose="020B0004020202020204" pitchFamily="34" charset="0"/>
              </a:rPr>
              <a:t> </a:t>
            </a:r>
          </a:p>
          <a:p>
            <a:pPr marL="384048" lvl="2" indent="0">
              <a:buNone/>
            </a:pPr>
            <a:r>
              <a:rPr lang="it-CH" sz="1800" dirty="0">
                <a:latin typeface="Aptos" panose="020B0004020202020204" pitchFamily="34" charset="0"/>
              </a:rPr>
              <a:t>- si doute diagnostique</a:t>
            </a:r>
          </a:p>
          <a:p>
            <a:pPr marL="384048" lvl="2" indent="0">
              <a:buNone/>
            </a:pPr>
            <a:r>
              <a:rPr lang="it-CH" sz="1800" b="0" i="0" dirty="0">
                <a:effectLst/>
                <a:latin typeface="Aptos" panose="020B0004020202020204" pitchFamily="34" charset="0"/>
              </a:rPr>
              <a:t>- évaluation de la sévérité de la maladie</a:t>
            </a:r>
          </a:p>
          <a:p>
            <a:pPr>
              <a:buFont typeface="Wingdings" pitchFamily="2" charset="2"/>
              <a:buChar char="v"/>
            </a:pPr>
            <a:endParaRPr lang="it-CH" b="0" i="0" dirty="0">
              <a:effectLst/>
              <a:latin typeface="Aptos" panose="020B0004020202020204" pitchFamily="34" charset="0"/>
            </a:endParaRPr>
          </a:p>
          <a:p>
            <a:pPr>
              <a:buFont typeface="Wingdings" pitchFamily="2" charset="2"/>
              <a:buChar char="v"/>
            </a:pPr>
            <a:endParaRPr lang="fr-CH" dirty="0"/>
          </a:p>
          <a:p>
            <a:endParaRPr lang="it-CH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29F3BCF-6119-16C7-A440-57C9B1D8BEB2}"/>
              </a:ext>
            </a:extLst>
          </p:cNvPr>
          <p:cNvSpPr txBox="1"/>
          <p:nvPr/>
        </p:nvSpPr>
        <p:spPr>
          <a:xfrm>
            <a:off x="7304893" y="4306318"/>
            <a:ext cx="4453099" cy="178510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it-CH" sz="2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ptos" panose="020B0004020202020204" pitchFamily="34" charset="0"/>
              </a:rPr>
              <a:t>Charge virale élevée </a:t>
            </a:r>
            <a:r>
              <a:rPr lang="it-CH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ptos" panose="020B0004020202020204" pitchFamily="34" charset="0"/>
              </a:rPr>
              <a:t>associée à: 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CH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ptos" panose="020B0004020202020204" pitchFamily="34" charset="0"/>
              </a:rPr>
              <a:t>Atteinte hépatique plus sévère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CH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ptos" panose="020B0004020202020204" pitchFamily="34" charset="0"/>
              </a:rPr>
              <a:t>Dysfonction immunitaire </a:t>
            </a:r>
          </a:p>
          <a:p>
            <a:pPr lvl="1" algn="l"/>
            <a:r>
              <a:rPr lang="it-CH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ptos" panose="020B0004020202020204" pitchFamily="34" charset="0"/>
              </a:rPr>
              <a:t>(CD8+ élevés, ratio CD4+/CD8+ diminué)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CH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ptos" panose="020B0004020202020204" pitchFamily="34" charset="0"/>
              </a:rPr>
              <a:t>Thrombopénie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CH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ptos" panose="020B0004020202020204" pitchFamily="34" charset="0"/>
              </a:rPr>
              <a:t>Séjour hospitalier prolongé</a:t>
            </a:r>
          </a:p>
        </p:txBody>
      </p:sp>
      <p:pic>
        <p:nvPicPr>
          <p:cNvPr id="4098" name="Picture 2" descr="EBV - Mmmig">
            <a:extLst>
              <a:ext uri="{FF2B5EF4-FFF2-40B4-BE49-F238E27FC236}">
                <a16:creationId xmlns:a16="http://schemas.microsoft.com/office/drawing/2014/main" id="{2DB70E92-1271-EE83-BFC8-2DAFBBD09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790" y="1011981"/>
            <a:ext cx="20669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E39F7CA-FB87-FBCE-776F-6AC8C3BE41E9}"/>
              </a:ext>
            </a:extLst>
          </p:cNvPr>
          <p:cNvSpPr txBox="1"/>
          <p:nvPr/>
        </p:nvSpPr>
        <p:spPr>
          <a:xfrm>
            <a:off x="7557796" y="6429705"/>
            <a:ext cx="47866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Luzuriaga K. et al. The New England Journal of Medicine 2010</a:t>
            </a:r>
            <a:endParaRPr lang="fr-CH" sz="1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946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49BE44-4EA5-F042-8B79-63B90F757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4200" b="1" dirty="0">
                <a:latin typeface="Aptos" panose="02110004020202020204"/>
              </a:rPr>
              <a:t>Prise en charge</a:t>
            </a:r>
            <a:endParaRPr lang="it-CH" sz="4200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9B3DD7-FF18-FFFC-6F7B-D02B3A4CD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8312938" cy="402336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it-CH" dirty="0">
                <a:latin typeface="Aptos" panose="020B0004020202020204" pitchFamily="34" charset="0"/>
              </a:rPr>
              <a:t> Traitement symptomatique</a:t>
            </a:r>
          </a:p>
          <a:p>
            <a:pPr>
              <a:buFont typeface="Wingdings" pitchFamily="2" charset="2"/>
              <a:buChar char="v"/>
            </a:pPr>
            <a:r>
              <a:rPr lang="it-CH" dirty="0">
                <a:latin typeface="Aptos" panose="020B0004020202020204" pitchFamily="34" charset="0"/>
              </a:rPr>
              <a:t> Surveillance clinique</a:t>
            </a:r>
          </a:p>
          <a:p>
            <a:pPr>
              <a:buFont typeface="Wingdings" pitchFamily="2" charset="2"/>
              <a:buChar char="v"/>
            </a:pPr>
            <a:r>
              <a:rPr lang="it-CH" dirty="0">
                <a:latin typeface="Aptos" panose="020B0004020202020204" pitchFamily="34" charset="0"/>
              </a:rPr>
              <a:t> Repos, éviction sport de contact/effort intense pendant 3 semaines</a:t>
            </a:r>
          </a:p>
          <a:p>
            <a:pPr>
              <a:buFont typeface="Wingdings" pitchFamily="2" charset="2"/>
              <a:buChar char="v"/>
            </a:pPr>
            <a:endParaRPr lang="it-CH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it-CH" b="1" u="sng" dirty="0">
                <a:latin typeface="Aptos" panose="020B0004020202020204" pitchFamily="34" charset="0"/>
              </a:rPr>
              <a:t>Traitements spécifiques </a:t>
            </a:r>
            <a:r>
              <a:rPr lang="it-CH" b="1" dirty="0">
                <a:latin typeface="Aptos" panose="020B0004020202020204" pitchFamily="34" charset="0"/>
              </a:rPr>
              <a:t>(non recommandés)</a:t>
            </a:r>
          </a:p>
          <a:p>
            <a:pPr>
              <a:buFont typeface="Wingdings" pitchFamily="2" charset="2"/>
              <a:buChar char="Ø"/>
            </a:pPr>
            <a:r>
              <a:rPr lang="it-CH" b="1" i="0" dirty="0">
                <a:effectLst/>
                <a:latin typeface="Aptos" panose="020B0004020202020204" pitchFamily="34" charset="0"/>
              </a:rPr>
              <a:t> Corticostéroïdes systémiques  </a:t>
            </a:r>
          </a:p>
          <a:p>
            <a:pPr>
              <a:buFont typeface="Wingdings" pitchFamily="2" charset="2"/>
              <a:buChar char="Ø"/>
            </a:pPr>
            <a:r>
              <a:rPr lang="it-CH" b="1" dirty="0">
                <a:latin typeface="Aptos" panose="020B0004020202020204" pitchFamily="34" charset="0"/>
              </a:rPr>
              <a:t> T</a:t>
            </a:r>
            <a:r>
              <a:rPr lang="it-CH" b="1" i="0" dirty="0">
                <a:effectLst/>
                <a:latin typeface="Aptos" panose="020B0004020202020204" pitchFamily="34" charset="0"/>
              </a:rPr>
              <a:t>hérapie antivirale</a:t>
            </a:r>
          </a:p>
          <a:p>
            <a:pPr>
              <a:buFont typeface="Wingdings" pitchFamily="2" charset="2"/>
              <a:buChar char="Ø"/>
            </a:pPr>
            <a:r>
              <a:rPr lang="it-CH" b="1" dirty="0">
                <a:latin typeface="Aptos" panose="020B0004020202020204" pitchFamily="34" charset="0"/>
              </a:rPr>
              <a:t> Infection streptococcique concomitante</a:t>
            </a:r>
          </a:p>
        </p:txBody>
      </p:sp>
      <p:pic>
        <p:nvPicPr>
          <p:cNvPr id="1026" name="Picture 2" descr="Why It's Important to Allow Yourself to Rest | INTEGRIS Health">
            <a:extLst>
              <a:ext uri="{FF2B5EF4-FFF2-40B4-BE49-F238E27FC236}">
                <a16:creationId xmlns:a16="http://schemas.microsoft.com/office/drawing/2014/main" id="{79E214D2-60DF-A34F-DBA8-121AD20E7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041" y="2122359"/>
            <a:ext cx="2590639" cy="145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23B97E6-3513-74AC-47D6-A28B8FAF17B1}"/>
              </a:ext>
            </a:extLst>
          </p:cNvPr>
          <p:cNvSpPr txBox="1"/>
          <p:nvPr/>
        </p:nvSpPr>
        <p:spPr>
          <a:xfrm>
            <a:off x="7921928" y="6429705"/>
            <a:ext cx="44224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Schibsted Grotesk"/>
              </a:rPr>
              <a:t>Sylvester JE et al. </a:t>
            </a:r>
            <a:r>
              <a:rPr lang="en-US" sz="1400" b="0" i="0" dirty="0">
                <a:solidFill>
                  <a:schemeClr val="bg2">
                    <a:lumMod val="25000"/>
                  </a:schemeClr>
                </a:solidFill>
                <a:effectLst/>
                <a:latin typeface="Schibsted Grotesk"/>
              </a:rPr>
              <a:t>American Family Physician 2023 </a:t>
            </a:r>
            <a:endParaRPr lang="fr-CH" sz="1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142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D5CDE-1F5E-A900-29BC-2CAD807DB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36BDBB-5EE1-8616-9D7B-273C83A1D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4200" b="1" dirty="0">
                <a:latin typeface="Aptos" panose="02110004020202020204"/>
              </a:rPr>
              <a:t>Complications liées à EBV</a:t>
            </a:r>
            <a:endParaRPr lang="it-CH" sz="4200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2ED20A-B42B-98E8-B34F-0930FD58F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CH" dirty="0">
                <a:latin typeface="Aptos" panose="02110004020202020204"/>
              </a:rPr>
              <a:t> </a:t>
            </a:r>
            <a:r>
              <a:rPr lang="it-CH" dirty="0">
                <a:latin typeface="Aptos" panose="02110004020202020204"/>
              </a:rPr>
              <a:t>Complications hématologiques 25%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H" dirty="0">
                <a:latin typeface="Aptos" panose="02110004020202020204"/>
              </a:rPr>
              <a:t> </a:t>
            </a:r>
            <a:r>
              <a:rPr lang="it-CH" dirty="0">
                <a:latin typeface="Aptos" panose="02110004020202020204"/>
              </a:rPr>
              <a:t>Complications neurologiques 1-5%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H" dirty="0">
                <a:latin typeface="Aptos" panose="02110004020202020204"/>
              </a:rPr>
              <a:t> Obstruction des voies respiratoires 1%</a:t>
            </a:r>
            <a:endParaRPr lang="it-CH" dirty="0">
              <a:latin typeface="Aptos" panose="02110004020202020204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CH" dirty="0">
                <a:latin typeface="Aptos" panose="02110004020202020204"/>
              </a:rPr>
              <a:t> Hospitalisation 1%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CH" dirty="0">
                <a:latin typeface="Aptos" panose="02110004020202020204"/>
              </a:rPr>
              <a:t> </a:t>
            </a:r>
            <a:r>
              <a:rPr lang="it-CH" b="1" dirty="0">
                <a:latin typeface="Aptos" panose="02110004020202020204"/>
              </a:rPr>
              <a:t>Rupture splénique </a:t>
            </a:r>
            <a:r>
              <a:rPr lang="it-CH" dirty="0">
                <a:latin typeface="Aptos" panose="02110004020202020204"/>
              </a:rPr>
              <a:t>0,1-0,2% (M&gt;F)</a:t>
            </a:r>
          </a:p>
          <a:p>
            <a:pPr marL="201168" lvl="1" indent="0">
              <a:buNone/>
            </a:pPr>
            <a:r>
              <a:rPr lang="it-CH" dirty="0">
                <a:latin typeface="Aptos" panose="02110004020202020204"/>
              </a:rPr>
              <a:t> - </a:t>
            </a:r>
            <a:r>
              <a:rPr lang="fr-CH" dirty="0">
                <a:latin typeface="Aptos" panose="02110004020202020204"/>
              </a:rPr>
              <a:t>80% dans les 3 premières semaines</a:t>
            </a:r>
          </a:p>
          <a:p>
            <a:pPr marL="201168" lvl="1" indent="0">
              <a:buNone/>
            </a:pPr>
            <a:r>
              <a:rPr lang="fr-CH" dirty="0">
                <a:latin typeface="Aptos" panose="02110004020202020204"/>
              </a:rPr>
              <a:t> - 90% surviennent avant le jour 31</a:t>
            </a:r>
            <a:endParaRPr lang="it-CH" dirty="0">
              <a:latin typeface="Aptos" panose="02110004020202020204"/>
            </a:endParaRPr>
          </a:p>
          <a:p>
            <a:endParaRPr lang="it-CH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03744FF-8ACE-45AD-739A-90F7453550D4}"/>
              </a:ext>
            </a:extLst>
          </p:cNvPr>
          <p:cNvSpPr txBox="1"/>
          <p:nvPr/>
        </p:nvSpPr>
        <p:spPr>
          <a:xfrm>
            <a:off x="6519974" y="4601356"/>
            <a:ext cx="5059113" cy="148245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r-CH" b="1" i="0" dirty="0">
                <a:effectLst/>
                <a:latin typeface="Aptos" panose="02110004020202020204"/>
              </a:rPr>
              <a:t>Présentation clinique:</a:t>
            </a:r>
          </a:p>
          <a:p>
            <a:pPr algn="l"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fr-CH" i="0" dirty="0">
                <a:effectLst/>
                <a:latin typeface="Aptos" panose="02110004020202020204"/>
              </a:rPr>
              <a:t> Douleur abdominale aiguë (quadrant supérieur G)</a:t>
            </a:r>
          </a:p>
          <a:p>
            <a:pPr algn="l"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fr-CH" i="0" dirty="0">
                <a:effectLst/>
                <a:latin typeface="Aptos" panose="02110004020202020204"/>
              </a:rPr>
              <a:t> Signes de choc hémorragique </a:t>
            </a:r>
          </a:p>
          <a:p>
            <a:pPr algn="l"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fr-CH" dirty="0">
                <a:latin typeface="Aptos" panose="02110004020202020204"/>
              </a:rPr>
              <a:t> </a:t>
            </a:r>
            <a:r>
              <a:rPr lang="fr-CH" i="0" dirty="0">
                <a:effectLst/>
                <a:latin typeface="Aptos" panose="02110004020202020204"/>
              </a:rPr>
              <a:t>Signe de </a:t>
            </a:r>
            <a:r>
              <a:rPr lang="fr-CH" i="0" dirty="0" err="1">
                <a:effectLst/>
                <a:latin typeface="Aptos" panose="02110004020202020204"/>
              </a:rPr>
              <a:t>Kehr</a:t>
            </a:r>
            <a:r>
              <a:rPr lang="fr-CH" i="0" dirty="0">
                <a:effectLst/>
                <a:latin typeface="Aptos" panose="02110004020202020204"/>
              </a:rPr>
              <a:t> (douleur à l'épaule G)</a:t>
            </a:r>
          </a:p>
        </p:txBody>
      </p:sp>
      <p:cxnSp>
        <p:nvCxnSpPr>
          <p:cNvPr id="7" name="Connecteur : en angle 6">
            <a:extLst>
              <a:ext uri="{FF2B5EF4-FFF2-40B4-BE49-F238E27FC236}">
                <a16:creationId xmlns:a16="http://schemas.microsoft.com/office/drawing/2014/main" id="{5F16A61A-2C7D-1E1F-4836-987BA10F47AA}"/>
              </a:ext>
            </a:extLst>
          </p:cNvPr>
          <p:cNvCxnSpPr>
            <a:cxnSpLocks/>
          </p:cNvCxnSpPr>
          <p:nvPr/>
        </p:nvCxnSpPr>
        <p:spPr>
          <a:xfrm>
            <a:off x="5117716" y="4174183"/>
            <a:ext cx="1260461" cy="116840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6146" name="Picture 2" descr="Phrase Complications Stock Illustrations – 24 Phrase Complications Stock  Illustrations, Vectors &amp; Clipart - Dreamstime">
            <a:extLst>
              <a:ext uri="{FF2B5EF4-FFF2-40B4-BE49-F238E27FC236}">
                <a16:creationId xmlns:a16="http://schemas.microsoft.com/office/drawing/2014/main" id="{DE594BEE-FC02-ABC3-07BD-9655D6896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037" y="884872"/>
            <a:ext cx="2686050" cy="1704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07799D5-2605-0C6D-6A4F-C11018FCA01C}"/>
              </a:ext>
            </a:extLst>
          </p:cNvPr>
          <p:cNvSpPr txBox="1"/>
          <p:nvPr/>
        </p:nvSpPr>
        <p:spPr>
          <a:xfrm>
            <a:off x="7009608" y="6417508"/>
            <a:ext cx="53021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Schibsted Grotesk"/>
              </a:rPr>
              <a:t>De Paor M. et al. </a:t>
            </a:r>
            <a:r>
              <a:rPr lang="en-US" sz="1400" b="0" i="0" dirty="0">
                <a:solidFill>
                  <a:schemeClr val="bg2">
                    <a:lumMod val="25000"/>
                  </a:schemeClr>
                </a:solidFill>
                <a:effectLst/>
                <a:latin typeface="Schibsted Grotesk"/>
              </a:rPr>
              <a:t>The Cochrane Database of Systematic Reviews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Schibsted Grotesk"/>
              </a:rPr>
              <a:t> </a:t>
            </a:r>
            <a:r>
              <a:rPr lang="en-US" sz="1400" b="0" i="0" dirty="0">
                <a:solidFill>
                  <a:schemeClr val="bg2">
                    <a:lumMod val="25000"/>
                  </a:schemeClr>
                </a:solidFill>
                <a:effectLst/>
                <a:latin typeface="Schibsted Grotesk"/>
              </a:rPr>
              <a:t>2016</a:t>
            </a:r>
            <a:endParaRPr lang="fr-CH" sz="1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815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49BE44-4EA5-F042-8B79-63B90F757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>
                <a:latin typeface="Aptos" panose="02110004020202020204"/>
              </a:rPr>
              <a:t>Complications liées à EBV</a:t>
            </a:r>
            <a:endParaRPr lang="it-CH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9B3DD7-FF18-FFFC-6F7B-D02B3A4CD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998720" cy="3338741"/>
          </a:xfrm>
          <a:ln w="381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fr-CH" b="1" dirty="0">
                <a:latin typeface="Aptos" panose="02110004020202020204"/>
              </a:rPr>
              <a:t>Complications neurologiques 1 à 5% des cas </a:t>
            </a:r>
          </a:p>
          <a:p>
            <a:pPr lvl="1"/>
            <a:r>
              <a:rPr lang="fr-CH" dirty="0">
                <a:latin typeface="Aptos" panose="02110004020202020204"/>
              </a:rPr>
              <a:t>Syndrome de Guillain-Barré </a:t>
            </a:r>
          </a:p>
          <a:p>
            <a:pPr lvl="1"/>
            <a:r>
              <a:rPr lang="fr-CH" dirty="0">
                <a:latin typeface="Aptos" panose="02110004020202020204"/>
              </a:rPr>
              <a:t>Paralysie faciale (paralysie du nerf facial)</a:t>
            </a:r>
          </a:p>
          <a:p>
            <a:pPr lvl="1"/>
            <a:r>
              <a:rPr lang="fr-CH" dirty="0">
                <a:latin typeface="Aptos" panose="02110004020202020204"/>
              </a:rPr>
              <a:t>Méningoencéphalite </a:t>
            </a:r>
          </a:p>
          <a:p>
            <a:pPr lvl="1"/>
            <a:r>
              <a:rPr lang="fr-CH" dirty="0">
                <a:latin typeface="Aptos" panose="02110004020202020204"/>
              </a:rPr>
              <a:t>Méningite aseptique</a:t>
            </a:r>
          </a:p>
          <a:p>
            <a:pPr lvl="1"/>
            <a:r>
              <a:rPr lang="fr-CH" dirty="0">
                <a:latin typeface="Aptos" panose="02110004020202020204"/>
              </a:rPr>
              <a:t>Encéphalite</a:t>
            </a:r>
          </a:p>
          <a:p>
            <a:pPr lvl="1"/>
            <a:r>
              <a:rPr lang="fr-CH" dirty="0">
                <a:latin typeface="Aptos" panose="02110004020202020204"/>
              </a:rPr>
              <a:t>Myélite transverse</a:t>
            </a:r>
          </a:p>
          <a:p>
            <a:pPr lvl="1"/>
            <a:r>
              <a:rPr lang="fr-CH" dirty="0">
                <a:latin typeface="Aptos" panose="02110004020202020204"/>
              </a:rPr>
              <a:t>Névrite périphérique</a:t>
            </a:r>
          </a:p>
          <a:p>
            <a:pPr lvl="1"/>
            <a:r>
              <a:rPr lang="fr-CH" dirty="0">
                <a:latin typeface="Aptos" panose="02110004020202020204"/>
              </a:rPr>
              <a:t>Cérébellite</a:t>
            </a:r>
          </a:p>
          <a:p>
            <a:pPr lvl="1"/>
            <a:r>
              <a:rPr lang="fr-CH" dirty="0">
                <a:latin typeface="Aptos" panose="02110004020202020204"/>
              </a:rPr>
              <a:t>Névrite optique </a:t>
            </a:r>
          </a:p>
          <a:p>
            <a:endParaRPr lang="it-CH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D4CED931-8545-7897-0A69-9C225E6636D6}"/>
              </a:ext>
            </a:extLst>
          </p:cNvPr>
          <p:cNvSpPr txBox="1">
            <a:spLocks/>
          </p:cNvSpPr>
          <p:nvPr/>
        </p:nvSpPr>
        <p:spPr>
          <a:xfrm>
            <a:off x="6480163" y="1845734"/>
            <a:ext cx="4998720" cy="320934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b="1" dirty="0">
                <a:latin typeface="Aptos" panose="02110004020202020204"/>
              </a:rPr>
              <a:t>Complications hématologiques</a:t>
            </a:r>
          </a:p>
          <a:p>
            <a:pPr lvl="1"/>
            <a:r>
              <a:rPr lang="fr-CH" dirty="0">
                <a:latin typeface="Aptos" panose="02110004020202020204"/>
              </a:rPr>
              <a:t>Anémie hémolytique</a:t>
            </a:r>
          </a:p>
          <a:p>
            <a:pPr lvl="1"/>
            <a:r>
              <a:rPr lang="fr-CH" dirty="0">
                <a:latin typeface="Aptos" panose="02110004020202020204"/>
              </a:rPr>
              <a:t>Thrombocytopénie</a:t>
            </a:r>
          </a:p>
          <a:p>
            <a:pPr lvl="1"/>
            <a:r>
              <a:rPr lang="fr-CH" dirty="0">
                <a:latin typeface="Aptos" panose="02110004020202020204"/>
              </a:rPr>
              <a:t>Anémie aplasique</a:t>
            </a:r>
          </a:p>
          <a:p>
            <a:pPr lvl="1"/>
            <a:r>
              <a:rPr lang="fr-CH" dirty="0">
                <a:latin typeface="Aptos" panose="02110004020202020204"/>
              </a:rPr>
              <a:t>Agranulocytose</a:t>
            </a:r>
          </a:p>
          <a:p>
            <a:pPr lvl="1"/>
            <a:r>
              <a:rPr lang="fr-CH" dirty="0">
                <a:latin typeface="Aptos" panose="02110004020202020204"/>
              </a:rPr>
              <a:t>Purpura thrombotique </a:t>
            </a:r>
            <a:r>
              <a:rPr lang="fr-CH" dirty="0" err="1">
                <a:latin typeface="Aptos" panose="02110004020202020204"/>
              </a:rPr>
              <a:t>thrombocytopénique</a:t>
            </a:r>
            <a:endParaRPr lang="fr-CH" dirty="0">
              <a:latin typeface="Aptos" panose="02110004020202020204"/>
            </a:endParaRPr>
          </a:p>
          <a:p>
            <a:pPr lvl="1"/>
            <a:r>
              <a:rPr lang="fr-CH" dirty="0">
                <a:latin typeface="Aptos" panose="02110004020202020204"/>
              </a:rPr>
              <a:t>Syndrome hémolytique et urémique</a:t>
            </a:r>
          </a:p>
          <a:p>
            <a:pPr lvl="1"/>
            <a:r>
              <a:rPr lang="fr-CH" dirty="0">
                <a:latin typeface="Aptos" panose="02110004020202020204"/>
              </a:rPr>
              <a:t>Coagulation intravasculaire disséminée</a:t>
            </a:r>
          </a:p>
          <a:p>
            <a:pPr lvl="1"/>
            <a:r>
              <a:rPr lang="fr-CH" dirty="0" err="1">
                <a:latin typeface="Aptos" panose="02110004020202020204"/>
              </a:rPr>
              <a:t>Lymphohistiocytose</a:t>
            </a:r>
            <a:endParaRPr lang="fr-CH" dirty="0"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61398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4634A9-5513-491B-C197-EF12AB15A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4200" b="1" dirty="0">
                <a:latin typeface="Aptos" panose="02110004020202020204"/>
              </a:rPr>
              <a:t>EBV et oncogenèse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ED3EE8F-554D-FAA4-ECD2-DCD629450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791" y="1852892"/>
            <a:ext cx="5924160" cy="446447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85437AB-095A-336D-7C5C-338DEAB77826}"/>
              </a:ext>
            </a:extLst>
          </p:cNvPr>
          <p:cNvSpPr txBox="1"/>
          <p:nvPr/>
        </p:nvSpPr>
        <p:spPr>
          <a:xfrm>
            <a:off x="9878061" y="6444439"/>
            <a:ext cx="231393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050" b="0" i="0" dirty="0" err="1">
                <a:solidFill>
                  <a:srgbClr val="1B1B1B"/>
                </a:solidFill>
                <a:effectLst/>
                <a:latin typeface="Roboto Mono Web"/>
              </a:rPr>
              <a:t>Münz</a:t>
            </a:r>
            <a:r>
              <a:rPr lang="fr-CH" sz="1050" b="0" i="0" dirty="0">
                <a:solidFill>
                  <a:srgbClr val="1B1B1B"/>
                </a:solidFill>
                <a:effectLst/>
                <a:latin typeface="Roboto Mono Web"/>
              </a:rPr>
              <a:t>, C. Nat </a:t>
            </a:r>
            <a:r>
              <a:rPr lang="fr-CH" sz="1050" b="0" i="0" dirty="0" err="1">
                <a:solidFill>
                  <a:srgbClr val="1B1B1B"/>
                </a:solidFill>
                <a:effectLst/>
                <a:latin typeface="Roboto Mono Web"/>
              </a:rPr>
              <a:t>Rev</a:t>
            </a:r>
            <a:r>
              <a:rPr lang="fr-CH" sz="1050" b="0" i="0" dirty="0">
                <a:solidFill>
                  <a:srgbClr val="1B1B1B"/>
                </a:solidFill>
                <a:effectLst/>
                <a:latin typeface="Roboto Mono Web"/>
              </a:rPr>
              <a:t> </a:t>
            </a:r>
            <a:r>
              <a:rPr lang="fr-CH" sz="1050" b="0" i="0" dirty="0" err="1">
                <a:solidFill>
                  <a:srgbClr val="1B1B1B"/>
                </a:solidFill>
                <a:effectLst/>
                <a:latin typeface="Roboto Mono Web"/>
              </a:rPr>
              <a:t>Microbiol</a:t>
            </a:r>
            <a:r>
              <a:rPr lang="fr-CH" sz="1050" b="0" i="0" dirty="0">
                <a:solidFill>
                  <a:srgbClr val="1B1B1B"/>
                </a:solidFill>
                <a:effectLst/>
                <a:latin typeface="Roboto Mono Web"/>
              </a:rPr>
              <a:t>, 2019</a:t>
            </a:r>
            <a:endParaRPr lang="fr-CH" sz="1050" dirty="0"/>
          </a:p>
        </p:txBody>
      </p:sp>
    </p:spTree>
    <p:extLst>
      <p:ext uri="{BB962C8B-B14F-4D97-AF65-F5344CB8AC3E}">
        <p14:creationId xmlns:p14="http://schemas.microsoft.com/office/powerpoint/2010/main" val="857713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5F2180-5809-3A37-6B63-DA82587E0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4200" b="1" dirty="0">
                <a:latin typeface="Aptos" panose="02110004020202020204"/>
              </a:rPr>
              <a:t>Complications auto-immunes</a:t>
            </a:r>
            <a:endParaRPr lang="fr-CH" sz="4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FDED5F-F85D-4012-805E-58DB1CDB1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b="1" dirty="0">
                <a:latin typeface="Aptos" panose="02110004020202020204"/>
              </a:rPr>
              <a:t>1. Sclérose en plaques</a:t>
            </a:r>
            <a:r>
              <a:rPr lang="fr-CH" dirty="0">
                <a:latin typeface="Aptos" panose="02110004020202020204"/>
              </a:rPr>
              <a:t>: </a:t>
            </a:r>
          </a:p>
          <a:p>
            <a:r>
              <a:rPr lang="fr-CH" dirty="0">
                <a:latin typeface="Aptos" panose="02110004020202020204"/>
              </a:rPr>
              <a:t>&gt;&gt;&gt; </a:t>
            </a:r>
            <a:r>
              <a:rPr lang="fr-CH" b="1" dirty="0">
                <a:latin typeface="Aptos" panose="02110004020202020204"/>
              </a:rPr>
              <a:t>Risque 32X </a:t>
            </a:r>
            <a:r>
              <a:rPr lang="fr-CH" dirty="0">
                <a:latin typeface="Aptos" panose="02110004020202020204"/>
              </a:rPr>
              <a:t>selon une étude prospective cas-témoins récente</a:t>
            </a:r>
          </a:p>
          <a:p>
            <a:pPr marL="201168" lvl="1" indent="0">
              <a:buNone/>
            </a:pPr>
            <a:r>
              <a:rPr lang="fr-CH" sz="2000" dirty="0">
                <a:latin typeface="Aptos" panose="02110004020202020204"/>
              </a:rPr>
              <a:t>- Cross-réaction avec protéines de myéline</a:t>
            </a:r>
          </a:p>
          <a:p>
            <a:pPr marL="201168" lvl="1" indent="0">
              <a:buNone/>
            </a:pPr>
            <a:r>
              <a:rPr lang="fr-CH" sz="2000" dirty="0">
                <a:latin typeface="Aptos" panose="02110004020202020204"/>
              </a:rPr>
              <a:t>- Activation immunitaire chronique</a:t>
            </a:r>
          </a:p>
          <a:p>
            <a:pPr marL="0" indent="0">
              <a:buNone/>
            </a:pPr>
            <a:r>
              <a:rPr lang="fr-CH" b="1" dirty="0">
                <a:latin typeface="Aptos" panose="02110004020202020204"/>
              </a:rPr>
              <a:t> 2. Lupus érythémateux systémique</a:t>
            </a:r>
          </a:p>
          <a:p>
            <a:r>
              <a:rPr lang="fr-CH" dirty="0">
                <a:latin typeface="Aptos" panose="02110004020202020204"/>
              </a:rPr>
              <a:t>  - Titres élevés d'anticorps IgG anti-EBV </a:t>
            </a:r>
          </a:p>
          <a:p>
            <a:r>
              <a:rPr lang="fr-CH" dirty="0">
                <a:latin typeface="Aptos" panose="02110004020202020204"/>
              </a:rPr>
              <a:t>  - Mimétisme moléculaire</a:t>
            </a:r>
          </a:p>
          <a:p>
            <a:r>
              <a:rPr lang="fr-CH" b="1" dirty="0">
                <a:latin typeface="Aptos" panose="02110004020202020204"/>
              </a:rPr>
              <a:t>3. Polyarthrite rhumatoïde</a:t>
            </a:r>
            <a:r>
              <a:rPr lang="fr-CH" dirty="0">
                <a:latin typeface="Aptos" panose="02110004020202020204"/>
              </a:rPr>
              <a:t> </a:t>
            </a:r>
          </a:p>
          <a:p>
            <a:r>
              <a:rPr lang="fr-CH" dirty="0">
                <a:latin typeface="Aptos" panose="02110004020202020204"/>
              </a:rPr>
              <a:t>…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3A7939C-243C-D1DE-E446-AD9B40768C6C}"/>
              </a:ext>
            </a:extLst>
          </p:cNvPr>
          <p:cNvSpPr txBox="1"/>
          <p:nvPr/>
        </p:nvSpPr>
        <p:spPr>
          <a:xfrm>
            <a:off x="9094184" y="6334780"/>
            <a:ext cx="32408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110004020202020204"/>
              </a:rPr>
              <a:t>Aloisi</a:t>
            </a:r>
            <a:r>
              <a:rPr lang="fr-CH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110004020202020204"/>
              </a:rPr>
              <a:t> F. et al. </a:t>
            </a:r>
            <a:r>
              <a:rPr lang="fr-CH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ptos" panose="02110004020202020204"/>
              </a:rPr>
              <a:t>The Lancet Neur 2023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110004020202020204"/>
              </a:rPr>
              <a:t>Gupta S. et al. J of Medical Virology 2026</a:t>
            </a:r>
            <a:endParaRPr lang="fr-CH" sz="1400" dirty="0">
              <a:solidFill>
                <a:schemeClr val="tx1">
                  <a:lumMod val="75000"/>
                  <a:lumOff val="25000"/>
                </a:schemeClr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86216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60B89E-7419-3948-939C-B2FB6A4D5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828136"/>
            <a:ext cx="10058400" cy="866092"/>
          </a:xfrm>
        </p:spPr>
        <p:txBody>
          <a:bodyPr>
            <a:normAutofit/>
          </a:bodyPr>
          <a:lstStyle/>
          <a:p>
            <a:r>
              <a:rPr lang="fr-CH" sz="4200" b="1" dirty="0">
                <a:latin typeface="Aptos"/>
              </a:rPr>
              <a:t>Définition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6B6E23-CE94-1A2A-1ABE-BB064CB8D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H" sz="2200" dirty="0">
                <a:latin typeface="Aptos"/>
              </a:rPr>
              <a:t>- Syndrome clinique et cytologique</a:t>
            </a:r>
          </a:p>
          <a:p>
            <a:pPr marL="0" indent="0">
              <a:buNone/>
            </a:pPr>
            <a:r>
              <a:rPr lang="fr-CH" sz="2200" dirty="0">
                <a:latin typeface="Aptos"/>
              </a:rPr>
              <a:t>- Triade: </a:t>
            </a:r>
            <a:r>
              <a:rPr lang="fr-CH" sz="2200" b="1" dirty="0">
                <a:latin typeface="Aptos"/>
              </a:rPr>
              <a:t>fièvre, pharyngite et adénopathies cervicales postérieures</a:t>
            </a:r>
          </a:p>
          <a:p>
            <a:pPr marL="0" indent="0">
              <a:buNone/>
            </a:pPr>
            <a:r>
              <a:rPr lang="fr-CH" sz="2200" dirty="0">
                <a:latin typeface="Aptos"/>
              </a:rPr>
              <a:t>- touche principalement 15-24 ans</a:t>
            </a:r>
          </a:p>
          <a:p>
            <a:pPr algn="l">
              <a:spcAft>
                <a:spcPts val="1200"/>
              </a:spcAft>
              <a:buNone/>
            </a:pPr>
            <a:r>
              <a:rPr lang="fr-CH" sz="2200" b="0" i="0" dirty="0">
                <a:effectLst/>
                <a:latin typeface="Aptos"/>
              </a:rPr>
              <a:t>- </a:t>
            </a:r>
            <a:r>
              <a:rPr lang="fr-CH" sz="2200" dirty="0">
                <a:latin typeface="Aptos"/>
              </a:rPr>
              <a:t>A</a:t>
            </a:r>
            <a:r>
              <a:rPr lang="fr-CH" sz="2200" b="0" i="0" dirty="0">
                <a:effectLst/>
                <a:latin typeface="Aptos"/>
              </a:rPr>
              <a:t>utres manifestations:</a:t>
            </a:r>
          </a:p>
          <a:p>
            <a:pPr lvl="1"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fr-CH" b="0" i="0" dirty="0">
                <a:effectLst/>
                <a:latin typeface="Aptos"/>
              </a:rPr>
              <a:t> </a:t>
            </a:r>
            <a:r>
              <a:rPr lang="fr-CH" sz="2000" b="0" i="0" dirty="0">
                <a:effectLst/>
                <a:latin typeface="Aptos"/>
              </a:rPr>
              <a:t>Splénomégalie </a:t>
            </a:r>
          </a:p>
          <a:p>
            <a:pPr lvl="1"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fr-CH" sz="2000" dirty="0">
                <a:latin typeface="Aptos"/>
              </a:rPr>
              <a:t> </a:t>
            </a:r>
            <a:r>
              <a:rPr lang="fr-CH" sz="2000" b="0" i="0" dirty="0">
                <a:effectLst/>
                <a:latin typeface="Aptos"/>
              </a:rPr>
              <a:t>Hépatomégalie </a:t>
            </a:r>
          </a:p>
          <a:p>
            <a:pPr lvl="1"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fr-CH" sz="2000" b="0" i="0" dirty="0">
                <a:effectLst/>
                <a:latin typeface="Aptos"/>
              </a:rPr>
              <a:t> Pétéchies palatines</a:t>
            </a:r>
          </a:p>
          <a:p>
            <a:pPr lvl="1"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fr-CH" sz="2000" b="0" i="0" dirty="0">
                <a:effectLst/>
                <a:latin typeface="Aptos"/>
              </a:rPr>
              <a:t> Œdème palpébral</a:t>
            </a:r>
          </a:p>
          <a:p>
            <a:pPr lvl="1"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fr-CH" sz="2000" b="0" i="0" dirty="0">
                <a:effectLst/>
                <a:latin typeface="Aptos"/>
              </a:rPr>
              <a:t> Fatigue marquée</a:t>
            </a:r>
          </a:p>
          <a:p>
            <a:pPr marL="0" indent="0">
              <a:buNone/>
            </a:pPr>
            <a:endParaRPr lang="fr-CH" sz="2900" b="1" dirty="0">
              <a:latin typeface="Aptos"/>
            </a:endParaRPr>
          </a:p>
        </p:txBody>
      </p:sp>
      <p:pic>
        <p:nvPicPr>
          <p:cNvPr id="1026" name="Picture 2" descr="Symptômes De La Mononucléose Infectieuse Vecteur Digestif Mignon PNG ,  Maladie, Mignon, Digestif Illustration Image sur Pngtree, Libres de Droits">
            <a:extLst>
              <a:ext uri="{FF2B5EF4-FFF2-40B4-BE49-F238E27FC236}">
                <a16:creationId xmlns:a16="http://schemas.microsoft.com/office/drawing/2014/main" id="{86BB0573-2347-209D-E616-719458C611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5" r="47023" b="41145"/>
          <a:stretch>
            <a:fillRect/>
          </a:stretch>
        </p:blipFill>
        <p:spPr bwMode="auto">
          <a:xfrm>
            <a:off x="7880166" y="3429000"/>
            <a:ext cx="3214554" cy="230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53ACB92-AC9C-D6BF-D48C-174A9DDC4234}"/>
              </a:ext>
            </a:extLst>
          </p:cNvPr>
          <p:cNvSpPr txBox="1"/>
          <p:nvPr/>
        </p:nvSpPr>
        <p:spPr>
          <a:xfrm>
            <a:off x="10390959" y="6472725"/>
            <a:ext cx="18010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latin typeface="Schibsted Grotesk"/>
              </a:rPr>
              <a:t>Cohen JI. </a:t>
            </a:r>
            <a:r>
              <a:rPr lang="en-US" sz="1400" b="0" i="1" dirty="0">
                <a:effectLst/>
                <a:latin typeface="Schibsted Grotesk"/>
              </a:rPr>
              <a:t>NEJM 2000 </a:t>
            </a:r>
            <a:endParaRPr lang="fr-CH" sz="1400" i="1" dirty="0"/>
          </a:p>
        </p:txBody>
      </p:sp>
    </p:spTree>
    <p:extLst>
      <p:ext uri="{BB962C8B-B14F-4D97-AF65-F5344CB8AC3E}">
        <p14:creationId xmlns:p14="http://schemas.microsoft.com/office/powerpoint/2010/main" val="2133884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D075B8-22AB-EA68-42CE-1252896B4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4800" b="1" dirty="0">
                <a:latin typeface="Aptos" panose="02110004020202020204"/>
              </a:rPr>
              <a:t>Conclusions</a:t>
            </a:r>
            <a:endParaRPr lang="it-CH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E608A0-C2DC-251A-5DEB-02CCE1169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CH" sz="2200" dirty="0">
              <a:latin typeface="Aptos" panose="02110004020202020204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it-CH" sz="2200" dirty="0">
                <a:latin typeface="Aptos" panose="02110004020202020204"/>
              </a:rPr>
              <a:t> Syndrome v</a:t>
            </a:r>
            <a:r>
              <a:rPr lang="fr-CH" sz="2200" dirty="0" err="1">
                <a:latin typeface="Aptos" panose="02110004020202020204"/>
              </a:rPr>
              <a:t>iral</a:t>
            </a:r>
            <a:r>
              <a:rPr lang="fr-CH" sz="2200" dirty="0">
                <a:latin typeface="Aptos" panose="02110004020202020204"/>
              </a:rPr>
              <a:t> caractérisé par </a:t>
            </a:r>
            <a:r>
              <a:rPr lang="fr-CH" sz="2200" b="1" dirty="0">
                <a:latin typeface="Aptos" panose="02110004020202020204"/>
              </a:rPr>
              <a:t>fièvre, pharyngite et adénopathies cervicales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CH" sz="2200" b="1" dirty="0">
                <a:latin typeface="Aptos" panose="02110004020202020204"/>
              </a:rPr>
              <a:t> 90% </a:t>
            </a:r>
            <a:r>
              <a:rPr lang="fr-CH" sz="2200" dirty="0">
                <a:latin typeface="Aptos" panose="02110004020202020204"/>
              </a:rPr>
              <a:t>des cas causé par EBV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CH" sz="2200" b="1" dirty="0">
                <a:latin typeface="Aptos" panose="02110004020202020204"/>
              </a:rPr>
              <a:t> Diagnostic clinique + biologique </a:t>
            </a:r>
            <a:r>
              <a:rPr lang="fr-CH" sz="2200" dirty="0">
                <a:latin typeface="Aptos" panose="02110004020202020204"/>
              </a:rPr>
              <a:t>(FSC, ASAT, ALAT, Sérologie EBV)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CH" sz="2200" b="1" dirty="0">
                <a:latin typeface="Aptos" panose="02110004020202020204"/>
              </a:rPr>
              <a:t> </a:t>
            </a:r>
            <a:r>
              <a:rPr lang="fr-CH" sz="2200" dirty="0">
                <a:latin typeface="Aptos" panose="02110004020202020204"/>
              </a:rPr>
              <a:t>Traitement symptomatique + éviction efforts/sport de contact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CH" sz="2200" b="1" dirty="0">
                <a:latin typeface="Aptos" panose="02110004020202020204"/>
              </a:rPr>
              <a:t> Complications </a:t>
            </a:r>
            <a:r>
              <a:rPr lang="fr-CH" sz="2200" dirty="0">
                <a:latin typeface="Aptos" panose="02110004020202020204"/>
              </a:rPr>
              <a:t>graves restent rares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CH" sz="2200" dirty="0">
                <a:latin typeface="Aptos" panose="02110004020202020204"/>
              </a:rPr>
              <a:t> Investigations supplémentaires chez population sélectionnée</a:t>
            </a:r>
            <a:endParaRPr lang="it-CH" sz="2200" dirty="0"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40865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1030">
            <a:extLst>
              <a:ext uri="{FF2B5EF4-FFF2-40B4-BE49-F238E27FC236}">
                <a16:creationId xmlns:a16="http://schemas.microsoft.com/office/drawing/2014/main" id="{F240A2FC-E2C3-458D-96B4-5DF9028D9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H"/>
          </a:p>
        </p:txBody>
      </p:sp>
      <p:sp>
        <p:nvSpPr>
          <p:cNvPr id="1045" name="Rectangle 1032">
            <a:extLst>
              <a:ext uri="{FF2B5EF4-FFF2-40B4-BE49-F238E27FC236}">
                <a16:creationId xmlns:a16="http://schemas.microsoft.com/office/drawing/2014/main" id="{5F097929-F3D6-4D1F-8AFC-CF34817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H"/>
          </a:p>
        </p:txBody>
      </p:sp>
      <p:cxnSp>
        <p:nvCxnSpPr>
          <p:cNvPr id="1046" name="Straight Connector 1034">
            <a:extLst>
              <a:ext uri="{FF2B5EF4-FFF2-40B4-BE49-F238E27FC236}">
                <a16:creationId xmlns:a16="http://schemas.microsoft.com/office/drawing/2014/main" id="{43074C91-9045-414B-B5F9-567DAE3EE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47" name="Rectangle 1036">
            <a:extLst>
              <a:ext uri="{FF2B5EF4-FFF2-40B4-BE49-F238E27FC236}">
                <a16:creationId xmlns:a16="http://schemas.microsoft.com/office/drawing/2014/main" id="{2779F603-B669-4AD6-82F9-E09F76165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2E68B2B-41C8-9A20-CBE3-B59A93CBF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b="1" dirty="0">
                <a:latin typeface="Aptos" panose="02110004020202020204"/>
              </a:rPr>
              <a:t>Merci de </a:t>
            </a:r>
            <a:r>
              <a:rPr lang="en-US" sz="4200" b="1" dirty="0" err="1">
                <a:latin typeface="Aptos" panose="02110004020202020204"/>
              </a:rPr>
              <a:t>votre</a:t>
            </a:r>
            <a:r>
              <a:rPr lang="en-US" sz="4200" b="1" dirty="0">
                <a:latin typeface="Aptos" panose="02110004020202020204"/>
              </a:rPr>
              <a:t> attention</a:t>
            </a:r>
          </a:p>
        </p:txBody>
      </p:sp>
      <p:pic>
        <p:nvPicPr>
          <p:cNvPr id="1026" name="Picture 2" descr="Mononucleosis, the kissing disease that we do not fall in love with -  mediQuo">
            <a:extLst>
              <a:ext uri="{FF2B5EF4-FFF2-40B4-BE49-F238E27FC236}">
                <a16:creationId xmlns:a16="http://schemas.microsoft.com/office/drawing/2014/main" id="{F5402EB3-E32B-D581-426C-727BB60EA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8425" y="2098885"/>
            <a:ext cx="3372905" cy="224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8" name="Straight Connector 1038">
            <a:extLst>
              <a:ext uri="{FF2B5EF4-FFF2-40B4-BE49-F238E27FC236}">
                <a16:creationId xmlns:a16="http://schemas.microsoft.com/office/drawing/2014/main" id="{7ABFD994-C2DC-4E7D-9411-C7FF7813E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" name="Rectangle 1040">
            <a:extLst>
              <a:ext uri="{FF2B5EF4-FFF2-40B4-BE49-F238E27FC236}">
                <a16:creationId xmlns:a16="http://schemas.microsoft.com/office/drawing/2014/main" id="{BC0D1FC6-352C-4C7D-825F-C4E2F6A80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F96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H"/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541AFC2C-CD98-4478-AB71-1A864026D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8641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H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B633E57C-0CFE-7B41-B50B-5D45FAA5E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6600" y="5191316"/>
            <a:ext cx="256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37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C6C4F2-C3F2-0E6E-86BE-C40A6A288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DD: LCR PCR EBV positive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D7EF04-44A9-9B09-9832-5145A139B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9504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CH" dirty="0"/>
              <a:t>Autre cause d’inflammation du SNC </a:t>
            </a:r>
            <a:r>
              <a:rPr lang="fr-CH" baseline="30000" dirty="0"/>
              <a:t>1</a:t>
            </a:r>
          </a:p>
          <a:p>
            <a:pPr lvl="1"/>
            <a:r>
              <a:rPr lang="fr-CH" dirty="0"/>
              <a:t>Sérologie EBV +</a:t>
            </a:r>
          </a:p>
          <a:p>
            <a:pPr lvl="1"/>
            <a:r>
              <a:rPr lang="fr-CH" dirty="0" err="1"/>
              <a:t>P.ex</a:t>
            </a:r>
            <a:r>
              <a:rPr lang="fr-CH" dirty="0"/>
              <a:t>: abcès cérébraux</a:t>
            </a:r>
          </a:p>
          <a:p>
            <a:pPr lvl="1"/>
            <a:r>
              <a:rPr lang="fr-CH" dirty="0"/>
              <a:t>Dans les cas de méningoencéphalite: rarement faux positif </a:t>
            </a:r>
            <a:r>
              <a:rPr lang="fr-CH" baseline="30000" dirty="0"/>
              <a:t>2</a:t>
            </a:r>
            <a:endParaRPr lang="fr-CH" dirty="0"/>
          </a:p>
          <a:p>
            <a:r>
              <a:rPr lang="fr-CH" dirty="0"/>
              <a:t>Lymphome primitif du système nerveux central (PCNSL):</a:t>
            </a:r>
          </a:p>
          <a:p>
            <a:pPr lvl="1"/>
            <a:r>
              <a:rPr lang="fr-CH" dirty="0"/>
              <a:t>Immunodéprimés (VIH, post-transplantation)</a:t>
            </a:r>
          </a:p>
          <a:p>
            <a:pPr lvl="1"/>
            <a:r>
              <a:rPr lang="fr-CH" dirty="0"/>
              <a:t>Clinique: symptômes neurologiques progressifs</a:t>
            </a:r>
          </a:p>
          <a:p>
            <a:pPr lvl="1"/>
            <a:r>
              <a:rPr lang="fr-CH" dirty="0"/>
              <a:t>Imagerie:  lésions focales (CT/IRM)</a:t>
            </a:r>
          </a:p>
          <a:p>
            <a:pPr lvl="1"/>
            <a:r>
              <a:rPr lang="fr-CH" dirty="0"/>
              <a:t>PL: peu de leucocytes</a:t>
            </a:r>
          </a:p>
          <a:p>
            <a:pPr lvl="1"/>
            <a:r>
              <a:rPr lang="fr-CH" dirty="0"/>
              <a:t>PCR EBV: Bon test en cas de suspicion presque 100% sensibilité , 98.5% spécificité </a:t>
            </a:r>
            <a:r>
              <a:rPr lang="fr-CH" baseline="30000" dirty="0"/>
              <a:t>2</a:t>
            </a:r>
          </a:p>
          <a:p>
            <a:r>
              <a:rPr lang="fr-CH" dirty="0"/>
              <a:t>Trouble lymphoprolifératif post-transplantation (PTLD) du SNC (CNS-PTLD)</a:t>
            </a:r>
          </a:p>
          <a:p>
            <a:pPr lvl="1"/>
            <a:r>
              <a:rPr lang="fr-CH" dirty="0"/>
              <a:t>Dépend du niveau d’immunosuppression (SOT &gt; HCT), (SOT: </a:t>
            </a:r>
            <a:r>
              <a:rPr lang="fr-CH" b="1" dirty="0"/>
              <a:t>R-</a:t>
            </a:r>
            <a:r>
              <a:rPr lang="fr-CH" dirty="0"/>
              <a:t>/D+)</a:t>
            </a:r>
          </a:p>
          <a:p>
            <a:pPr lvl="1"/>
            <a:r>
              <a:rPr lang="fr-CH" dirty="0"/>
              <a:t>En </a:t>
            </a:r>
            <a:r>
              <a:rPr lang="fr-CH" dirty="0" err="1"/>
              <a:t>gén</a:t>
            </a:r>
            <a:r>
              <a:rPr lang="fr-CH" dirty="0"/>
              <a:t>, dans les premières années d’immunosuppression</a:t>
            </a:r>
          </a:p>
          <a:p>
            <a:pPr lvl="1"/>
            <a:r>
              <a:rPr lang="fr-CH" dirty="0"/>
              <a:t>Clinique: symptômes neurologiques progressifs</a:t>
            </a:r>
          </a:p>
          <a:p>
            <a:pPr lvl="1"/>
            <a:r>
              <a:rPr lang="fr-CH" dirty="0"/>
              <a:t>Imagerie: lésions focales à l’IRM («ring </a:t>
            </a:r>
            <a:r>
              <a:rPr lang="fr-CH" dirty="0" err="1"/>
              <a:t>enhancing</a:t>
            </a:r>
            <a:r>
              <a:rPr lang="fr-CH" dirty="0"/>
              <a:t>»)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D883D03-61B1-8C5B-1D91-69638A9DE81F}"/>
              </a:ext>
            </a:extLst>
          </p:cNvPr>
          <p:cNvSpPr txBox="1"/>
          <p:nvPr/>
        </p:nvSpPr>
        <p:spPr>
          <a:xfrm>
            <a:off x="0" y="6349154"/>
            <a:ext cx="869823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000" dirty="0"/>
              <a:t>1. </a:t>
            </a:r>
            <a:r>
              <a:rPr lang="fr-CH" sz="1000" dirty="0" err="1"/>
              <a:t>Guideslines</a:t>
            </a:r>
            <a:r>
              <a:rPr lang="fr-CH" sz="1000" dirty="0"/>
              <a:t> IDSA 2024</a:t>
            </a:r>
          </a:p>
          <a:p>
            <a:r>
              <a:rPr lang="fr-CH" sz="1000" dirty="0"/>
              <a:t>2. </a:t>
            </a:r>
            <a:r>
              <a:rPr lang="fr-CH" sz="1000" dirty="0" err="1"/>
              <a:t>DeBiasi</a:t>
            </a:r>
            <a:r>
              <a:rPr lang="fr-CH" sz="1000" dirty="0"/>
              <a:t>, </a:t>
            </a:r>
            <a:r>
              <a:rPr lang="fr-CH" sz="1000" dirty="0" err="1"/>
              <a:t>Molecular</a:t>
            </a:r>
            <a:r>
              <a:rPr lang="fr-CH" sz="1000" dirty="0"/>
              <a:t> Methods for </a:t>
            </a:r>
            <a:r>
              <a:rPr lang="fr-CH" sz="1000" dirty="0" err="1"/>
              <a:t>Diagnosis</a:t>
            </a:r>
            <a:r>
              <a:rPr lang="fr-CH" sz="1000" dirty="0"/>
              <a:t> of Viral </a:t>
            </a:r>
            <a:r>
              <a:rPr lang="fr-CH" sz="1000" dirty="0" err="1"/>
              <a:t>Encephalitis</a:t>
            </a:r>
            <a:r>
              <a:rPr lang="fr-CH" sz="1000" dirty="0"/>
              <a:t>. Clin </a:t>
            </a:r>
            <a:r>
              <a:rPr lang="fr-CH" sz="1000" dirty="0" err="1"/>
              <a:t>Microbiol</a:t>
            </a:r>
            <a:r>
              <a:rPr lang="fr-CH" sz="1000" dirty="0"/>
              <a:t> </a:t>
            </a:r>
            <a:r>
              <a:rPr lang="fr-CH" sz="1000" dirty="0" err="1"/>
              <a:t>Rev</a:t>
            </a:r>
            <a:r>
              <a:rPr lang="fr-CH" sz="1000" dirty="0"/>
              <a:t> 2004</a:t>
            </a:r>
          </a:p>
          <a:p>
            <a:r>
              <a:rPr lang="fr-CH" sz="1000" dirty="0"/>
              <a:t>3. Shahid S. Epstein-Barr virus-</a:t>
            </a:r>
            <a:r>
              <a:rPr lang="fr-CH" sz="1000" dirty="0" err="1"/>
              <a:t>associated</a:t>
            </a:r>
            <a:r>
              <a:rPr lang="fr-CH" sz="1000" dirty="0"/>
              <a:t> post-transplant </a:t>
            </a:r>
            <a:r>
              <a:rPr lang="fr-CH" sz="1000" dirty="0" err="1"/>
              <a:t>lymphoproliferative</a:t>
            </a:r>
            <a:r>
              <a:rPr lang="fr-CH" sz="1000" dirty="0"/>
              <a:t> </a:t>
            </a:r>
            <a:r>
              <a:rPr lang="fr-CH" sz="1000" dirty="0" err="1"/>
              <a:t>disorders</a:t>
            </a:r>
            <a:r>
              <a:rPr lang="fr-CH" sz="1000" dirty="0"/>
              <a:t>: </a:t>
            </a:r>
            <a:r>
              <a:rPr lang="fr-CH" sz="1000" dirty="0" err="1"/>
              <a:t>beyond</a:t>
            </a:r>
            <a:r>
              <a:rPr lang="fr-CH" sz="1000" dirty="0"/>
              <a:t> </a:t>
            </a:r>
            <a:r>
              <a:rPr lang="fr-CH" sz="1000" dirty="0" err="1"/>
              <a:t>chemotherapy</a:t>
            </a:r>
            <a:r>
              <a:rPr lang="fr-CH" sz="1000" dirty="0"/>
              <a:t> </a:t>
            </a:r>
            <a:r>
              <a:rPr lang="fr-CH" sz="1000" dirty="0" err="1"/>
              <a:t>treatment</a:t>
            </a:r>
            <a:r>
              <a:rPr lang="fr-CH" sz="1000" dirty="0"/>
              <a:t>. Cancer Drug </a:t>
            </a:r>
            <a:r>
              <a:rPr lang="fr-CH" sz="1000" dirty="0" err="1"/>
              <a:t>Resist</a:t>
            </a:r>
            <a:r>
              <a:rPr lang="fr-CH" sz="1000" dirty="0"/>
              <a:t>. 2021</a:t>
            </a:r>
          </a:p>
        </p:txBody>
      </p:sp>
      <p:pic>
        <p:nvPicPr>
          <p:cNvPr id="7" name="Picture 2" descr="Fig. 2">
            <a:extLst>
              <a:ext uri="{FF2B5EF4-FFF2-40B4-BE49-F238E27FC236}">
                <a16:creationId xmlns:a16="http://schemas.microsoft.com/office/drawing/2014/main" id="{FFA0A4E4-A564-E113-E7CF-0B550F3506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50" r="66056"/>
          <a:stretch/>
        </p:blipFill>
        <p:spPr bwMode="auto">
          <a:xfrm>
            <a:off x="10140315" y="4265636"/>
            <a:ext cx="1703569" cy="201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7F97C561-EAA8-DF15-02B5-4C5D6B38D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315" y="2422701"/>
            <a:ext cx="1703569" cy="178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1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6AA731-94B0-B148-F3A5-02D40ABE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4400" dirty="0"/>
              <a:t>Et après? Complications </a:t>
            </a:r>
            <a:r>
              <a:rPr lang="fr-CH" sz="4400" dirty="0" err="1"/>
              <a:t>autoimmunes</a:t>
            </a:r>
            <a:br>
              <a:rPr lang="fr-CH" sz="4400" dirty="0"/>
            </a:br>
            <a:r>
              <a:rPr lang="fr-CH" sz="4400" dirty="0"/>
              <a:t>démyélinisantes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6CF2AE-A6A8-3A3C-ED08-4581EE7BC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35026"/>
          </a:xfrm>
        </p:spPr>
        <p:txBody>
          <a:bodyPr>
            <a:normAutofit fontScale="77500" lnSpcReduction="20000"/>
          </a:bodyPr>
          <a:lstStyle/>
          <a:p>
            <a:r>
              <a:rPr lang="fr-CH" dirty="0"/>
              <a:t>Guillain–Barré: </a:t>
            </a:r>
          </a:p>
          <a:p>
            <a:pPr lvl="1"/>
            <a:r>
              <a:rPr lang="fr-CH" dirty="0"/>
              <a:t>1/100’000 pers/an, dont 2-10% associé à EBV (démyélinisant)</a:t>
            </a:r>
          </a:p>
          <a:p>
            <a:pPr lvl="1"/>
            <a:r>
              <a:rPr lang="fr-CH" dirty="0" err="1"/>
              <a:t>Physiopatho</a:t>
            </a:r>
            <a:r>
              <a:rPr lang="fr-CH" dirty="0"/>
              <a:t>:  cross-réaction (épitope non identifié) </a:t>
            </a:r>
            <a:r>
              <a:rPr lang="fr-CH" dirty="0">
                <a:sym typeface="Wingdings" panose="05000000000000000000" pitchFamily="2" charset="2"/>
              </a:rPr>
              <a:t></a:t>
            </a:r>
            <a:r>
              <a:rPr lang="fr-CH" dirty="0"/>
              <a:t> autoanticorps et LT CD4+ et CD8+ </a:t>
            </a:r>
            <a:r>
              <a:rPr lang="fr-CH" dirty="0" err="1"/>
              <a:t>autoréactif</a:t>
            </a:r>
            <a:r>
              <a:rPr lang="fr-CH" dirty="0"/>
              <a:t> contre la myéline périphérique </a:t>
            </a:r>
            <a:r>
              <a:rPr lang="fr-CH" baseline="30000" dirty="0"/>
              <a:t>1</a:t>
            </a:r>
            <a:r>
              <a:rPr lang="fr-CH" dirty="0"/>
              <a:t> </a:t>
            </a:r>
            <a:r>
              <a:rPr lang="fr-CH" dirty="0">
                <a:sym typeface="Wingdings" panose="05000000000000000000" pitchFamily="2" charset="2"/>
              </a:rPr>
              <a:t> atteinte SNP</a:t>
            </a:r>
            <a:endParaRPr lang="fr-CH" dirty="0"/>
          </a:p>
          <a:p>
            <a:r>
              <a:rPr lang="fr-CH" dirty="0"/>
              <a:t>Sclérose en plaque (Multiple </a:t>
            </a:r>
            <a:r>
              <a:rPr lang="fr-CH" dirty="0" err="1"/>
              <a:t>sclerosis</a:t>
            </a:r>
            <a:r>
              <a:rPr lang="fr-CH" dirty="0"/>
              <a:t>): </a:t>
            </a:r>
          </a:p>
          <a:p>
            <a:pPr lvl="1"/>
            <a:r>
              <a:rPr lang="fr-CH" dirty="0"/>
              <a:t>5/100’000 pers/an</a:t>
            </a:r>
          </a:p>
          <a:p>
            <a:pPr lvl="1"/>
            <a:r>
              <a:rPr lang="fr-CH" dirty="0"/>
              <a:t>EBV: x32 plus de R, cohorte de militaires EBV nég </a:t>
            </a:r>
            <a:r>
              <a:rPr lang="fr-CH" baseline="30000" dirty="0"/>
              <a:t>2</a:t>
            </a:r>
          </a:p>
          <a:p>
            <a:pPr lvl="1"/>
            <a:r>
              <a:rPr lang="fr-CH" dirty="0" err="1"/>
              <a:t>Physiopatho</a:t>
            </a:r>
            <a:r>
              <a:rPr lang="fr-CH" dirty="0"/>
              <a:t>: </a:t>
            </a:r>
          </a:p>
          <a:p>
            <a:pPr lvl="1"/>
            <a:r>
              <a:rPr lang="fr-CH" dirty="0"/>
              <a:t>1. cross-réaction protéines de myéline, autoanticorps</a:t>
            </a:r>
          </a:p>
          <a:p>
            <a:pPr lvl="1"/>
            <a:r>
              <a:rPr lang="fr-CH" dirty="0"/>
              <a:t>2. LB </a:t>
            </a:r>
            <a:r>
              <a:rPr lang="fr-CH" dirty="0" err="1"/>
              <a:t>oligoclonaux</a:t>
            </a:r>
            <a:r>
              <a:rPr lang="fr-CH" dirty="0"/>
              <a:t> EBV+ </a:t>
            </a:r>
            <a:r>
              <a:rPr lang="fr-CH" dirty="0">
                <a:sym typeface="Wingdings" panose="05000000000000000000" pitchFamily="2" charset="2"/>
              </a:rPr>
              <a:t> SNC présentation MBP via HLA-DR15 </a:t>
            </a:r>
            <a:r>
              <a:rPr lang="fr-CH" baseline="30000" dirty="0">
                <a:sym typeface="Wingdings" panose="05000000000000000000" pitchFamily="2" charset="2"/>
              </a:rPr>
              <a:t>3</a:t>
            </a:r>
            <a:br>
              <a:rPr lang="fr-CH" dirty="0">
                <a:sym typeface="Wingdings" panose="05000000000000000000" pitchFamily="2" charset="2"/>
              </a:rPr>
            </a:br>
            <a:r>
              <a:rPr lang="fr-CH" dirty="0">
                <a:sym typeface="Wingdings" panose="05000000000000000000" pitchFamily="2" charset="2"/>
              </a:rPr>
              <a:t> attirent</a:t>
            </a:r>
            <a:r>
              <a:rPr lang="fr-CH" dirty="0"/>
              <a:t> LT CD4+ et CD8+ </a:t>
            </a:r>
            <a:r>
              <a:rPr lang="fr-CH" dirty="0" err="1"/>
              <a:t>autoréactif</a:t>
            </a:r>
            <a:r>
              <a:rPr lang="fr-CH" dirty="0"/>
              <a:t> </a:t>
            </a:r>
            <a:r>
              <a:rPr lang="fr-CH" baseline="30000" dirty="0"/>
              <a:t>4</a:t>
            </a:r>
          </a:p>
          <a:p>
            <a:pPr marL="201168" lvl="1" indent="0">
              <a:buNone/>
            </a:pPr>
            <a:endParaRPr lang="fr-CH" dirty="0"/>
          </a:p>
          <a:p>
            <a:r>
              <a:rPr lang="fr-CH" dirty="0"/>
              <a:t>Acute </a:t>
            </a:r>
            <a:r>
              <a:rPr lang="fr-CH" dirty="0" err="1"/>
              <a:t>demyelinating</a:t>
            </a:r>
            <a:r>
              <a:rPr lang="fr-CH" dirty="0"/>
              <a:t> </a:t>
            </a:r>
            <a:r>
              <a:rPr lang="fr-CH" dirty="0" err="1"/>
              <a:t>encephalitis</a:t>
            </a:r>
            <a:r>
              <a:rPr lang="fr-CH" dirty="0"/>
              <a:t> ADEM</a:t>
            </a:r>
          </a:p>
          <a:p>
            <a:pPr lvl="1"/>
            <a:r>
              <a:rPr lang="fr-CH" dirty="0"/>
              <a:t>0,8/100’000 pers/an, enfants&gt;adultes, mortalité 5%</a:t>
            </a:r>
          </a:p>
          <a:p>
            <a:pPr lvl="1"/>
            <a:r>
              <a:rPr lang="fr-CH" dirty="0" err="1"/>
              <a:t>Physiopatho</a:t>
            </a:r>
            <a:r>
              <a:rPr lang="fr-CH" dirty="0"/>
              <a:t>: </a:t>
            </a:r>
          </a:p>
          <a:p>
            <a:pPr lvl="1"/>
            <a:r>
              <a:rPr lang="fr-CH" dirty="0"/>
              <a:t>1. cross-réaction contre la myéline (20% anti-MOG)</a:t>
            </a:r>
          </a:p>
          <a:p>
            <a:pPr lvl="1"/>
            <a:r>
              <a:rPr lang="fr-CH" dirty="0"/>
              <a:t>2. infiltration lymphocytes B et T</a:t>
            </a:r>
          </a:p>
          <a:p>
            <a:pPr lvl="1"/>
            <a:r>
              <a:rPr lang="fr-CH" dirty="0"/>
              <a:t>Peut évoluer en SEP (0-35%)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C310BAD-210E-F4B2-BFFA-C8A00EA5805A}"/>
              </a:ext>
            </a:extLst>
          </p:cNvPr>
          <p:cNvSpPr txBox="1"/>
          <p:nvPr/>
        </p:nvSpPr>
        <p:spPr>
          <a:xfrm>
            <a:off x="1" y="6191234"/>
            <a:ext cx="12192000" cy="70788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fr-CH" sz="1000" b="0" i="0" dirty="0" err="1">
                <a:solidFill>
                  <a:srgbClr val="212121"/>
                </a:solidFill>
                <a:effectLst/>
                <a:latin typeface="BlinkMacSystemFont"/>
              </a:rPr>
              <a:t>Súkeníková</a:t>
            </a:r>
            <a:r>
              <a:rPr lang="fr-CH" sz="1000" dirty="0">
                <a:solidFill>
                  <a:srgbClr val="212121"/>
                </a:solidFill>
                <a:latin typeface="BlinkMacSystemFont"/>
              </a:rPr>
              <a:t>. </a:t>
            </a:r>
            <a:r>
              <a:rPr lang="fr-CH" sz="1000" b="0" i="0" dirty="0" err="1">
                <a:solidFill>
                  <a:srgbClr val="212121"/>
                </a:solidFill>
                <a:effectLst/>
                <a:latin typeface="BlinkMacSystemFont"/>
              </a:rPr>
              <a:t>Autoreactive</a:t>
            </a:r>
            <a:r>
              <a:rPr lang="fr-CH" sz="1000" b="0" i="0" dirty="0">
                <a:solidFill>
                  <a:srgbClr val="212121"/>
                </a:solidFill>
                <a:effectLst/>
                <a:latin typeface="BlinkMacSystemFont"/>
              </a:rPr>
              <a:t> T </a:t>
            </a:r>
            <a:r>
              <a:rPr lang="fr-CH" sz="1000" b="0" i="0" dirty="0" err="1">
                <a:solidFill>
                  <a:srgbClr val="212121"/>
                </a:solidFill>
                <a:effectLst/>
                <a:latin typeface="BlinkMacSystemFont"/>
              </a:rPr>
              <a:t>cells</a:t>
            </a:r>
            <a:r>
              <a:rPr lang="fr-CH" sz="10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CH" sz="1000" b="0" i="0" dirty="0" err="1">
                <a:solidFill>
                  <a:srgbClr val="212121"/>
                </a:solidFill>
                <a:effectLst/>
                <a:latin typeface="BlinkMacSystemFont"/>
              </a:rPr>
              <a:t>target</a:t>
            </a:r>
            <a:r>
              <a:rPr lang="fr-CH" sz="10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CH" sz="1000" b="0" i="0" dirty="0" err="1">
                <a:solidFill>
                  <a:srgbClr val="212121"/>
                </a:solidFill>
                <a:effectLst/>
                <a:latin typeface="BlinkMacSystemFont"/>
              </a:rPr>
              <a:t>peripheral</a:t>
            </a:r>
            <a:r>
              <a:rPr lang="fr-CH" sz="1000" b="0" i="0" dirty="0">
                <a:solidFill>
                  <a:srgbClr val="212121"/>
                </a:solidFill>
                <a:effectLst/>
                <a:latin typeface="BlinkMacSystemFont"/>
              </a:rPr>
              <a:t> nerves in Guillain-Barré syndrome. Nature. 2024</a:t>
            </a:r>
          </a:p>
          <a:p>
            <a:pPr marL="228600" indent="-228600">
              <a:buAutoNum type="arabicPeriod"/>
            </a:pPr>
            <a:r>
              <a:rPr lang="fr-CH" sz="1000" dirty="0" err="1">
                <a:solidFill>
                  <a:srgbClr val="212121"/>
                </a:solidFill>
                <a:latin typeface="BlinkMacSystemFont"/>
              </a:rPr>
              <a:t>Bjornevik</a:t>
            </a:r>
            <a:r>
              <a:rPr lang="fr-CH" sz="1000" dirty="0">
                <a:solidFill>
                  <a:srgbClr val="212121"/>
                </a:solidFill>
                <a:latin typeface="BlinkMacSystemFont"/>
              </a:rPr>
              <a:t>. Longitudinal </a:t>
            </a:r>
            <a:r>
              <a:rPr lang="fr-CH" sz="1000" dirty="0" err="1">
                <a:solidFill>
                  <a:srgbClr val="212121"/>
                </a:solidFill>
                <a:latin typeface="BlinkMacSystemFont"/>
              </a:rPr>
              <a:t>analysis</a:t>
            </a:r>
            <a:r>
              <a:rPr lang="fr-CH" sz="10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fr-CH" sz="1000" dirty="0" err="1">
                <a:solidFill>
                  <a:srgbClr val="212121"/>
                </a:solidFill>
                <a:latin typeface="BlinkMacSystemFont"/>
              </a:rPr>
              <a:t>reveals</a:t>
            </a:r>
            <a:r>
              <a:rPr lang="fr-CH" sz="1000" dirty="0">
                <a:solidFill>
                  <a:srgbClr val="212121"/>
                </a:solidFill>
                <a:latin typeface="BlinkMacSystemFont"/>
              </a:rPr>
              <a:t> high </a:t>
            </a:r>
            <a:r>
              <a:rPr lang="fr-CH" sz="1000" dirty="0" err="1">
                <a:solidFill>
                  <a:srgbClr val="212121"/>
                </a:solidFill>
                <a:latin typeface="BlinkMacSystemFont"/>
              </a:rPr>
              <a:t>prevalence</a:t>
            </a:r>
            <a:r>
              <a:rPr lang="fr-CH" sz="1000" dirty="0">
                <a:solidFill>
                  <a:srgbClr val="212121"/>
                </a:solidFill>
                <a:latin typeface="BlinkMacSystemFont"/>
              </a:rPr>
              <a:t> of Epstein-Barr virus </a:t>
            </a:r>
            <a:r>
              <a:rPr lang="fr-CH" sz="1000" dirty="0" err="1">
                <a:solidFill>
                  <a:srgbClr val="212121"/>
                </a:solidFill>
                <a:latin typeface="BlinkMacSystemFont"/>
              </a:rPr>
              <a:t>associated</a:t>
            </a:r>
            <a:r>
              <a:rPr lang="fr-CH" sz="10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fr-CH" sz="1000" dirty="0" err="1">
                <a:solidFill>
                  <a:srgbClr val="212121"/>
                </a:solidFill>
                <a:latin typeface="BlinkMacSystemFont"/>
              </a:rPr>
              <a:t>with</a:t>
            </a:r>
            <a:r>
              <a:rPr lang="fr-CH" sz="1000" dirty="0">
                <a:solidFill>
                  <a:srgbClr val="212121"/>
                </a:solidFill>
                <a:latin typeface="BlinkMacSystemFont"/>
              </a:rPr>
              <a:t> multiple </a:t>
            </a:r>
            <a:r>
              <a:rPr lang="fr-CH" sz="1000" dirty="0" err="1">
                <a:solidFill>
                  <a:srgbClr val="212121"/>
                </a:solidFill>
                <a:latin typeface="BlinkMacSystemFont"/>
              </a:rPr>
              <a:t>sclerosis</a:t>
            </a:r>
            <a:r>
              <a:rPr lang="fr-CH" sz="1000" dirty="0">
                <a:solidFill>
                  <a:srgbClr val="212121"/>
                </a:solidFill>
                <a:latin typeface="BlinkMacSystemFont"/>
              </a:rPr>
              <a:t>. Science. 2022 </a:t>
            </a:r>
            <a:endParaRPr lang="fr-CH" sz="1000" b="0" i="0" dirty="0">
              <a:solidFill>
                <a:srgbClr val="212121"/>
              </a:solidFill>
              <a:effectLst/>
              <a:latin typeface="BlinkMacSystemFont"/>
            </a:endParaRPr>
          </a:p>
          <a:p>
            <a:pPr marL="228600" indent="-228600">
              <a:buAutoNum type="arabicPeriod"/>
            </a:pPr>
            <a:r>
              <a:rPr lang="fr-CH" sz="1000" b="0" i="0" dirty="0" err="1">
                <a:solidFill>
                  <a:srgbClr val="212121"/>
                </a:solidFill>
                <a:effectLst/>
                <a:latin typeface="BlinkMacSystemFont"/>
              </a:rPr>
              <a:t>Wang.EBV</a:t>
            </a:r>
            <a:r>
              <a:rPr lang="fr-CH" sz="1000" b="0" i="0" dirty="0">
                <a:solidFill>
                  <a:srgbClr val="212121"/>
                </a:solidFill>
                <a:effectLst/>
                <a:latin typeface="BlinkMacSystemFont"/>
              </a:rPr>
              <a:t> infection and HLA-DR15 </a:t>
            </a:r>
            <a:r>
              <a:rPr lang="fr-CH" sz="1000" b="0" i="0" dirty="0" err="1">
                <a:solidFill>
                  <a:srgbClr val="212121"/>
                </a:solidFill>
                <a:effectLst/>
                <a:latin typeface="BlinkMacSystemFont"/>
              </a:rPr>
              <a:t>jointly</a:t>
            </a:r>
            <a:r>
              <a:rPr lang="fr-CH" sz="1000" b="0" i="0" dirty="0">
                <a:solidFill>
                  <a:srgbClr val="212121"/>
                </a:solidFill>
                <a:effectLst/>
                <a:latin typeface="BlinkMacSystemFont"/>
              </a:rPr>
              <a:t> drive multiple </a:t>
            </a:r>
            <a:r>
              <a:rPr lang="fr-CH" sz="1000" b="0" i="0" dirty="0" err="1">
                <a:solidFill>
                  <a:srgbClr val="212121"/>
                </a:solidFill>
                <a:effectLst/>
                <a:latin typeface="BlinkMacSystemFont"/>
              </a:rPr>
              <a:t>sclerosis</a:t>
            </a:r>
            <a:r>
              <a:rPr lang="fr-CH" sz="1000" b="0" i="0" dirty="0">
                <a:solidFill>
                  <a:srgbClr val="212121"/>
                </a:solidFill>
                <a:effectLst/>
                <a:latin typeface="BlinkMacSystemFont"/>
              </a:rPr>
              <a:t> by </a:t>
            </a:r>
            <a:r>
              <a:rPr lang="fr-CH" sz="1000" b="0" i="0" dirty="0" err="1">
                <a:solidFill>
                  <a:srgbClr val="212121"/>
                </a:solidFill>
                <a:effectLst/>
                <a:latin typeface="BlinkMacSystemFont"/>
              </a:rPr>
              <a:t>myelin</a:t>
            </a:r>
            <a:r>
              <a:rPr lang="fr-CH" sz="1000" b="0" i="0" dirty="0">
                <a:solidFill>
                  <a:srgbClr val="212121"/>
                </a:solidFill>
                <a:effectLst/>
                <a:latin typeface="BlinkMacSystemFont"/>
              </a:rPr>
              <a:t> peptide </a:t>
            </a:r>
            <a:r>
              <a:rPr lang="fr-CH" sz="1000" b="0" i="0" dirty="0" err="1">
                <a:solidFill>
                  <a:srgbClr val="212121"/>
                </a:solidFill>
                <a:effectLst/>
                <a:latin typeface="BlinkMacSystemFont"/>
              </a:rPr>
              <a:t>presentation</a:t>
            </a:r>
            <a:r>
              <a:rPr lang="fr-CH" sz="1000" b="0" i="0" dirty="0">
                <a:solidFill>
                  <a:srgbClr val="212121"/>
                </a:solidFill>
                <a:effectLst/>
                <a:latin typeface="BlinkMacSystemFont"/>
              </a:rPr>
              <a:t>. </a:t>
            </a:r>
            <a:r>
              <a:rPr lang="fr-CH" sz="1000" b="0" i="0" dirty="0" err="1">
                <a:solidFill>
                  <a:srgbClr val="212121"/>
                </a:solidFill>
                <a:effectLst/>
                <a:latin typeface="BlinkMacSystemFont"/>
              </a:rPr>
              <a:t>Cell</a:t>
            </a:r>
            <a:r>
              <a:rPr lang="fr-CH" sz="1000" b="0" i="0" dirty="0">
                <a:solidFill>
                  <a:srgbClr val="212121"/>
                </a:solidFill>
                <a:effectLst/>
                <a:latin typeface="BlinkMacSystemFont"/>
              </a:rPr>
              <a:t>. 2026</a:t>
            </a:r>
          </a:p>
          <a:p>
            <a:pPr marL="228600" indent="-228600">
              <a:buFontTx/>
              <a:buAutoNum type="arabicPeriod"/>
            </a:pPr>
            <a:r>
              <a:rPr lang="fr-CH" sz="1000" b="0" i="0" dirty="0" err="1">
                <a:solidFill>
                  <a:srgbClr val="222222"/>
                </a:solidFill>
                <a:effectLst/>
                <a:latin typeface="-apple-system"/>
              </a:rPr>
              <a:t>Läderach</a:t>
            </a:r>
            <a:r>
              <a:rPr lang="fr-CH" sz="1000" b="0" i="1" dirty="0">
                <a:solidFill>
                  <a:srgbClr val="222222"/>
                </a:solidFill>
                <a:effectLst/>
                <a:latin typeface="-apple-system"/>
              </a:rPr>
              <a:t>.</a:t>
            </a:r>
            <a:r>
              <a:rPr lang="fr-CH" sz="1000" b="0" i="0" dirty="0">
                <a:solidFill>
                  <a:srgbClr val="222222"/>
                </a:solidFill>
                <a:effectLst/>
                <a:latin typeface="-apple-system"/>
              </a:rPr>
              <a:t> EBV </a:t>
            </a:r>
            <a:r>
              <a:rPr lang="fr-CH" sz="1000" b="0" i="0" dirty="0" err="1">
                <a:solidFill>
                  <a:srgbClr val="222222"/>
                </a:solidFill>
                <a:effectLst/>
                <a:latin typeface="-apple-system"/>
              </a:rPr>
              <a:t>induces</a:t>
            </a:r>
            <a:r>
              <a:rPr lang="fr-CH" sz="1000" b="0" i="0" dirty="0">
                <a:solidFill>
                  <a:srgbClr val="222222"/>
                </a:solidFill>
                <a:effectLst/>
                <a:latin typeface="-apple-system"/>
              </a:rPr>
              <a:t> CNS homing of B </a:t>
            </a:r>
            <a:r>
              <a:rPr lang="fr-CH" sz="1000" b="0" i="0" dirty="0" err="1">
                <a:solidFill>
                  <a:srgbClr val="222222"/>
                </a:solidFill>
                <a:effectLst/>
                <a:latin typeface="-apple-system"/>
              </a:rPr>
              <a:t>cells</a:t>
            </a:r>
            <a:r>
              <a:rPr lang="fr-CH" sz="1000" b="0" i="0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fr-CH" sz="1000" b="0" i="0" dirty="0" err="1">
                <a:solidFill>
                  <a:srgbClr val="222222"/>
                </a:solidFill>
                <a:effectLst/>
                <a:latin typeface="-apple-system"/>
              </a:rPr>
              <a:t>attracting</a:t>
            </a:r>
            <a:r>
              <a:rPr lang="fr-CH" sz="1000" b="0" i="0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fr-CH" sz="1000" b="0" i="0" dirty="0" err="1">
                <a:solidFill>
                  <a:srgbClr val="222222"/>
                </a:solidFill>
                <a:effectLst/>
                <a:latin typeface="-apple-system"/>
              </a:rPr>
              <a:t>inflammatory</a:t>
            </a:r>
            <a:r>
              <a:rPr lang="fr-CH" sz="1000" b="0" i="0" dirty="0">
                <a:solidFill>
                  <a:srgbClr val="222222"/>
                </a:solidFill>
                <a:effectLst/>
                <a:latin typeface="-apple-system"/>
              </a:rPr>
              <a:t> T </a:t>
            </a:r>
            <a:r>
              <a:rPr lang="fr-CH" sz="1000" b="0" i="0" dirty="0" err="1">
                <a:solidFill>
                  <a:srgbClr val="222222"/>
                </a:solidFill>
                <a:effectLst/>
                <a:latin typeface="-apple-system"/>
              </a:rPr>
              <a:t>cells</a:t>
            </a:r>
            <a:r>
              <a:rPr lang="fr-CH" sz="1000" b="0" i="0" dirty="0">
                <a:solidFill>
                  <a:srgbClr val="222222"/>
                </a:solidFill>
                <a:effectLst/>
                <a:latin typeface="-apple-system"/>
              </a:rPr>
              <a:t>. 2025 </a:t>
            </a:r>
            <a:r>
              <a:rPr lang="fr-CH" sz="1000" b="0" i="1" dirty="0">
                <a:solidFill>
                  <a:srgbClr val="222222"/>
                </a:solidFill>
                <a:effectLst/>
                <a:latin typeface="-apple-system"/>
              </a:rPr>
              <a:t>Nature</a:t>
            </a:r>
            <a:endParaRPr lang="fr-CH" sz="10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E3C8070-1430-A62A-D9D4-BB09984016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79"/>
          <a:stretch/>
        </p:blipFill>
        <p:spPr>
          <a:xfrm>
            <a:off x="7681138" y="3340782"/>
            <a:ext cx="4323549" cy="2181908"/>
          </a:xfrm>
          <a:prstGeom prst="rect">
            <a:avLst/>
          </a:prstGeom>
        </p:spPr>
      </p:pic>
      <p:pic>
        <p:nvPicPr>
          <p:cNvPr id="9" name="Picture 6" descr="Latency and lytic replication in Epstein–Barr virus-associated oncogenesis  | Nature Reviews Microbiology">
            <a:extLst>
              <a:ext uri="{FF2B5EF4-FFF2-40B4-BE49-F238E27FC236}">
                <a16:creationId xmlns:a16="http://schemas.microsoft.com/office/drawing/2014/main" id="{C3711E2A-F346-AA81-ACF4-759A032242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35" t="64968" b="14969"/>
          <a:stretch/>
        </p:blipFill>
        <p:spPr bwMode="auto">
          <a:xfrm>
            <a:off x="7478957" y="2541511"/>
            <a:ext cx="701542" cy="54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8 500+ Anticorps Stock Illustrations, graphiques vectoriels libre de droits  et Clip Art - iStock | Immunologie, Adn, Cellule">
            <a:extLst>
              <a:ext uri="{FF2B5EF4-FFF2-40B4-BE49-F238E27FC236}">
                <a16:creationId xmlns:a16="http://schemas.microsoft.com/office/drawing/2014/main" id="{60D1F04B-A758-BB3F-7B8B-A3651FE888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8" t="18391" r="6077" b="17187"/>
          <a:stretch/>
        </p:blipFill>
        <p:spPr bwMode="auto">
          <a:xfrm>
            <a:off x="6076847" y="2541511"/>
            <a:ext cx="408631" cy="42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Latency and lytic replication in Epstein–Barr virus-associated oncogenesis  | Nature Reviews Microbiology">
            <a:extLst>
              <a:ext uri="{FF2B5EF4-FFF2-40B4-BE49-F238E27FC236}">
                <a16:creationId xmlns:a16="http://schemas.microsoft.com/office/drawing/2014/main" id="{21DF09E0-6F3F-7781-0534-38CD1E0185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35" t="64968" b="14969"/>
          <a:stretch/>
        </p:blipFill>
        <p:spPr bwMode="auto">
          <a:xfrm>
            <a:off x="6298924" y="4067015"/>
            <a:ext cx="701542" cy="54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8 500+ Anticorps Stock Illustrations, graphiques vectoriels libre de droits  et Clip Art - iStock | Immunologie, Adn, Cellule">
            <a:extLst>
              <a:ext uri="{FF2B5EF4-FFF2-40B4-BE49-F238E27FC236}">
                <a16:creationId xmlns:a16="http://schemas.microsoft.com/office/drawing/2014/main" id="{F0AF4F84-3D97-7DE8-DC5F-0CC79A296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8" t="18391" r="6077" b="17187"/>
          <a:stretch/>
        </p:blipFill>
        <p:spPr bwMode="auto">
          <a:xfrm>
            <a:off x="5668216" y="3472646"/>
            <a:ext cx="408631" cy="42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B9CB1D2-B236-1950-1EA8-DFC52D9771B8}"/>
              </a:ext>
            </a:extLst>
          </p:cNvPr>
          <p:cNvSpPr txBox="1"/>
          <p:nvPr/>
        </p:nvSpPr>
        <p:spPr>
          <a:xfrm>
            <a:off x="10789408" y="5522690"/>
            <a:ext cx="13088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400" dirty="0" err="1"/>
              <a:t>Serafini</a:t>
            </a:r>
            <a:r>
              <a:rPr lang="fr-CH" sz="1400" dirty="0"/>
              <a:t> 2019</a:t>
            </a:r>
          </a:p>
        </p:txBody>
      </p:sp>
      <p:pic>
        <p:nvPicPr>
          <p:cNvPr id="5" name="Picture 8" descr="8 500+ Anticorps Stock Illustrations, graphiques vectoriels libre de droits  et Clip Art - iStock | Immunologie, Adn, Cellule">
            <a:extLst>
              <a:ext uri="{FF2B5EF4-FFF2-40B4-BE49-F238E27FC236}">
                <a16:creationId xmlns:a16="http://schemas.microsoft.com/office/drawing/2014/main" id="{D85F9B4D-BA5A-54AA-0DA2-10A3D43D46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8" t="18391" r="6077" b="17187"/>
          <a:stretch/>
        </p:blipFill>
        <p:spPr bwMode="auto">
          <a:xfrm>
            <a:off x="5289346" y="5141982"/>
            <a:ext cx="408631" cy="42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Latency and lytic replication in Epstein–Barr virus-associated oncogenesis  | Nature Reviews Microbiology">
            <a:extLst>
              <a:ext uri="{FF2B5EF4-FFF2-40B4-BE49-F238E27FC236}">
                <a16:creationId xmlns:a16="http://schemas.microsoft.com/office/drawing/2014/main" id="{553657AB-4EBB-DB96-E9B4-FD0FC6698A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35" t="64968" b="14969"/>
          <a:stretch/>
        </p:blipFill>
        <p:spPr bwMode="auto">
          <a:xfrm>
            <a:off x="4587804" y="5522690"/>
            <a:ext cx="701542" cy="54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54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687363-A3B6-C1F2-5F7F-2C8024950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Conclusions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360232-6686-B02F-EC35-0FA9DDD24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200" dirty="0"/>
              <a:t>La mononucléose infectieuse (MI) peut avoir une présentation atypique</a:t>
            </a:r>
          </a:p>
          <a:p>
            <a:r>
              <a:rPr lang="fr-FR" sz="2200" dirty="0"/>
              <a:t>Les complications neurologiques touchent 1-18% </a:t>
            </a:r>
          </a:p>
          <a:p>
            <a:r>
              <a:rPr lang="fr-FR" sz="2200" dirty="0"/>
              <a:t>- « infectieuses »: méningite &gt; encéphalite, atteintes médullaires/crâniales/radiculaires</a:t>
            </a:r>
          </a:p>
          <a:p>
            <a:r>
              <a:rPr lang="fr-FR" sz="2200" dirty="0">
                <a:sym typeface="Wingdings" panose="05000000000000000000" pitchFamily="2" charset="2"/>
              </a:rPr>
              <a:t></a:t>
            </a:r>
            <a:r>
              <a:rPr lang="fr-FR" sz="2200" dirty="0"/>
              <a:t>Globalement bon pronostic, pas de traitement validé, </a:t>
            </a:r>
            <a:r>
              <a:rPr lang="fr-FR" sz="2200" dirty="0" err="1"/>
              <a:t>ganciclovir</a:t>
            </a:r>
            <a:r>
              <a:rPr lang="fr-FR" sz="2200" dirty="0"/>
              <a:t> &gt; aciclovir in vitro</a:t>
            </a:r>
          </a:p>
          <a:p>
            <a:r>
              <a:rPr lang="fr-FR" sz="2200" dirty="0"/>
              <a:t>- « </a:t>
            </a:r>
            <a:r>
              <a:rPr lang="fr-FR" sz="2200" dirty="0" err="1"/>
              <a:t>autoimmunes</a:t>
            </a:r>
            <a:r>
              <a:rPr lang="fr-FR" sz="2200" dirty="0"/>
              <a:t> »: démyélinisantes:  SGB, SEP, ADEM</a:t>
            </a:r>
          </a:p>
          <a:p>
            <a:r>
              <a:rPr lang="fr-FR" sz="2200" dirty="0">
                <a:sym typeface="Wingdings" panose="05000000000000000000" pitchFamily="2" charset="2"/>
              </a:rPr>
              <a:t></a:t>
            </a:r>
            <a:r>
              <a:rPr lang="fr-FR" sz="2200" dirty="0"/>
              <a:t>Associée à autoanticorps ,  infiltration SNC/SNP par LB et LT CD4 et CD8 </a:t>
            </a:r>
          </a:p>
          <a:p>
            <a:endParaRPr lang="fr-CH" sz="2200" dirty="0"/>
          </a:p>
        </p:txBody>
      </p:sp>
    </p:spTree>
    <p:extLst>
      <p:ext uri="{BB962C8B-B14F-4D97-AF65-F5344CB8AC3E}">
        <p14:creationId xmlns:p14="http://schemas.microsoft.com/office/powerpoint/2010/main" val="2288526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AFBFA79-357A-97EB-3FFF-325949E7F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27" y="1000551"/>
            <a:ext cx="11397945" cy="504729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38A1B92-55FC-3B43-0D52-D646A4A9DD8C}"/>
              </a:ext>
            </a:extLst>
          </p:cNvPr>
          <p:cNvSpPr txBox="1"/>
          <p:nvPr/>
        </p:nvSpPr>
        <p:spPr>
          <a:xfrm>
            <a:off x="0" y="6396335"/>
            <a:ext cx="93040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200" dirty="0"/>
              <a:t>Samantha. Epstein-Barr virus infection in the </a:t>
            </a:r>
            <a:r>
              <a:rPr lang="fr-CH" sz="1200" dirty="0" err="1"/>
              <a:t>development</a:t>
            </a:r>
            <a:r>
              <a:rPr lang="fr-CH" sz="1200" dirty="0"/>
              <a:t> of </a:t>
            </a:r>
            <a:r>
              <a:rPr lang="fr-CH" sz="1200" dirty="0" err="1"/>
              <a:t>neurological</a:t>
            </a:r>
            <a:r>
              <a:rPr lang="fr-CH" sz="1200" dirty="0"/>
              <a:t> </a:t>
            </a:r>
            <a:r>
              <a:rPr lang="fr-CH" sz="1200" dirty="0" err="1"/>
              <a:t>disorders</a:t>
            </a:r>
            <a:r>
              <a:rPr lang="fr-CH" sz="1200" dirty="0"/>
              <a:t>, Drug Discovery </a:t>
            </a:r>
            <a:r>
              <a:rPr lang="fr-CH" sz="1200" dirty="0" err="1"/>
              <a:t>Today</a:t>
            </a:r>
            <a:r>
              <a:rPr lang="fr-CH" sz="1200" dirty="0"/>
              <a:t>: </a:t>
            </a:r>
            <a:r>
              <a:rPr lang="fr-CH" sz="1200" dirty="0" err="1"/>
              <a:t>Disease</a:t>
            </a:r>
            <a:r>
              <a:rPr lang="fr-CH" sz="1200" dirty="0"/>
              <a:t> </a:t>
            </a:r>
            <a:r>
              <a:rPr lang="fr-CH" sz="1200" dirty="0" err="1"/>
              <a:t>Models</a:t>
            </a:r>
            <a:r>
              <a:rPr lang="fr-CH" sz="1200" dirty="0"/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3293611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A60F2-0941-EBBB-70A8-EC92CCADC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PTLD </a:t>
            </a:r>
            <a:r>
              <a:rPr lang="fr-CH" dirty="0" err="1"/>
              <a:t>risk</a:t>
            </a:r>
            <a:r>
              <a:rPr lang="fr-CH" dirty="0"/>
              <a:t> factor (lié à EBV)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C831D5-222E-477A-AF67-A9D32108A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SOT: </a:t>
            </a:r>
          </a:p>
          <a:p>
            <a:r>
              <a:rPr lang="en-US" dirty="0" err="1"/>
              <a:t>Négative</a:t>
            </a:r>
            <a:r>
              <a:rPr lang="en-US" dirty="0"/>
              <a:t> </a:t>
            </a:r>
            <a:r>
              <a:rPr lang="en-US" dirty="0" err="1"/>
              <a:t>Donnon</a:t>
            </a:r>
            <a:r>
              <a:rPr lang="en-US" dirty="0"/>
              <a:t> (D+/R−) is the major risk factor for severe disease and PTLD.</a:t>
            </a:r>
            <a:endParaRPr lang="fr-CH" dirty="0"/>
          </a:p>
          <a:p>
            <a:r>
              <a:rPr lang="fr-CH" dirty="0"/>
              <a:t>HCT:</a:t>
            </a:r>
          </a:p>
          <a:p>
            <a:r>
              <a:rPr lang="en-US" dirty="0"/>
              <a:t>high or rising EBV viral load , any D/R mismatch (D+/R−and D−/R+) </a:t>
            </a:r>
            <a:endParaRPr lang="fr-CH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1534AF4-7275-140A-5621-63674CD97464}"/>
              </a:ext>
            </a:extLst>
          </p:cNvPr>
          <p:cNvSpPr txBox="1"/>
          <p:nvPr/>
        </p:nvSpPr>
        <p:spPr>
          <a:xfrm>
            <a:off x="6126480" y="5032147"/>
            <a:ext cx="60979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b="0" i="0" dirty="0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Yamada M. A </a:t>
            </a:r>
            <a:r>
              <a:rPr lang="fr-CH" b="0" i="0" dirty="0" err="1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Focused</a:t>
            </a:r>
            <a:r>
              <a:rPr lang="fr-CH" b="0" i="0" dirty="0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r-CH" b="0" i="0" dirty="0" err="1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Review</a:t>
            </a:r>
            <a:r>
              <a:rPr lang="fr-CH" b="0" i="0" dirty="0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 of Epstein-Barr Virus Infections and PTLD in </a:t>
            </a:r>
            <a:r>
              <a:rPr lang="fr-CH" b="0" i="0" dirty="0" err="1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Pediatric</a:t>
            </a:r>
            <a:r>
              <a:rPr lang="fr-CH" b="0" i="0" dirty="0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 Transplant </a:t>
            </a:r>
            <a:r>
              <a:rPr lang="fr-CH" b="0" i="0" dirty="0" err="1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Recipients</a:t>
            </a:r>
            <a:r>
              <a:rPr lang="fr-CH" b="0" i="0" dirty="0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: Guidance </a:t>
            </a:r>
            <a:r>
              <a:rPr lang="fr-CH" b="0" i="0" dirty="0" err="1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From</a:t>
            </a:r>
            <a:r>
              <a:rPr lang="fr-CH" b="0" i="0" dirty="0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 the IPTA and ECIL Guidelines, </a:t>
            </a:r>
            <a:r>
              <a:rPr lang="fr-CH" b="0" i="1" dirty="0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Journal of the </a:t>
            </a:r>
            <a:r>
              <a:rPr lang="fr-CH" b="0" i="1" dirty="0" err="1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Pediatric</a:t>
            </a:r>
            <a:r>
              <a:rPr lang="fr-CH" b="0" i="1" dirty="0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r-CH" b="0" i="1" dirty="0" err="1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Infectious</a:t>
            </a:r>
            <a:r>
              <a:rPr lang="fr-CH" b="0" i="1" dirty="0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r-CH" b="0" i="1" dirty="0" err="1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Diseases</a:t>
            </a:r>
            <a:r>
              <a:rPr lang="fr-CH" b="0" i="1" dirty="0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 Society</a:t>
            </a:r>
            <a:r>
              <a:rPr lang="fr-CH" b="0" i="0" dirty="0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, 2024, 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698918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7FCB9B-2DBD-F80A-0294-8395984B4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Entités cliniques: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6BFCDB-93D1-E1EF-0C50-202E377AD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- mononucléose infectieuse</a:t>
            </a:r>
          </a:p>
          <a:p>
            <a:r>
              <a:rPr lang="fr-CH" dirty="0"/>
              <a:t>- cancers (lymphome de Burkitt, lymphome de Hodgkin, cancer estomac, carcinome nasopharyngé,…) environ 164’000 mort/an1</a:t>
            </a:r>
          </a:p>
          <a:p>
            <a:r>
              <a:rPr lang="fr-CH" dirty="0"/>
              <a:t>- chez les immunosupprimés: cancers, </a:t>
            </a:r>
            <a:r>
              <a:rPr lang="fr-CH" dirty="0" err="1"/>
              <a:t>y.c</a:t>
            </a:r>
            <a:r>
              <a:rPr lang="fr-CH" dirty="0"/>
              <a:t> DLBCL, PTLD , (post transplant </a:t>
            </a:r>
            <a:r>
              <a:rPr lang="fr-CH" dirty="0" err="1"/>
              <a:t>lymphoproliferative</a:t>
            </a:r>
            <a:r>
              <a:rPr lang="fr-CH" dirty="0"/>
              <a:t> </a:t>
            </a:r>
            <a:r>
              <a:rPr lang="fr-CH" dirty="0" err="1"/>
              <a:t>disorders</a:t>
            </a:r>
            <a:r>
              <a:rPr lang="fr-CH" dirty="0"/>
              <a:t>), leucoplasie chevelue de la langue, X-</a:t>
            </a:r>
            <a:r>
              <a:rPr lang="fr-CH" dirty="0" err="1"/>
              <a:t>Linked</a:t>
            </a:r>
            <a:r>
              <a:rPr lang="fr-CH" dirty="0"/>
              <a:t> </a:t>
            </a:r>
            <a:r>
              <a:rPr lang="fr-CH" dirty="0" err="1"/>
              <a:t>Lymphoproliferative</a:t>
            </a:r>
            <a:r>
              <a:rPr lang="fr-CH" dirty="0"/>
              <a:t> </a:t>
            </a:r>
            <a:r>
              <a:rPr lang="fr-CH" dirty="0" err="1"/>
              <a:t>Disease</a:t>
            </a:r>
            <a:r>
              <a:rPr lang="fr-CH" dirty="0"/>
              <a:t> (mutation génétique qui empêche le contrôle de l’infection)</a:t>
            </a:r>
          </a:p>
          <a:p>
            <a:r>
              <a:rPr lang="fr-CH" dirty="0"/>
              <a:t>- </a:t>
            </a:r>
            <a:r>
              <a:rPr lang="fr-CH" dirty="0" err="1"/>
              <a:t>Chronic</a:t>
            </a:r>
            <a:r>
              <a:rPr lang="fr-CH" dirty="0"/>
              <a:t> active EBV infection (CAEBV): rare</a:t>
            </a:r>
          </a:p>
          <a:p>
            <a:endParaRPr lang="fr-CH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6A9F368-B085-4D22-2CE2-0763A100E691}"/>
              </a:ext>
            </a:extLst>
          </p:cNvPr>
          <p:cNvSpPr txBox="1"/>
          <p:nvPr/>
        </p:nvSpPr>
        <p:spPr>
          <a:xfrm>
            <a:off x="447923" y="6432897"/>
            <a:ext cx="1095954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fr-CH" sz="1050" b="0" i="0" dirty="0">
                <a:solidFill>
                  <a:srgbClr val="1B1B1B"/>
                </a:solidFill>
                <a:effectLst/>
                <a:latin typeface="Roboto Mono Web"/>
              </a:rPr>
              <a:t>Khan G. Global and </a:t>
            </a:r>
            <a:r>
              <a:rPr lang="fr-CH" sz="1050" b="0" i="0" dirty="0" err="1">
                <a:solidFill>
                  <a:srgbClr val="1B1B1B"/>
                </a:solidFill>
                <a:effectLst/>
                <a:latin typeface="Roboto Mono Web"/>
              </a:rPr>
              <a:t>regional</a:t>
            </a:r>
            <a:r>
              <a:rPr lang="fr-CH" sz="1050" b="0" i="0" dirty="0">
                <a:solidFill>
                  <a:srgbClr val="1B1B1B"/>
                </a:solidFill>
                <a:effectLst/>
                <a:latin typeface="Roboto Mono Web"/>
              </a:rPr>
              <a:t> incidence, </a:t>
            </a:r>
            <a:r>
              <a:rPr lang="fr-CH" sz="1050" b="0" i="0" dirty="0" err="1">
                <a:solidFill>
                  <a:srgbClr val="1B1B1B"/>
                </a:solidFill>
                <a:effectLst/>
                <a:latin typeface="Roboto Mono Web"/>
              </a:rPr>
              <a:t>mortality</a:t>
            </a:r>
            <a:r>
              <a:rPr lang="fr-CH" sz="1050" b="0" i="0" dirty="0">
                <a:solidFill>
                  <a:srgbClr val="1B1B1B"/>
                </a:solidFill>
                <a:effectLst/>
                <a:latin typeface="Roboto Mono Web"/>
              </a:rPr>
              <a:t> and </a:t>
            </a:r>
            <a:r>
              <a:rPr lang="fr-CH" sz="1050" b="0" i="0" dirty="0" err="1">
                <a:solidFill>
                  <a:srgbClr val="1B1B1B"/>
                </a:solidFill>
                <a:effectLst/>
                <a:latin typeface="Roboto Mono Web"/>
              </a:rPr>
              <a:t>disability-adjusted</a:t>
            </a:r>
            <a:r>
              <a:rPr lang="fr-CH" sz="1050" b="0" i="0" dirty="0">
                <a:solidFill>
                  <a:srgbClr val="1B1B1B"/>
                </a:solidFill>
                <a:effectLst/>
                <a:latin typeface="Roboto Mono Web"/>
              </a:rPr>
              <a:t> life-</a:t>
            </a:r>
            <a:r>
              <a:rPr lang="fr-CH" sz="1050" b="0" i="0" dirty="0" err="1">
                <a:solidFill>
                  <a:srgbClr val="1B1B1B"/>
                </a:solidFill>
                <a:effectLst/>
                <a:latin typeface="Roboto Mono Web"/>
              </a:rPr>
              <a:t>years</a:t>
            </a:r>
            <a:r>
              <a:rPr lang="fr-CH" sz="1050" b="0" i="0" dirty="0">
                <a:solidFill>
                  <a:srgbClr val="1B1B1B"/>
                </a:solidFill>
                <a:effectLst/>
                <a:latin typeface="Roboto Mono Web"/>
              </a:rPr>
              <a:t> for Epstein-Barr virus-</a:t>
            </a:r>
            <a:r>
              <a:rPr lang="fr-CH" sz="1050" b="0" i="0" dirty="0" err="1">
                <a:solidFill>
                  <a:srgbClr val="1B1B1B"/>
                </a:solidFill>
                <a:effectLst/>
                <a:latin typeface="Roboto Mono Web"/>
              </a:rPr>
              <a:t>attributable</a:t>
            </a:r>
            <a:r>
              <a:rPr lang="fr-CH" sz="1050" b="0" i="0" dirty="0">
                <a:solidFill>
                  <a:srgbClr val="1B1B1B"/>
                </a:solidFill>
                <a:effectLst/>
                <a:latin typeface="Roboto Mono Web"/>
              </a:rPr>
              <a:t> </a:t>
            </a:r>
            <a:r>
              <a:rPr lang="fr-CH" sz="1050" b="0" i="0" dirty="0" err="1">
                <a:solidFill>
                  <a:srgbClr val="1B1B1B"/>
                </a:solidFill>
                <a:effectLst/>
                <a:latin typeface="Roboto Mono Web"/>
              </a:rPr>
              <a:t>malignancies</a:t>
            </a:r>
            <a:r>
              <a:rPr lang="fr-CH" sz="1050" b="0" i="0" dirty="0">
                <a:solidFill>
                  <a:srgbClr val="1B1B1B"/>
                </a:solidFill>
                <a:effectLst/>
                <a:latin typeface="Roboto Mono Web"/>
              </a:rPr>
              <a:t>, 1990-2017. BMJ Open.</a:t>
            </a:r>
          </a:p>
        </p:txBody>
      </p:sp>
    </p:spTree>
    <p:extLst>
      <p:ext uri="{BB962C8B-B14F-4D97-AF65-F5344CB8AC3E}">
        <p14:creationId xmlns:p14="http://schemas.microsoft.com/office/powerpoint/2010/main" val="3030584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6C82FC-FA28-7857-2969-E737F82A0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4200" b="1" dirty="0">
                <a:latin typeface="Aptos" panose="02110004020202020204"/>
              </a:rPr>
              <a:t>Etiologies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9E7BED-577F-1270-8790-589210D73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27262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fr-CH" sz="2200" dirty="0">
                <a:latin typeface="Aptos" panose="020B0004020202020204" pitchFamily="34" charset="0"/>
              </a:rPr>
              <a:t> 90% par le virus d'Epstein-Barr (</a:t>
            </a:r>
            <a:r>
              <a:rPr lang="fr-CH" sz="2200" b="1" dirty="0">
                <a:latin typeface="Aptos" panose="020B0004020202020204" pitchFamily="34" charset="0"/>
              </a:rPr>
              <a:t>EBV</a:t>
            </a:r>
            <a:r>
              <a:rPr lang="fr-CH" sz="2200" dirty="0">
                <a:latin typeface="Aptos" panose="020B0004020202020204" pitchFamily="34" charset="0"/>
              </a:rPr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CH" sz="2200" dirty="0">
                <a:latin typeface="Aptos" panose="020B0004020202020204" pitchFamily="34" charset="0"/>
              </a:rPr>
              <a:t> 5-7% cytomégalovirus (</a:t>
            </a:r>
            <a:r>
              <a:rPr lang="fr-CH" sz="2200" b="1" dirty="0">
                <a:latin typeface="Aptos" panose="020B0004020202020204" pitchFamily="34" charset="0"/>
              </a:rPr>
              <a:t>CMV</a:t>
            </a:r>
            <a:r>
              <a:rPr lang="fr-CH" sz="2200" dirty="0">
                <a:latin typeface="Aptos" panose="020B0004020202020204" pitchFamily="34" charset="0"/>
              </a:rPr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CH" sz="2200" b="1" dirty="0">
                <a:latin typeface="Aptos" panose="020B0004020202020204" pitchFamily="34" charset="0"/>
              </a:rPr>
              <a:t> </a:t>
            </a:r>
            <a:r>
              <a:rPr lang="fr-CH" sz="2200" dirty="0">
                <a:latin typeface="Aptos" panose="020B0004020202020204" pitchFamily="34" charset="0"/>
              </a:rPr>
              <a:t>&lt;1% </a:t>
            </a:r>
            <a:r>
              <a:rPr lang="fr-CH" sz="2200" b="1" dirty="0">
                <a:latin typeface="Aptos" panose="020B0004020202020204" pitchFamily="34" charset="0"/>
              </a:rPr>
              <a:t>Toxoplasmose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CH" sz="2200" dirty="0">
                <a:latin typeface="Aptos" panose="020B0004020202020204" pitchFamily="34" charset="0"/>
              </a:rPr>
              <a:t> Infection aiguë par </a:t>
            </a:r>
            <a:r>
              <a:rPr lang="fr-CH" sz="2200" b="1" dirty="0">
                <a:latin typeface="Aptos" panose="020B0004020202020204" pitchFamily="34" charset="0"/>
              </a:rPr>
              <a:t>le VIH</a:t>
            </a:r>
          </a:p>
          <a:p>
            <a:pPr marL="0" indent="0">
              <a:buNone/>
            </a:pPr>
            <a:endParaRPr lang="fr-CH" b="1" dirty="0">
              <a:latin typeface="Aptos" panose="020B0004020202020204" pitchFamily="34" charset="0"/>
            </a:endParaRPr>
          </a:p>
          <a:p>
            <a:pPr marL="0" indent="0" algn="ctr">
              <a:buNone/>
            </a:pPr>
            <a:r>
              <a:rPr lang="fr-CH" sz="2200" b="1" dirty="0">
                <a:latin typeface="Aptos" panose="020B0004020202020204" pitchFamily="34" charset="0"/>
              </a:rPr>
              <a:t>Diagnostics différentiels:</a:t>
            </a:r>
          </a:p>
          <a:p>
            <a:pPr lvl="1" algn="ctr">
              <a:buFontTx/>
              <a:buChar char="-"/>
            </a:pPr>
            <a:r>
              <a:rPr lang="fr-CH" sz="1900" dirty="0">
                <a:latin typeface="Aptos" panose="020B0004020202020204" pitchFamily="34" charset="0"/>
              </a:rPr>
              <a:t> Hépatites</a:t>
            </a:r>
          </a:p>
          <a:p>
            <a:pPr lvl="1" algn="ctr">
              <a:buFontTx/>
              <a:buChar char="-"/>
            </a:pPr>
            <a:r>
              <a:rPr lang="fr-CH" sz="1900" dirty="0">
                <a:latin typeface="Aptos" panose="020B0004020202020204" pitchFamily="34" charset="0"/>
              </a:rPr>
              <a:t> Allergie médicamenteuse</a:t>
            </a:r>
          </a:p>
          <a:p>
            <a:pPr lvl="1" algn="ctr">
              <a:buFontTx/>
              <a:buChar char="-"/>
            </a:pPr>
            <a:r>
              <a:rPr lang="fr-CH" sz="1900" dirty="0">
                <a:latin typeface="Aptos" panose="020B0004020202020204" pitchFamily="34" charset="0"/>
              </a:rPr>
              <a:t>Pharyngite streptococcique</a:t>
            </a:r>
          </a:p>
          <a:p>
            <a:pPr lvl="1" algn="ctr">
              <a:buFontTx/>
              <a:buChar char="-"/>
            </a:pPr>
            <a:r>
              <a:rPr lang="fr-CH" sz="1900" dirty="0">
                <a:latin typeface="Aptos" panose="020B0004020202020204" pitchFamily="34" charset="0"/>
              </a:rPr>
              <a:t> Infections virales respiratoires hautes</a:t>
            </a:r>
          </a:p>
          <a:p>
            <a:pPr lvl="1" algn="ctr">
              <a:buFontTx/>
              <a:buChar char="-"/>
            </a:pPr>
            <a:r>
              <a:rPr lang="fr-CH" sz="1900" dirty="0">
                <a:latin typeface="Aptos" panose="020B0004020202020204" pitchFamily="34" charset="0"/>
              </a:rPr>
              <a:t> Hémopathies malignes (leucémie aiguë, lymphome)</a:t>
            </a:r>
          </a:p>
        </p:txBody>
      </p:sp>
      <p:pic>
        <p:nvPicPr>
          <p:cNvPr id="2052" name="Picture 4" descr="Illustration d'un point d'interrogation Mascot tenant une loupe à la  recherche d'une réponse Photo Stock - Alamy">
            <a:extLst>
              <a:ext uri="{FF2B5EF4-FFF2-40B4-BE49-F238E27FC236}">
                <a16:creationId xmlns:a16="http://schemas.microsoft.com/office/drawing/2014/main" id="{43848B3B-703E-6A58-2D78-1663AE6A05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6"/>
          <a:stretch>
            <a:fillRect/>
          </a:stretch>
        </p:blipFill>
        <p:spPr bwMode="auto">
          <a:xfrm>
            <a:off x="9660668" y="908082"/>
            <a:ext cx="1781175" cy="238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du produit : BRW, Signalisation de sécurité, Panneau de signalisation">
            <a:extLst>
              <a:ext uri="{FF2B5EF4-FFF2-40B4-BE49-F238E27FC236}">
                <a16:creationId xmlns:a16="http://schemas.microsoft.com/office/drawing/2014/main" id="{96438046-3F09-6643-128E-732687EFA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49" y="3429000"/>
            <a:ext cx="645061" cy="64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5400086-DB76-EA4E-2DFA-8EACF3FCCCE7}"/>
              </a:ext>
            </a:extLst>
          </p:cNvPr>
          <p:cNvSpPr txBox="1"/>
          <p:nvPr/>
        </p:nvSpPr>
        <p:spPr>
          <a:xfrm>
            <a:off x="7009608" y="6417508"/>
            <a:ext cx="53021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Schibsted Grotesk"/>
              </a:rPr>
              <a:t>De Paor M. et al. </a:t>
            </a:r>
            <a:r>
              <a:rPr lang="en-US" sz="1400" b="0" i="0" dirty="0">
                <a:solidFill>
                  <a:schemeClr val="bg2">
                    <a:lumMod val="25000"/>
                  </a:schemeClr>
                </a:solidFill>
                <a:effectLst/>
                <a:latin typeface="Schibsted Grotesk"/>
              </a:rPr>
              <a:t>The Cochrane Database of Systematic Reviews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Schibsted Grotesk"/>
              </a:rPr>
              <a:t> </a:t>
            </a:r>
            <a:r>
              <a:rPr lang="en-US" sz="1400" b="0" i="0" dirty="0">
                <a:solidFill>
                  <a:schemeClr val="bg2">
                    <a:lumMod val="25000"/>
                  </a:schemeClr>
                </a:solidFill>
                <a:effectLst/>
                <a:latin typeface="Schibsted Grotesk"/>
              </a:rPr>
              <a:t>2016</a:t>
            </a:r>
            <a:endParaRPr lang="fr-CH" sz="1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21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845B83-C1ED-3ED3-20A6-7658B6793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200" b="1" dirty="0">
                <a:latin typeface="Aptos"/>
              </a:rPr>
              <a:t>Epstein-Barr Virus (EBV)</a:t>
            </a:r>
            <a:endParaRPr lang="fr-CH" sz="4200" b="1" dirty="0">
              <a:latin typeface="Apto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D64D7D-AB20-2350-DA47-8611E851A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155" y="1775596"/>
            <a:ext cx="10270076" cy="1995403"/>
          </a:xfrm>
        </p:spPr>
        <p:txBody>
          <a:bodyPr>
            <a:normAutofit fontScale="92500" lnSpcReduction="10000"/>
          </a:bodyPr>
          <a:lstStyle/>
          <a:p>
            <a:r>
              <a:rPr lang="fr-FR" sz="1900" dirty="0">
                <a:latin typeface="Aptos"/>
              </a:rPr>
              <a:t>HHV4, ADN </a:t>
            </a:r>
            <a:r>
              <a:rPr lang="fr-FR" sz="1900" dirty="0" err="1">
                <a:latin typeface="Aptos"/>
              </a:rPr>
              <a:t>db</a:t>
            </a:r>
            <a:endParaRPr lang="fr-FR" sz="1900" dirty="0">
              <a:latin typeface="Aptos"/>
            </a:endParaRPr>
          </a:p>
          <a:p>
            <a:r>
              <a:rPr lang="fr-FR" sz="1900" b="1" dirty="0">
                <a:latin typeface="Aptos"/>
              </a:rPr>
              <a:t>Transmission</a:t>
            </a:r>
            <a:r>
              <a:rPr lang="fr-FR" sz="1900" dirty="0">
                <a:latin typeface="Aptos"/>
              </a:rPr>
              <a:t>: salive</a:t>
            </a:r>
          </a:p>
          <a:p>
            <a:r>
              <a:rPr lang="fr-FR" sz="1900" b="1" dirty="0">
                <a:latin typeface="Aptos"/>
              </a:rPr>
              <a:t>Prévalence</a:t>
            </a:r>
            <a:r>
              <a:rPr lang="fr-FR" sz="1900" dirty="0">
                <a:latin typeface="Aptos"/>
              </a:rPr>
              <a:t> : 90% de la population adulte mondiale</a:t>
            </a:r>
          </a:p>
          <a:p>
            <a:r>
              <a:rPr lang="fr-FR" sz="1900" b="1" dirty="0">
                <a:latin typeface="Aptos"/>
              </a:rPr>
              <a:t>Incubation</a:t>
            </a:r>
            <a:r>
              <a:rPr lang="fr-FR" sz="1900" dirty="0">
                <a:latin typeface="Aptos"/>
              </a:rPr>
              <a:t>: 4-6 semaines</a:t>
            </a:r>
          </a:p>
          <a:p>
            <a:r>
              <a:rPr lang="fr-FR" sz="1900" b="1" dirty="0">
                <a:latin typeface="Aptos"/>
              </a:rPr>
              <a:t>Physiopathologie</a:t>
            </a:r>
            <a:r>
              <a:rPr lang="fr-FR" sz="1900" dirty="0">
                <a:latin typeface="Aptos"/>
              </a:rPr>
              <a:t>: infecte les lymphocytes B , latence dans les LB mémoire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EEA0643-0D0B-916E-DC01-6A3894B6F468}"/>
              </a:ext>
            </a:extLst>
          </p:cNvPr>
          <p:cNvSpPr txBox="1"/>
          <p:nvPr/>
        </p:nvSpPr>
        <p:spPr>
          <a:xfrm>
            <a:off x="447923" y="6490772"/>
            <a:ext cx="1095954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050" b="0" i="0" dirty="0" err="1">
                <a:solidFill>
                  <a:srgbClr val="1B1B1B"/>
                </a:solidFill>
                <a:effectLst/>
                <a:latin typeface="Roboto Mono Web"/>
              </a:rPr>
              <a:t>Simplified</a:t>
            </a:r>
            <a:r>
              <a:rPr lang="fr-CH" sz="1050" b="0" i="0" dirty="0">
                <a:solidFill>
                  <a:srgbClr val="1B1B1B"/>
                </a:solidFill>
                <a:effectLst/>
                <a:latin typeface="Roboto Mono Web"/>
              </a:rPr>
              <a:t> </a:t>
            </a:r>
            <a:r>
              <a:rPr lang="fr-CH" sz="1050" dirty="0" err="1">
                <a:solidFill>
                  <a:srgbClr val="1B1B1B"/>
                </a:solidFill>
                <a:latin typeface="Roboto Mono Web"/>
              </a:rPr>
              <a:t>from</a:t>
            </a:r>
            <a:r>
              <a:rPr lang="fr-CH" sz="1050" dirty="0">
                <a:solidFill>
                  <a:srgbClr val="1B1B1B"/>
                </a:solidFill>
                <a:latin typeface="Roboto Mono Web"/>
              </a:rPr>
              <a:t>, </a:t>
            </a:r>
            <a:r>
              <a:rPr lang="fr-CH" sz="1050" b="0" i="0" dirty="0" err="1">
                <a:solidFill>
                  <a:srgbClr val="1B1B1B"/>
                </a:solidFill>
                <a:effectLst/>
                <a:latin typeface="Roboto Mono Web"/>
              </a:rPr>
              <a:t>Münz</a:t>
            </a:r>
            <a:r>
              <a:rPr lang="fr-CH" sz="1050" b="0" i="0" dirty="0">
                <a:solidFill>
                  <a:srgbClr val="1B1B1B"/>
                </a:solidFill>
                <a:effectLst/>
                <a:latin typeface="Roboto Mono Web"/>
              </a:rPr>
              <a:t> C. et al. Nat </a:t>
            </a:r>
            <a:r>
              <a:rPr lang="fr-CH" sz="1050" b="0" i="0" dirty="0" err="1">
                <a:solidFill>
                  <a:srgbClr val="1B1B1B"/>
                </a:solidFill>
                <a:effectLst/>
                <a:latin typeface="Roboto Mono Web"/>
              </a:rPr>
              <a:t>Rev</a:t>
            </a:r>
            <a:r>
              <a:rPr lang="fr-CH" sz="1050" b="0" i="0" dirty="0">
                <a:solidFill>
                  <a:srgbClr val="1B1B1B"/>
                </a:solidFill>
                <a:effectLst/>
                <a:latin typeface="Roboto Mono Web"/>
              </a:rPr>
              <a:t> </a:t>
            </a:r>
            <a:r>
              <a:rPr lang="fr-CH" sz="1050" b="0" i="0" dirty="0" err="1">
                <a:solidFill>
                  <a:srgbClr val="1B1B1B"/>
                </a:solidFill>
                <a:effectLst/>
                <a:latin typeface="Roboto Mono Web"/>
              </a:rPr>
              <a:t>Microbiol</a:t>
            </a:r>
            <a:r>
              <a:rPr lang="fr-CH" sz="1050" b="0" i="0" dirty="0">
                <a:solidFill>
                  <a:srgbClr val="1B1B1B"/>
                </a:solidFill>
                <a:effectLst/>
                <a:latin typeface="Roboto Mono Web"/>
              </a:rPr>
              <a:t>, 2019</a:t>
            </a:r>
            <a:endParaRPr lang="fr-CH" sz="1050" dirty="0"/>
          </a:p>
        </p:txBody>
      </p:sp>
      <p:pic>
        <p:nvPicPr>
          <p:cNvPr id="1026" name="Picture 2" descr="Epstein-Barr Virus (EBV) or Human Herpesvirus 4- An Overview">
            <a:extLst>
              <a:ext uri="{FF2B5EF4-FFF2-40B4-BE49-F238E27FC236}">
                <a16:creationId xmlns:a16="http://schemas.microsoft.com/office/drawing/2014/main" id="{2442805C-95C5-7AEC-7C16-0F3ACFC53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238" y="341617"/>
            <a:ext cx="3722908" cy="194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448E6188-4BFC-7E93-9C9C-0A693164348F}"/>
              </a:ext>
            </a:extLst>
          </p:cNvPr>
          <p:cNvSpPr txBox="1"/>
          <p:nvPr/>
        </p:nvSpPr>
        <p:spPr>
          <a:xfrm>
            <a:off x="1232067" y="6017009"/>
            <a:ext cx="2380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/>
              <a:t>Mononucléose infectieuse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AF483671-C557-F695-51F3-143C6CF949F8}"/>
              </a:ext>
            </a:extLst>
          </p:cNvPr>
          <p:cNvSpPr txBox="1"/>
          <p:nvPr/>
        </p:nvSpPr>
        <p:spPr>
          <a:xfrm>
            <a:off x="6914564" y="6088550"/>
            <a:ext cx="1775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/>
              <a:t>Cancers liés à l’EBV</a:t>
            </a:r>
          </a:p>
        </p:txBody>
      </p:sp>
      <p:pic>
        <p:nvPicPr>
          <p:cNvPr id="2054" name="Picture 6" descr="Latency and lytic replication in Epstein–Barr virus-associated oncogenesis  | Nature Reviews Microbiology">
            <a:extLst>
              <a:ext uri="{FF2B5EF4-FFF2-40B4-BE49-F238E27FC236}">
                <a16:creationId xmlns:a16="http://schemas.microsoft.com/office/drawing/2014/main" id="{AD95B3C4-AFC7-92C3-24A6-7BADA3596E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35" t="64968" b="14969"/>
          <a:stretch/>
        </p:blipFill>
        <p:spPr bwMode="auto">
          <a:xfrm>
            <a:off x="3147969" y="3663085"/>
            <a:ext cx="982606" cy="76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10A2E850-9E98-9FBE-81B8-BC49ED6D74EC}"/>
              </a:ext>
            </a:extLst>
          </p:cNvPr>
          <p:cNvGrpSpPr/>
          <p:nvPr/>
        </p:nvGrpSpPr>
        <p:grpSpPr>
          <a:xfrm>
            <a:off x="443026" y="3854370"/>
            <a:ext cx="11432600" cy="2325546"/>
            <a:chOff x="362137" y="3618941"/>
            <a:chExt cx="11491145" cy="2323726"/>
          </a:xfrm>
        </p:grpSpPr>
        <p:pic>
          <p:nvPicPr>
            <p:cNvPr id="2056" name="Picture 8" descr="8 500+ Anticorps Stock Illustrations, graphiques vectoriels libre de droits  et Clip Art - iStock | Immunologie, Adn, Cellule">
              <a:extLst>
                <a:ext uri="{FF2B5EF4-FFF2-40B4-BE49-F238E27FC236}">
                  <a16:creationId xmlns:a16="http://schemas.microsoft.com/office/drawing/2014/main" id="{2511718F-B7D9-7293-CA73-735E30C82E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88" t="18391" r="6077" b="17187"/>
            <a:stretch/>
          </p:blipFill>
          <p:spPr bwMode="auto">
            <a:xfrm>
              <a:off x="4309868" y="3689148"/>
              <a:ext cx="579643" cy="598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6" descr="figure 2">
              <a:extLst>
                <a:ext uri="{FF2B5EF4-FFF2-40B4-BE49-F238E27FC236}">
                  <a16:creationId xmlns:a16="http://schemas.microsoft.com/office/drawing/2014/main" id="{1072198B-32A1-01B5-CE86-974C56EE70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21" t="-720" r="48949" b="69324"/>
            <a:stretch/>
          </p:blipFill>
          <p:spPr bwMode="auto">
            <a:xfrm>
              <a:off x="5582941" y="4166799"/>
              <a:ext cx="863220" cy="792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figure 2">
              <a:extLst>
                <a:ext uri="{FF2B5EF4-FFF2-40B4-BE49-F238E27FC236}">
                  <a16:creationId xmlns:a16="http://schemas.microsoft.com/office/drawing/2014/main" id="{94C89176-44E3-EC63-F72F-FA0350B7373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21" t="-720" r="48949" b="69324"/>
            <a:stretch/>
          </p:blipFill>
          <p:spPr bwMode="auto">
            <a:xfrm>
              <a:off x="6877646" y="3618941"/>
              <a:ext cx="863220" cy="792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figure 2">
              <a:extLst>
                <a:ext uri="{FF2B5EF4-FFF2-40B4-BE49-F238E27FC236}">
                  <a16:creationId xmlns:a16="http://schemas.microsoft.com/office/drawing/2014/main" id="{437E370A-C00C-BE9F-3AF5-D75981CF13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21" t="-720" r="48949" b="69324"/>
            <a:stretch/>
          </p:blipFill>
          <p:spPr bwMode="auto">
            <a:xfrm>
              <a:off x="7382279" y="4411421"/>
              <a:ext cx="863220" cy="792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figure 2">
              <a:extLst>
                <a:ext uri="{FF2B5EF4-FFF2-40B4-BE49-F238E27FC236}">
                  <a16:creationId xmlns:a16="http://schemas.microsoft.com/office/drawing/2014/main" id="{797FBE67-DA71-E038-EB4D-D1463E4AC9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21" t="-720" r="48949" b="69324"/>
            <a:stretch/>
          </p:blipFill>
          <p:spPr bwMode="auto">
            <a:xfrm>
              <a:off x="7740866" y="3618941"/>
              <a:ext cx="863220" cy="792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DDF3C7A0-5684-EB70-F00C-8C7C316C41BB}"/>
                </a:ext>
              </a:extLst>
            </p:cNvPr>
            <p:cNvCxnSpPr>
              <a:cxnSpLocks/>
            </p:cNvCxnSpPr>
            <p:nvPr/>
          </p:nvCxnSpPr>
          <p:spPr>
            <a:xfrm>
              <a:off x="6513685" y="4563039"/>
              <a:ext cx="4800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646B70EE-DBAB-0AE7-070E-47F11F8C1FB0}"/>
                </a:ext>
              </a:extLst>
            </p:cNvPr>
            <p:cNvSpPr txBox="1"/>
            <p:nvPr/>
          </p:nvSpPr>
          <p:spPr>
            <a:xfrm>
              <a:off x="5454549" y="4913764"/>
              <a:ext cx="10591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400" dirty="0"/>
                <a:t>LB mémoire</a:t>
              </a:r>
            </a:p>
            <a:p>
              <a:r>
                <a:rPr lang="fr-CH" sz="1400" dirty="0"/>
                <a:t>immortalisé</a:t>
              </a:r>
            </a:p>
          </p:txBody>
        </p:sp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id="{B7690422-18B8-C2BB-19DD-722487BE50FF}"/>
                </a:ext>
              </a:extLst>
            </p:cNvPr>
            <p:cNvCxnSpPr>
              <a:cxnSpLocks/>
            </p:cNvCxnSpPr>
            <p:nvPr/>
          </p:nvCxnSpPr>
          <p:spPr>
            <a:xfrm>
              <a:off x="8729416" y="4431887"/>
              <a:ext cx="4800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518A29D3-D894-EB16-5C69-6C5864D58239}"/>
                </a:ext>
              </a:extLst>
            </p:cNvPr>
            <p:cNvSpPr txBox="1"/>
            <p:nvPr/>
          </p:nvSpPr>
          <p:spPr>
            <a:xfrm>
              <a:off x="7309256" y="5310567"/>
              <a:ext cx="11321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400" dirty="0"/>
                <a:t>Prolifération </a:t>
              </a:r>
              <a:endParaRPr lang="fr-CH" dirty="0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2DFA4FC2-93DB-8D01-AD6E-755764490DAA}"/>
                </a:ext>
              </a:extLst>
            </p:cNvPr>
            <p:cNvSpPr txBox="1"/>
            <p:nvPr/>
          </p:nvSpPr>
          <p:spPr>
            <a:xfrm>
              <a:off x="9217936" y="5307218"/>
              <a:ext cx="10490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400" dirty="0"/>
                <a:t>Persistance </a:t>
              </a:r>
              <a:endParaRPr lang="fr-CH" dirty="0"/>
            </a:p>
          </p:txBody>
        </p: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2657CD8B-756F-8664-5081-B9B571ABC4AC}"/>
                </a:ext>
              </a:extLst>
            </p:cNvPr>
            <p:cNvCxnSpPr>
              <a:cxnSpLocks/>
            </p:cNvCxnSpPr>
            <p:nvPr/>
          </p:nvCxnSpPr>
          <p:spPr>
            <a:xfrm>
              <a:off x="10294184" y="4431887"/>
              <a:ext cx="480060" cy="0"/>
            </a:xfrm>
            <a:prstGeom prst="straightConnector1">
              <a:avLst/>
            </a:pr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21" name="Picture 6" descr="figure 2">
              <a:extLst>
                <a:ext uri="{FF2B5EF4-FFF2-40B4-BE49-F238E27FC236}">
                  <a16:creationId xmlns:a16="http://schemas.microsoft.com/office/drawing/2014/main" id="{48FEEA27-AA6B-0323-66DF-D2726D7A35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62" r="92552" b="52615"/>
            <a:stretch/>
          </p:blipFill>
          <p:spPr bwMode="auto">
            <a:xfrm>
              <a:off x="10877875" y="3913229"/>
              <a:ext cx="485926" cy="490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figure 2">
              <a:extLst>
                <a:ext uri="{FF2B5EF4-FFF2-40B4-BE49-F238E27FC236}">
                  <a16:creationId xmlns:a16="http://schemas.microsoft.com/office/drawing/2014/main" id="{FE2EAAC0-74D4-E49B-AC5D-07AF9BA870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62" r="92552" b="52615"/>
            <a:stretch/>
          </p:blipFill>
          <p:spPr bwMode="auto">
            <a:xfrm>
              <a:off x="10889305" y="4371610"/>
              <a:ext cx="485926" cy="490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figure 2">
              <a:extLst>
                <a:ext uri="{FF2B5EF4-FFF2-40B4-BE49-F238E27FC236}">
                  <a16:creationId xmlns:a16="http://schemas.microsoft.com/office/drawing/2014/main" id="{4C7563C3-C25A-0AB8-786C-05912C169A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62" r="92552" b="52615"/>
            <a:stretch/>
          </p:blipFill>
          <p:spPr bwMode="auto">
            <a:xfrm>
              <a:off x="11367356" y="4095860"/>
              <a:ext cx="485926" cy="490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" name="Groupe 46">
              <a:extLst>
                <a:ext uri="{FF2B5EF4-FFF2-40B4-BE49-F238E27FC236}">
                  <a16:creationId xmlns:a16="http://schemas.microsoft.com/office/drawing/2014/main" id="{52E70C28-020B-F3EB-C5F4-E9CD78BF8D2D}"/>
                </a:ext>
              </a:extLst>
            </p:cNvPr>
            <p:cNvGrpSpPr/>
            <p:nvPr/>
          </p:nvGrpSpPr>
          <p:grpSpPr>
            <a:xfrm>
              <a:off x="553806" y="3704860"/>
              <a:ext cx="2338337" cy="1333500"/>
              <a:chOff x="553806" y="3704860"/>
              <a:chExt cx="2338337" cy="1333500"/>
            </a:xfrm>
          </p:grpSpPr>
          <p:pic>
            <p:nvPicPr>
              <p:cNvPr id="1030" name="Picture 6" descr="figure 2">
                <a:extLst>
                  <a:ext uri="{FF2B5EF4-FFF2-40B4-BE49-F238E27FC236}">
                    <a16:creationId xmlns:a16="http://schemas.microsoft.com/office/drawing/2014/main" id="{76B3628D-7664-EFB9-18C6-D2E1381D61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962" r="88106" b="19207"/>
              <a:stretch/>
            </p:blipFill>
            <p:spPr bwMode="auto">
              <a:xfrm>
                <a:off x="2116093" y="3704860"/>
                <a:ext cx="776050" cy="1333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6" descr="figure 2">
                <a:extLst>
                  <a:ext uri="{FF2B5EF4-FFF2-40B4-BE49-F238E27FC236}">
                    <a16:creationId xmlns:a16="http://schemas.microsoft.com/office/drawing/2014/main" id="{709413B6-0C45-4292-90C9-C78B454D73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962" r="92552" b="52615"/>
              <a:stretch/>
            </p:blipFill>
            <p:spPr bwMode="auto">
              <a:xfrm>
                <a:off x="553806" y="3972815"/>
                <a:ext cx="485926" cy="4902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Arc 32">
                <a:extLst>
                  <a:ext uri="{FF2B5EF4-FFF2-40B4-BE49-F238E27FC236}">
                    <a16:creationId xmlns:a16="http://schemas.microsoft.com/office/drawing/2014/main" id="{C3A2FD57-6DDF-8C6B-6186-837E27DDD180}"/>
                  </a:ext>
                </a:extLst>
              </p:cNvPr>
              <p:cNvSpPr/>
              <p:nvPr/>
            </p:nvSpPr>
            <p:spPr>
              <a:xfrm rot="19319459">
                <a:off x="1318812" y="4020662"/>
                <a:ext cx="675759" cy="632248"/>
              </a:xfrm>
              <a:prstGeom prst="arc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</p:grpSp>
        <p:grpSp>
          <p:nvGrpSpPr>
            <p:cNvPr id="46" name="Groupe 45">
              <a:extLst>
                <a:ext uri="{FF2B5EF4-FFF2-40B4-BE49-F238E27FC236}">
                  <a16:creationId xmlns:a16="http://schemas.microsoft.com/office/drawing/2014/main" id="{8C44F96B-2B91-7E35-6D97-5D1F63CF1BA3}"/>
                </a:ext>
              </a:extLst>
            </p:cNvPr>
            <p:cNvGrpSpPr/>
            <p:nvPr/>
          </p:nvGrpSpPr>
          <p:grpSpPr>
            <a:xfrm>
              <a:off x="553806" y="4187296"/>
              <a:ext cx="1734625" cy="1321289"/>
              <a:chOff x="553806" y="4187296"/>
              <a:chExt cx="1734625" cy="1321289"/>
            </a:xfrm>
          </p:grpSpPr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7DBF34F6-462F-5C24-3AB1-CACA921BD0DE}"/>
                  </a:ext>
                </a:extLst>
              </p:cNvPr>
              <p:cNvSpPr txBox="1"/>
              <p:nvPr/>
            </p:nvSpPr>
            <p:spPr>
              <a:xfrm>
                <a:off x="1116122" y="5200808"/>
                <a:ext cx="11723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1400" dirty="0"/>
                  <a:t>Cycle lytique </a:t>
                </a:r>
                <a:endParaRPr lang="fr-CH" dirty="0"/>
              </a:p>
            </p:txBody>
          </p:sp>
          <p:pic>
            <p:nvPicPr>
              <p:cNvPr id="31" name="Picture 6" descr="figure 2">
                <a:extLst>
                  <a:ext uri="{FF2B5EF4-FFF2-40B4-BE49-F238E27FC236}">
                    <a16:creationId xmlns:a16="http://schemas.microsoft.com/office/drawing/2014/main" id="{06C4D6B8-32C3-07AF-F8D5-C2C1062169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962" r="92552" b="52615"/>
              <a:stretch/>
            </p:blipFill>
            <p:spPr bwMode="auto">
              <a:xfrm>
                <a:off x="553806" y="4463046"/>
                <a:ext cx="485926" cy="4902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6" descr="figure 2">
                <a:extLst>
                  <a:ext uri="{FF2B5EF4-FFF2-40B4-BE49-F238E27FC236}">
                    <a16:creationId xmlns:a16="http://schemas.microsoft.com/office/drawing/2014/main" id="{BA468730-A862-E064-50C8-F1950AF527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962" r="92552" b="52615"/>
              <a:stretch/>
            </p:blipFill>
            <p:spPr bwMode="auto">
              <a:xfrm>
                <a:off x="1031857" y="4187296"/>
                <a:ext cx="485926" cy="4902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Arc 34">
                <a:extLst>
                  <a:ext uri="{FF2B5EF4-FFF2-40B4-BE49-F238E27FC236}">
                    <a16:creationId xmlns:a16="http://schemas.microsoft.com/office/drawing/2014/main" id="{70230CF1-3808-1F03-EA32-E1FE98C3FAAE}"/>
                  </a:ext>
                </a:extLst>
              </p:cNvPr>
              <p:cNvSpPr/>
              <p:nvPr/>
            </p:nvSpPr>
            <p:spPr>
              <a:xfrm rot="8515524">
                <a:off x="1397871" y="4460134"/>
                <a:ext cx="675759" cy="632248"/>
              </a:xfrm>
              <a:prstGeom prst="arc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</p:grpSp>
        <p:cxnSp>
          <p:nvCxnSpPr>
            <p:cNvPr id="36" name="Connecteur droit avec flèche 35">
              <a:extLst>
                <a:ext uri="{FF2B5EF4-FFF2-40B4-BE49-F238E27FC236}">
                  <a16:creationId xmlns:a16="http://schemas.microsoft.com/office/drawing/2014/main" id="{87B358B5-FC85-B068-3238-A35BB5612AB7}"/>
                </a:ext>
              </a:extLst>
            </p:cNvPr>
            <p:cNvCxnSpPr>
              <a:cxnSpLocks/>
            </p:cNvCxnSpPr>
            <p:nvPr/>
          </p:nvCxnSpPr>
          <p:spPr>
            <a:xfrm>
              <a:off x="3071097" y="4537699"/>
              <a:ext cx="2262904" cy="0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2488002-8338-A035-03A8-D83A113937B8}"/>
                </a:ext>
              </a:extLst>
            </p:cNvPr>
            <p:cNvSpPr txBox="1"/>
            <p:nvPr/>
          </p:nvSpPr>
          <p:spPr>
            <a:xfrm>
              <a:off x="3601818" y="4714085"/>
              <a:ext cx="11479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400" dirty="0"/>
                <a:t>Programmes</a:t>
              </a:r>
            </a:p>
            <a:p>
              <a:pPr algn="ctr"/>
              <a:r>
                <a:rPr lang="fr-CH" sz="1400" dirty="0"/>
                <a:t>de latence </a:t>
              </a:r>
              <a:endParaRPr lang="fr-CH" dirty="0"/>
            </a:p>
          </p:txBody>
        </p:sp>
        <p:sp>
          <p:nvSpPr>
            <p:cNvPr id="40" name="Accolade fermante 39">
              <a:extLst>
                <a:ext uri="{FF2B5EF4-FFF2-40B4-BE49-F238E27FC236}">
                  <a16:creationId xmlns:a16="http://schemas.microsoft.com/office/drawing/2014/main" id="{35E1ADA5-A351-CD66-A0C9-7C493AA941A7}"/>
                </a:ext>
              </a:extLst>
            </p:cNvPr>
            <p:cNvSpPr/>
            <p:nvPr/>
          </p:nvSpPr>
          <p:spPr>
            <a:xfrm rot="5400000">
              <a:off x="3235263" y="2540359"/>
              <a:ext cx="417978" cy="6164230"/>
            </a:xfrm>
            <a:prstGeom prst="rightBrace">
              <a:avLst>
                <a:gd name="adj1" fmla="val 8333"/>
                <a:gd name="adj2" fmla="val 66316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2" name="Accolade fermante 41">
              <a:extLst>
                <a:ext uri="{FF2B5EF4-FFF2-40B4-BE49-F238E27FC236}">
                  <a16:creationId xmlns:a16="http://schemas.microsoft.com/office/drawing/2014/main" id="{AA15E4E0-EC77-031C-FD5B-17EC176FC197}"/>
                </a:ext>
              </a:extLst>
            </p:cNvPr>
            <p:cNvSpPr/>
            <p:nvPr/>
          </p:nvSpPr>
          <p:spPr>
            <a:xfrm rot="5400000">
              <a:off x="7472111" y="1584917"/>
              <a:ext cx="476563" cy="8238938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65A8926-453E-C505-A36F-5012FD40F06E}"/>
                </a:ext>
              </a:extLst>
            </p:cNvPr>
            <p:cNvSpPr/>
            <p:nvPr/>
          </p:nvSpPr>
          <p:spPr>
            <a:xfrm>
              <a:off x="4667866" y="3745655"/>
              <a:ext cx="863221" cy="52322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200" dirty="0" err="1"/>
                <a:t>anti-VCA</a:t>
              </a:r>
              <a:r>
                <a:rPr lang="fr-CH" sz="1200" dirty="0"/>
                <a:t> </a:t>
              </a:r>
            </a:p>
            <a:p>
              <a:pPr algn="ctr"/>
              <a:r>
                <a:rPr lang="fr-CH" sz="1200" dirty="0"/>
                <a:t>anti-EBNA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F5F169BE-9D0D-FA66-FE2B-A022424F65EE}"/>
                </a:ext>
              </a:extLst>
            </p:cNvPr>
            <p:cNvSpPr txBox="1"/>
            <p:nvPr/>
          </p:nvSpPr>
          <p:spPr>
            <a:xfrm>
              <a:off x="3303340" y="4216235"/>
              <a:ext cx="7151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+ LT CD4</a:t>
              </a:r>
              <a:endParaRPr lang="fr-CH" sz="1200" dirty="0"/>
            </a:p>
          </p:txBody>
        </p:sp>
        <p:pic>
          <p:nvPicPr>
            <p:cNvPr id="1028" name="Picture 4" descr="latence virus ebv Epsty">
              <a:extLst>
                <a:ext uri="{FF2B5EF4-FFF2-40B4-BE49-F238E27FC236}">
                  <a16:creationId xmlns:a16="http://schemas.microsoft.com/office/drawing/2014/main" id="{B83626C5-F915-0581-2E4C-5B0E4206DE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3078" y="3718618"/>
              <a:ext cx="1480390" cy="1598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C717060C-35BE-F1B4-0B50-F22633884028}"/>
              </a:ext>
            </a:extLst>
          </p:cNvPr>
          <p:cNvSpPr txBox="1"/>
          <p:nvPr/>
        </p:nvSpPr>
        <p:spPr>
          <a:xfrm>
            <a:off x="10090453" y="6510711"/>
            <a:ext cx="60979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200" dirty="0"/>
              <a:t>Image: https://detectebv.org/</a:t>
            </a:r>
          </a:p>
        </p:txBody>
      </p:sp>
    </p:spTree>
    <p:extLst>
      <p:ext uri="{BB962C8B-B14F-4D97-AF65-F5344CB8AC3E}">
        <p14:creationId xmlns:p14="http://schemas.microsoft.com/office/powerpoint/2010/main" val="367712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60CA19-2715-7071-2AB2-6E69B45E1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200" b="1" dirty="0">
                <a:latin typeface="Aptos"/>
              </a:rPr>
              <a:t>EBV</a:t>
            </a:r>
            <a:endParaRPr lang="fr-CH" sz="4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D1A52F-1C36-4FD6-9577-7616489ED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177379"/>
          </a:xfrm>
        </p:spPr>
        <p:txBody>
          <a:bodyPr>
            <a:normAutofit fontScale="92500" lnSpcReduction="10000"/>
          </a:bodyPr>
          <a:lstStyle/>
          <a:p>
            <a:r>
              <a:rPr lang="fr-CH" sz="2200" b="1" dirty="0">
                <a:latin typeface="Aptos" panose="02110004020202020204"/>
              </a:rPr>
              <a:t>Présentation clinique</a:t>
            </a:r>
            <a:r>
              <a:rPr lang="fr-CH" sz="2200" dirty="0">
                <a:latin typeface="Aptos" panose="02110004020202020204"/>
              </a:rPr>
              <a:t>: </a:t>
            </a:r>
          </a:p>
          <a:p>
            <a:r>
              <a:rPr lang="fr-CH" sz="1900" dirty="0">
                <a:latin typeface="Aptos" panose="02110004020202020204"/>
              </a:rPr>
              <a:t>- Triade classique fièvre + pharyngite + adénopathies cervicales) </a:t>
            </a:r>
          </a:p>
          <a:p>
            <a:r>
              <a:rPr lang="fr-CH" sz="1900" dirty="0">
                <a:latin typeface="Aptos" panose="02110004020202020204"/>
              </a:rPr>
              <a:t>- splénomégalie (&gt;10%), hépatomégalie (&gt;10%), pétéchies palatines, œdème palpébral</a:t>
            </a:r>
          </a:p>
          <a:p>
            <a:endParaRPr lang="fr-CH" sz="1900" b="1" dirty="0">
              <a:latin typeface="Aptos" panose="02110004020202020204"/>
            </a:endParaRPr>
          </a:p>
          <a:p>
            <a:r>
              <a:rPr lang="fr-CH" sz="2200" b="1" dirty="0">
                <a:latin typeface="Aptos" panose="02110004020202020204"/>
              </a:rPr>
              <a:t>Laboratoire</a:t>
            </a:r>
            <a:r>
              <a:rPr lang="fr-CH" sz="2200" dirty="0">
                <a:latin typeface="Aptos" panose="02110004020202020204"/>
              </a:rPr>
              <a:t>:</a:t>
            </a:r>
          </a:p>
          <a:p>
            <a:pPr lvl="1"/>
            <a:r>
              <a:rPr lang="fr-CH" sz="1900" dirty="0">
                <a:latin typeface="Aptos" panose="02110004020202020204"/>
              </a:rPr>
              <a:t>Lymphocytose &gt;50% avec &gt;10% lymphocytes atypiques</a:t>
            </a:r>
          </a:p>
          <a:p>
            <a:pPr lvl="1"/>
            <a:r>
              <a:rPr lang="fr-CH" sz="1900" dirty="0">
                <a:latin typeface="Aptos" panose="02110004020202020204"/>
              </a:rPr>
              <a:t>Test hétérophile positif </a:t>
            </a:r>
          </a:p>
          <a:p>
            <a:pPr lvl="1"/>
            <a:r>
              <a:rPr lang="fr-CH" sz="1900" dirty="0">
                <a:latin typeface="Aptos" panose="02110004020202020204"/>
              </a:rPr>
              <a:t>Transaminases élevées fréquentes</a:t>
            </a:r>
          </a:p>
          <a:p>
            <a:pPr lvl="1"/>
            <a:endParaRPr lang="fr-CH" sz="1900" dirty="0">
              <a:latin typeface="Aptos" panose="02110004020202020204"/>
            </a:endParaRPr>
          </a:p>
          <a:p>
            <a:r>
              <a:rPr lang="fr-CH" sz="2200" b="1" dirty="0">
                <a:latin typeface="Aptos" panose="02110004020202020204"/>
              </a:rPr>
              <a:t>Diagnostic</a:t>
            </a:r>
            <a:r>
              <a:rPr lang="fr-CH" sz="2200" dirty="0">
                <a:latin typeface="Aptos" panose="02110004020202020204"/>
              </a:rPr>
              <a:t>: </a:t>
            </a:r>
          </a:p>
          <a:p>
            <a:r>
              <a:rPr lang="fr-CH" sz="1900" dirty="0">
                <a:latin typeface="Aptos" panose="02110004020202020204"/>
              </a:rPr>
              <a:t>- VCA IgM positif sans EBNA IgG</a:t>
            </a:r>
            <a:endParaRPr lang="fr-CH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E125DBC-7E90-97ED-7BE9-807C579A4A0C}"/>
              </a:ext>
            </a:extLst>
          </p:cNvPr>
          <p:cNvSpPr txBox="1"/>
          <p:nvPr/>
        </p:nvSpPr>
        <p:spPr>
          <a:xfrm>
            <a:off x="8887365" y="6432897"/>
            <a:ext cx="33880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Schibsted Grotesk"/>
              </a:rPr>
              <a:t>Sylvester JE et al. </a:t>
            </a:r>
            <a:r>
              <a:rPr lang="en-US" sz="1200" b="0" i="0" dirty="0">
                <a:solidFill>
                  <a:schemeClr val="bg2">
                    <a:lumMod val="25000"/>
                  </a:schemeClr>
                </a:solidFill>
                <a:effectLst/>
                <a:latin typeface="Schibsted Grotesk"/>
              </a:rPr>
              <a:t>American Family Physician. 2023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Schibsted Grotesk"/>
              </a:rPr>
              <a:t>IDSA 2024</a:t>
            </a:r>
            <a:r>
              <a:rPr lang="en-US" sz="1200" b="0" i="0" dirty="0">
                <a:solidFill>
                  <a:schemeClr val="bg2">
                    <a:lumMod val="25000"/>
                  </a:schemeClr>
                </a:solidFill>
                <a:effectLst/>
                <a:latin typeface="Schibsted Grotesk"/>
              </a:rPr>
              <a:t> </a:t>
            </a:r>
            <a:endParaRPr lang="fr-CH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Picture 2" descr="Apport du laboratoire dans l'infection à virus Epstein-Barr - ScienceDirect">
            <a:extLst>
              <a:ext uri="{FF2B5EF4-FFF2-40B4-BE49-F238E27FC236}">
                <a16:creationId xmlns:a16="http://schemas.microsoft.com/office/drawing/2014/main" id="{EEE8FAD3-A65D-A7D0-373C-976C99B9F2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5"/>
          <a:stretch>
            <a:fillRect/>
          </a:stretch>
        </p:blipFill>
        <p:spPr bwMode="auto">
          <a:xfrm>
            <a:off x="6701743" y="2988748"/>
            <a:ext cx="5490258" cy="333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igure 1">
            <a:extLst>
              <a:ext uri="{FF2B5EF4-FFF2-40B4-BE49-F238E27FC236}">
                <a16:creationId xmlns:a16="http://schemas.microsoft.com/office/drawing/2014/main" id="{2C30C2A4-774A-1264-070C-518D92442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234" y="313604"/>
            <a:ext cx="2594446" cy="132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81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EB434-814C-BEBB-52A2-B389DA213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4E2F70-8FCE-0C3D-CE47-9B3484F6A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4200" b="1" dirty="0">
                <a:latin typeface="Aptos" panose="02110004020202020204"/>
              </a:rPr>
              <a:t>Cytomégalovirus (CMV)</a:t>
            </a:r>
            <a:endParaRPr lang="fr-CH" sz="4200" dirty="0">
              <a:latin typeface="Aptos" panose="02110004020202020204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149554-366D-8E94-242B-070C3FBC0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CH" b="1" dirty="0"/>
              <a:t> Épidémiologie</a:t>
            </a:r>
            <a:r>
              <a:rPr lang="fr-CH" dirty="0"/>
              <a:t>: 5-7% des cas de syndrome mononucléosique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 </a:t>
            </a:r>
            <a:r>
              <a:rPr lang="fr-CH" b="1" dirty="0"/>
              <a:t>Transmission: </a:t>
            </a:r>
            <a:r>
              <a:rPr lang="fr-CH" dirty="0"/>
              <a:t>tous les liquides corporels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b="1" dirty="0"/>
              <a:t> Présentation clinique</a:t>
            </a:r>
            <a:r>
              <a:rPr lang="fr-CH" dirty="0"/>
              <a:t>: superposable à la mononucléose à EBV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b="1" dirty="0"/>
              <a:t> Caractéristiques distinctives</a:t>
            </a:r>
            <a:r>
              <a:rPr lang="fr-CH" dirty="0"/>
              <a:t>:</a:t>
            </a:r>
          </a:p>
          <a:p>
            <a:pPr lvl="1"/>
            <a:r>
              <a:rPr lang="fr-CH" dirty="0"/>
              <a:t>Patients plus âgés (34 ans vs 22 ans pour EBV)</a:t>
            </a:r>
          </a:p>
          <a:p>
            <a:pPr lvl="1"/>
            <a:r>
              <a:rPr lang="fr-CH" dirty="0"/>
              <a:t>Délai de consultation (14 vs 7 jours)</a:t>
            </a:r>
          </a:p>
          <a:p>
            <a:pPr lvl="1"/>
            <a:r>
              <a:rPr lang="fr-CH" dirty="0"/>
              <a:t>Symptômes systémiques plus fréquents</a:t>
            </a:r>
          </a:p>
          <a:p>
            <a:pPr lvl="1"/>
            <a:r>
              <a:rPr lang="fr-CH" dirty="0"/>
              <a:t>Pharyngite et adénopathies </a:t>
            </a:r>
            <a:r>
              <a:rPr lang="fr-CH" b="1" dirty="0"/>
              <a:t>moins prononcées</a:t>
            </a:r>
            <a:r>
              <a:rPr lang="fr-CH" dirty="0"/>
              <a:t> </a:t>
            </a:r>
          </a:p>
          <a:p>
            <a:pPr lvl="1"/>
            <a:r>
              <a:rPr lang="fr-CH" dirty="0"/>
              <a:t>Lymphocytose atypique moins fréquente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b="1" dirty="0"/>
              <a:t> Laboratoire</a:t>
            </a:r>
            <a:r>
              <a:rPr lang="fr-CH" dirty="0"/>
              <a:t>:</a:t>
            </a:r>
          </a:p>
          <a:p>
            <a:pPr lvl="1"/>
            <a:r>
              <a:rPr lang="fr-CH" dirty="0"/>
              <a:t>IgM CMV positif pour diagnostic (+ virémie)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61BECB1-A534-D4EC-5771-25D743E3FDB8}"/>
              </a:ext>
            </a:extLst>
          </p:cNvPr>
          <p:cNvSpPr txBox="1"/>
          <p:nvPr/>
        </p:nvSpPr>
        <p:spPr>
          <a:xfrm>
            <a:off x="8085108" y="6501908"/>
            <a:ext cx="40263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Schibsted Grotesk"/>
              </a:rPr>
              <a:t>Luzuriaga K et al. </a:t>
            </a:r>
            <a:r>
              <a:rPr lang="en-US" sz="1200" b="0" i="0" dirty="0">
                <a:solidFill>
                  <a:schemeClr val="bg2">
                    <a:lumMod val="25000"/>
                  </a:schemeClr>
                </a:solidFill>
                <a:effectLst/>
                <a:latin typeface="Schibsted Grotesk"/>
              </a:rPr>
              <a:t>The New England Journal of Medicine 2010</a:t>
            </a:r>
            <a:endParaRPr lang="fr-CH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098" name="Picture 2" descr="Cytomégalovirus (CMV) | American Hospital of Paris">
            <a:extLst>
              <a:ext uri="{FF2B5EF4-FFF2-40B4-BE49-F238E27FC236}">
                <a16:creationId xmlns:a16="http://schemas.microsoft.com/office/drawing/2014/main" id="{166A419D-B863-0EF2-1989-6749BB08C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305" y="423439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49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xoplasmosis in Cats | Cornell University College of Veterinary Medicine">
            <a:extLst>
              <a:ext uri="{FF2B5EF4-FFF2-40B4-BE49-F238E27FC236}">
                <a16:creationId xmlns:a16="http://schemas.microsoft.com/office/drawing/2014/main" id="{9F553E4C-B7C1-F031-65DD-4D737E05E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535" y="1989238"/>
            <a:ext cx="5212466" cy="418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EEB4D04-6BD7-4D04-4BAC-70DFF5985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4200" b="1" dirty="0">
                <a:latin typeface="Aptos"/>
              </a:rPr>
              <a:t>Toxoplasmose</a:t>
            </a:r>
            <a:endParaRPr lang="fr-CH" sz="4200" dirty="0">
              <a:latin typeface="Apto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59132D-8A9A-2897-6EBF-CF3A2A279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8499302" cy="4023360"/>
          </a:xfrm>
        </p:spPr>
        <p:txBody>
          <a:bodyPr/>
          <a:lstStyle/>
          <a:p>
            <a:r>
              <a:rPr lang="fr-CH" b="1" dirty="0">
                <a:latin typeface="Aptos" panose="02110004020202020204"/>
              </a:rPr>
              <a:t>Épidémiologie</a:t>
            </a:r>
            <a:r>
              <a:rPr lang="fr-CH" dirty="0">
                <a:latin typeface="Aptos" panose="02110004020202020204"/>
              </a:rPr>
              <a:t>: &lt;1% des cas de syndrome mononucléosique</a:t>
            </a:r>
          </a:p>
          <a:p>
            <a:r>
              <a:rPr lang="fr-CH" b="1" dirty="0">
                <a:latin typeface="Aptos" panose="02110004020202020204"/>
              </a:rPr>
              <a:t>Caractéristiques distinctives</a:t>
            </a:r>
            <a:r>
              <a:rPr lang="fr-CH" dirty="0">
                <a:latin typeface="Aptos" panose="02110004020202020204"/>
              </a:rPr>
              <a:t>:</a:t>
            </a:r>
          </a:p>
          <a:p>
            <a:pPr lvl="2"/>
            <a:r>
              <a:rPr lang="fr-CH" sz="1800" dirty="0">
                <a:latin typeface="Aptos" panose="02110004020202020204"/>
              </a:rPr>
              <a:t>Consommation viande peu cuite ou nettoyage de litière de chat</a:t>
            </a:r>
          </a:p>
          <a:p>
            <a:pPr lvl="2"/>
            <a:r>
              <a:rPr lang="fr-CH" sz="1800" dirty="0">
                <a:latin typeface="Aptos" panose="02110004020202020204"/>
              </a:rPr>
              <a:t>Adénopathies cervicales souvent prédominantes</a:t>
            </a:r>
          </a:p>
          <a:p>
            <a:pPr lvl="2"/>
            <a:r>
              <a:rPr lang="fr-CH" sz="1800" dirty="0">
                <a:latin typeface="Aptos" panose="02110004020202020204"/>
              </a:rPr>
              <a:t>Pharyngite généralement absente ou moins marquée</a:t>
            </a:r>
          </a:p>
          <a:p>
            <a:r>
              <a:rPr lang="fr-CH" b="1" dirty="0">
                <a:latin typeface="Aptos" panose="02110004020202020204"/>
              </a:rPr>
              <a:t>Laboratoire</a:t>
            </a:r>
            <a:r>
              <a:rPr lang="fr-CH" dirty="0">
                <a:latin typeface="Aptos" panose="02110004020202020204"/>
              </a:rPr>
              <a:t>:</a:t>
            </a:r>
          </a:p>
          <a:p>
            <a:pPr lvl="1"/>
            <a:r>
              <a:rPr lang="fr-CH" sz="2000" b="1" dirty="0">
                <a:latin typeface="Aptos" panose="02110004020202020204"/>
              </a:rPr>
              <a:t>Faux positif </a:t>
            </a:r>
            <a:r>
              <a:rPr lang="fr-CH" sz="2000" dirty="0">
                <a:latin typeface="Aptos" panose="02110004020202020204"/>
              </a:rPr>
              <a:t>au test hétérophile possible</a:t>
            </a:r>
          </a:p>
          <a:p>
            <a:pPr lvl="1"/>
            <a:r>
              <a:rPr lang="fr-CH" sz="2000" dirty="0">
                <a:latin typeface="Aptos" panose="02110004020202020204"/>
              </a:rPr>
              <a:t>IgM </a:t>
            </a:r>
            <a:r>
              <a:rPr lang="fr-CH" sz="2000" i="1" dirty="0">
                <a:latin typeface="Aptos" panose="02110004020202020204"/>
              </a:rPr>
              <a:t>Toxoplasma gondii </a:t>
            </a:r>
            <a:r>
              <a:rPr lang="fr-CH" sz="2000" dirty="0">
                <a:latin typeface="Aptos" panose="02110004020202020204"/>
              </a:rPr>
              <a:t>pour diagnostic</a:t>
            </a:r>
          </a:p>
          <a:p>
            <a:endParaRPr lang="fr-CH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E04FEEC-8525-A183-9033-CCAA575920A1}"/>
              </a:ext>
            </a:extLst>
          </p:cNvPr>
          <p:cNvSpPr txBox="1"/>
          <p:nvPr/>
        </p:nvSpPr>
        <p:spPr>
          <a:xfrm>
            <a:off x="7921928" y="6429705"/>
            <a:ext cx="44224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Schibsted Grotesk"/>
              </a:rPr>
              <a:t>Sylvester JE et al. </a:t>
            </a:r>
            <a:r>
              <a:rPr lang="en-US" sz="1400" b="0" i="0" dirty="0">
                <a:solidFill>
                  <a:schemeClr val="bg2">
                    <a:lumMod val="25000"/>
                  </a:schemeClr>
                </a:solidFill>
                <a:effectLst/>
                <a:latin typeface="Schibsted Grotesk"/>
              </a:rPr>
              <a:t>American Family Physician 2023 </a:t>
            </a:r>
            <a:endParaRPr lang="fr-CH" sz="1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46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6A47E-8195-E9B4-4190-A26B10712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0862C3-F6BE-F056-442F-CCC44812D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4200" b="1" dirty="0">
                <a:latin typeface="Aptos" panose="02110004020202020204"/>
              </a:rPr>
              <a:t>Syndrome rétroviral aigu (VIH)</a:t>
            </a:r>
            <a:endParaRPr lang="fr-CH" sz="4200" dirty="0">
              <a:latin typeface="Aptos" panose="02110004020202020204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9F6C19-0822-5757-F422-4FCBCADCB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b="1" dirty="0">
                <a:latin typeface="Aptos" panose="02110004020202020204"/>
              </a:rPr>
              <a:t>Épidémiologie</a:t>
            </a:r>
            <a:r>
              <a:rPr lang="fr-CH" dirty="0">
                <a:latin typeface="Aptos" panose="02110004020202020204"/>
              </a:rPr>
              <a:t>: exposition dans les 3-5 semaines</a:t>
            </a:r>
          </a:p>
          <a:p>
            <a:r>
              <a:rPr lang="fr-CH" b="1" dirty="0">
                <a:latin typeface="Aptos" panose="02110004020202020204"/>
              </a:rPr>
              <a:t>Caractéristiques distinctives</a:t>
            </a:r>
            <a:r>
              <a:rPr lang="fr-CH" dirty="0">
                <a:latin typeface="Aptos" panose="02110004020202020204"/>
              </a:rPr>
              <a:t>:</a:t>
            </a:r>
          </a:p>
          <a:p>
            <a:pPr lvl="1"/>
            <a:r>
              <a:rPr lang="fr-CH" dirty="0">
                <a:latin typeface="Aptos" panose="02110004020202020204"/>
              </a:rPr>
              <a:t>Éruption cutanée</a:t>
            </a:r>
          </a:p>
          <a:p>
            <a:pPr lvl="1"/>
            <a:r>
              <a:rPr lang="fr-CH" dirty="0">
                <a:latin typeface="Aptos" panose="02110004020202020204"/>
              </a:rPr>
              <a:t>Perte de poids</a:t>
            </a:r>
          </a:p>
          <a:p>
            <a:pPr lvl="1"/>
            <a:r>
              <a:rPr lang="fr-CH" dirty="0">
                <a:latin typeface="Aptos" panose="02110004020202020204"/>
              </a:rPr>
              <a:t>Diarrhée, nausées, vomissements</a:t>
            </a:r>
          </a:p>
          <a:p>
            <a:pPr lvl="1"/>
            <a:r>
              <a:rPr lang="fr-CH" dirty="0">
                <a:latin typeface="Aptos" panose="02110004020202020204"/>
              </a:rPr>
              <a:t>Symptômes systémiques plus marqués</a:t>
            </a:r>
          </a:p>
          <a:p>
            <a:r>
              <a:rPr lang="fr-CH" b="1" dirty="0">
                <a:latin typeface="Aptos" panose="02110004020202020204"/>
              </a:rPr>
              <a:t>Laboratoire</a:t>
            </a:r>
            <a:r>
              <a:rPr lang="fr-CH" dirty="0">
                <a:latin typeface="Aptos" panose="02110004020202020204"/>
              </a:rPr>
              <a:t>:</a:t>
            </a:r>
          </a:p>
          <a:p>
            <a:pPr lvl="1"/>
            <a:r>
              <a:rPr lang="fr-CH" dirty="0">
                <a:latin typeface="Aptos" panose="02110004020202020204"/>
              </a:rPr>
              <a:t>Test hétérophile négatif (&lt;1% de faux positifs)</a:t>
            </a:r>
          </a:p>
          <a:p>
            <a:pPr lvl="1"/>
            <a:r>
              <a:rPr lang="fr-CH" b="1" dirty="0">
                <a:latin typeface="Aptos" panose="02110004020202020204"/>
              </a:rPr>
              <a:t>Attention</a:t>
            </a:r>
            <a:r>
              <a:rPr lang="fr-CH" dirty="0">
                <a:latin typeface="Aptos" panose="02110004020202020204"/>
              </a:rPr>
              <a:t>: Possibilité de faux + pour IgM EBV et CMV</a:t>
            </a:r>
          </a:p>
          <a:p>
            <a:r>
              <a:rPr lang="fr-CH" b="1" dirty="0">
                <a:latin typeface="Aptos" panose="02110004020202020204"/>
              </a:rPr>
              <a:t>Diagnostic</a:t>
            </a:r>
            <a:r>
              <a:rPr lang="fr-CH" dirty="0">
                <a:latin typeface="Aptos" panose="02110004020202020204"/>
              </a:rPr>
              <a:t>: test 4</a:t>
            </a:r>
            <a:r>
              <a:rPr lang="fr-CH" baseline="30000" dirty="0">
                <a:latin typeface="Aptos" panose="02110004020202020204"/>
              </a:rPr>
              <a:t>ème</a:t>
            </a:r>
            <a:r>
              <a:rPr lang="fr-CH" dirty="0">
                <a:latin typeface="Aptos" panose="02110004020202020204"/>
              </a:rPr>
              <a:t> génération + virémie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66C3FE8-7861-0750-3510-43FDE68C0AB8}"/>
              </a:ext>
            </a:extLst>
          </p:cNvPr>
          <p:cNvSpPr txBox="1"/>
          <p:nvPr/>
        </p:nvSpPr>
        <p:spPr>
          <a:xfrm>
            <a:off x="8067855" y="6354783"/>
            <a:ext cx="40263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Schibsted Grotesk"/>
              </a:rPr>
              <a:t>Luzuriaga K et al. </a:t>
            </a:r>
            <a:r>
              <a:rPr lang="en-US" sz="1200" b="0" i="0" dirty="0">
                <a:solidFill>
                  <a:schemeClr val="bg2">
                    <a:lumMod val="25000"/>
                  </a:schemeClr>
                </a:solidFill>
                <a:effectLst/>
                <a:latin typeface="Schibsted Grotesk"/>
              </a:rPr>
              <a:t>The New England Journal of Medicine 2010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Post JJ et al. Journal of Medical Virology 2011</a:t>
            </a:r>
            <a:endParaRPr lang="fr-CH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AF72123-EAB3-FC82-9966-B8F79988B5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96"/>
          <a:stretch>
            <a:fillRect/>
          </a:stretch>
        </p:blipFill>
        <p:spPr bwMode="auto">
          <a:xfrm>
            <a:off x="7708182" y="3462191"/>
            <a:ext cx="4299788" cy="26497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rimo-infection VIH : mise au point">
            <a:extLst>
              <a:ext uri="{FF2B5EF4-FFF2-40B4-BE49-F238E27FC236}">
                <a16:creationId xmlns:a16="http://schemas.microsoft.com/office/drawing/2014/main" id="{20D9C55C-A66D-3D2B-F8BD-9D5A676B1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825" y="537210"/>
            <a:ext cx="1905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40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3F09F9A-C4AE-FEF4-CCAC-987E59951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fr-CH" sz="4200" b="1" dirty="0">
                <a:latin typeface="Aptos" panose="02110004020202020204"/>
              </a:rPr>
              <a:t>Hépatites A, B, C, D, 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4B931382-C22B-DA02-346A-1ADD26743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424" y="1889185"/>
            <a:ext cx="9946256" cy="4373592"/>
          </a:xfrm>
          <a:ln w="38100">
            <a:noFill/>
          </a:ln>
        </p:spPr>
        <p:txBody>
          <a:bodyPr>
            <a:normAutofit lnSpcReduction="10000"/>
          </a:bodyPr>
          <a:lstStyle/>
          <a:p>
            <a:r>
              <a:rPr lang="fr-CH" b="1" dirty="0">
                <a:latin typeface="Aptos" panose="02110004020202020204"/>
              </a:rPr>
              <a:t>Transmission</a:t>
            </a:r>
            <a:r>
              <a:rPr lang="fr-CH" dirty="0">
                <a:latin typeface="Aptos" panose="02110004020202020204"/>
              </a:rPr>
              <a:t> </a:t>
            </a:r>
            <a:r>
              <a:rPr lang="fr-CH" dirty="0" err="1">
                <a:latin typeface="Aptos" panose="02110004020202020204"/>
              </a:rPr>
              <a:t>oro</a:t>
            </a:r>
            <a:r>
              <a:rPr lang="fr-CH" dirty="0">
                <a:latin typeface="Aptos" panose="02110004020202020204"/>
              </a:rPr>
              <a:t>-fécale (HAV et HEV) ou sanguine/sexuelle (HBV, HCV, HDV)</a:t>
            </a:r>
          </a:p>
          <a:p>
            <a:r>
              <a:rPr lang="fr-CH" b="1" dirty="0">
                <a:latin typeface="Aptos" panose="02110004020202020204"/>
              </a:rPr>
              <a:t>Incubation: </a:t>
            </a:r>
            <a:r>
              <a:rPr lang="fr-CH" dirty="0">
                <a:latin typeface="Aptos" panose="02110004020202020204"/>
              </a:rPr>
              <a:t>2 semaines-6mois</a:t>
            </a:r>
          </a:p>
          <a:p>
            <a:r>
              <a:rPr lang="fr-CH" b="1" dirty="0">
                <a:latin typeface="Aptos" panose="02110004020202020204"/>
              </a:rPr>
              <a:t>Clinique: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H" sz="2000" dirty="0">
                <a:latin typeface="Aptos" panose="02110004020202020204"/>
              </a:rPr>
              <a:t>Ictère (++ pour HAV)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H" sz="2000" dirty="0">
                <a:latin typeface="Aptos" panose="02110004020202020204"/>
              </a:rPr>
              <a:t>Pharyngite et ADP absentes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H" sz="2000" dirty="0">
                <a:latin typeface="Aptos" panose="02110004020202020204"/>
              </a:rPr>
              <a:t>Nausées, anorexie, diarrhées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H" sz="2000" dirty="0">
                <a:latin typeface="Aptos" panose="02110004020202020204"/>
              </a:rPr>
              <a:t>Douleur hypocondre D</a:t>
            </a:r>
          </a:p>
          <a:p>
            <a:r>
              <a:rPr lang="fr-CH" b="1" dirty="0">
                <a:latin typeface="Aptos" panose="02110004020202020204"/>
              </a:rPr>
              <a:t>Laboratoire</a:t>
            </a:r>
            <a:r>
              <a:rPr lang="fr-CH" dirty="0">
                <a:latin typeface="Aptos" panose="02110004020202020204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H" sz="2000" dirty="0">
                <a:latin typeface="Aptos" panose="02110004020202020204"/>
              </a:rPr>
              <a:t>Elévation des transaminases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H" sz="2000" dirty="0">
                <a:latin typeface="Aptos" panose="02110004020202020204"/>
              </a:rPr>
              <a:t>Elévation de la bilirubine (HAV&gt;HBV&gt;HCV)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H" sz="2000" dirty="0">
                <a:latin typeface="Aptos" panose="02110004020202020204"/>
              </a:rPr>
              <a:t>Absence de lymphocytes atypiques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H" sz="2000" dirty="0">
                <a:latin typeface="Aptos" panose="02110004020202020204"/>
              </a:rPr>
              <a:t>Diagnostic: sérologie +/- virémie</a:t>
            </a:r>
          </a:p>
          <a:p>
            <a:pPr marL="201168" lvl="1" indent="0">
              <a:buNone/>
            </a:pPr>
            <a:endParaRPr lang="fr-CH" sz="19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27046B0-1B58-4444-9CA5-905B6E7E233F}"/>
              </a:ext>
            </a:extLst>
          </p:cNvPr>
          <p:cNvSpPr txBox="1"/>
          <p:nvPr/>
        </p:nvSpPr>
        <p:spPr>
          <a:xfrm>
            <a:off x="9157659" y="6396335"/>
            <a:ext cx="30878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Schibsted Grotesk"/>
              </a:rPr>
              <a:t>Ren et al. </a:t>
            </a:r>
            <a:r>
              <a:rPr lang="en-US" sz="1200" b="0" i="0" dirty="0">
                <a:solidFill>
                  <a:schemeClr val="bg2">
                    <a:lumMod val="25000"/>
                  </a:schemeClr>
                </a:solidFill>
                <a:effectLst/>
                <a:latin typeface="Schibsted Grotesk"/>
              </a:rPr>
              <a:t>Wires 2023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Post JJ et al. Journal of Medical Virology 2011</a:t>
            </a:r>
            <a:endParaRPr lang="fr-CH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3F71F0E-00E3-F334-B95E-7441D9924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357" y="2649893"/>
            <a:ext cx="5340042" cy="319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3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étrospective">
  <a:themeElements>
    <a:clrScheme name="Personnalisé 6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A9D7B6"/>
      </a:accent1>
      <a:accent2>
        <a:srgbClr val="30CDD5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3a4932c-917a-47b8-8dc4-e308b73b652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14A0BBEE0F1340AD0325CEB582C058" ma:contentTypeVersion="9" ma:contentTypeDescription="Crée un document." ma:contentTypeScope="" ma:versionID="567f94c89e38ff221490d27f9fcb0a2d">
  <xsd:schema xmlns:xsd="http://www.w3.org/2001/XMLSchema" xmlns:xs="http://www.w3.org/2001/XMLSchema" xmlns:p="http://schemas.microsoft.com/office/2006/metadata/properties" xmlns:ns3="c3a4932c-917a-47b8-8dc4-e308b73b6524" xmlns:ns4="9a261b69-6a8f-40ce-a1dc-b9e6f31c65d3" targetNamespace="http://schemas.microsoft.com/office/2006/metadata/properties" ma:root="true" ma:fieldsID="9622792c801004926dbbceedf42383b5" ns3:_="" ns4:_="">
    <xsd:import namespace="c3a4932c-917a-47b8-8dc4-e308b73b6524"/>
    <xsd:import namespace="9a261b69-6a8f-40ce-a1dc-b9e6f31c65d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a4932c-917a-47b8-8dc4-e308b73b65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261b69-6a8f-40ce-a1dc-b9e6f31c65d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409421-532C-42C6-8BDE-6FB29C9A05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E613D4-8360-46EE-B0E2-DE6F0F325198}">
  <ds:schemaRefs>
    <ds:schemaRef ds:uri="http://purl.org/dc/dcmitype/"/>
    <ds:schemaRef ds:uri="http://purl.org/dc/terms/"/>
    <ds:schemaRef ds:uri="http://schemas.microsoft.com/office/2006/metadata/properties"/>
    <ds:schemaRef ds:uri="http://purl.org/dc/elements/1.1/"/>
    <ds:schemaRef ds:uri="9a261b69-6a8f-40ce-a1dc-b9e6f31c65d3"/>
    <ds:schemaRef ds:uri="c3a4932c-917a-47b8-8dc4-e308b73b65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E32D981-9325-4363-81DB-B7BA536B60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a4932c-917a-47b8-8dc4-e308b73b6524"/>
    <ds:schemaRef ds:uri="9a261b69-6a8f-40ce-a1dc-b9e6f31c65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7744</TotalTime>
  <Words>2307</Words>
  <Application>Microsoft Office PowerPoint</Application>
  <PresentationFormat>Grand écran</PresentationFormat>
  <Paragraphs>353</Paragraphs>
  <Slides>27</Slides>
  <Notes>10</Notes>
  <HiddenSlides>7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40" baseType="lpstr">
      <vt:lpstr>-apple-system</vt:lpstr>
      <vt:lpstr>Aptos</vt:lpstr>
      <vt:lpstr>Arial</vt:lpstr>
      <vt:lpstr>BlinkMacSystemFont</vt:lpstr>
      <vt:lpstr>Calibri</vt:lpstr>
      <vt:lpstr>Calibri Light</vt:lpstr>
      <vt:lpstr>Courier New</vt:lpstr>
      <vt:lpstr>Lora</vt:lpstr>
      <vt:lpstr>Roboto Mono Web</vt:lpstr>
      <vt:lpstr>Schibsted Grotesk</vt:lpstr>
      <vt:lpstr>Source Sans Pro</vt:lpstr>
      <vt:lpstr>Wingdings</vt:lpstr>
      <vt:lpstr>Rétrospective</vt:lpstr>
      <vt:lpstr>Syndrome monucléosique</vt:lpstr>
      <vt:lpstr>Définition</vt:lpstr>
      <vt:lpstr>Etiologies</vt:lpstr>
      <vt:lpstr>Epstein-Barr Virus (EBV)</vt:lpstr>
      <vt:lpstr>EBV</vt:lpstr>
      <vt:lpstr>Cytomégalovirus (CMV)</vt:lpstr>
      <vt:lpstr>Toxoplasmose</vt:lpstr>
      <vt:lpstr>Syndrome rétroviral aigu (VIH)</vt:lpstr>
      <vt:lpstr>Hépatites A, B, C, D, E</vt:lpstr>
      <vt:lpstr>DRESS</vt:lpstr>
      <vt:lpstr>Autres étiologies…</vt:lpstr>
      <vt:lpstr>Hémopathies malignes</vt:lpstr>
      <vt:lpstr>Diagnostic: le test hétérophile</vt:lpstr>
      <vt:lpstr>Diagnostic (EBV)</vt:lpstr>
      <vt:lpstr>Prise en charge</vt:lpstr>
      <vt:lpstr>Complications liées à EBV</vt:lpstr>
      <vt:lpstr>Complications liées à EBV</vt:lpstr>
      <vt:lpstr>EBV et oncogenèse</vt:lpstr>
      <vt:lpstr>Complications auto-immunes</vt:lpstr>
      <vt:lpstr>Conclusions</vt:lpstr>
      <vt:lpstr>Merci de votre attention</vt:lpstr>
      <vt:lpstr>DD: LCR PCR EBV positive</vt:lpstr>
      <vt:lpstr>Et après? Complications autoimmunes démyélinisantes</vt:lpstr>
      <vt:lpstr>Conclusions</vt:lpstr>
      <vt:lpstr>Présentation PowerPoint</vt:lpstr>
      <vt:lpstr>PTLD risk factor (lié à EBV)</vt:lpstr>
      <vt:lpstr>Entités cliniques:</vt:lpstr>
    </vt:vector>
  </TitlesOfParts>
  <Company>HOPITAUX UNIVERSITAIRES GENEVE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Antibioprophylaxie chez les cirrothiques; pourquoi 2 pilules?</dc:title>
  <dc:creator>ROTH Myriam</dc:creator>
  <cp:lastModifiedBy>BERTINAT Marie-Agnès</cp:lastModifiedBy>
  <cp:revision>283</cp:revision>
  <dcterms:created xsi:type="dcterms:W3CDTF">2024-08-22T14:41:54Z</dcterms:created>
  <dcterms:modified xsi:type="dcterms:W3CDTF">2026-06-03T11:55:56Z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0x0101004714A0BBEE0F1340AD0325CEB582C058</vt:lpwstr>
  </property>
</Properties>
</file>