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588" r:id="rId3"/>
    <p:sldId id="421" r:id="rId4"/>
    <p:sldId id="512" r:id="rId5"/>
    <p:sldId id="609" r:id="rId6"/>
    <p:sldId id="352" r:id="rId7"/>
    <p:sldId id="501" r:id="rId8"/>
    <p:sldId id="263" r:id="rId9"/>
    <p:sldId id="327" r:id="rId10"/>
    <p:sldId id="297" r:id="rId11"/>
    <p:sldId id="608" r:id="rId12"/>
    <p:sldId id="348" r:id="rId13"/>
    <p:sldId id="350" r:id="rId14"/>
    <p:sldId id="572" r:id="rId15"/>
    <p:sldId id="573" r:id="rId16"/>
    <p:sldId id="575" r:id="rId17"/>
    <p:sldId id="576" r:id="rId18"/>
    <p:sldId id="577" r:id="rId19"/>
    <p:sldId id="330" r:id="rId20"/>
    <p:sldId id="601" r:id="rId21"/>
    <p:sldId id="259" r:id="rId22"/>
    <p:sldId id="308" r:id="rId23"/>
    <p:sldId id="613" r:id="rId24"/>
    <p:sldId id="292" r:id="rId25"/>
    <p:sldId id="579" r:id="rId26"/>
    <p:sldId id="511" r:id="rId27"/>
    <p:sldId id="531" r:id="rId28"/>
    <p:sldId id="607" r:id="rId29"/>
  </p:sldIdLst>
  <p:sldSz cx="12192000" cy="6858000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828B21-52B1-1810-61CC-0B25DC457E64}" name="Allgower Andrea" initials="AA" userId="S::Andrea.Allgower@etat.ge.ch::df8b9f9a-507c-4f8d-8463-f8f064f10d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FF0000"/>
    <a:srgbClr val="29E374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293" autoAdjust="0"/>
  </p:normalViewPr>
  <p:slideViewPr>
    <p:cSldViewPr snapToGrid="0">
      <p:cViewPr varScale="1">
        <p:scale>
          <a:sx n="52" d="100"/>
          <a:sy n="52" d="100"/>
        </p:scale>
        <p:origin x="122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-329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adm01.ge-admin.ad.etat-ge.ch\uo$\UO6084\19_MALADIES_TRANSMISSIBLES\06_Projets\17%20-%20Arboviroses\3.%20Communication\Episcope\Episcope_juin_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adm01.ge-admin.ad.etat-ge.ch\uo$\UO6084\19_MALADIES_TRANSMISSIBLES\06_Projets\17%20-%20Arboviroses\Donn&#233;es%20arbovirose\2025\donn&#233;es%20arbovirose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9492563429575"/>
          <c:y val="5.0925925925925923E-2"/>
          <c:w val="0.84284951881014858"/>
          <c:h val="0.772229512977544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'[Episcope_juin_2026.xlsx]tab_cas 2025'!$C$19</c:f>
              <c:strCache>
                <c:ptCount val="1"/>
                <c:pt idx="0">
                  <c:v>Dengue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7B-4E5D-95AC-2270AE9BB85B}"/>
              </c:ext>
            </c:extLst>
          </c:dPt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7B-4E5D-95AC-2270AE9BB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'[Episcope_juin_2026.xlsx]tab_cas 2025'!$A$20:$A$31</c:f>
              <c:strCache>
                <c:ptCount val="12"/>
                <c:pt idx="0">
                  <c:v>Janv.</c:v>
                </c:pt>
                <c:pt idx="1">
                  <c:v>Févr</c:v>
                </c:pt>
                <c:pt idx="2">
                  <c:v>Mars</c:v>
                </c:pt>
                <c:pt idx="3">
                  <c:v>Avr</c:v>
                </c:pt>
                <c:pt idx="4">
                  <c:v>Mai</c:v>
                </c:pt>
                <c:pt idx="5">
                  <c:v>Juin</c:v>
                </c:pt>
                <c:pt idx="6">
                  <c:v>Juil</c:v>
                </c:pt>
                <c:pt idx="7">
                  <c:v>Août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Déc</c:v>
                </c:pt>
              </c:strCache>
            </c:strRef>
          </c:cat>
          <c:val>
            <c:numRef>
              <c:f>'[Episcope_juin_2026.xlsx]tab_cas 2025'!$C$20:$C$31</c:f>
              <c:numCache>
                <c:formatCode>0</c:formatCode>
                <c:ptCount val="12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7B-4E5D-95AC-2270AE9BB85B}"/>
            </c:ext>
          </c:extLst>
        </c:ser>
        <c:ser>
          <c:idx val="0"/>
          <c:order val="1"/>
          <c:tx>
            <c:strRef>
              <c:f>'[Episcope_juin_2026.xlsx]tab_cas 2025'!$B$19</c:f>
              <c:strCache>
                <c:ptCount val="1"/>
                <c:pt idx="0">
                  <c:v>Chikungunya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B-4E5D-95AC-2270AE9BB85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B-4E5D-95AC-2270AE9BB85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B-4E5D-95AC-2270AE9BB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'[Episcope_juin_2026.xlsx]tab_cas 2025'!$A$20:$A$31</c:f>
              <c:strCache>
                <c:ptCount val="12"/>
                <c:pt idx="0">
                  <c:v>Janv.</c:v>
                </c:pt>
                <c:pt idx="1">
                  <c:v>Févr</c:v>
                </c:pt>
                <c:pt idx="2">
                  <c:v>Mars</c:v>
                </c:pt>
                <c:pt idx="3">
                  <c:v>Avr</c:v>
                </c:pt>
                <c:pt idx="4">
                  <c:v>Mai</c:v>
                </c:pt>
                <c:pt idx="5">
                  <c:v>Juin</c:v>
                </c:pt>
                <c:pt idx="6">
                  <c:v>Juil</c:v>
                </c:pt>
                <c:pt idx="7">
                  <c:v>Août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Déc</c:v>
                </c:pt>
              </c:strCache>
            </c:strRef>
          </c:cat>
          <c:val>
            <c:numRef>
              <c:f>'[Episcope_juin_2026.xlsx]tab_cas 2025'!$B$20:$B$31</c:f>
              <c:numCache>
                <c:formatCode>0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7B-4E5D-95AC-2270AE9BB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800802568"/>
        <c:axId val="80080436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'[Episcope_juin_2026.xlsx]tab_cas 2025'!$D$19</c15:sqref>
                        </c15:formulaRef>
                      </c:ext>
                    </c:extLst>
                    <c:strCache>
                      <c:ptCount val="1"/>
                      <c:pt idx="0">
                        <c:v>Zika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'[Episcope_juin_2026.xlsx]tab_cas 2025'!$A$20:$A$31</c15:sqref>
                        </c15:formulaRef>
                      </c:ext>
                    </c:extLst>
                    <c:strCache>
                      <c:ptCount val="12"/>
                      <c:pt idx="0">
                        <c:v>Janv.</c:v>
                      </c:pt>
                      <c:pt idx="1">
                        <c:v>Févr</c:v>
                      </c:pt>
                      <c:pt idx="2">
                        <c:v>Mars</c:v>
                      </c:pt>
                      <c:pt idx="3">
                        <c:v>Avr</c:v>
                      </c:pt>
                      <c:pt idx="4">
                        <c:v>Mai</c:v>
                      </c:pt>
                      <c:pt idx="5">
                        <c:v>Juin</c:v>
                      </c:pt>
                      <c:pt idx="6">
                        <c:v>Juil</c:v>
                      </c:pt>
                      <c:pt idx="7">
                        <c:v>Août</c:v>
                      </c:pt>
                      <c:pt idx="8">
                        <c:v>Sept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Déc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'[Episcope_juin_2026.xlsx]tab_cas 2025'!$D$20:$D$31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F7B-4E5D-95AC-2270AE9BB85B}"/>
                  </c:ext>
                </c:extLst>
              </c15:ser>
            </c15:filteredBarSeries>
          </c:ext>
        </c:extLst>
      </c:barChart>
      <c:catAx>
        <c:axId val="800802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/>
                  <a:t>Mois de début des symptômes</a:t>
                </a:r>
              </a:p>
            </c:rich>
          </c:tx>
          <c:layout>
            <c:manualLayout>
              <c:xMode val="edge"/>
              <c:yMode val="edge"/>
              <c:x val="0.35810979877515314"/>
              <c:y val="0.9255548264800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0804368"/>
        <c:crosses val="autoZero"/>
        <c:auto val="1"/>
        <c:lblAlgn val="ctr"/>
        <c:lblOffset val="100"/>
        <c:noMultiLvlLbl val="0"/>
      </c:catAx>
      <c:valAx>
        <c:axId val="800804368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/>
                  <a:t>Nombre de cas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31607976086322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0802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59711286089238"/>
          <c:y val="7.4652230971128594E-2"/>
          <c:w val="0.44980555555555563"/>
          <c:h val="0.11516258384368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502949386228706E-2"/>
          <c:y val="2.9278669395024749E-2"/>
          <c:w val="0.75011566350816317"/>
          <c:h val="0.97072133060497523"/>
        </c:manualLayout>
      </c:layout>
      <c:pieChart>
        <c:varyColors val="1"/>
        <c:ser>
          <c:idx val="0"/>
          <c:order val="0"/>
          <c:spPr>
            <a:solidFill>
              <a:schemeClr val="accent3">
                <a:lumMod val="40000"/>
                <a:lumOff val="60000"/>
              </a:schemeClr>
            </a:solidFill>
          </c:spPr>
          <c:explosion val="2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6-4308-A5FD-29649199E3C8}"/>
              </c:ext>
            </c:extLst>
          </c:dPt>
          <c:dPt>
            <c:idx val="1"/>
            <c:bubble3D val="0"/>
            <c:spPr>
              <a:solidFill>
                <a:srgbClr val="3EDE7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6-4308-A5FD-29649199E3C8}"/>
              </c:ext>
            </c:extLst>
          </c:dPt>
          <c:dLbls>
            <c:dLbl>
              <c:idx val="0"/>
              <c:layout>
                <c:manualLayout>
                  <c:x val="-0.23236891469074841"/>
                  <c:y val="-0.249375139000166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GE</a:t>
                    </a:r>
                    <a:r>
                      <a:rPr lang="en-US" baseline="0" dirty="0"/>
                      <a:t>
</a:t>
                    </a:r>
                    <a:fld id="{973697A2-7E19-43AD-8692-58F504C13230}" type="PERCENTAGE">
                      <a:rPr lang="en-US" baseline="0"/>
                      <a:pPr>
                        <a:defRPr sz="1050"/>
                      </a:pPr>
                      <a:t>[POURCENTAGE]</a:t>
                    </a:fld>
                    <a:endParaRPr lang="en-US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44322849474318"/>
                      <c:h val="0.187350821996968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E6-4308-A5FD-29649199E3C8}"/>
                </c:ext>
              </c:extLst>
            </c:dLbl>
            <c:dLbl>
              <c:idx val="1"/>
              <c:layout>
                <c:manualLayout>
                  <c:x val="0.1354730065262828"/>
                  <c:y val="0.237671130177741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Hors-GE
</a:t>
                    </a:r>
                    <a:fld id="{CB8A569B-2CB9-4888-A684-82453F3381FC}" type="PERCENTAGE">
                      <a:rPr lang="en-US" baseline="0"/>
                      <a:pPr>
                        <a:defRPr sz="1050"/>
                      </a:pPr>
                      <a:t>[POURCENTAGE]</a:t>
                    </a:fld>
                    <a:endParaRPr lang="en-US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39721380473238"/>
                      <c:h val="0.176025660248781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E6-4308-A5FD-29649199E3C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'arboviroses mélangé'!$P$29:$P$30</c:f>
              <c:strCache>
                <c:ptCount val="2"/>
                <c:pt idx="0">
                  <c:v>Canton de Genève</c:v>
                </c:pt>
                <c:pt idx="1">
                  <c:v>Hors canton de Genève</c:v>
                </c:pt>
              </c:strCache>
            </c:strRef>
          </c:cat>
          <c:val>
            <c:numRef>
              <c:f>'arboviroses mélangé'!$Q$29:$Q$30</c:f>
              <c:numCache>
                <c:formatCode>0</c:formatCode>
                <c:ptCount val="2"/>
                <c:pt idx="0">
                  <c:v>16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6-4308-A5FD-29649199E3C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E75D8EA-4B5E-49E4-B4D1-F85B154845B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185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19"/>
            <a:ext cx="5438140" cy="44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/>
              <a:t>Cliquez pour modifier les styles du texte du masque</a:t>
            </a:r>
          </a:p>
          <a:p>
            <a:pPr lvl="1"/>
            <a:r>
              <a:rPr lang="fr-CH" noProof="0"/>
              <a:t>Deuxième niveau</a:t>
            </a:r>
          </a:p>
          <a:p>
            <a:pPr lvl="2"/>
            <a:r>
              <a:rPr lang="fr-CH" noProof="0"/>
              <a:t>Troisième niveau</a:t>
            </a:r>
          </a:p>
          <a:p>
            <a:pPr lvl="3"/>
            <a:r>
              <a:rPr lang="fr-CH" noProof="0"/>
              <a:t>Quatrième niveau</a:t>
            </a:r>
          </a:p>
          <a:p>
            <a:pPr lvl="4"/>
            <a:r>
              <a:rPr lang="fr-CH" noProof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3C7A17-04D2-4B85-A133-4FC49718E2F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0779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f.ch/sendungen/kassensturz-espresso/tests/gesundheit/test-anti-mueckenspray-mueckenschutzsprays-schlecht-bis-schaedlich-fuer-die-hau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CFE7B-93EB-4134-B5D7-E50E4BAEFE6B}" type="slidenum">
              <a:rPr lang="fr-FR" altLang="fr-FR"/>
              <a:pPr eaLnBrk="1" hangingPunct="1"/>
              <a:t>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5096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272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359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200" dirty="0"/>
              <a:t>Système de </a:t>
            </a:r>
            <a:r>
              <a:rPr lang="fr-CH" sz="2200" b="1" dirty="0"/>
              <a:t>déclaration obligatoire</a:t>
            </a:r>
            <a:endParaRPr lang="fr-CH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Depuis 1989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Par le laboratoire et le médecin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Déclaration du médecin après résultat positif du laboratoire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Dans un délai de 24 heures au SMC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200" dirty="0"/>
              <a:t>Enquêtes épidémiologiques par le SMC entre mai et octobre (période d'activité du moustique)  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8040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A32A-764B-758A-286C-08F65B9E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6C1FF8-F7BA-AEF8-EC59-102CC0148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7A0476-F76A-5245-3FEB-93B8434CF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Piège à Co2</a:t>
            </a:r>
          </a:p>
          <a:p>
            <a:r>
              <a:rPr lang="fr-CH" dirty="0"/>
              <a:t>Expliquer à la commune + au patient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878E64-38C9-ECF5-7EA2-20F2694DD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283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5425F-03DC-FB7C-02E3-D7E98370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618C7C-4DE3-3BD4-E923-AC046DBBA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097E71-1FE8-AD7D-2735-D56A1DF7F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Piège à Co2</a:t>
            </a:r>
          </a:p>
          <a:p>
            <a:r>
              <a:rPr lang="fr-CH" dirty="0"/>
              <a:t>Expliquer à la commune + au patient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9AE69E-A7BA-CC41-537C-2222704D4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84044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BB62-90C6-AC48-D8B3-A401FB2F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940FB5-5498-3633-E0C2-6B024D9E1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254DBC-4303-DDB0-EE4F-33964589A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Piège à Co2</a:t>
            </a:r>
          </a:p>
          <a:p>
            <a:r>
              <a:rPr lang="fr-CH" dirty="0"/>
              <a:t>Expliquer à la commune + au patient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528277-3932-02BC-50AA-D1DBEDA4F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6403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4041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r>
              <a:rPr lang="fr-CH" dirty="0"/>
              <a:t>Spray anti-moustique</a:t>
            </a:r>
            <a:r>
              <a:rPr lang="fr-CH" baseline="0" dirty="0"/>
              <a:t> : </a:t>
            </a:r>
            <a:r>
              <a:rPr lang="de-DE" dirty="0">
                <a:hlinkClick r:id="rId3"/>
              </a:rPr>
              <a:t>Mückensprays im Test: Insektenschutz ist schlecht bis schädlich - Kassensturz Espresso - SRF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1773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CFE7B-93EB-4134-B5D7-E50E4BAEFE6B}" type="slidenum">
              <a:rPr lang="fr-FR" altLang="fr-FR"/>
              <a:pPr eaLnBrk="1" hangingPunct="1"/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010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2683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BB74-6348-527A-EEC1-AAC61EFA8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8086B3-64E7-3AB3-B042-F1DD7085C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BFD366-8955-0556-C392-E271F104C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F0A03C-F6BC-1724-759F-E97924DAD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3944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Ce qui se reflète sur nos chiffres </a:t>
            </a:r>
          </a:p>
          <a:p>
            <a:r>
              <a:rPr lang="fr-CH" dirty="0"/>
              <a:t>On voit ce pic de cas en 2024 avec une baisse pour 2025 </a:t>
            </a:r>
            <a:r>
              <a:rPr lang="fr-CH" dirty="0" err="1"/>
              <a:t>pourla</a:t>
            </a:r>
            <a:r>
              <a:rPr lang="fr-CH" dirty="0"/>
              <a:t> </a:t>
            </a:r>
            <a:r>
              <a:rPr lang="fr-CH" dirty="0" err="1"/>
              <a:t>dnegue</a:t>
            </a:r>
            <a:r>
              <a:rPr lang="fr-CH" dirty="0"/>
              <a:t> et le pic de </a:t>
            </a:r>
            <a:r>
              <a:rPr lang="fr-CH" dirty="0" err="1"/>
              <a:t>chiguniya</a:t>
            </a:r>
            <a:r>
              <a:rPr lang="fr-CH" dirty="0"/>
              <a:t> en 2025 </a:t>
            </a:r>
          </a:p>
          <a:p>
            <a:r>
              <a:rPr lang="fr-CH" dirty="0"/>
              <a:t>Les chiffre de l'OFSP comptabilisent uniquement les personnes domiciliés a </a:t>
            </a:r>
            <a:r>
              <a:rPr lang="fr-CH" dirty="0" err="1"/>
              <a:t>genve</a:t>
            </a:r>
            <a:r>
              <a:rPr lang="fr-CH" dirty="0"/>
              <a:t> </a:t>
            </a:r>
          </a:p>
          <a:p>
            <a:endParaRPr lang="fr-CH" dirty="0"/>
          </a:p>
          <a:p>
            <a:r>
              <a:rPr lang="fr-CH" dirty="0"/>
              <a:t>51 cas en 2024- 16 en 2025</a:t>
            </a:r>
          </a:p>
          <a:p>
            <a:r>
              <a:rPr lang="fr-CH" dirty="0"/>
              <a:t>7 cas pdt épidémie de 2015, sinon entre 0 et 3 cas/ an</a:t>
            </a:r>
          </a:p>
          <a:p>
            <a:endParaRPr lang="fr-CH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Et ceci se reflète bien sur </a:t>
            </a:r>
            <a:r>
              <a:rPr lang="fr-CH" dirty="0" err="1"/>
              <a:t>sur</a:t>
            </a:r>
            <a:r>
              <a:rPr lang="fr-CH" dirty="0"/>
              <a:t> le nombre de cas déclaré en</a:t>
            </a:r>
            <a:r>
              <a:rPr lang="fr-CH" baseline="0" dirty="0"/>
              <a:t> suisse et sur le canton, des gens qui rentrent de voyage malade et qui sont diagnostiqué ici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Nombre de cas : En nombre absolu: Zurich 103, </a:t>
            </a:r>
            <a:r>
              <a:rPr lang="fr-CH" baseline="0" dirty="0"/>
              <a:t> </a:t>
            </a:r>
            <a:r>
              <a:rPr lang="fr-CH" dirty="0"/>
              <a:t>Berne 55, Genève 44, </a:t>
            </a:r>
          </a:p>
          <a:p>
            <a:r>
              <a:rPr lang="fr-CH" dirty="0"/>
              <a:t>n est dans le top 3 : 1 </a:t>
            </a:r>
            <a:r>
              <a:rPr lang="fr-CH" dirty="0" err="1"/>
              <a:t>zurich</a:t>
            </a:r>
            <a:r>
              <a:rPr lang="fr-CH" dirty="0">
                <a:sym typeface="Wingdings" panose="05000000000000000000" pitchFamily="2" charset="2"/>
              </a:rPr>
              <a:t> </a:t>
            </a:r>
            <a:r>
              <a:rPr lang="fr-CH" dirty="0" err="1">
                <a:sym typeface="Wingdings" panose="05000000000000000000" pitchFamily="2" charset="2"/>
              </a:rPr>
              <a:t>bern</a:t>
            </a:r>
            <a:r>
              <a:rPr lang="fr-CH" dirty="0">
                <a:sym typeface="Wingdings" panose="05000000000000000000" pitchFamily="2" charset="2"/>
              </a:rPr>
              <a:t> </a:t>
            </a:r>
            <a:r>
              <a:rPr lang="fr-CH" dirty="0" err="1">
                <a:sym typeface="Wingdings" panose="05000000000000000000" pitchFamily="2" charset="2"/>
              </a:rPr>
              <a:t>genève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Pour 100'000</a:t>
            </a:r>
            <a:r>
              <a:rPr lang="fr-CH" baseline="0" dirty="0">
                <a:sym typeface="Wingdings" panose="05000000000000000000" pitchFamily="2" charset="2"/>
              </a:rPr>
              <a:t> habitants: top 1: 8.39 cas /100'000 habitant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276B-AB7D-4386-AAE2-24DD8748E4A8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5824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700 espèce de Culex </a:t>
            </a:r>
          </a:p>
          <a:p>
            <a:r>
              <a:rPr lang="fr-CH" dirty="0"/>
              <a:t>Mosquito des maisons: Culex </a:t>
            </a:r>
            <a:r>
              <a:rPr lang="fr-CH" dirty="0" err="1"/>
              <a:t>pipens</a:t>
            </a:r>
            <a:r>
              <a:rPr lang="fr-CH" dirty="0"/>
              <a:t> : </a:t>
            </a:r>
            <a:r>
              <a:rPr lang="fr-CH" dirty="0" err="1"/>
              <a:t>nothern</a:t>
            </a:r>
            <a:r>
              <a:rPr lang="fr-CH" dirty="0"/>
              <a:t> House mosquito, culex  </a:t>
            </a:r>
            <a:r>
              <a:rPr lang="fr-CH" dirty="0" err="1"/>
              <a:t>quinquefasciatus</a:t>
            </a:r>
            <a:r>
              <a:rPr lang="fr-CH" dirty="0"/>
              <a:t> : </a:t>
            </a:r>
            <a:r>
              <a:rPr lang="fr-CH" dirty="0" err="1"/>
              <a:t>southern</a:t>
            </a:r>
            <a:r>
              <a:rPr lang="fr-CH" dirty="0"/>
              <a:t> house mosquito : plutôt e région tropicale ou </a:t>
            </a:r>
            <a:r>
              <a:rPr lang="fr-CH" dirty="0" err="1"/>
              <a:t>sub</a:t>
            </a:r>
            <a:r>
              <a:rPr lang="fr-CH" dirty="0"/>
              <a:t> tropical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8402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278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53988" y="777875"/>
            <a:ext cx="6927851" cy="38973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05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6939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71438" y="766763"/>
            <a:ext cx="6821488" cy="38385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09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572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53988" y="777875"/>
            <a:ext cx="6927851" cy="38973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803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175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/>
              <a:pPr>
                <a:defRPr/>
              </a:pPr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266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FRU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959476"/>
            <a:ext cx="1219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869018" y="6192838"/>
            <a:ext cx="9973733" cy="100012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/>
              <a:t>Nom du service ou office</a:t>
            </a:r>
            <a:endParaRPr lang="fr-FR" noProof="0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856318" y="6013451"/>
            <a:ext cx="9992783" cy="112713"/>
          </a:xfrm>
          <a:prstGeom prst="rect">
            <a:avLst/>
          </a:prstGeom>
        </p:spPr>
        <p:txBody>
          <a:bodyPr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CH" noProof="0"/>
              <a:t>Département de la santé et des mobilités</a:t>
            </a:r>
            <a:endParaRPr lang="fr-FR" noProof="0" dirty="0"/>
          </a:p>
        </p:txBody>
      </p:sp>
      <p:sp>
        <p:nvSpPr>
          <p:cNvPr id="9" name="Text Box 11"/>
          <p:cNvSpPr txBox="1">
            <a:spLocks noChangeAspect="1" noChangeArrowheads="1"/>
          </p:cNvSpPr>
          <p:nvPr userDrawn="1"/>
        </p:nvSpPr>
        <p:spPr bwMode="auto">
          <a:xfrm>
            <a:off x="10164233" y="6485837"/>
            <a:ext cx="1674284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765D548-6381-4E49-9F0A-B4313246CD16}" type="datetime1">
              <a:rPr lang="fr-FR" altLang="fr-FR" sz="800" noProof="0">
                <a:solidFill>
                  <a:schemeClr val="tx1"/>
                </a:solidFill>
              </a:rPr>
              <a:pPr algn="r"/>
              <a:t>03/06/2026</a:t>
            </a:fld>
            <a:r>
              <a:rPr lang="fr-FR" altLang="fr-FR" sz="800" noProof="0" dirty="0">
                <a:solidFill>
                  <a:schemeClr val="tx1"/>
                </a:solidFill>
              </a:rPr>
              <a:t> - Page </a:t>
            </a:r>
            <a:fld id="{8A3B4BB0-7EBD-479C-82C9-DC10CF3EE075}" type="slidenum">
              <a:rPr lang="fr-FR" altLang="fr-FR" sz="800" noProof="0">
                <a:solidFill>
                  <a:schemeClr val="tx1"/>
                </a:solidFill>
              </a:rPr>
              <a:pPr algn="r"/>
              <a:t>‹N°›</a:t>
            </a:fld>
            <a:endParaRPr lang="fr-FR" altLang="fr-FR" sz="800" noProof="0" dirty="0">
              <a:solidFill>
                <a:schemeClr val="tx1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588645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757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06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3879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3879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2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138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493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28775"/>
            <a:ext cx="53848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28775"/>
            <a:ext cx="53848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443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551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825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8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1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31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28775"/>
            <a:ext cx="109728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/>
              <a:t>Cliquez pour modifier les styles du texte du masque</a:t>
            </a:r>
          </a:p>
          <a:p>
            <a:pPr lvl="1"/>
            <a:r>
              <a:rPr lang="fr-FR" altLang="fr-FR" noProof="0" dirty="0"/>
              <a:t>Deuxième niveau</a:t>
            </a:r>
          </a:p>
          <a:p>
            <a:pPr lvl="2"/>
            <a:r>
              <a:rPr lang="fr-FR" altLang="fr-FR" noProof="0" dirty="0"/>
              <a:t>Troisième niveau</a:t>
            </a:r>
          </a:p>
        </p:txBody>
      </p:sp>
      <p:sp>
        <p:nvSpPr>
          <p:cNvPr id="1030" name="Text Box 11"/>
          <p:cNvSpPr txBox="1">
            <a:spLocks noChangeAspect="1" noChangeArrowheads="1"/>
          </p:cNvSpPr>
          <p:nvPr/>
        </p:nvSpPr>
        <p:spPr bwMode="auto">
          <a:xfrm>
            <a:off x="10164233" y="6494463"/>
            <a:ext cx="1674284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765D548-6381-4E49-9F0A-B4313246CD16}" type="datetime1">
              <a:rPr lang="fr-FR" altLang="fr-FR" sz="800" noProof="0">
                <a:solidFill>
                  <a:schemeClr val="tx1"/>
                </a:solidFill>
              </a:rPr>
              <a:pPr algn="r"/>
              <a:t>03/06/2026</a:t>
            </a:fld>
            <a:r>
              <a:rPr lang="fr-FR" altLang="fr-FR" sz="800" noProof="0" dirty="0">
                <a:solidFill>
                  <a:schemeClr val="tx1"/>
                </a:solidFill>
              </a:rPr>
              <a:t> - Page </a:t>
            </a:r>
            <a:fld id="{8A3B4BB0-7EBD-479C-82C9-DC10CF3EE075}" type="slidenum">
              <a:rPr lang="fr-FR" altLang="fr-FR" sz="800" noProof="0">
                <a:solidFill>
                  <a:schemeClr val="tx1"/>
                </a:solidFill>
              </a:rPr>
              <a:pPr algn="r"/>
              <a:t>‹N°›</a:t>
            </a:fld>
            <a:endParaRPr lang="fr-FR" altLang="fr-FR" sz="800" noProof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s.ch/play/tv/19h30/video/geneve-teste-un-plan-dalerte-sanitaire-contre-le-moustique-tigre?urn=urn:rts:video:0a3bbc26-4983-37d4-a391-698c46a17d9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www.ge.ch/document/episcope-mai-2025-moustiques-tigres-arboviroses-sondage-campagne-virus-hiver-matinee-is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ladies.transmissibles@etat.ge.ch" TargetMode="External"/><Relationship Id="rId2" Type="http://schemas.openxmlformats.org/officeDocument/2006/relationships/hyperlink" Target="https://www.bag.admin.ch/fr/declaration-des-maladies-infectieuse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verse-id-key-invasive-mosquitoes.ecdc.europa.eu/story.html" TargetMode="External"/><Relationship Id="rId4" Type="http://schemas.openxmlformats.org/officeDocument/2006/relationships/hyperlink" Target="https://www.cdc.gov/mosquitoes/about/culex-mosquitoes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illustration-medicale.org/portfolio/moustique-aedes-albopictus/#lightbox[group-32751]/4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ge.ch/pas-moustique-tigre-chez-moi/savoir-cas-alerte-chikungunya-dengue-zika-cdz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ts.ch/play/tv/19h30/video/geneve-teste-un-plan-dalerte-sanitaire-contre-le-moustique-tigre?urn=urn:rts:video:0a3bbc26-4983-37d4-a391-698c46a17d9a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CH" sz="4400" dirty="0"/>
              <a:t>Arboviroses en Suisse: Actualités</a:t>
            </a:r>
            <a:endParaRPr lang="fr-FR" altLang="fr-FR" sz="4400" dirty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10161270" cy="1752600"/>
          </a:xfrm>
        </p:spPr>
        <p:txBody>
          <a:bodyPr/>
          <a:lstStyle/>
          <a:p>
            <a:r>
              <a:rPr lang="fr-CH" dirty="0"/>
              <a:t>Séminaire d’infectiologie pour les praticiens et praticiennes 3 juin 2026</a:t>
            </a:r>
          </a:p>
          <a:p>
            <a:endParaRPr lang="fr-CH" dirty="0"/>
          </a:p>
          <a:p>
            <a:r>
              <a:rPr lang="fr-CH" altLang="fr-FR" sz="2000" dirty="0"/>
              <a:t>Andrea Allgöwer</a:t>
            </a:r>
          </a:p>
          <a:p>
            <a:r>
              <a:rPr lang="fr-CH" altLang="fr-FR" sz="1800" dirty="0"/>
              <a:t>Secteur des maladies transmissibles et réponse sanitaire (MTRS) _ Service du médecin cantonal</a:t>
            </a:r>
            <a:endParaRPr lang="fr-FR" altLang="fr-FR" sz="1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>
          <a:xfrm>
            <a:off x="4368801" y="6037262"/>
            <a:ext cx="7480300" cy="655637"/>
          </a:xfrm>
        </p:spPr>
        <p:txBody>
          <a:bodyPr/>
          <a:lstStyle/>
          <a:p>
            <a:pPr>
              <a:defRPr/>
            </a:pPr>
            <a:r>
              <a:rPr lang="fr-FR" dirty="0"/>
              <a:t>Service du médecin cantonal</a:t>
            </a:r>
          </a:p>
          <a:p>
            <a:pPr>
              <a:defRPr/>
            </a:pPr>
            <a:r>
              <a:rPr lang="fr-FR" dirty="0"/>
              <a:t>Secteur des maladies transmissibles et réponse sanitaire (MTRS)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56318" y="5924549"/>
            <a:ext cx="9992783" cy="112713"/>
          </a:xfrm>
        </p:spPr>
        <p:txBody>
          <a:bodyPr/>
          <a:lstStyle/>
          <a:p>
            <a:pPr>
              <a:defRPr/>
            </a:pPr>
            <a:r>
              <a:rPr lang="fr-CH" dirty="0"/>
              <a:t>Département de la santé et des mobilités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44751-B408-337D-7390-F0A113FF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3345"/>
            <a:ext cx="10515600" cy="1325563"/>
          </a:xfrm>
        </p:spPr>
        <p:txBody>
          <a:bodyPr/>
          <a:lstStyle/>
          <a:p>
            <a:pPr algn="ctr"/>
            <a:r>
              <a:rPr lang="fr-CH" dirty="0"/>
              <a:t>Carte Moustique tigre 2024-2025</a:t>
            </a:r>
          </a:p>
        </p:txBody>
      </p:sp>
      <p:pic>
        <p:nvPicPr>
          <p:cNvPr id="4" name="Image 4" descr="Carte 2024 MT.png">
            <a:extLst>
              <a:ext uri="{FF2B5EF4-FFF2-40B4-BE49-F238E27FC236}">
                <a16:creationId xmlns:a16="http://schemas.microsoft.com/office/drawing/2014/main" id="{C9209789-85EE-4676-967F-3AD2B4E99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" t="72" r="14898" b="-340"/>
          <a:stretch/>
        </p:blipFill>
        <p:spPr>
          <a:xfrm>
            <a:off x="153208" y="1947337"/>
            <a:ext cx="5420254" cy="4829531"/>
          </a:xfrm>
          <a:prstGeom prst="rect">
            <a:avLst/>
          </a:prstGeom>
        </p:spPr>
      </p:pic>
      <p:pic>
        <p:nvPicPr>
          <p:cNvPr id="6" name="Image 6" descr="Carte 2025 MT.png">
            <a:extLst>
              <a:ext uri="{FF2B5EF4-FFF2-40B4-BE49-F238E27FC236}">
                <a16:creationId xmlns:a16="http://schemas.microsoft.com/office/drawing/2014/main" id="{014370C5-7BDD-4D0F-98AA-03466B4AC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0" r="12183" b="266"/>
          <a:stretch/>
        </p:blipFill>
        <p:spPr>
          <a:xfrm>
            <a:off x="5866938" y="1949611"/>
            <a:ext cx="6107887" cy="47675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925D47-852D-4FA5-B8D4-2AE093B0F75F}"/>
              </a:ext>
            </a:extLst>
          </p:cNvPr>
          <p:cNvSpPr txBox="1"/>
          <p:nvPr/>
        </p:nvSpPr>
        <p:spPr>
          <a:xfrm>
            <a:off x="217173" y="1972410"/>
            <a:ext cx="3378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Situation 2024</a:t>
            </a:r>
            <a:endParaRPr lang="fr-FR" dirty="0"/>
          </a:p>
          <a:p>
            <a:r>
              <a:rPr lang="fr-FR" i="1" dirty="0">
                <a:cs typeface="Arial"/>
              </a:rPr>
              <a:t>- 316 signalements</a:t>
            </a:r>
          </a:p>
          <a:p>
            <a:r>
              <a:rPr lang="fr-FR" i="1" dirty="0">
                <a:cs typeface="Arial"/>
              </a:rPr>
              <a:t>- 32 km² et 24 communes.</a:t>
            </a:r>
            <a:endParaRPr lang="fr-FR" b="1" dirty="0"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0F9AAD-EE6A-4381-92FB-BA128CA890D0}"/>
              </a:ext>
            </a:extLst>
          </p:cNvPr>
          <p:cNvSpPr txBox="1"/>
          <p:nvPr/>
        </p:nvSpPr>
        <p:spPr>
          <a:xfrm>
            <a:off x="5866938" y="1972410"/>
            <a:ext cx="360910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Situation 2025</a:t>
            </a:r>
            <a:endParaRPr lang="fr-FR" dirty="0"/>
          </a:p>
          <a:p>
            <a:r>
              <a:rPr lang="fr-FR" i="1" dirty="0">
                <a:cs typeface="Arial"/>
              </a:rPr>
              <a:t>- 424 signalements</a:t>
            </a:r>
          </a:p>
          <a:p>
            <a:r>
              <a:rPr lang="fr-FR" i="1" dirty="0">
                <a:cs typeface="Arial"/>
              </a:rPr>
              <a:t>- 33 -&gt; 43 km2 et 32 communes</a:t>
            </a:r>
          </a:p>
          <a:p>
            <a:endParaRPr lang="fr-FR" b="1" dirty="0">
              <a:cs typeface="Arial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A27903-4C8A-46DB-E77C-AAD145FAFA86}"/>
              </a:ext>
            </a:extLst>
          </p:cNvPr>
          <p:cNvSpPr txBox="1">
            <a:spLocks/>
          </p:cNvSpPr>
          <p:nvPr/>
        </p:nvSpPr>
        <p:spPr bwMode="auto">
          <a:xfrm>
            <a:off x="535304" y="140791"/>
            <a:ext cx="10961370" cy="867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800" kern="0" dirty="0"/>
              <a:t>S – SURVEILLANCE : Surveillance vectorielle_ DT</a:t>
            </a:r>
          </a:p>
        </p:txBody>
      </p:sp>
    </p:spTree>
    <p:extLst>
      <p:ext uri="{BB962C8B-B14F-4D97-AF65-F5344CB8AC3E}">
        <p14:creationId xmlns:p14="http://schemas.microsoft.com/office/powerpoint/2010/main" val="144866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142D88-C7EE-033C-DD95-30F533D63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u="sng" dirty="0"/>
              <a:t>Élimination des sites de pontes</a:t>
            </a:r>
          </a:p>
          <a:p>
            <a:endParaRPr lang="fr-CH" b="1" u="sng" dirty="0"/>
          </a:p>
          <a:p>
            <a:endParaRPr lang="fr-CH" u="sng" dirty="0"/>
          </a:p>
          <a:p>
            <a:r>
              <a:rPr lang="fr-FR" b="1" u="sng" dirty="0"/>
              <a:t>Anti-larve biologique </a:t>
            </a:r>
            <a:r>
              <a:rPr lang="fr-FR" b="1" dirty="0"/>
              <a:t>: </a:t>
            </a:r>
          </a:p>
          <a:p>
            <a:pPr marL="0" indent="0">
              <a:buNone/>
            </a:pPr>
            <a:r>
              <a:rPr lang="fr-FR" b="1" i="1" dirty="0"/>
              <a:t>	Bacillus </a:t>
            </a:r>
            <a:r>
              <a:rPr lang="fr-FR" b="1" i="1" dirty="0" err="1"/>
              <a:t>thurigiensis</a:t>
            </a:r>
            <a:r>
              <a:rPr lang="fr-FR" b="1" i="1" dirty="0"/>
              <a:t> </a:t>
            </a:r>
            <a:r>
              <a:rPr lang="fr-FR" b="1" dirty="0"/>
              <a:t>(</a:t>
            </a:r>
            <a:r>
              <a:rPr lang="fr-FR" b="1" dirty="0" err="1"/>
              <a:t>Bti</a:t>
            </a:r>
            <a:r>
              <a:rPr lang="fr-FR" b="1" dirty="0"/>
              <a:t>)</a:t>
            </a:r>
          </a:p>
          <a:p>
            <a:pPr marL="0" indent="0">
              <a:buNone/>
            </a:pPr>
            <a:endParaRPr lang="fr-FR" b="1" dirty="0"/>
          </a:p>
          <a:p>
            <a:pPr lvl="1"/>
            <a:r>
              <a:rPr lang="fr-FR" dirty="0"/>
              <a:t>Particulier: </a:t>
            </a:r>
            <a:r>
              <a:rPr lang="fr-FR" dirty="0" err="1"/>
              <a:t>Mollex</a:t>
            </a:r>
            <a:r>
              <a:rPr lang="fr-FR" dirty="0"/>
              <a:t>®, </a:t>
            </a:r>
            <a:r>
              <a:rPr lang="fr-FR" dirty="0" err="1"/>
              <a:t>Vectobac</a:t>
            </a:r>
            <a:r>
              <a:rPr lang="fr-FR" dirty="0"/>
              <a:t> ® G: 1 semaine</a:t>
            </a:r>
          </a:p>
          <a:p>
            <a:pPr lvl="1"/>
            <a:r>
              <a:rPr lang="fr-FR" dirty="0"/>
              <a:t>Professionnel : </a:t>
            </a:r>
            <a:r>
              <a:rPr lang="fr-FR" dirty="0" err="1"/>
              <a:t>Vectomax</a:t>
            </a:r>
            <a:r>
              <a:rPr lang="fr-FR" dirty="0"/>
              <a:t>® FC ("forme retard"): 6-8 semaines</a:t>
            </a:r>
          </a:p>
          <a:p>
            <a:pPr marL="457200" lvl="1" indent="0">
              <a:buNone/>
            </a:pPr>
            <a:endParaRPr lang="fr-FR" b="1" dirty="0"/>
          </a:p>
          <a:p>
            <a:pPr marL="457200" lvl="1" indent="0">
              <a:buNone/>
            </a:pPr>
            <a:endParaRPr lang="fr-FR" b="1" dirty="0"/>
          </a:p>
          <a:p>
            <a:r>
              <a:rPr lang="fr-FR" sz="2000" b="1" dirty="0"/>
              <a:t>Problème terrain:</a:t>
            </a:r>
          </a:p>
          <a:p>
            <a:pPr lvl="1"/>
            <a:r>
              <a:rPr lang="fr-CH" dirty="0"/>
              <a:t>la lutte des sites de pontes incombes aux gestionnaires des surfaces</a:t>
            </a:r>
          </a:p>
          <a:p>
            <a:pPr lvl="1"/>
            <a:r>
              <a:rPr lang="fr-CH" dirty="0"/>
              <a:t>Pas de bases légales </a:t>
            </a:r>
            <a:r>
              <a:rPr lang="fr-CH" dirty="0">
                <a:sym typeface="Wingdings" panose="05000000000000000000" pitchFamily="2" charset="2"/>
              </a:rPr>
              <a:t> </a:t>
            </a:r>
            <a:r>
              <a:rPr lang="fr-CH" dirty="0"/>
              <a:t>Pas de mesures de contrainte (chantier, routes) </a:t>
            </a:r>
          </a:p>
          <a:p>
            <a:pPr lvl="1"/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054BBC-FB85-99D0-1317-2C59BCF2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24"/>
          <a:stretch/>
        </p:blipFill>
        <p:spPr>
          <a:xfrm>
            <a:off x="9155283" y="4716147"/>
            <a:ext cx="2898013" cy="201474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E748DF52-E808-24DE-79C4-5DDD9E07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4E432D7-0E22-B436-08FA-2D82777683B0}"/>
              </a:ext>
            </a:extLst>
          </p:cNvPr>
          <p:cNvSpPr txBox="1">
            <a:spLocks/>
          </p:cNvSpPr>
          <p:nvPr/>
        </p:nvSpPr>
        <p:spPr bwMode="auto">
          <a:xfrm>
            <a:off x="419940" y="237332"/>
            <a:ext cx="1116246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800" kern="0" dirty="0"/>
              <a:t>C – CONTRÔLE : Lutte </a:t>
            </a:r>
            <a:r>
              <a:rPr lang="fr-CH" sz="2800" kern="0" dirty="0" err="1"/>
              <a:t>vectorielle_DT</a:t>
            </a:r>
            <a:endParaRPr lang="fr-CH" sz="2800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3C04BD-062F-1A17-8206-659A2CD79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933" y="237332"/>
            <a:ext cx="3036715" cy="42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B006E-D7DB-6882-13E9-EE06567B4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90BF4-AC93-EFEF-10F0-C3EBBE07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14" y="172438"/>
            <a:ext cx="11408454" cy="867993"/>
          </a:xfrm>
          <a:solidFill>
            <a:schemeClr val="bg1"/>
          </a:solidFill>
        </p:spPr>
        <p:txBody>
          <a:bodyPr/>
          <a:lstStyle/>
          <a:p>
            <a:r>
              <a:rPr lang="fr-CH" sz="2800" dirty="0"/>
              <a:t>S – SURVEILLANCE : Surveillance des arboviroses_ SMC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C1E5CC-7ABE-E9D7-EC09-896172161E10}"/>
              </a:ext>
            </a:extLst>
          </p:cNvPr>
          <p:cNvSpPr txBox="1"/>
          <p:nvPr/>
        </p:nvSpPr>
        <p:spPr>
          <a:xfrm>
            <a:off x="166485" y="3307447"/>
            <a:ext cx="11653527" cy="33573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fr-CH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7CFA38-B49B-A847-8A81-3642C60B5EC7}"/>
              </a:ext>
            </a:extLst>
          </p:cNvPr>
          <p:cNvSpPr/>
          <p:nvPr/>
        </p:nvSpPr>
        <p:spPr>
          <a:xfrm>
            <a:off x="2584104" y="5741528"/>
            <a:ext cx="1333837" cy="721846"/>
          </a:xfrm>
          <a:prstGeom prst="rect">
            <a:avLst/>
          </a:prstGeom>
          <a:solidFill>
            <a:srgbClr val="1560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Déclaration</a:t>
            </a:r>
            <a:r>
              <a:rPr lang="fr-CH" sz="1200" b="1" dirty="0">
                <a:solidFill>
                  <a:schemeClr val="tx1"/>
                </a:solidFill>
              </a:rPr>
              <a:t> </a:t>
            </a:r>
            <a:r>
              <a:rPr lang="fr-CH" sz="1200" b="1" dirty="0">
                <a:solidFill>
                  <a:schemeClr val="bg1"/>
                </a:solidFill>
              </a:rPr>
              <a:t>obligatoire laboratoires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15DF21-004D-4767-94BF-FBDF4C175A2F}"/>
              </a:ext>
            </a:extLst>
          </p:cNvPr>
          <p:cNvGrpSpPr/>
          <p:nvPr/>
        </p:nvGrpSpPr>
        <p:grpSpPr>
          <a:xfrm>
            <a:off x="5015382" y="3995203"/>
            <a:ext cx="1570683" cy="2468171"/>
            <a:chOff x="4702898" y="2475377"/>
            <a:chExt cx="1570683" cy="246817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109F8C2-996E-97F2-C29F-BD5B976D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1894" y="2475377"/>
              <a:ext cx="1021687" cy="1453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420C63-D802-E201-A0A9-E8DFC03EE1C9}"/>
                </a:ext>
              </a:extLst>
            </p:cNvPr>
            <p:cNvSpPr/>
            <p:nvPr/>
          </p:nvSpPr>
          <p:spPr>
            <a:xfrm>
              <a:off x="4702898" y="4185543"/>
              <a:ext cx="1395172" cy="758005"/>
            </a:xfrm>
            <a:prstGeom prst="rect">
              <a:avLst/>
            </a:prstGeom>
            <a:solidFill>
              <a:srgbClr val="15608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b="1" dirty="0">
                  <a:solidFill>
                    <a:schemeClr val="bg1"/>
                  </a:solidFill>
                </a:rPr>
                <a:t>Déclaration</a:t>
              </a:r>
              <a:r>
                <a:rPr lang="fr-CH" sz="1200" b="1" dirty="0">
                  <a:solidFill>
                    <a:schemeClr val="tx1"/>
                  </a:solidFill>
                </a:rPr>
                <a:t> </a:t>
              </a:r>
              <a:r>
                <a:rPr lang="fr-CH" sz="1200" b="1" dirty="0">
                  <a:solidFill>
                    <a:schemeClr val="bg1"/>
                  </a:solidFill>
                </a:rPr>
                <a:t>obligatoire médecins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FFB912D-866A-38CC-9107-101245AA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371" y="2667145"/>
              <a:ext cx="1021686" cy="1461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Graphique 15" descr="Tubes à essai avec un remplissage uni">
            <a:extLst>
              <a:ext uri="{FF2B5EF4-FFF2-40B4-BE49-F238E27FC236}">
                <a16:creationId xmlns:a16="http://schemas.microsoft.com/office/drawing/2014/main" id="{F0CAF939-2B24-B8C6-7641-0B80AA3F5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9647" y="4674544"/>
            <a:ext cx="951406" cy="9514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81ECD1-5A37-0B5B-9A88-89B460FC0ED7}"/>
              </a:ext>
            </a:extLst>
          </p:cNvPr>
          <p:cNvSpPr/>
          <p:nvPr/>
        </p:nvSpPr>
        <p:spPr>
          <a:xfrm>
            <a:off x="9938377" y="5719726"/>
            <a:ext cx="1524755" cy="737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>
                <a:solidFill>
                  <a:schemeClr val="tx1"/>
                </a:solidFill>
              </a:rPr>
              <a:t>Lutte </a:t>
            </a:r>
            <a:r>
              <a:rPr lang="fr-CH" sz="1200" b="1" dirty="0" err="1">
                <a:solidFill>
                  <a:schemeClr val="tx1"/>
                </a:solidFill>
              </a:rPr>
              <a:t>anti-vectorielle</a:t>
            </a:r>
            <a:endParaRPr lang="fr-CH" sz="1200" b="1" dirty="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2120D51-FD0F-2D5B-1EB7-0097F9190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426" y="4329291"/>
            <a:ext cx="1700790" cy="111922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56034C91-19AA-D5DB-DBA1-DD0DDCD33747}"/>
              </a:ext>
            </a:extLst>
          </p:cNvPr>
          <p:cNvGrpSpPr/>
          <p:nvPr/>
        </p:nvGrpSpPr>
        <p:grpSpPr>
          <a:xfrm>
            <a:off x="7167451" y="4333499"/>
            <a:ext cx="1681888" cy="2106411"/>
            <a:chOff x="6240168" y="2738823"/>
            <a:chExt cx="1681888" cy="2106411"/>
          </a:xfrm>
        </p:grpSpPr>
        <p:pic>
          <p:nvPicPr>
            <p:cNvPr id="21" name="Graphique 20" descr="Téléphone à haut-parleur avec un remplissage uni">
              <a:extLst>
                <a:ext uri="{FF2B5EF4-FFF2-40B4-BE49-F238E27FC236}">
                  <a16:creationId xmlns:a16="http://schemas.microsoft.com/office/drawing/2014/main" id="{44213DB7-5FFF-4C36-85F5-526288175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96148">
              <a:off x="6240168" y="3188189"/>
              <a:ext cx="869208" cy="86920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19C17E-E96F-E4A0-FE81-B5B51B5FFA86}"/>
                </a:ext>
              </a:extLst>
            </p:cNvPr>
            <p:cNvSpPr/>
            <p:nvPr/>
          </p:nvSpPr>
          <p:spPr>
            <a:xfrm>
              <a:off x="6397301" y="4110693"/>
              <a:ext cx="1524755" cy="7345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b="1" dirty="0">
                  <a:solidFill>
                    <a:schemeClr val="tx1"/>
                  </a:solidFill>
                </a:rPr>
                <a:t>Investigation des cas </a:t>
              </a:r>
            </a:p>
          </p:txBody>
        </p:sp>
        <p:pic>
          <p:nvPicPr>
            <p:cNvPr id="23" name="Graphique 22" descr="Porte-bloc avec un remplissage uni">
              <a:extLst>
                <a:ext uri="{FF2B5EF4-FFF2-40B4-BE49-F238E27FC236}">
                  <a16:creationId xmlns:a16="http://schemas.microsoft.com/office/drawing/2014/main" id="{AE007C58-09B2-07AA-44D8-C04BA6D6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02727" y="2738823"/>
              <a:ext cx="1021688" cy="1021688"/>
            </a:xfrm>
            <a:prstGeom prst="rect">
              <a:avLst/>
            </a:prstGeom>
          </p:spPr>
        </p:pic>
      </p:grp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8C5370CF-C2C8-AA78-2C5F-DAD29CF954DC}"/>
              </a:ext>
            </a:extLst>
          </p:cNvPr>
          <p:cNvSpPr/>
          <p:nvPr/>
        </p:nvSpPr>
        <p:spPr>
          <a:xfrm>
            <a:off x="8866204" y="4930028"/>
            <a:ext cx="478463" cy="2677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80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9E08756D-A0FD-C9C5-5E0F-563892768907}"/>
              </a:ext>
            </a:extLst>
          </p:cNvPr>
          <p:cNvSpPr/>
          <p:nvPr/>
        </p:nvSpPr>
        <p:spPr>
          <a:xfrm>
            <a:off x="6726593" y="5021997"/>
            <a:ext cx="426419" cy="1714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80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B32AB39F-95CF-F777-1A6D-91A61745531D}"/>
              </a:ext>
            </a:extLst>
          </p:cNvPr>
          <p:cNvSpPr/>
          <p:nvPr/>
        </p:nvSpPr>
        <p:spPr>
          <a:xfrm>
            <a:off x="4392849" y="5008103"/>
            <a:ext cx="442483" cy="285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800"/>
          </a:p>
        </p:txBody>
      </p:sp>
      <p:sp>
        <p:nvSpPr>
          <p:cNvPr id="31" name="Graphique 2" descr="Moustique avec un remplissage uni">
            <a:extLst>
              <a:ext uri="{FF2B5EF4-FFF2-40B4-BE49-F238E27FC236}">
                <a16:creationId xmlns:a16="http://schemas.microsoft.com/office/drawing/2014/main" id="{3BA7B79F-770E-C4C5-809A-A280F2300F7B}"/>
              </a:ext>
            </a:extLst>
          </p:cNvPr>
          <p:cNvSpPr/>
          <p:nvPr/>
        </p:nvSpPr>
        <p:spPr>
          <a:xfrm rot="19612243">
            <a:off x="8105120" y="3637877"/>
            <a:ext cx="270382" cy="214535"/>
          </a:xfrm>
          <a:custGeom>
            <a:avLst/>
            <a:gdLst>
              <a:gd name="connsiteX0" fmla="*/ 727814 w 728543"/>
              <a:gd name="connsiteY0" fmla="*/ 603535 h 744981"/>
              <a:gd name="connsiteX1" fmla="*/ 662091 w 728543"/>
              <a:gd name="connsiteY1" fmla="*/ 439705 h 744981"/>
              <a:gd name="connsiteX2" fmla="*/ 674474 w 728543"/>
              <a:gd name="connsiteY2" fmla="*/ 413035 h 744981"/>
              <a:gd name="connsiteX3" fmla="*/ 674474 w 728543"/>
              <a:gd name="connsiteY3" fmla="*/ 413035 h 744981"/>
              <a:gd name="connsiteX4" fmla="*/ 673521 w 728543"/>
              <a:gd name="connsiteY4" fmla="*/ 403510 h 744981"/>
              <a:gd name="connsiteX5" fmla="*/ 668758 w 728543"/>
              <a:gd name="connsiteY5" fmla="*/ 386365 h 744981"/>
              <a:gd name="connsiteX6" fmla="*/ 672569 w 728543"/>
              <a:gd name="connsiteY6" fmla="*/ 370173 h 744981"/>
              <a:gd name="connsiteX7" fmla="*/ 634469 w 728543"/>
              <a:gd name="connsiteY7" fmla="*/ 332073 h 744981"/>
              <a:gd name="connsiteX8" fmla="*/ 603989 w 728543"/>
              <a:gd name="connsiteY8" fmla="*/ 346360 h 744981"/>
              <a:gd name="connsiteX9" fmla="*/ 551601 w 728543"/>
              <a:gd name="connsiteY9" fmla="*/ 287305 h 744981"/>
              <a:gd name="connsiteX10" fmla="*/ 432539 w 728543"/>
              <a:gd name="connsiteY10" fmla="*/ 41560 h 744981"/>
              <a:gd name="connsiteX11" fmla="*/ 382056 w 728543"/>
              <a:gd name="connsiteY11" fmla="*/ 24415 h 744981"/>
              <a:gd name="connsiteX12" fmla="*/ 370626 w 728543"/>
              <a:gd name="connsiteY12" fmla="*/ 32988 h 744981"/>
              <a:gd name="connsiteX13" fmla="*/ 366816 w 728543"/>
              <a:gd name="connsiteY13" fmla="*/ 35845 h 744981"/>
              <a:gd name="connsiteX14" fmla="*/ 345861 w 728543"/>
              <a:gd name="connsiteY14" fmla="*/ 69183 h 744981"/>
              <a:gd name="connsiteX15" fmla="*/ 504929 w 728543"/>
              <a:gd name="connsiteY15" fmla="*/ 287305 h 744981"/>
              <a:gd name="connsiteX16" fmla="*/ 487784 w 728543"/>
              <a:gd name="connsiteY16" fmla="*/ 295878 h 744981"/>
              <a:gd name="connsiteX17" fmla="*/ 283948 w 728543"/>
              <a:gd name="connsiteY17" fmla="*/ 15843 h 744981"/>
              <a:gd name="connsiteX18" fmla="*/ 230609 w 728543"/>
              <a:gd name="connsiteY18" fmla="*/ 7270 h 744981"/>
              <a:gd name="connsiteX19" fmla="*/ 221084 w 728543"/>
              <a:gd name="connsiteY19" fmla="*/ 17748 h 744981"/>
              <a:gd name="connsiteX20" fmla="*/ 218226 w 728543"/>
              <a:gd name="connsiteY20" fmla="*/ 21558 h 744981"/>
              <a:gd name="connsiteX21" fmla="*/ 242991 w 728543"/>
              <a:gd name="connsiteY21" fmla="*/ 159670 h 744981"/>
              <a:gd name="connsiteX22" fmla="*/ 461114 w 728543"/>
              <a:gd name="connsiteY22" fmla="*/ 323500 h 744981"/>
              <a:gd name="connsiteX23" fmla="*/ 452541 w 728543"/>
              <a:gd name="connsiteY23" fmla="*/ 356838 h 744981"/>
              <a:gd name="connsiteX24" fmla="*/ 369673 w 728543"/>
              <a:gd name="connsiteY24" fmla="*/ 377793 h 744981"/>
              <a:gd name="connsiteX25" fmla="*/ 341098 w 728543"/>
              <a:gd name="connsiteY25" fmla="*/ 336835 h 744981"/>
              <a:gd name="connsiteX26" fmla="*/ 307761 w 728543"/>
              <a:gd name="connsiteY26" fmla="*/ 331120 h 744981"/>
              <a:gd name="connsiteX27" fmla="*/ 299189 w 728543"/>
              <a:gd name="connsiteY27" fmla="*/ 341598 h 744981"/>
              <a:gd name="connsiteX28" fmla="*/ 294426 w 728543"/>
              <a:gd name="connsiteY28" fmla="*/ 353980 h 744981"/>
              <a:gd name="connsiteX29" fmla="*/ 283948 w 728543"/>
              <a:gd name="connsiteY29" fmla="*/ 338740 h 744981"/>
              <a:gd name="connsiteX30" fmla="*/ 250611 w 728543"/>
              <a:gd name="connsiteY30" fmla="*/ 332073 h 744981"/>
              <a:gd name="connsiteX31" fmla="*/ 242039 w 728543"/>
              <a:gd name="connsiteY31" fmla="*/ 343503 h 744981"/>
              <a:gd name="connsiteX32" fmla="*/ 174411 w 728543"/>
              <a:gd name="connsiteY32" fmla="*/ 519715 h 744981"/>
              <a:gd name="connsiteX33" fmla="*/ 120118 w 728543"/>
              <a:gd name="connsiteY33" fmla="*/ 519715 h 744981"/>
              <a:gd name="connsiteX34" fmla="*/ 113451 w 728543"/>
              <a:gd name="connsiteY34" fmla="*/ 517810 h 744981"/>
              <a:gd name="connsiteX35" fmla="*/ 96306 w 728543"/>
              <a:gd name="connsiteY35" fmla="*/ 528288 h 744981"/>
              <a:gd name="connsiteX36" fmla="*/ 106783 w 728543"/>
              <a:gd name="connsiteY36" fmla="*/ 545433 h 744981"/>
              <a:gd name="connsiteX37" fmla="*/ 113451 w 728543"/>
              <a:gd name="connsiteY37" fmla="*/ 547338 h 744981"/>
              <a:gd name="connsiteX38" fmla="*/ 148693 w 728543"/>
              <a:gd name="connsiteY38" fmla="*/ 552100 h 744981"/>
              <a:gd name="connsiteX39" fmla="*/ 162028 w 728543"/>
              <a:gd name="connsiteY39" fmla="*/ 551148 h 744981"/>
              <a:gd name="connsiteX40" fmla="*/ 131548 w 728543"/>
              <a:gd name="connsiteY40" fmla="*/ 591153 h 744981"/>
              <a:gd name="connsiteX41" fmla="*/ 122976 w 728543"/>
              <a:gd name="connsiteY41" fmla="*/ 598773 h 744981"/>
              <a:gd name="connsiteX42" fmla="*/ 57253 w 728543"/>
              <a:gd name="connsiteY42" fmla="*/ 627348 h 744981"/>
              <a:gd name="connsiteX43" fmla="*/ 13438 w 728543"/>
              <a:gd name="connsiteY43" fmla="*/ 632110 h 744981"/>
              <a:gd name="connsiteX44" fmla="*/ 103 w 728543"/>
              <a:gd name="connsiteY44" fmla="*/ 647350 h 744981"/>
              <a:gd name="connsiteX45" fmla="*/ 14391 w 728543"/>
              <a:gd name="connsiteY45" fmla="*/ 659733 h 744981"/>
              <a:gd name="connsiteX46" fmla="*/ 16296 w 728543"/>
              <a:gd name="connsiteY46" fmla="*/ 659733 h 744981"/>
              <a:gd name="connsiteX47" fmla="*/ 60111 w 728543"/>
              <a:gd name="connsiteY47" fmla="*/ 654970 h 744981"/>
              <a:gd name="connsiteX48" fmla="*/ 141073 w 728543"/>
              <a:gd name="connsiteY48" fmla="*/ 619728 h 744981"/>
              <a:gd name="connsiteX49" fmla="*/ 149646 w 728543"/>
              <a:gd name="connsiteY49" fmla="*/ 612108 h 744981"/>
              <a:gd name="connsiteX50" fmla="*/ 192509 w 728543"/>
              <a:gd name="connsiteY50" fmla="*/ 552100 h 744981"/>
              <a:gd name="connsiteX51" fmla="*/ 196318 w 728543"/>
              <a:gd name="connsiteY51" fmla="*/ 543528 h 744981"/>
              <a:gd name="connsiteX52" fmla="*/ 255373 w 728543"/>
              <a:gd name="connsiteY52" fmla="*/ 503523 h 744981"/>
              <a:gd name="connsiteX53" fmla="*/ 397296 w 728543"/>
              <a:gd name="connsiteY53" fmla="*/ 481615 h 744981"/>
              <a:gd name="connsiteX54" fmla="*/ 408726 w 728543"/>
              <a:gd name="connsiteY54" fmla="*/ 475900 h 744981"/>
              <a:gd name="connsiteX55" fmla="*/ 400154 w 728543"/>
              <a:gd name="connsiteY55" fmla="*/ 509238 h 744981"/>
              <a:gd name="connsiteX56" fmla="*/ 374436 w 728543"/>
              <a:gd name="connsiteY56" fmla="*/ 545433 h 744981"/>
              <a:gd name="connsiteX57" fmla="*/ 331573 w 728543"/>
              <a:gd name="connsiteY57" fmla="*/ 576865 h 744981"/>
              <a:gd name="connsiteX58" fmla="*/ 328716 w 728543"/>
              <a:gd name="connsiteY58" fmla="*/ 596868 h 744981"/>
              <a:gd name="connsiteX59" fmla="*/ 348718 w 728543"/>
              <a:gd name="connsiteY59" fmla="*/ 599725 h 744981"/>
              <a:gd name="connsiteX60" fmla="*/ 391581 w 728543"/>
              <a:gd name="connsiteY60" fmla="*/ 568293 h 744981"/>
              <a:gd name="connsiteX61" fmla="*/ 427776 w 728543"/>
              <a:gd name="connsiteY61" fmla="*/ 515905 h 744981"/>
              <a:gd name="connsiteX62" fmla="*/ 444921 w 728543"/>
              <a:gd name="connsiteY62" fmla="*/ 453040 h 744981"/>
              <a:gd name="connsiteX63" fmla="*/ 455398 w 728543"/>
              <a:gd name="connsiteY63" fmla="*/ 444468 h 744981"/>
              <a:gd name="connsiteX64" fmla="*/ 440159 w 728543"/>
              <a:gd name="connsiteY64" fmla="*/ 546385 h 744981"/>
              <a:gd name="connsiteX65" fmla="*/ 421109 w 728543"/>
              <a:gd name="connsiteY65" fmla="*/ 612108 h 744981"/>
              <a:gd name="connsiteX66" fmla="*/ 358243 w 728543"/>
              <a:gd name="connsiteY66" fmla="*/ 720693 h 744981"/>
              <a:gd name="connsiteX67" fmla="*/ 358243 w 728543"/>
              <a:gd name="connsiteY67" fmla="*/ 740695 h 744981"/>
              <a:gd name="connsiteX68" fmla="*/ 378246 w 728543"/>
              <a:gd name="connsiteY68" fmla="*/ 740695 h 744981"/>
              <a:gd name="connsiteX69" fmla="*/ 448731 w 728543"/>
              <a:gd name="connsiteY69" fmla="*/ 620680 h 744981"/>
              <a:gd name="connsiteX70" fmla="*/ 467781 w 728543"/>
              <a:gd name="connsiteY70" fmla="*/ 554005 h 744981"/>
              <a:gd name="connsiteX71" fmla="*/ 485879 w 728543"/>
              <a:gd name="connsiteY71" fmla="*/ 434943 h 744981"/>
              <a:gd name="connsiteX72" fmla="*/ 524931 w 728543"/>
              <a:gd name="connsiteY72" fmla="*/ 430180 h 744981"/>
              <a:gd name="connsiteX73" fmla="*/ 582081 w 728543"/>
              <a:gd name="connsiteY73" fmla="*/ 446373 h 744981"/>
              <a:gd name="connsiteX74" fmla="*/ 575414 w 728543"/>
              <a:gd name="connsiteY74" fmla="*/ 555910 h 744981"/>
              <a:gd name="connsiteX75" fmla="*/ 596369 w 728543"/>
              <a:gd name="connsiteY75" fmla="*/ 639730 h 744981"/>
              <a:gd name="connsiteX76" fmla="*/ 602083 w 728543"/>
              <a:gd name="connsiteY76" fmla="*/ 649255 h 744981"/>
              <a:gd name="connsiteX77" fmla="*/ 672569 w 728543"/>
              <a:gd name="connsiteY77" fmla="*/ 688308 h 744981"/>
              <a:gd name="connsiteX78" fmla="*/ 686856 w 728543"/>
              <a:gd name="connsiteY78" fmla="*/ 674020 h 744981"/>
              <a:gd name="connsiteX79" fmla="*/ 672569 w 728543"/>
              <a:gd name="connsiteY79" fmla="*/ 659733 h 744981"/>
              <a:gd name="connsiteX80" fmla="*/ 626849 w 728543"/>
              <a:gd name="connsiteY80" fmla="*/ 634015 h 744981"/>
              <a:gd name="connsiteX81" fmla="*/ 621133 w 728543"/>
              <a:gd name="connsiteY81" fmla="*/ 624490 h 744981"/>
              <a:gd name="connsiteX82" fmla="*/ 603989 w 728543"/>
              <a:gd name="connsiteY82" fmla="*/ 557815 h 744981"/>
              <a:gd name="connsiteX83" fmla="*/ 610656 w 728543"/>
              <a:gd name="connsiteY83" fmla="*/ 444468 h 744981"/>
              <a:gd name="connsiteX84" fmla="*/ 593511 w 728543"/>
              <a:gd name="connsiteY84" fmla="*/ 420655 h 744981"/>
              <a:gd name="connsiteX85" fmla="*/ 571604 w 728543"/>
              <a:gd name="connsiteY85" fmla="*/ 413988 h 744981"/>
              <a:gd name="connsiteX86" fmla="*/ 600179 w 728543"/>
              <a:gd name="connsiteY86" fmla="*/ 385413 h 744981"/>
              <a:gd name="connsiteX87" fmla="*/ 605894 w 728543"/>
              <a:gd name="connsiteY87" fmla="*/ 394938 h 744981"/>
              <a:gd name="connsiteX88" fmla="*/ 608751 w 728543"/>
              <a:gd name="connsiteY88" fmla="*/ 408273 h 744981"/>
              <a:gd name="connsiteX89" fmla="*/ 642089 w 728543"/>
              <a:gd name="connsiteY89" fmla="*/ 439705 h 744981"/>
              <a:gd name="connsiteX90" fmla="*/ 710669 w 728543"/>
              <a:gd name="connsiteY90" fmla="*/ 612108 h 744981"/>
              <a:gd name="connsiteX91" fmla="*/ 723051 w 728543"/>
              <a:gd name="connsiteY91" fmla="*/ 617823 h 744981"/>
              <a:gd name="connsiteX92" fmla="*/ 727814 w 728543"/>
              <a:gd name="connsiteY92" fmla="*/ 603535 h 744981"/>
              <a:gd name="connsiteX93" fmla="*/ 322048 w 728543"/>
              <a:gd name="connsiteY93" fmla="*/ 360648 h 744981"/>
              <a:gd name="connsiteX94" fmla="*/ 343004 w 728543"/>
              <a:gd name="connsiteY94" fmla="*/ 390175 h 744981"/>
              <a:gd name="connsiteX95" fmla="*/ 324906 w 728543"/>
              <a:gd name="connsiteY95" fmla="*/ 399700 h 744981"/>
              <a:gd name="connsiteX96" fmla="*/ 312523 w 728543"/>
              <a:gd name="connsiteY96" fmla="*/ 381603 h 744981"/>
              <a:gd name="connsiteX97" fmla="*/ 322048 w 728543"/>
              <a:gd name="connsiteY97" fmla="*/ 360648 h 744981"/>
              <a:gd name="connsiteX98" fmla="*/ 210606 w 728543"/>
              <a:gd name="connsiteY98" fmla="*/ 503523 h 744981"/>
              <a:gd name="connsiteX99" fmla="*/ 264898 w 728543"/>
              <a:gd name="connsiteY99" fmla="*/ 362553 h 744981"/>
              <a:gd name="connsiteX100" fmla="*/ 280139 w 728543"/>
              <a:gd name="connsiteY100" fmla="*/ 386365 h 744981"/>
              <a:gd name="connsiteX101" fmla="*/ 252516 w 728543"/>
              <a:gd name="connsiteY101" fmla="*/ 453040 h 744981"/>
              <a:gd name="connsiteX102" fmla="*/ 210606 w 728543"/>
              <a:gd name="connsiteY102" fmla="*/ 503523 h 74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28543" h="744981">
                <a:moveTo>
                  <a:pt x="727814" y="603535"/>
                </a:moveTo>
                <a:lnTo>
                  <a:pt x="662091" y="439705"/>
                </a:lnTo>
                <a:cubicBezTo>
                  <a:pt x="669711" y="433038"/>
                  <a:pt x="674474" y="423513"/>
                  <a:pt x="674474" y="413035"/>
                </a:cubicBezTo>
                <a:lnTo>
                  <a:pt x="674474" y="413035"/>
                </a:lnTo>
                <a:cubicBezTo>
                  <a:pt x="674474" y="410178"/>
                  <a:pt x="674474" y="406368"/>
                  <a:pt x="673521" y="403510"/>
                </a:cubicBezTo>
                <a:lnTo>
                  <a:pt x="668758" y="386365"/>
                </a:lnTo>
                <a:cubicBezTo>
                  <a:pt x="671616" y="381603"/>
                  <a:pt x="672569" y="375888"/>
                  <a:pt x="672569" y="370173"/>
                </a:cubicBezTo>
                <a:cubicBezTo>
                  <a:pt x="672569" y="349218"/>
                  <a:pt x="655424" y="332073"/>
                  <a:pt x="634469" y="332073"/>
                </a:cubicBezTo>
                <a:cubicBezTo>
                  <a:pt x="623039" y="332073"/>
                  <a:pt x="611608" y="337788"/>
                  <a:pt x="603989" y="346360"/>
                </a:cubicBezTo>
                <a:cubicBezTo>
                  <a:pt x="599226" y="318738"/>
                  <a:pt x="578271" y="295878"/>
                  <a:pt x="551601" y="287305"/>
                </a:cubicBezTo>
                <a:lnTo>
                  <a:pt x="432539" y="41560"/>
                </a:lnTo>
                <a:cubicBezTo>
                  <a:pt x="423014" y="22510"/>
                  <a:pt x="400154" y="14890"/>
                  <a:pt x="382056" y="24415"/>
                </a:cubicBezTo>
                <a:cubicBezTo>
                  <a:pt x="378246" y="26320"/>
                  <a:pt x="374436" y="29178"/>
                  <a:pt x="370626" y="32988"/>
                </a:cubicBezTo>
                <a:lnTo>
                  <a:pt x="366816" y="35845"/>
                </a:lnTo>
                <a:cubicBezTo>
                  <a:pt x="358243" y="45370"/>
                  <a:pt x="350623" y="56800"/>
                  <a:pt x="345861" y="69183"/>
                </a:cubicBezTo>
                <a:lnTo>
                  <a:pt x="504929" y="287305"/>
                </a:lnTo>
                <a:cubicBezTo>
                  <a:pt x="499214" y="289210"/>
                  <a:pt x="492546" y="292068"/>
                  <a:pt x="487784" y="295878"/>
                </a:cubicBezTo>
                <a:lnTo>
                  <a:pt x="283948" y="15843"/>
                </a:lnTo>
                <a:cubicBezTo>
                  <a:pt x="271566" y="-1302"/>
                  <a:pt x="247753" y="-5112"/>
                  <a:pt x="230609" y="7270"/>
                </a:cubicBezTo>
                <a:cubicBezTo>
                  <a:pt x="226798" y="10128"/>
                  <a:pt x="223941" y="13938"/>
                  <a:pt x="221084" y="17748"/>
                </a:cubicBezTo>
                <a:lnTo>
                  <a:pt x="218226" y="21558"/>
                </a:lnTo>
                <a:cubicBezTo>
                  <a:pt x="189651" y="67278"/>
                  <a:pt x="200128" y="127285"/>
                  <a:pt x="242991" y="159670"/>
                </a:cubicBezTo>
                <a:lnTo>
                  <a:pt x="461114" y="323500"/>
                </a:lnTo>
                <a:cubicBezTo>
                  <a:pt x="455398" y="333978"/>
                  <a:pt x="452541" y="345408"/>
                  <a:pt x="452541" y="356838"/>
                </a:cubicBezTo>
                <a:cubicBezTo>
                  <a:pt x="423966" y="358743"/>
                  <a:pt x="395391" y="366363"/>
                  <a:pt x="369673" y="377793"/>
                </a:cubicBezTo>
                <a:lnTo>
                  <a:pt x="341098" y="336835"/>
                </a:lnTo>
                <a:cubicBezTo>
                  <a:pt x="333479" y="326358"/>
                  <a:pt x="318239" y="323500"/>
                  <a:pt x="307761" y="331120"/>
                </a:cubicBezTo>
                <a:cubicBezTo>
                  <a:pt x="303951" y="333978"/>
                  <a:pt x="301093" y="336835"/>
                  <a:pt x="299189" y="341598"/>
                </a:cubicBezTo>
                <a:lnTo>
                  <a:pt x="294426" y="353980"/>
                </a:lnTo>
                <a:lnTo>
                  <a:pt x="283948" y="338740"/>
                </a:lnTo>
                <a:cubicBezTo>
                  <a:pt x="276329" y="328263"/>
                  <a:pt x="262041" y="324453"/>
                  <a:pt x="250611" y="332073"/>
                </a:cubicBezTo>
                <a:cubicBezTo>
                  <a:pt x="246801" y="334930"/>
                  <a:pt x="242991" y="338740"/>
                  <a:pt x="242039" y="343503"/>
                </a:cubicBezTo>
                <a:lnTo>
                  <a:pt x="174411" y="519715"/>
                </a:lnTo>
                <a:cubicBezTo>
                  <a:pt x="156313" y="523525"/>
                  <a:pt x="138216" y="523525"/>
                  <a:pt x="120118" y="519715"/>
                </a:cubicBezTo>
                <a:lnTo>
                  <a:pt x="113451" y="517810"/>
                </a:lnTo>
                <a:cubicBezTo>
                  <a:pt x="105831" y="515905"/>
                  <a:pt x="98211" y="520668"/>
                  <a:pt x="96306" y="528288"/>
                </a:cubicBezTo>
                <a:cubicBezTo>
                  <a:pt x="94401" y="535908"/>
                  <a:pt x="99163" y="543528"/>
                  <a:pt x="106783" y="545433"/>
                </a:cubicBezTo>
                <a:lnTo>
                  <a:pt x="113451" y="547338"/>
                </a:lnTo>
                <a:cubicBezTo>
                  <a:pt x="124881" y="550195"/>
                  <a:pt x="137263" y="552100"/>
                  <a:pt x="148693" y="552100"/>
                </a:cubicBezTo>
                <a:cubicBezTo>
                  <a:pt x="153456" y="552100"/>
                  <a:pt x="157266" y="552100"/>
                  <a:pt x="162028" y="551148"/>
                </a:cubicBezTo>
                <a:cubicBezTo>
                  <a:pt x="154409" y="566388"/>
                  <a:pt x="144884" y="579723"/>
                  <a:pt x="131548" y="591153"/>
                </a:cubicBezTo>
                <a:lnTo>
                  <a:pt x="122976" y="598773"/>
                </a:lnTo>
                <a:cubicBezTo>
                  <a:pt x="104878" y="614965"/>
                  <a:pt x="81066" y="624490"/>
                  <a:pt x="57253" y="627348"/>
                </a:cubicBezTo>
                <a:lnTo>
                  <a:pt x="13438" y="632110"/>
                </a:lnTo>
                <a:cubicBezTo>
                  <a:pt x="4866" y="632110"/>
                  <a:pt x="-849" y="638778"/>
                  <a:pt x="103" y="647350"/>
                </a:cubicBezTo>
                <a:cubicBezTo>
                  <a:pt x="1056" y="654970"/>
                  <a:pt x="6771" y="659733"/>
                  <a:pt x="14391" y="659733"/>
                </a:cubicBezTo>
                <a:cubicBezTo>
                  <a:pt x="15343" y="659733"/>
                  <a:pt x="15343" y="659733"/>
                  <a:pt x="16296" y="659733"/>
                </a:cubicBezTo>
                <a:lnTo>
                  <a:pt x="60111" y="654970"/>
                </a:lnTo>
                <a:cubicBezTo>
                  <a:pt x="90591" y="652113"/>
                  <a:pt x="118213" y="639730"/>
                  <a:pt x="141073" y="619728"/>
                </a:cubicBezTo>
                <a:lnTo>
                  <a:pt x="149646" y="612108"/>
                </a:lnTo>
                <a:cubicBezTo>
                  <a:pt x="168696" y="595915"/>
                  <a:pt x="182984" y="574960"/>
                  <a:pt x="192509" y="552100"/>
                </a:cubicBezTo>
                <a:lnTo>
                  <a:pt x="196318" y="543528"/>
                </a:lnTo>
                <a:cubicBezTo>
                  <a:pt x="219178" y="535908"/>
                  <a:pt x="239181" y="521620"/>
                  <a:pt x="255373" y="503523"/>
                </a:cubicBezTo>
                <a:cubicBezTo>
                  <a:pt x="276329" y="520668"/>
                  <a:pt x="335384" y="512095"/>
                  <a:pt x="397296" y="481615"/>
                </a:cubicBezTo>
                <a:cubicBezTo>
                  <a:pt x="401106" y="479710"/>
                  <a:pt x="404916" y="477805"/>
                  <a:pt x="408726" y="475900"/>
                </a:cubicBezTo>
                <a:lnTo>
                  <a:pt x="400154" y="509238"/>
                </a:lnTo>
                <a:cubicBezTo>
                  <a:pt x="396343" y="523525"/>
                  <a:pt x="386818" y="536860"/>
                  <a:pt x="374436" y="545433"/>
                </a:cubicBezTo>
                <a:lnTo>
                  <a:pt x="331573" y="576865"/>
                </a:lnTo>
                <a:cubicBezTo>
                  <a:pt x="324906" y="581628"/>
                  <a:pt x="323954" y="590200"/>
                  <a:pt x="328716" y="596868"/>
                </a:cubicBezTo>
                <a:cubicBezTo>
                  <a:pt x="333479" y="603535"/>
                  <a:pt x="342051" y="604488"/>
                  <a:pt x="348718" y="599725"/>
                </a:cubicBezTo>
                <a:lnTo>
                  <a:pt x="391581" y="568293"/>
                </a:lnTo>
                <a:cubicBezTo>
                  <a:pt x="409679" y="555910"/>
                  <a:pt x="422061" y="536860"/>
                  <a:pt x="427776" y="515905"/>
                </a:cubicBezTo>
                <a:lnTo>
                  <a:pt x="444921" y="453040"/>
                </a:lnTo>
                <a:cubicBezTo>
                  <a:pt x="448731" y="450183"/>
                  <a:pt x="452541" y="447325"/>
                  <a:pt x="455398" y="444468"/>
                </a:cubicBezTo>
                <a:lnTo>
                  <a:pt x="440159" y="546385"/>
                </a:lnTo>
                <a:lnTo>
                  <a:pt x="421109" y="612108"/>
                </a:lnTo>
                <a:cubicBezTo>
                  <a:pt x="408726" y="652113"/>
                  <a:pt x="386818" y="689260"/>
                  <a:pt x="358243" y="720693"/>
                </a:cubicBezTo>
                <a:cubicBezTo>
                  <a:pt x="352529" y="726408"/>
                  <a:pt x="352529" y="734980"/>
                  <a:pt x="358243" y="740695"/>
                </a:cubicBezTo>
                <a:cubicBezTo>
                  <a:pt x="363959" y="746410"/>
                  <a:pt x="372531" y="746410"/>
                  <a:pt x="378246" y="740695"/>
                </a:cubicBezTo>
                <a:cubicBezTo>
                  <a:pt x="410631" y="706405"/>
                  <a:pt x="434443" y="665448"/>
                  <a:pt x="448731" y="620680"/>
                </a:cubicBezTo>
                <a:lnTo>
                  <a:pt x="467781" y="554005"/>
                </a:lnTo>
                <a:lnTo>
                  <a:pt x="485879" y="434943"/>
                </a:lnTo>
                <a:cubicBezTo>
                  <a:pt x="499214" y="433990"/>
                  <a:pt x="512548" y="432085"/>
                  <a:pt x="524931" y="430180"/>
                </a:cubicBezTo>
                <a:lnTo>
                  <a:pt x="582081" y="446373"/>
                </a:lnTo>
                <a:lnTo>
                  <a:pt x="575414" y="555910"/>
                </a:lnTo>
                <a:cubicBezTo>
                  <a:pt x="573508" y="585438"/>
                  <a:pt x="581129" y="614965"/>
                  <a:pt x="596369" y="639730"/>
                </a:cubicBezTo>
                <a:lnTo>
                  <a:pt x="602083" y="649255"/>
                </a:lnTo>
                <a:cubicBezTo>
                  <a:pt x="617324" y="674020"/>
                  <a:pt x="643994" y="688308"/>
                  <a:pt x="672569" y="688308"/>
                </a:cubicBezTo>
                <a:cubicBezTo>
                  <a:pt x="680189" y="688308"/>
                  <a:pt x="686856" y="681640"/>
                  <a:pt x="686856" y="674020"/>
                </a:cubicBezTo>
                <a:cubicBezTo>
                  <a:pt x="686856" y="666400"/>
                  <a:pt x="680189" y="659733"/>
                  <a:pt x="672569" y="659733"/>
                </a:cubicBezTo>
                <a:cubicBezTo>
                  <a:pt x="653519" y="659733"/>
                  <a:pt x="636374" y="650208"/>
                  <a:pt x="626849" y="634015"/>
                </a:cubicBezTo>
                <a:lnTo>
                  <a:pt x="621133" y="624490"/>
                </a:lnTo>
                <a:cubicBezTo>
                  <a:pt x="608751" y="604488"/>
                  <a:pt x="603036" y="580675"/>
                  <a:pt x="603989" y="557815"/>
                </a:cubicBezTo>
                <a:lnTo>
                  <a:pt x="610656" y="444468"/>
                </a:lnTo>
                <a:cubicBezTo>
                  <a:pt x="611608" y="433038"/>
                  <a:pt x="603989" y="423513"/>
                  <a:pt x="593511" y="420655"/>
                </a:cubicBezTo>
                <a:lnTo>
                  <a:pt x="571604" y="413988"/>
                </a:lnTo>
                <a:cubicBezTo>
                  <a:pt x="583986" y="407320"/>
                  <a:pt x="594464" y="397795"/>
                  <a:pt x="600179" y="385413"/>
                </a:cubicBezTo>
                <a:cubicBezTo>
                  <a:pt x="602083" y="388270"/>
                  <a:pt x="603989" y="392080"/>
                  <a:pt x="605894" y="394938"/>
                </a:cubicBezTo>
                <a:cubicBezTo>
                  <a:pt x="605894" y="399700"/>
                  <a:pt x="606846" y="404463"/>
                  <a:pt x="608751" y="408273"/>
                </a:cubicBezTo>
                <a:cubicBezTo>
                  <a:pt x="617324" y="420655"/>
                  <a:pt x="628754" y="431133"/>
                  <a:pt x="642089" y="439705"/>
                </a:cubicBezTo>
                <a:lnTo>
                  <a:pt x="710669" y="612108"/>
                </a:lnTo>
                <a:cubicBezTo>
                  <a:pt x="712574" y="616870"/>
                  <a:pt x="718289" y="619728"/>
                  <a:pt x="723051" y="617823"/>
                </a:cubicBezTo>
                <a:cubicBezTo>
                  <a:pt x="727814" y="614013"/>
                  <a:pt x="729719" y="608298"/>
                  <a:pt x="727814" y="603535"/>
                </a:cubicBezTo>
                <a:close/>
                <a:moveTo>
                  <a:pt x="322048" y="360648"/>
                </a:moveTo>
                <a:lnTo>
                  <a:pt x="343004" y="390175"/>
                </a:lnTo>
                <a:cubicBezTo>
                  <a:pt x="337289" y="393033"/>
                  <a:pt x="330621" y="396843"/>
                  <a:pt x="324906" y="399700"/>
                </a:cubicBezTo>
                <a:lnTo>
                  <a:pt x="312523" y="381603"/>
                </a:lnTo>
                <a:lnTo>
                  <a:pt x="322048" y="360648"/>
                </a:lnTo>
                <a:close/>
                <a:moveTo>
                  <a:pt x="210606" y="503523"/>
                </a:moveTo>
                <a:lnTo>
                  <a:pt x="264898" y="362553"/>
                </a:lnTo>
                <a:lnTo>
                  <a:pt x="280139" y="386365"/>
                </a:lnTo>
                <a:lnTo>
                  <a:pt x="252516" y="453040"/>
                </a:lnTo>
                <a:cubicBezTo>
                  <a:pt x="244896" y="473043"/>
                  <a:pt x="229656" y="491140"/>
                  <a:pt x="210606" y="50352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H" sz="2800"/>
          </a:p>
        </p:txBody>
      </p:sp>
      <p:sp>
        <p:nvSpPr>
          <p:cNvPr id="32" name="Graphique 2" descr="Moustique avec un remplissage uni">
            <a:extLst>
              <a:ext uri="{FF2B5EF4-FFF2-40B4-BE49-F238E27FC236}">
                <a16:creationId xmlns:a16="http://schemas.microsoft.com/office/drawing/2014/main" id="{C26A5524-BF0A-E230-4EB2-138A179726DC}"/>
              </a:ext>
            </a:extLst>
          </p:cNvPr>
          <p:cNvSpPr/>
          <p:nvPr/>
        </p:nvSpPr>
        <p:spPr>
          <a:xfrm rot="19612243">
            <a:off x="8216067" y="3200180"/>
            <a:ext cx="270382" cy="214535"/>
          </a:xfrm>
          <a:custGeom>
            <a:avLst/>
            <a:gdLst>
              <a:gd name="connsiteX0" fmla="*/ 727814 w 728543"/>
              <a:gd name="connsiteY0" fmla="*/ 603535 h 744981"/>
              <a:gd name="connsiteX1" fmla="*/ 662091 w 728543"/>
              <a:gd name="connsiteY1" fmla="*/ 439705 h 744981"/>
              <a:gd name="connsiteX2" fmla="*/ 674474 w 728543"/>
              <a:gd name="connsiteY2" fmla="*/ 413035 h 744981"/>
              <a:gd name="connsiteX3" fmla="*/ 674474 w 728543"/>
              <a:gd name="connsiteY3" fmla="*/ 413035 h 744981"/>
              <a:gd name="connsiteX4" fmla="*/ 673521 w 728543"/>
              <a:gd name="connsiteY4" fmla="*/ 403510 h 744981"/>
              <a:gd name="connsiteX5" fmla="*/ 668758 w 728543"/>
              <a:gd name="connsiteY5" fmla="*/ 386365 h 744981"/>
              <a:gd name="connsiteX6" fmla="*/ 672569 w 728543"/>
              <a:gd name="connsiteY6" fmla="*/ 370173 h 744981"/>
              <a:gd name="connsiteX7" fmla="*/ 634469 w 728543"/>
              <a:gd name="connsiteY7" fmla="*/ 332073 h 744981"/>
              <a:gd name="connsiteX8" fmla="*/ 603989 w 728543"/>
              <a:gd name="connsiteY8" fmla="*/ 346360 h 744981"/>
              <a:gd name="connsiteX9" fmla="*/ 551601 w 728543"/>
              <a:gd name="connsiteY9" fmla="*/ 287305 h 744981"/>
              <a:gd name="connsiteX10" fmla="*/ 432539 w 728543"/>
              <a:gd name="connsiteY10" fmla="*/ 41560 h 744981"/>
              <a:gd name="connsiteX11" fmla="*/ 382056 w 728543"/>
              <a:gd name="connsiteY11" fmla="*/ 24415 h 744981"/>
              <a:gd name="connsiteX12" fmla="*/ 370626 w 728543"/>
              <a:gd name="connsiteY12" fmla="*/ 32988 h 744981"/>
              <a:gd name="connsiteX13" fmla="*/ 366816 w 728543"/>
              <a:gd name="connsiteY13" fmla="*/ 35845 h 744981"/>
              <a:gd name="connsiteX14" fmla="*/ 345861 w 728543"/>
              <a:gd name="connsiteY14" fmla="*/ 69183 h 744981"/>
              <a:gd name="connsiteX15" fmla="*/ 504929 w 728543"/>
              <a:gd name="connsiteY15" fmla="*/ 287305 h 744981"/>
              <a:gd name="connsiteX16" fmla="*/ 487784 w 728543"/>
              <a:gd name="connsiteY16" fmla="*/ 295878 h 744981"/>
              <a:gd name="connsiteX17" fmla="*/ 283948 w 728543"/>
              <a:gd name="connsiteY17" fmla="*/ 15843 h 744981"/>
              <a:gd name="connsiteX18" fmla="*/ 230609 w 728543"/>
              <a:gd name="connsiteY18" fmla="*/ 7270 h 744981"/>
              <a:gd name="connsiteX19" fmla="*/ 221084 w 728543"/>
              <a:gd name="connsiteY19" fmla="*/ 17748 h 744981"/>
              <a:gd name="connsiteX20" fmla="*/ 218226 w 728543"/>
              <a:gd name="connsiteY20" fmla="*/ 21558 h 744981"/>
              <a:gd name="connsiteX21" fmla="*/ 242991 w 728543"/>
              <a:gd name="connsiteY21" fmla="*/ 159670 h 744981"/>
              <a:gd name="connsiteX22" fmla="*/ 461114 w 728543"/>
              <a:gd name="connsiteY22" fmla="*/ 323500 h 744981"/>
              <a:gd name="connsiteX23" fmla="*/ 452541 w 728543"/>
              <a:gd name="connsiteY23" fmla="*/ 356838 h 744981"/>
              <a:gd name="connsiteX24" fmla="*/ 369673 w 728543"/>
              <a:gd name="connsiteY24" fmla="*/ 377793 h 744981"/>
              <a:gd name="connsiteX25" fmla="*/ 341098 w 728543"/>
              <a:gd name="connsiteY25" fmla="*/ 336835 h 744981"/>
              <a:gd name="connsiteX26" fmla="*/ 307761 w 728543"/>
              <a:gd name="connsiteY26" fmla="*/ 331120 h 744981"/>
              <a:gd name="connsiteX27" fmla="*/ 299189 w 728543"/>
              <a:gd name="connsiteY27" fmla="*/ 341598 h 744981"/>
              <a:gd name="connsiteX28" fmla="*/ 294426 w 728543"/>
              <a:gd name="connsiteY28" fmla="*/ 353980 h 744981"/>
              <a:gd name="connsiteX29" fmla="*/ 283948 w 728543"/>
              <a:gd name="connsiteY29" fmla="*/ 338740 h 744981"/>
              <a:gd name="connsiteX30" fmla="*/ 250611 w 728543"/>
              <a:gd name="connsiteY30" fmla="*/ 332073 h 744981"/>
              <a:gd name="connsiteX31" fmla="*/ 242039 w 728543"/>
              <a:gd name="connsiteY31" fmla="*/ 343503 h 744981"/>
              <a:gd name="connsiteX32" fmla="*/ 174411 w 728543"/>
              <a:gd name="connsiteY32" fmla="*/ 519715 h 744981"/>
              <a:gd name="connsiteX33" fmla="*/ 120118 w 728543"/>
              <a:gd name="connsiteY33" fmla="*/ 519715 h 744981"/>
              <a:gd name="connsiteX34" fmla="*/ 113451 w 728543"/>
              <a:gd name="connsiteY34" fmla="*/ 517810 h 744981"/>
              <a:gd name="connsiteX35" fmla="*/ 96306 w 728543"/>
              <a:gd name="connsiteY35" fmla="*/ 528288 h 744981"/>
              <a:gd name="connsiteX36" fmla="*/ 106783 w 728543"/>
              <a:gd name="connsiteY36" fmla="*/ 545433 h 744981"/>
              <a:gd name="connsiteX37" fmla="*/ 113451 w 728543"/>
              <a:gd name="connsiteY37" fmla="*/ 547338 h 744981"/>
              <a:gd name="connsiteX38" fmla="*/ 148693 w 728543"/>
              <a:gd name="connsiteY38" fmla="*/ 552100 h 744981"/>
              <a:gd name="connsiteX39" fmla="*/ 162028 w 728543"/>
              <a:gd name="connsiteY39" fmla="*/ 551148 h 744981"/>
              <a:gd name="connsiteX40" fmla="*/ 131548 w 728543"/>
              <a:gd name="connsiteY40" fmla="*/ 591153 h 744981"/>
              <a:gd name="connsiteX41" fmla="*/ 122976 w 728543"/>
              <a:gd name="connsiteY41" fmla="*/ 598773 h 744981"/>
              <a:gd name="connsiteX42" fmla="*/ 57253 w 728543"/>
              <a:gd name="connsiteY42" fmla="*/ 627348 h 744981"/>
              <a:gd name="connsiteX43" fmla="*/ 13438 w 728543"/>
              <a:gd name="connsiteY43" fmla="*/ 632110 h 744981"/>
              <a:gd name="connsiteX44" fmla="*/ 103 w 728543"/>
              <a:gd name="connsiteY44" fmla="*/ 647350 h 744981"/>
              <a:gd name="connsiteX45" fmla="*/ 14391 w 728543"/>
              <a:gd name="connsiteY45" fmla="*/ 659733 h 744981"/>
              <a:gd name="connsiteX46" fmla="*/ 16296 w 728543"/>
              <a:gd name="connsiteY46" fmla="*/ 659733 h 744981"/>
              <a:gd name="connsiteX47" fmla="*/ 60111 w 728543"/>
              <a:gd name="connsiteY47" fmla="*/ 654970 h 744981"/>
              <a:gd name="connsiteX48" fmla="*/ 141073 w 728543"/>
              <a:gd name="connsiteY48" fmla="*/ 619728 h 744981"/>
              <a:gd name="connsiteX49" fmla="*/ 149646 w 728543"/>
              <a:gd name="connsiteY49" fmla="*/ 612108 h 744981"/>
              <a:gd name="connsiteX50" fmla="*/ 192509 w 728543"/>
              <a:gd name="connsiteY50" fmla="*/ 552100 h 744981"/>
              <a:gd name="connsiteX51" fmla="*/ 196318 w 728543"/>
              <a:gd name="connsiteY51" fmla="*/ 543528 h 744981"/>
              <a:gd name="connsiteX52" fmla="*/ 255373 w 728543"/>
              <a:gd name="connsiteY52" fmla="*/ 503523 h 744981"/>
              <a:gd name="connsiteX53" fmla="*/ 397296 w 728543"/>
              <a:gd name="connsiteY53" fmla="*/ 481615 h 744981"/>
              <a:gd name="connsiteX54" fmla="*/ 408726 w 728543"/>
              <a:gd name="connsiteY54" fmla="*/ 475900 h 744981"/>
              <a:gd name="connsiteX55" fmla="*/ 400154 w 728543"/>
              <a:gd name="connsiteY55" fmla="*/ 509238 h 744981"/>
              <a:gd name="connsiteX56" fmla="*/ 374436 w 728543"/>
              <a:gd name="connsiteY56" fmla="*/ 545433 h 744981"/>
              <a:gd name="connsiteX57" fmla="*/ 331573 w 728543"/>
              <a:gd name="connsiteY57" fmla="*/ 576865 h 744981"/>
              <a:gd name="connsiteX58" fmla="*/ 328716 w 728543"/>
              <a:gd name="connsiteY58" fmla="*/ 596868 h 744981"/>
              <a:gd name="connsiteX59" fmla="*/ 348718 w 728543"/>
              <a:gd name="connsiteY59" fmla="*/ 599725 h 744981"/>
              <a:gd name="connsiteX60" fmla="*/ 391581 w 728543"/>
              <a:gd name="connsiteY60" fmla="*/ 568293 h 744981"/>
              <a:gd name="connsiteX61" fmla="*/ 427776 w 728543"/>
              <a:gd name="connsiteY61" fmla="*/ 515905 h 744981"/>
              <a:gd name="connsiteX62" fmla="*/ 444921 w 728543"/>
              <a:gd name="connsiteY62" fmla="*/ 453040 h 744981"/>
              <a:gd name="connsiteX63" fmla="*/ 455398 w 728543"/>
              <a:gd name="connsiteY63" fmla="*/ 444468 h 744981"/>
              <a:gd name="connsiteX64" fmla="*/ 440159 w 728543"/>
              <a:gd name="connsiteY64" fmla="*/ 546385 h 744981"/>
              <a:gd name="connsiteX65" fmla="*/ 421109 w 728543"/>
              <a:gd name="connsiteY65" fmla="*/ 612108 h 744981"/>
              <a:gd name="connsiteX66" fmla="*/ 358243 w 728543"/>
              <a:gd name="connsiteY66" fmla="*/ 720693 h 744981"/>
              <a:gd name="connsiteX67" fmla="*/ 358243 w 728543"/>
              <a:gd name="connsiteY67" fmla="*/ 740695 h 744981"/>
              <a:gd name="connsiteX68" fmla="*/ 378246 w 728543"/>
              <a:gd name="connsiteY68" fmla="*/ 740695 h 744981"/>
              <a:gd name="connsiteX69" fmla="*/ 448731 w 728543"/>
              <a:gd name="connsiteY69" fmla="*/ 620680 h 744981"/>
              <a:gd name="connsiteX70" fmla="*/ 467781 w 728543"/>
              <a:gd name="connsiteY70" fmla="*/ 554005 h 744981"/>
              <a:gd name="connsiteX71" fmla="*/ 485879 w 728543"/>
              <a:gd name="connsiteY71" fmla="*/ 434943 h 744981"/>
              <a:gd name="connsiteX72" fmla="*/ 524931 w 728543"/>
              <a:gd name="connsiteY72" fmla="*/ 430180 h 744981"/>
              <a:gd name="connsiteX73" fmla="*/ 582081 w 728543"/>
              <a:gd name="connsiteY73" fmla="*/ 446373 h 744981"/>
              <a:gd name="connsiteX74" fmla="*/ 575414 w 728543"/>
              <a:gd name="connsiteY74" fmla="*/ 555910 h 744981"/>
              <a:gd name="connsiteX75" fmla="*/ 596369 w 728543"/>
              <a:gd name="connsiteY75" fmla="*/ 639730 h 744981"/>
              <a:gd name="connsiteX76" fmla="*/ 602083 w 728543"/>
              <a:gd name="connsiteY76" fmla="*/ 649255 h 744981"/>
              <a:gd name="connsiteX77" fmla="*/ 672569 w 728543"/>
              <a:gd name="connsiteY77" fmla="*/ 688308 h 744981"/>
              <a:gd name="connsiteX78" fmla="*/ 686856 w 728543"/>
              <a:gd name="connsiteY78" fmla="*/ 674020 h 744981"/>
              <a:gd name="connsiteX79" fmla="*/ 672569 w 728543"/>
              <a:gd name="connsiteY79" fmla="*/ 659733 h 744981"/>
              <a:gd name="connsiteX80" fmla="*/ 626849 w 728543"/>
              <a:gd name="connsiteY80" fmla="*/ 634015 h 744981"/>
              <a:gd name="connsiteX81" fmla="*/ 621133 w 728543"/>
              <a:gd name="connsiteY81" fmla="*/ 624490 h 744981"/>
              <a:gd name="connsiteX82" fmla="*/ 603989 w 728543"/>
              <a:gd name="connsiteY82" fmla="*/ 557815 h 744981"/>
              <a:gd name="connsiteX83" fmla="*/ 610656 w 728543"/>
              <a:gd name="connsiteY83" fmla="*/ 444468 h 744981"/>
              <a:gd name="connsiteX84" fmla="*/ 593511 w 728543"/>
              <a:gd name="connsiteY84" fmla="*/ 420655 h 744981"/>
              <a:gd name="connsiteX85" fmla="*/ 571604 w 728543"/>
              <a:gd name="connsiteY85" fmla="*/ 413988 h 744981"/>
              <a:gd name="connsiteX86" fmla="*/ 600179 w 728543"/>
              <a:gd name="connsiteY86" fmla="*/ 385413 h 744981"/>
              <a:gd name="connsiteX87" fmla="*/ 605894 w 728543"/>
              <a:gd name="connsiteY87" fmla="*/ 394938 h 744981"/>
              <a:gd name="connsiteX88" fmla="*/ 608751 w 728543"/>
              <a:gd name="connsiteY88" fmla="*/ 408273 h 744981"/>
              <a:gd name="connsiteX89" fmla="*/ 642089 w 728543"/>
              <a:gd name="connsiteY89" fmla="*/ 439705 h 744981"/>
              <a:gd name="connsiteX90" fmla="*/ 710669 w 728543"/>
              <a:gd name="connsiteY90" fmla="*/ 612108 h 744981"/>
              <a:gd name="connsiteX91" fmla="*/ 723051 w 728543"/>
              <a:gd name="connsiteY91" fmla="*/ 617823 h 744981"/>
              <a:gd name="connsiteX92" fmla="*/ 727814 w 728543"/>
              <a:gd name="connsiteY92" fmla="*/ 603535 h 744981"/>
              <a:gd name="connsiteX93" fmla="*/ 322048 w 728543"/>
              <a:gd name="connsiteY93" fmla="*/ 360648 h 744981"/>
              <a:gd name="connsiteX94" fmla="*/ 343004 w 728543"/>
              <a:gd name="connsiteY94" fmla="*/ 390175 h 744981"/>
              <a:gd name="connsiteX95" fmla="*/ 324906 w 728543"/>
              <a:gd name="connsiteY95" fmla="*/ 399700 h 744981"/>
              <a:gd name="connsiteX96" fmla="*/ 312523 w 728543"/>
              <a:gd name="connsiteY96" fmla="*/ 381603 h 744981"/>
              <a:gd name="connsiteX97" fmla="*/ 322048 w 728543"/>
              <a:gd name="connsiteY97" fmla="*/ 360648 h 744981"/>
              <a:gd name="connsiteX98" fmla="*/ 210606 w 728543"/>
              <a:gd name="connsiteY98" fmla="*/ 503523 h 744981"/>
              <a:gd name="connsiteX99" fmla="*/ 264898 w 728543"/>
              <a:gd name="connsiteY99" fmla="*/ 362553 h 744981"/>
              <a:gd name="connsiteX100" fmla="*/ 280139 w 728543"/>
              <a:gd name="connsiteY100" fmla="*/ 386365 h 744981"/>
              <a:gd name="connsiteX101" fmla="*/ 252516 w 728543"/>
              <a:gd name="connsiteY101" fmla="*/ 453040 h 744981"/>
              <a:gd name="connsiteX102" fmla="*/ 210606 w 728543"/>
              <a:gd name="connsiteY102" fmla="*/ 503523 h 74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28543" h="744981">
                <a:moveTo>
                  <a:pt x="727814" y="603535"/>
                </a:moveTo>
                <a:lnTo>
                  <a:pt x="662091" y="439705"/>
                </a:lnTo>
                <a:cubicBezTo>
                  <a:pt x="669711" y="433038"/>
                  <a:pt x="674474" y="423513"/>
                  <a:pt x="674474" y="413035"/>
                </a:cubicBezTo>
                <a:lnTo>
                  <a:pt x="674474" y="413035"/>
                </a:lnTo>
                <a:cubicBezTo>
                  <a:pt x="674474" y="410178"/>
                  <a:pt x="674474" y="406368"/>
                  <a:pt x="673521" y="403510"/>
                </a:cubicBezTo>
                <a:lnTo>
                  <a:pt x="668758" y="386365"/>
                </a:lnTo>
                <a:cubicBezTo>
                  <a:pt x="671616" y="381603"/>
                  <a:pt x="672569" y="375888"/>
                  <a:pt x="672569" y="370173"/>
                </a:cubicBezTo>
                <a:cubicBezTo>
                  <a:pt x="672569" y="349218"/>
                  <a:pt x="655424" y="332073"/>
                  <a:pt x="634469" y="332073"/>
                </a:cubicBezTo>
                <a:cubicBezTo>
                  <a:pt x="623039" y="332073"/>
                  <a:pt x="611608" y="337788"/>
                  <a:pt x="603989" y="346360"/>
                </a:cubicBezTo>
                <a:cubicBezTo>
                  <a:pt x="599226" y="318738"/>
                  <a:pt x="578271" y="295878"/>
                  <a:pt x="551601" y="287305"/>
                </a:cubicBezTo>
                <a:lnTo>
                  <a:pt x="432539" y="41560"/>
                </a:lnTo>
                <a:cubicBezTo>
                  <a:pt x="423014" y="22510"/>
                  <a:pt x="400154" y="14890"/>
                  <a:pt x="382056" y="24415"/>
                </a:cubicBezTo>
                <a:cubicBezTo>
                  <a:pt x="378246" y="26320"/>
                  <a:pt x="374436" y="29178"/>
                  <a:pt x="370626" y="32988"/>
                </a:cubicBezTo>
                <a:lnTo>
                  <a:pt x="366816" y="35845"/>
                </a:lnTo>
                <a:cubicBezTo>
                  <a:pt x="358243" y="45370"/>
                  <a:pt x="350623" y="56800"/>
                  <a:pt x="345861" y="69183"/>
                </a:cubicBezTo>
                <a:lnTo>
                  <a:pt x="504929" y="287305"/>
                </a:lnTo>
                <a:cubicBezTo>
                  <a:pt x="499214" y="289210"/>
                  <a:pt x="492546" y="292068"/>
                  <a:pt x="487784" y="295878"/>
                </a:cubicBezTo>
                <a:lnTo>
                  <a:pt x="283948" y="15843"/>
                </a:lnTo>
                <a:cubicBezTo>
                  <a:pt x="271566" y="-1302"/>
                  <a:pt x="247753" y="-5112"/>
                  <a:pt x="230609" y="7270"/>
                </a:cubicBezTo>
                <a:cubicBezTo>
                  <a:pt x="226798" y="10128"/>
                  <a:pt x="223941" y="13938"/>
                  <a:pt x="221084" y="17748"/>
                </a:cubicBezTo>
                <a:lnTo>
                  <a:pt x="218226" y="21558"/>
                </a:lnTo>
                <a:cubicBezTo>
                  <a:pt x="189651" y="67278"/>
                  <a:pt x="200128" y="127285"/>
                  <a:pt x="242991" y="159670"/>
                </a:cubicBezTo>
                <a:lnTo>
                  <a:pt x="461114" y="323500"/>
                </a:lnTo>
                <a:cubicBezTo>
                  <a:pt x="455398" y="333978"/>
                  <a:pt x="452541" y="345408"/>
                  <a:pt x="452541" y="356838"/>
                </a:cubicBezTo>
                <a:cubicBezTo>
                  <a:pt x="423966" y="358743"/>
                  <a:pt x="395391" y="366363"/>
                  <a:pt x="369673" y="377793"/>
                </a:cubicBezTo>
                <a:lnTo>
                  <a:pt x="341098" y="336835"/>
                </a:lnTo>
                <a:cubicBezTo>
                  <a:pt x="333479" y="326358"/>
                  <a:pt x="318239" y="323500"/>
                  <a:pt x="307761" y="331120"/>
                </a:cubicBezTo>
                <a:cubicBezTo>
                  <a:pt x="303951" y="333978"/>
                  <a:pt x="301093" y="336835"/>
                  <a:pt x="299189" y="341598"/>
                </a:cubicBezTo>
                <a:lnTo>
                  <a:pt x="294426" y="353980"/>
                </a:lnTo>
                <a:lnTo>
                  <a:pt x="283948" y="338740"/>
                </a:lnTo>
                <a:cubicBezTo>
                  <a:pt x="276329" y="328263"/>
                  <a:pt x="262041" y="324453"/>
                  <a:pt x="250611" y="332073"/>
                </a:cubicBezTo>
                <a:cubicBezTo>
                  <a:pt x="246801" y="334930"/>
                  <a:pt x="242991" y="338740"/>
                  <a:pt x="242039" y="343503"/>
                </a:cubicBezTo>
                <a:lnTo>
                  <a:pt x="174411" y="519715"/>
                </a:lnTo>
                <a:cubicBezTo>
                  <a:pt x="156313" y="523525"/>
                  <a:pt x="138216" y="523525"/>
                  <a:pt x="120118" y="519715"/>
                </a:cubicBezTo>
                <a:lnTo>
                  <a:pt x="113451" y="517810"/>
                </a:lnTo>
                <a:cubicBezTo>
                  <a:pt x="105831" y="515905"/>
                  <a:pt x="98211" y="520668"/>
                  <a:pt x="96306" y="528288"/>
                </a:cubicBezTo>
                <a:cubicBezTo>
                  <a:pt x="94401" y="535908"/>
                  <a:pt x="99163" y="543528"/>
                  <a:pt x="106783" y="545433"/>
                </a:cubicBezTo>
                <a:lnTo>
                  <a:pt x="113451" y="547338"/>
                </a:lnTo>
                <a:cubicBezTo>
                  <a:pt x="124881" y="550195"/>
                  <a:pt x="137263" y="552100"/>
                  <a:pt x="148693" y="552100"/>
                </a:cubicBezTo>
                <a:cubicBezTo>
                  <a:pt x="153456" y="552100"/>
                  <a:pt x="157266" y="552100"/>
                  <a:pt x="162028" y="551148"/>
                </a:cubicBezTo>
                <a:cubicBezTo>
                  <a:pt x="154409" y="566388"/>
                  <a:pt x="144884" y="579723"/>
                  <a:pt x="131548" y="591153"/>
                </a:cubicBezTo>
                <a:lnTo>
                  <a:pt x="122976" y="598773"/>
                </a:lnTo>
                <a:cubicBezTo>
                  <a:pt x="104878" y="614965"/>
                  <a:pt x="81066" y="624490"/>
                  <a:pt x="57253" y="627348"/>
                </a:cubicBezTo>
                <a:lnTo>
                  <a:pt x="13438" y="632110"/>
                </a:lnTo>
                <a:cubicBezTo>
                  <a:pt x="4866" y="632110"/>
                  <a:pt x="-849" y="638778"/>
                  <a:pt x="103" y="647350"/>
                </a:cubicBezTo>
                <a:cubicBezTo>
                  <a:pt x="1056" y="654970"/>
                  <a:pt x="6771" y="659733"/>
                  <a:pt x="14391" y="659733"/>
                </a:cubicBezTo>
                <a:cubicBezTo>
                  <a:pt x="15343" y="659733"/>
                  <a:pt x="15343" y="659733"/>
                  <a:pt x="16296" y="659733"/>
                </a:cubicBezTo>
                <a:lnTo>
                  <a:pt x="60111" y="654970"/>
                </a:lnTo>
                <a:cubicBezTo>
                  <a:pt x="90591" y="652113"/>
                  <a:pt x="118213" y="639730"/>
                  <a:pt x="141073" y="619728"/>
                </a:cubicBezTo>
                <a:lnTo>
                  <a:pt x="149646" y="612108"/>
                </a:lnTo>
                <a:cubicBezTo>
                  <a:pt x="168696" y="595915"/>
                  <a:pt x="182984" y="574960"/>
                  <a:pt x="192509" y="552100"/>
                </a:cubicBezTo>
                <a:lnTo>
                  <a:pt x="196318" y="543528"/>
                </a:lnTo>
                <a:cubicBezTo>
                  <a:pt x="219178" y="535908"/>
                  <a:pt x="239181" y="521620"/>
                  <a:pt x="255373" y="503523"/>
                </a:cubicBezTo>
                <a:cubicBezTo>
                  <a:pt x="276329" y="520668"/>
                  <a:pt x="335384" y="512095"/>
                  <a:pt x="397296" y="481615"/>
                </a:cubicBezTo>
                <a:cubicBezTo>
                  <a:pt x="401106" y="479710"/>
                  <a:pt x="404916" y="477805"/>
                  <a:pt x="408726" y="475900"/>
                </a:cubicBezTo>
                <a:lnTo>
                  <a:pt x="400154" y="509238"/>
                </a:lnTo>
                <a:cubicBezTo>
                  <a:pt x="396343" y="523525"/>
                  <a:pt x="386818" y="536860"/>
                  <a:pt x="374436" y="545433"/>
                </a:cubicBezTo>
                <a:lnTo>
                  <a:pt x="331573" y="576865"/>
                </a:lnTo>
                <a:cubicBezTo>
                  <a:pt x="324906" y="581628"/>
                  <a:pt x="323954" y="590200"/>
                  <a:pt x="328716" y="596868"/>
                </a:cubicBezTo>
                <a:cubicBezTo>
                  <a:pt x="333479" y="603535"/>
                  <a:pt x="342051" y="604488"/>
                  <a:pt x="348718" y="599725"/>
                </a:cubicBezTo>
                <a:lnTo>
                  <a:pt x="391581" y="568293"/>
                </a:lnTo>
                <a:cubicBezTo>
                  <a:pt x="409679" y="555910"/>
                  <a:pt x="422061" y="536860"/>
                  <a:pt x="427776" y="515905"/>
                </a:cubicBezTo>
                <a:lnTo>
                  <a:pt x="444921" y="453040"/>
                </a:lnTo>
                <a:cubicBezTo>
                  <a:pt x="448731" y="450183"/>
                  <a:pt x="452541" y="447325"/>
                  <a:pt x="455398" y="444468"/>
                </a:cubicBezTo>
                <a:lnTo>
                  <a:pt x="440159" y="546385"/>
                </a:lnTo>
                <a:lnTo>
                  <a:pt x="421109" y="612108"/>
                </a:lnTo>
                <a:cubicBezTo>
                  <a:pt x="408726" y="652113"/>
                  <a:pt x="386818" y="689260"/>
                  <a:pt x="358243" y="720693"/>
                </a:cubicBezTo>
                <a:cubicBezTo>
                  <a:pt x="352529" y="726408"/>
                  <a:pt x="352529" y="734980"/>
                  <a:pt x="358243" y="740695"/>
                </a:cubicBezTo>
                <a:cubicBezTo>
                  <a:pt x="363959" y="746410"/>
                  <a:pt x="372531" y="746410"/>
                  <a:pt x="378246" y="740695"/>
                </a:cubicBezTo>
                <a:cubicBezTo>
                  <a:pt x="410631" y="706405"/>
                  <a:pt x="434443" y="665448"/>
                  <a:pt x="448731" y="620680"/>
                </a:cubicBezTo>
                <a:lnTo>
                  <a:pt x="467781" y="554005"/>
                </a:lnTo>
                <a:lnTo>
                  <a:pt x="485879" y="434943"/>
                </a:lnTo>
                <a:cubicBezTo>
                  <a:pt x="499214" y="433990"/>
                  <a:pt x="512548" y="432085"/>
                  <a:pt x="524931" y="430180"/>
                </a:cubicBezTo>
                <a:lnTo>
                  <a:pt x="582081" y="446373"/>
                </a:lnTo>
                <a:lnTo>
                  <a:pt x="575414" y="555910"/>
                </a:lnTo>
                <a:cubicBezTo>
                  <a:pt x="573508" y="585438"/>
                  <a:pt x="581129" y="614965"/>
                  <a:pt x="596369" y="639730"/>
                </a:cubicBezTo>
                <a:lnTo>
                  <a:pt x="602083" y="649255"/>
                </a:lnTo>
                <a:cubicBezTo>
                  <a:pt x="617324" y="674020"/>
                  <a:pt x="643994" y="688308"/>
                  <a:pt x="672569" y="688308"/>
                </a:cubicBezTo>
                <a:cubicBezTo>
                  <a:pt x="680189" y="688308"/>
                  <a:pt x="686856" y="681640"/>
                  <a:pt x="686856" y="674020"/>
                </a:cubicBezTo>
                <a:cubicBezTo>
                  <a:pt x="686856" y="666400"/>
                  <a:pt x="680189" y="659733"/>
                  <a:pt x="672569" y="659733"/>
                </a:cubicBezTo>
                <a:cubicBezTo>
                  <a:pt x="653519" y="659733"/>
                  <a:pt x="636374" y="650208"/>
                  <a:pt x="626849" y="634015"/>
                </a:cubicBezTo>
                <a:lnTo>
                  <a:pt x="621133" y="624490"/>
                </a:lnTo>
                <a:cubicBezTo>
                  <a:pt x="608751" y="604488"/>
                  <a:pt x="603036" y="580675"/>
                  <a:pt x="603989" y="557815"/>
                </a:cubicBezTo>
                <a:lnTo>
                  <a:pt x="610656" y="444468"/>
                </a:lnTo>
                <a:cubicBezTo>
                  <a:pt x="611608" y="433038"/>
                  <a:pt x="603989" y="423513"/>
                  <a:pt x="593511" y="420655"/>
                </a:cubicBezTo>
                <a:lnTo>
                  <a:pt x="571604" y="413988"/>
                </a:lnTo>
                <a:cubicBezTo>
                  <a:pt x="583986" y="407320"/>
                  <a:pt x="594464" y="397795"/>
                  <a:pt x="600179" y="385413"/>
                </a:cubicBezTo>
                <a:cubicBezTo>
                  <a:pt x="602083" y="388270"/>
                  <a:pt x="603989" y="392080"/>
                  <a:pt x="605894" y="394938"/>
                </a:cubicBezTo>
                <a:cubicBezTo>
                  <a:pt x="605894" y="399700"/>
                  <a:pt x="606846" y="404463"/>
                  <a:pt x="608751" y="408273"/>
                </a:cubicBezTo>
                <a:cubicBezTo>
                  <a:pt x="617324" y="420655"/>
                  <a:pt x="628754" y="431133"/>
                  <a:pt x="642089" y="439705"/>
                </a:cubicBezTo>
                <a:lnTo>
                  <a:pt x="710669" y="612108"/>
                </a:lnTo>
                <a:cubicBezTo>
                  <a:pt x="712574" y="616870"/>
                  <a:pt x="718289" y="619728"/>
                  <a:pt x="723051" y="617823"/>
                </a:cubicBezTo>
                <a:cubicBezTo>
                  <a:pt x="727814" y="614013"/>
                  <a:pt x="729719" y="608298"/>
                  <a:pt x="727814" y="603535"/>
                </a:cubicBezTo>
                <a:close/>
                <a:moveTo>
                  <a:pt x="322048" y="360648"/>
                </a:moveTo>
                <a:lnTo>
                  <a:pt x="343004" y="390175"/>
                </a:lnTo>
                <a:cubicBezTo>
                  <a:pt x="337289" y="393033"/>
                  <a:pt x="330621" y="396843"/>
                  <a:pt x="324906" y="399700"/>
                </a:cubicBezTo>
                <a:lnTo>
                  <a:pt x="312523" y="381603"/>
                </a:lnTo>
                <a:lnTo>
                  <a:pt x="322048" y="360648"/>
                </a:lnTo>
                <a:close/>
                <a:moveTo>
                  <a:pt x="210606" y="503523"/>
                </a:moveTo>
                <a:lnTo>
                  <a:pt x="264898" y="362553"/>
                </a:lnTo>
                <a:lnTo>
                  <a:pt x="280139" y="386365"/>
                </a:lnTo>
                <a:lnTo>
                  <a:pt x="252516" y="453040"/>
                </a:lnTo>
                <a:cubicBezTo>
                  <a:pt x="244896" y="473043"/>
                  <a:pt x="229656" y="491140"/>
                  <a:pt x="210606" y="50352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H" sz="2800"/>
          </a:p>
        </p:txBody>
      </p: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65EBDEE4-BD48-5B77-4C1C-E1850ECA3FE9}"/>
              </a:ext>
            </a:extLst>
          </p:cNvPr>
          <p:cNvSpPr/>
          <p:nvPr/>
        </p:nvSpPr>
        <p:spPr>
          <a:xfrm>
            <a:off x="4070897" y="3029746"/>
            <a:ext cx="6016808" cy="469764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EE240C-655C-5C40-6D78-3606E95CF8D8}"/>
              </a:ext>
            </a:extLst>
          </p:cNvPr>
          <p:cNvSpPr/>
          <p:nvPr/>
        </p:nvSpPr>
        <p:spPr>
          <a:xfrm>
            <a:off x="5308252" y="3204215"/>
            <a:ext cx="3263099" cy="1757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>
                <a:solidFill>
                  <a:schemeClr val="tx1"/>
                </a:solidFill>
              </a:rPr>
              <a:t>SURVEILLANCE RENFORCEE</a:t>
            </a:r>
          </a:p>
        </p:txBody>
      </p:sp>
      <p:sp>
        <p:nvSpPr>
          <p:cNvPr id="33" name="Flèche : double flèche horizontale 32">
            <a:extLst>
              <a:ext uri="{FF2B5EF4-FFF2-40B4-BE49-F238E27FC236}">
                <a16:creationId xmlns:a16="http://schemas.microsoft.com/office/drawing/2014/main" id="{86D6CF22-C323-05AC-9571-D63FFCD3B303}"/>
              </a:ext>
            </a:extLst>
          </p:cNvPr>
          <p:cNvSpPr/>
          <p:nvPr/>
        </p:nvSpPr>
        <p:spPr>
          <a:xfrm>
            <a:off x="166485" y="2388904"/>
            <a:ext cx="11492115" cy="48307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0C511-C4B7-8F0A-1FDD-A0455FD02125}"/>
              </a:ext>
            </a:extLst>
          </p:cNvPr>
          <p:cNvSpPr/>
          <p:nvPr/>
        </p:nvSpPr>
        <p:spPr>
          <a:xfrm>
            <a:off x="2079116" y="2522704"/>
            <a:ext cx="7534657" cy="17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/>
              <a:t>DECLARATION</a:t>
            </a:r>
            <a:r>
              <a:rPr lang="fr-CH" sz="1400" dirty="0"/>
              <a:t> </a:t>
            </a:r>
            <a:r>
              <a:rPr lang="fr-CH" sz="1400" b="1" dirty="0"/>
              <a:t>OBLIGATOIRE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CC02CABF-70A0-9E2D-DFF5-D74D0A7DE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766759"/>
              </p:ext>
            </p:extLst>
          </p:nvPr>
        </p:nvGraphicFramePr>
        <p:xfrm>
          <a:off x="166485" y="1755690"/>
          <a:ext cx="11857284" cy="43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107">
                  <a:extLst>
                    <a:ext uri="{9D8B030D-6E8A-4147-A177-3AD203B41FA5}">
                      <a16:colId xmlns:a16="http://schemas.microsoft.com/office/drawing/2014/main" val="634413189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4113763848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2008514728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770527516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463799517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3518062076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3847499188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2356953614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452691110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2265252775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1973894888"/>
                    </a:ext>
                  </a:extLst>
                </a:gridCol>
                <a:gridCol w="988107">
                  <a:extLst>
                    <a:ext uri="{9D8B030D-6E8A-4147-A177-3AD203B41FA5}">
                      <a16:colId xmlns:a16="http://schemas.microsoft.com/office/drawing/2014/main" val="3274147221"/>
                    </a:ext>
                  </a:extLst>
                </a:gridCol>
              </a:tblGrid>
              <a:tr h="433364">
                <a:tc>
                  <a:txBody>
                    <a:bodyPr/>
                    <a:lstStyle/>
                    <a:p>
                      <a:r>
                        <a:rPr lang="fr-CH" dirty="0"/>
                        <a:t>Janv.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Févr.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Mars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Avril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Mai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Juin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Juil.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Août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Sept.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Oct.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Nov.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Déc.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521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7910570-3D8B-08BE-BBD9-400C064A9AA1}"/>
              </a:ext>
            </a:extLst>
          </p:cNvPr>
          <p:cNvSpPr txBox="1"/>
          <p:nvPr/>
        </p:nvSpPr>
        <p:spPr>
          <a:xfrm>
            <a:off x="422883" y="513069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Cas positif 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D5912C4-C211-1038-DE70-FE0A619ACF61}"/>
              </a:ext>
            </a:extLst>
          </p:cNvPr>
          <p:cNvSpPr/>
          <p:nvPr/>
        </p:nvSpPr>
        <p:spPr>
          <a:xfrm>
            <a:off x="2059050" y="5222272"/>
            <a:ext cx="442483" cy="285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800"/>
          </a:p>
        </p:txBody>
      </p:sp>
    </p:spTree>
    <p:extLst>
      <p:ext uri="{BB962C8B-B14F-4D97-AF65-F5344CB8AC3E}">
        <p14:creationId xmlns:p14="http://schemas.microsoft.com/office/powerpoint/2010/main" val="73706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3692-EF41-D7A5-FA21-17A19AF7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3D422-2D60-A2FD-F676-C22724B2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3501"/>
            <a:ext cx="10326273" cy="857250"/>
          </a:xfrm>
          <a:solidFill>
            <a:schemeClr val="bg1"/>
          </a:solidFill>
        </p:spPr>
        <p:txBody>
          <a:bodyPr/>
          <a:lstStyle/>
          <a:p>
            <a:r>
              <a:rPr lang="fr-CH" sz="2800" dirty="0"/>
              <a:t>S – SURVEILLANCE : Surveillance des </a:t>
            </a:r>
            <a:r>
              <a:rPr lang="fr-CH" sz="2800" dirty="0" err="1"/>
              <a:t>arboviroses_SMC</a:t>
            </a:r>
            <a:endParaRPr lang="fr-CH" sz="28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3051FCF-79EA-A2E8-3977-51D330D52AAE}"/>
              </a:ext>
            </a:extLst>
          </p:cNvPr>
          <p:cNvSpPr txBox="1"/>
          <p:nvPr/>
        </p:nvSpPr>
        <p:spPr>
          <a:xfrm>
            <a:off x="1090001" y="1279181"/>
            <a:ext cx="897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Nombre de cas d’arboviroses par mois, 2025, canton de Genève (source : SMC)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99519AC-5BF9-9A68-5356-D5906731DD35}"/>
              </a:ext>
            </a:extLst>
          </p:cNvPr>
          <p:cNvGrpSpPr/>
          <p:nvPr/>
        </p:nvGrpSpPr>
        <p:grpSpPr>
          <a:xfrm>
            <a:off x="308610" y="1818604"/>
            <a:ext cx="10801350" cy="4639346"/>
            <a:chOff x="0" y="-328339"/>
            <a:chExt cx="6429376" cy="307153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6C4AB75-3723-CADD-C41E-69D367E31DA7}"/>
                </a:ext>
              </a:extLst>
            </p:cNvPr>
            <p:cNvGrpSpPr/>
            <p:nvPr/>
          </p:nvGrpSpPr>
          <p:grpSpPr>
            <a:xfrm>
              <a:off x="0" y="0"/>
              <a:ext cx="4572000" cy="2743200"/>
              <a:chOff x="0" y="0"/>
              <a:chExt cx="4572000" cy="2743200"/>
            </a:xfrm>
          </p:grpSpPr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A4A25AD9-306F-9259-19DE-CFB008915088}"/>
                  </a:ext>
                </a:extLst>
              </p:cNvPr>
              <p:cNvGraphicFramePr/>
              <p:nvPr/>
            </p:nvGraphicFramePr>
            <p:xfrm>
              <a:off x="0" y="0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63B131-D690-A17F-EDE9-F50430751B1A}"/>
                  </a:ext>
                </a:extLst>
              </p:cNvPr>
              <p:cNvSpPr/>
              <p:nvPr/>
            </p:nvSpPr>
            <p:spPr>
              <a:xfrm>
                <a:off x="1857375" y="603250"/>
                <a:ext cx="1924050" cy="18923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2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H" sz="1200"/>
              </a:p>
            </p:txBody>
          </p:sp>
        </p:grpSp>
        <p:sp>
          <p:nvSpPr>
            <p:cNvPr id="5" name="ZoneTexte 2">
              <a:extLst>
                <a:ext uri="{FF2B5EF4-FFF2-40B4-BE49-F238E27FC236}">
                  <a16:creationId xmlns:a16="http://schemas.microsoft.com/office/drawing/2014/main" id="{F6A2AE61-E416-56E4-A096-0CE2B8D14800}"/>
                </a:ext>
              </a:extLst>
            </p:cNvPr>
            <p:cNvSpPr txBox="1"/>
            <p:nvPr/>
          </p:nvSpPr>
          <p:spPr>
            <a:xfrm>
              <a:off x="3958386" y="-328339"/>
              <a:ext cx="2470990" cy="186816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6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CH" sz="1350" dirty="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10 cas chikungunya</a:t>
              </a:r>
              <a:endParaRPr lang="fr-CH" sz="13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CH" sz="1350" dirty="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12 cas dengue</a:t>
              </a:r>
              <a:endParaRPr lang="fr-CH" sz="13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CH" sz="1350" dirty="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0 cas </a:t>
              </a:r>
              <a:r>
                <a:rPr lang="fr-CH" sz="1350" dirty="0" err="1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zika</a:t>
              </a:r>
              <a:endParaRPr lang="fr-CH" sz="13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lèche : courbe vers le bas 5">
              <a:extLst>
                <a:ext uri="{FF2B5EF4-FFF2-40B4-BE49-F238E27FC236}">
                  <a16:creationId xmlns:a16="http://schemas.microsoft.com/office/drawing/2014/main" id="{869DE988-EB73-8239-0B09-75A6D13FD39F}"/>
                </a:ext>
              </a:extLst>
            </p:cNvPr>
            <p:cNvSpPr/>
            <p:nvPr/>
          </p:nvSpPr>
          <p:spPr>
            <a:xfrm rot="18953363">
              <a:off x="3232150" y="37206"/>
              <a:ext cx="709568" cy="371475"/>
            </a:xfrm>
            <a:prstGeom prst="curvedDown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H" sz="1200"/>
            </a:p>
          </p:txBody>
        </p:sp>
      </p:grp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38609C66-E9A0-D021-7212-565BAC96C435}"/>
              </a:ext>
            </a:extLst>
          </p:cNvPr>
          <p:cNvGraphicFramePr/>
          <p:nvPr/>
        </p:nvGraphicFramePr>
        <p:xfrm>
          <a:off x="8180434" y="2456481"/>
          <a:ext cx="2265455" cy="200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11AE76-96CE-17A0-16B2-36664475A566}"/>
              </a:ext>
            </a:extLst>
          </p:cNvPr>
          <p:cNvSpPr txBox="1"/>
          <p:nvPr/>
        </p:nvSpPr>
        <p:spPr>
          <a:xfrm>
            <a:off x="8374064" y="4254390"/>
            <a:ext cx="1946653" cy="283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>
                <a:latin typeface="+mj-lt"/>
                <a:ea typeface="+mj-ea"/>
                <a:cs typeface="+mj-cs"/>
              </a:defRPr>
            </a:lvl1pPr>
            <a:lvl2pPr eaLnBrk="1" hangingPunct="1">
              <a:defRPr sz="2400" b="1">
                <a:solidFill>
                  <a:schemeClr val="tx2"/>
                </a:solidFill>
              </a:defRPr>
            </a:lvl2pPr>
            <a:lvl3pPr eaLnBrk="1" hangingPunct="1">
              <a:defRPr sz="2400" b="1">
                <a:solidFill>
                  <a:schemeClr val="tx2"/>
                </a:solidFill>
              </a:defRPr>
            </a:lvl3pPr>
            <a:lvl4pPr eaLnBrk="1" hangingPunct="1">
              <a:defRPr sz="2400" b="1">
                <a:solidFill>
                  <a:schemeClr val="tx2"/>
                </a:solidFill>
              </a:defRPr>
            </a:lvl4pPr>
            <a:lvl5pPr eaLnBrk="1" hangingPunct="1">
              <a:defRPr sz="2400" b="1">
                <a:solidFill>
                  <a:schemeClr val="tx2"/>
                </a:solidFill>
              </a:defRPr>
            </a:lvl5pPr>
            <a:lvl6pPr marL="3429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</a:defRPr>
            </a:lvl6pPr>
            <a:lvl7pPr marL="685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</a:defRPr>
            </a:lvl7pPr>
            <a:lvl8pPr marL="10287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</a:defRPr>
            </a:lvl8pPr>
            <a:lvl9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</a:defRPr>
            </a:lvl9pPr>
          </a:lstStyle>
          <a:p>
            <a:r>
              <a:rPr lang="en-US" sz="1100" b="0" dirty="0">
                <a:latin typeface="Arial" charset="0"/>
                <a:ea typeface="+mn-ea"/>
                <a:cs typeface="+mn-cs"/>
              </a:rPr>
              <a:t>Lieu de résidence des cas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40D84C-27DC-C72C-6C15-BA1204F84B17}"/>
              </a:ext>
            </a:extLst>
          </p:cNvPr>
          <p:cNvSpPr txBox="1"/>
          <p:nvPr/>
        </p:nvSpPr>
        <p:spPr>
          <a:xfrm>
            <a:off x="5674713" y="3483951"/>
            <a:ext cx="8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22 cas</a:t>
            </a:r>
          </a:p>
        </p:txBody>
      </p:sp>
    </p:spTree>
    <p:extLst>
      <p:ext uri="{BB962C8B-B14F-4D97-AF65-F5344CB8AC3E}">
        <p14:creationId xmlns:p14="http://schemas.microsoft.com/office/powerpoint/2010/main" val="103541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0A23F-79C3-616B-DC55-C86E1D6E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D7DDE0A-BDC9-5BD8-7BB0-00BFA0F5BAA9}"/>
              </a:ext>
            </a:extLst>
          </p:cNvPr>
          <p:cNvGrpSpPr/>
          <p:nvPr/>
        </p:nvGrpSpPr>
        <p:grpSpPr>
          <a:xfrm>
            <a:off x="104045" y="1436354"/>
            <a:ext cx="11965260" cy="560697"/>
            <a:chOff x="923365" y="4810125"/>
            <a:chExt cx="9566883" cy="56069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E0FF067E-9964-6459-BE1B-609740B72957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C4F2987-125A-97C9-1C5B-9D942DE0A583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554793"/>
              <a:chOff x="1133473" y="4810125"/>
              <a:chExt cx="7600531" cy="554793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C32210E7-D6B8-C286-942B-93AAD2573360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DC4DC9D3-62AA-06A5-8E10-B14B8E0CFE84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34CF05D5-032E-F039-1283-D877AD91EBF8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F689BF65-C34E-9292-3389-38BC81548D91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8F0F8B6D-B457-E74B-0B72-0E0B905CD807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CA53B7A9-380C-697A-2771-2F485375C166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1DC9E0C4-4F51-D42C-1630-001FF50EB73D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5569EF8C-9512-A5AC-CF4A-3DFFF5AED79B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58ED74FC-BB6F-1828-C60E-1968FDEDD079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EA9A2134-6582-0A6A-9E2C-0C781825FB4B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DD040091-A5E9-5749-9C02-C25D716650BD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CDCEE2B-2EB6-FD6E-D43C-4B153AEF6092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6392AD50-CDDE-3A76-18A4-3ED83B491D46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741D6B2C-C0CE-F4C8-D135-52B59C396970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6A0CF71E-71FE-8496-1B4B-FA3F4A8281E1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A5DDCD6-562C-FFD7-94D2-1FB83E10F7D6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65FB4B07-75A9-9096-E50B-B97233294FE1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8E730EA3-74E6-2FF5-65DC-0EEFB64DBB2A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BE6A9D3F-5D20-625B-D132-01275F705CB7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70A9B4-5661-B344-D12B-AE2472BC5404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63CA127-1897-F8F1-7D7C-AE0E4D4744DF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A483D43-7EC5-B7A0-D0A5-D02D854413BC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B787C91-D9C0-54E0-D1E4-3A4B9DE11115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0343A0E-9302-CF54-AE89-81F9A00D02E8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9CCF009-3F37-4F17-88C1-7CE1A4B26091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72025F0-C06B-A9AA-3F45-1423F51AF94F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89AC443-0BEE-1790-C722-B5529C84CD51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7590F0-D9EC-2952-4A8A-DD75401EBCC2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82F3816-A917-B9FB-22A2-96EF7BBDED32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AD81A60-5669-8FC0-7E07-2B782AA8EFE3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EFAE7F3-44AA-B244-7715-B28C522DF013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98F4BD7-C920-6678-1C2A-E62112E8044A}"/>
                  </a:ext>
                </a:extLst>
              </p:cNvPr>
              <p:cNvSpPr txBox="1"/>
              <p:nvPr/>
            </p:nvSpPr>
            <p:spPr>
              <a:xfrm>
                <a:off x="6573488" y="5103308"/>
                <a:ext cx="3511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8B79E888-F734-1653-76FB-410C4A7D214B}"/>
                  </a:ext>
                </a:extLst>
              </p:cNvPr>
              <p:cNvSpPr txBox="1"/>
              <p:nvPr/>
            </p:nvSpPr>
            <p:spPr>
              <a:xfrm>
                <a:off x="6165501" y="5103308"/>
                <a:ext cx="41627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1BB2D73-90FC-149F-BC29-17DA056FAE77}"/>
                  </a:ext>
                </a:extLst>
              </p:cNvPr>
              <p:cNvSpPr txBox="1"/>
              <p:nvPr/>
            </p:nvSpPr>
            <p:spPr>
              <a:xfrm>
                <a:off x="6983539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0F218E3-5802-7292-4DDF-C9133346F4F3}"/>
                  </a:ext>
                </a:extLst>
              </p:cNvPr>
              <p:cNvSpPr txBox="1"/>
              <p:nvPr/>
            </p:nvSpPr>
            <p:spPr>
              <a:xfrm>
                <a:off x="7402703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9CA5D4F-71CD-7949-035D-B967FACA576C}"/>
                  </a:ext>
                </a:extLst>
              </p:cNvPr>
              <p:cNvSpPr txBox="1"/>
              <p:nvPr/>
            </p:nvSpPr>
            <p:spPr>
              <a:xfrm>
                <a:off x="7821866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B0FE55D-3AF3-C485-D877-586649945020}"/>
                </a:ext>
              </a:extLst>
            </p:cNvPr>
            <p:cNvSpPr txBox="1"/>
            <p:nvPr/>
          </p:nvSpPr>
          <p:spPr>
            <a:xfrm>
              <a:off x="9190711" y="5109212"/>
              <a:ext cx="1129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E0A54AD-6501-3672-E6AA-43A15B545A8E}"/>
                </a:ext>
              </a:extLst>
            </p:cNvPr>
            <p:cNvSpPr txBox="1"/>
            <p:nvPr/>
          </p:nvSpPr>
          <p:spPr>
            <a:xfrm>
              <a:off x="9661969" y="5093783"/>
              <a:ext cx="6014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6.8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11C9CDF3-29D4-6D56-AB45-7D5C2E8C842B}"/>
              </a:ext>
            </a:extLst>
          </p:cNvPr>
          <p:cNvSpPr txBox="1"/>
          <p:nvPr/>
        </p:nvSpPr>
        <p:spPr>
          <a:xfrm>
            <a:off x="59882" y="2851751"/>
            <a:ext cx="1283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Retour de voyage pays endémique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DF56BB-AA0B-104F-B872-100AC2AFA052}"/>
              </a:ext>
            </a:extLst>
          </p:cNvPr>
          <p:cNvSpPr txBox="1"/>
          <p:nvPr/>
        </p:nvSpPr>
        <p:spPr>
          <a:xfrm>
            <a:off x="1133298" y="479928"/>
            <a:ext cx="1283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Piqûres de moustiques à GE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D4C0B55-3954-2339-D898-81BC7770E356}"/>
              </a:ext>
            </a:extLst>
          </p:cNvPr>
          <p:cNvCxnSpPr>
            <a:cxnSpLocks/>
          </p:cNvCxnSpPr>
          <p:nvPr/>
        </p:nvCxnSpPr>
        <p:spPr>
          <a:xfrm flipV="1">
            <a:off x="825320" y="1991147"/>
            <a:ext cx="307961" cy="347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057B030-4BF8-880B-1130-2545EF945007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728505" y="910815"/>
            <a:ext cx="46616" cy="471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0AE61DC-306E-0873-88A7-89B3068C3BEE}"/>
              </a:ext>
            </a:extLst>
          </p:cNvPr>
          <p:cNvCxnSpPr>
            <a:cxnSpLocks/>
          </p:cNvCxnSpPr>
          <p:nvPr/>
        </p:nvCxnSpPr>
        <p:spPr>
          <a:xfrm>
            <a:off x="3493815" y="2066853"/>
            <a:ext cx="0" cy="1362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83DABE11-BC77-485D-D4F8-78B4D69BC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096" y="3504706"/>
            <a:ext cx="2230813" cy="3072628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B21C7202-1645-00B7-CBF0-40255721B3E5}"/>
              </a:ext>
            </a:extLst>
          </p:cNvPr>
          <p:cNvSpPr txBox="1"/>
          <p:nvPr/>
        </p:nvSpPr>
        <p:spPr>
          <a:xfrm>
            <a:off x="5195550" y="2949416"/>
            <a:ext cx="7085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/>
              <a:t>Enquête épidémiologique </a:t>
            </a:r>
          </a:p>
          <a:p>
            <a:pPr marL="285750" indent="-285750">
              <a:buFontTx/>
              <a:buChar char="-"/>
            </a:pPr>
            <a:r>
              <a:rPr lang="fr-CH" sz="1600" dirty="0"/>
              <a:t>Retour d'un pays endémique le 20.07</a:t>
            </a:r>
            <a:r>
              <a:rPr lang="fr-CH" sz="1600" dirty="0">
                <a:sym typeface="Wingdings" panose="05000000000000000000" pitchFamily="2" charset="2"/>
              </a:rPr>
              <a:t> cas importé</a:t>
            </a:r>
            <a:endParaRPr lang="fr-CH" sz="1600" dirty="0"/>
          </a:p>
          <a:p>
            <a:pPr marL="285750" indent="-285750">
              <a:buFontTx/>
              <a:buChar char="-"/>
            </a:pPr>
            <a:r>
              <a:rPr lang="fr-CH" sz="1600" dirty="0"/>
              <a:t>Début des symptômes le 20.07</a:t>
            </a:r>
            <a:r>
              <a:rPr lang="fr-CH" sz="1600" dirty="0">
                <a:sym typeface="Wingdings" panose="05000000000000000000" pitchFamily="2" charset="2"/>
              </a:rPr>
              <a:t> période de virémie du 19.07 au 25.07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ym typeface="Wingdings" panose="05000000000000000000" pitchFamily="2" charset="2"/>
              </a:rPr>
              <a:t>Identification lieux à risques : </a:t>
            </a:r>
          </a:p>
          <a:p>
            <a:pPr marL="742950" lvl="1" indent="-285750">
              <a:buFontTx/>
              <a:buChar char="-"/>
            </a:pPr>
            <a:r>
              <a:rPr lang="fr-CH" sz="1600" dirty="0">
                <a:sym typeface="Wingdings" panose="05000000000000000000" pitchFamily="2" charset="2"/>
              </a:rPr>
              <a:t>10 piqûres de moustique sur sa terrasse en fin de journée le 21.07  </a:t>
            </a:r>
            <a:endParaRPr lang="fr-CH" sz="160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9510A86-E804-0096-BC0D-81D751E38C23}"/>
              </a:ext>
            </a:extLst>
          </p:cNvPr>
          <p:cNvSpPr txBox="1"/>
          <p:nvPr/>
        </p:nvSpPr>
        <p:spPr>
          <a:xfrm>
            <a:off x="513265" y="1257564"/>
            <a:ext cx="3602751" cy="276999"/>
          </a:xfrm>
          <a:prstGeom prst="rect">
            <a:avLst/>
          </a:prstGeom>
          <a:solidFill>
            <a:srgbClr val="FFDAD1">
              <a:alpha val="3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/>
              <a:t>Période de virémie 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BE23B74C-6F66-B1CC-BD5D-9F59C51FC658}"/>
              </a:ext>
            </a:extLst>
          </p:cNvPr>
          <p:cNvCxnSpPr/>
          <p:nvPr/>
        </p:nvCxnSpPr>
        <p:spPr>
          <a:xfrm>
            <a:off x="8738347" y="4317208"/>
            <a:ext cx="0" cy="77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73FE959C-88BB-A5DB-B7E0-BD632E398ABF}"/>
              </a:ext>
            </a:extLst>
          </p:cNvPr>
          <p:cNvSpPr txBox="1"/>
          <p:nvPr/>
        </p:nvSpPr>
        <p:spPr>
          <a:xfrm>
            <a:off x="5920107" y="5229854"/>
            <a:ext cx="5783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/>
              <a:t>Recommandation de protection contre piqûres de moustiques</a:t>
            </a:r>
          </a:p>
          <a:p>
            <a:r>
              <a:rPr lang="fr-CH" sz="1600" dirty="0"/>
              <a:t>Cas à risque de transmission à un moustique local 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A44D77B-1C73-7DE7-F85B-F4744BFB24C2}"/>
              </a:ext>
            </a:extLst>
          </p:cNvPr>
          <p:cNvCxnSpPr/>
          <p:nvPr/>
        </p:nvCxnSpPr>
        <p:spPr>
          <a:xfrm flipH="1">
            <a:off x="1286540" y="1991147"/>
            <a:ext cx="1021580" cy="1754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B863D998-1BC6-9E1B-0C4B-909CD445930B}"/>
              </a:ext>
            </a:extLst>
          </p:cNvPr>
          <p:cNvSpPr txBox="1"/>
          <p:nvPr/>
        </p:nvSpPr>
        <p:spPr>
          <a:xfrm>
            <a:off x="123057" y="3844675"/>
            <a:ext cx="16129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Consultation médicale </a:t>
            </a:r>
          </a:p>
          <a:p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et prise de sang </a:t>
            </a:r>
          </a:p>
        </p:txBody>
      </p:sp>
      <p:sp>
        <p:nvSpPr>
          <p:cNvPr id="70" name="Flèche : droite 69">
            <a:extLst>
              <a:ext uri="{FF2B5EF4-FFF2-40B4-BE49-F238E27FC236}">
                <a16:creationId xmlns:a16="http://schemas.microsoft.com/office/drawing/2014/main" id="{1C0EE02C-8F70-C16E-5433-4AC9978DB884}"/>
              </a:ext>
            </a:extLst>
          </p:cNvPr>
          <p:cNvSpPr/>
          <p:nvPr/>
        </p:nvSpPr>
        <p:spPr>
          <a:xfrm>
            <a:off x="4655197" y="4300713"/>
            <a:ext cx="540354" cy="2616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1A5B99A-F922-AD21-16B4-385FC49A6B86}"/>
              </a:ext>
            </a:extLst>
          </p:cNvPr>
          <p:cNvSpPr txBox="1"/>
          <p:nvPr/>
        </p:nvSpPr>
        <p:spPr>
          <a:xfrm>
            <a:off x="10295209" y="47839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Cas réel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4D581A7-A95F-04E7-B791-32EB0C5CBCFB}"/>
              </a:ext>
            </a:extLst>
          </p:cNvPr>
          <p:cNvSpPr txBox="1"/>
          <p:nvPr/>
        </p:nvSpPr>
        <p:spPr>
          <a:xfrm>
            <a:off x="85932" y="2388963"/>
            <a:ext cx="1478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Début des symptômes : fièvre</a:t>
            </a:r>
          </a:p>
        </p:txBody>
      </p:sp>
    </p:spTree>
    <p:extLst>
      <p:ext uri="{BB962C8B-B14F-4D97-AF65-F5344CB8AC3E}">
        <p14:creationId xmlns:p14="http://schemas.microsoft.com/office/powerpoint/2010/main" val="23673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4" grpId="0"/>
      <p:bldP spid="56" grpId="0" animBg="1"/>
      <p:bldP spid="64" grpId="0"/>
      <p:bldP spid="67" grpId="0"/>
      <p:bldP spid="70" grpId="0" animBg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EC57-D691-9127-19C5-548489EB2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>
            <a:extLst>
              <a:ext uri="{FF2B5EF4-FFF2-40B4-BE49-F238E27FC236}">
                <a16:creationId xmlns:a16="http://schemas.microsoft.com/office/drawing/2014/main" id="{7D9F5F58-A397-DFE6-4F3B-C9D00D6480DB}"/>
              </a:ext>
            </a:extLst>
          </p:cNvPr>
          <p:cNvSpPr txBox="1"/>
          <p:nvPr/>
        </p:nvSpPr>
        <p:spPr>
          <a:xfrm>
            <a:off x="513265" y="1257564"/>
            <a:ext cx="4195875" cy="276999"/>
          </a:xfrm>
          <a:prstGeom prst="rect">
            <a:avLst/>
          </a:prstGeom>
          <a:solidFill>
            <a:srgbClr val="FFDAD1">
              <a:alpha val="3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/>
              <a:t>Période de virémie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E3D85F1-9BD7-68AD-CBDB-45CB216CAE4F}"/>
              </a:ext>
            </a:extLst>
          </p:cNvPr>
          <p:cNvSpPr txBox="1"/>
          <p:nvPr/>
        </p:nvSpPr>
        <p:spPr>
          <a:xfrm>
            <a:off x="202019" y="3035188"/>
            <a:ext cx="11655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dirty="0"/>
          </a:p>
          <a:p>
            <a:r>
              <a:rPr lang="fr-CH" dirty="0"/>
              <a:t>Identification de moustiques adultes					Identification de larves   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24B7A4-69FB-4EB8-D8E7-BF215E517D8D}"/>
              </a:ext>
            </a:extLst>
          </p:cNvPr>
          <p:cNvGrpSpPr/>
          <p:nvPr/>
        </p:nvGrpSpPr>
        <p:grpSpPr>
          <a:xfrm>
            <a:off x="104045" y="1436354"/>
            <a:ext cx="11965260" cy="560697"/>
            <a:chOff x="923365" y="4810125"/>
            <a:chExt cx="9566883" cy="56069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C7423F2E-F566-28A6-0B41-0080EF14343C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A4BD651-10A4-EC0D-1C0B-7A9F41A3ABC9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554793"/>
              <a:chOff x="1133473" y="4810125"/>
              <a:chExt cx="7600531" cy="554793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58BF6C94-C869-CD1A-2F6A-64CA30BEE95F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55072D0E-3D05-900E-8BB6-10D9067CFA5C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9227D222-C954-0197-C37D-373EC353FDEC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473FADD-9531-257E-34B1-33BD20346B3B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DD3E631E-45F7-8D4A-6832-6BAFEF9C96DC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9724FC91-36D0-8ECE-A110-2285F7A17D6D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0E19E000-5AC1-6486-1AFE-06C3787C3704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EAC11A69-EE66-F7B0-7B9E-569937FEE9FC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09BC202-F959-AB1C-AED9-62862C76D254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5148C2D8-E910-58E1-F8F4-E48975C0AF01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8A350CE1-7BA6-23D9-71F7-D32E0BFD207D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10052F94-F327-8E4F-7521-BD6C888ADF3C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86E282EF-6A0A-0839-9B49-B633DDE6F0BF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7BE7B4F-1444-E003-A701-2E1C87F04CCC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95D3B890-3C42-4499-79DB-54BF033BAEE5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BBC298C-C814-C502-5AA6-28D9CC25C003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1CCBFDF1-974F-0D57-0196-639B853F3F80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81BEC38-DA65-C15E-F5CA-CA80D05CD830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D457BB5-56A3-C2B5-7FC4-704818A7DF6B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3E1DE82-282E-9445-0169-681079359358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EF35A77-0E86-0752-C868-9E741EA903F7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37935A8-40D9-FEA6-3832-5C4BFAA0514C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6B1EFCD-5B61-727F-F839-C8769164158B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51054BF-9771-A73D-2876-B3CC8EB2940D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2DCC1D1-ADA9-0C98-26BA-BE1F5C5870BB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A5800ED-6615-2410-646A-DB5ED4BE8B3F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87A6F4D-25C8-D8D7-768F-E97FA62E8C84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FC77BBE-21FB-4824-C9B8-B6A1CFB6C44C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21F201D-9E64-7112-88AB-2D7452FB0BA2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B649119C-4E82-A682-DF03-64160BBB9DD7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A64F61E-D94F-66C5-CABC-608102535C9D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73795D8F-B1DE-34FF-CEAB-BE6B98A3176B}"/>
                  </a:ext>
                </a:extLst>
              </p:cNvPr>
              <p:cNvSpPr txBox="1"/>
              <p:nvPr/>
            </p:nvSpPr>
            <p:spPr>
              <a:xfrm>
                <a:off x="6573488" y="5103308"/>
                <a:ext cx="3511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E4EBD2E-F6C5-E3C6-F811-C267FDB253DE}"/>
                  </a:ext>
                </a:extLst>
              </p:cNvPr>
              <p:cNvSpPr txBox="1"/>
              <p:nvPr/>
            </p:nvSpPr>
            <p:spPr>
              <a:xfrm>
                <a:off x="6165501" y="5103308"/>
                <a:ext cx="41627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F669772-5C9B-2E4D-3B5D-79C249E02720}"/>
                  </a:ext>
                </a:extLst>
              </p:cNvPr>
              <p:cNvSpPr txBox="1"/>
              <p:nvPr/>
            </p:nvSpPr>
            <p:spPr>
              <a:xfrm>
                <a:off x="6983539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F2D7C6CC-84D1-653D-F332-38607B45127E}"/>
                  </a:ext>
                </a:extLst>
              </p:cNvPr>
              <p:cNvSpPr txBox="1"/>
              <p:nvPr/>
            </p:nvSpPr>
            <p:spPr>
              <a:xfrm>
                <a:off x="7402703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B17BB43-37D2-573C-B13C-427B81B97982}"/>
                  </a:ext>
                </a:extLst>
              </p:cNvPr>
              <p:cNvSpPr txBox="1"/>
              <p:nvPr/>
            </p:nvSpPr>
            <p:spPr>
              <a:xfrm>
                <a:off x="7821866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47FC0CA-4B37-7304-D0C2-599FCE7D69B2}"/>
                </a:ext>
              </a:extLst>
            </p:cNvPr>
            <p:cNvSpPr txBox="1"/>
            <p:nvPr/>
          </p:nvSpPr>
          <p:spPr>
            <a:xfrm>
              <a:off x="9190711" y="5109212"/>
              <a:ext cx="1129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826D76C-C65A-47A3-BF8C-FAD07122534C}"/>
                </a:ext>
              </a:extLst>
            </p:cNvPr>
            <p:cNvSpPr txBox="1"/>
            <p:nvPr/>
          </p:nvSpPr>
          <p:spPr>
            <a:xfrm>
              <a:off x="9661969" y="5093783"/>
              <a:ext cx="6014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6.8</a:t>
              </a: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3C27E2A4-ED04-D76D-B2A2-BFE6E4214147}"/>
              </a:ext>
            </a:extLst>
          </p:cNvPr>
          <p:cNvSpPr txBox="1"/>
          <p:nvPr/>
        </p:nvSpPr>
        <p:spPr>
          <a:xfrm>
            <a:off x="10230139" y="383583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Cas réel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5CE4CD10-A91C-FE0B-3589-B7E95938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4" t="8616" r="3988"/>
          <a:stretch/>
        </p:blipFill>
        <p:spPr>
          <a:xfrm>
            <a:off x="468033" y="3910839"/>
            <a:ext cx="1756171" cy="220647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2BF30C6-F95C-C079-1C2B-A431C6CD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33" t="23468" r="5055" b="22005"/>
          <a:stretch/>
        </p:blipFill>
        <p:spPr>
          <a:xfrm>
            <a:off x="9576340" y="3758060"/>
            <a:ext cx="2093852" cy="237079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7CE10D80-3B51-4710-8D04-B4ADEEF4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74" r="10403" b="28292"/>
          <a:stretch/>
        </p:blipFill>
        <p:spPr>
          <a:xfrm>
            <a:off x="6921898" y="3758060"/>
            <a:ext cx="2062310" cy="2399321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C5287137-7DB0-02BA-C164-ADCD46E7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2363" r="5623" b="37022"/>
          <a:stretch/>
        </p:blipFill>
        <p:spPr bwMode="auto">
          <a:xfrm>
            <a:off x="2599486" y="4078800"/>
            <a:ext cx="2891964" cy="159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50578331-4115-3D2B-AC26-3EFA10E549CC}"/>
              </a:ext>
            </a:extLst>
          </p:cNvPr>
          <p:cNvSpPr txBox="1"/>
          <p:nvPr/>
        </p:nvSpPr>
        <p:spPr>
          <a:xfrm>
            <a:off x="3883472" y="2051438"/>
            <a:ext cx="1739187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/>
              <a:t>Enquête Entomologique 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41A89405-C085-0538-9FCD-35E352A76911}"/>
              </a:ext>
            </a:extLst>
          </p:cNvPr>
          <p:cNvCxnSpPr>
            <a:stCxn id="61" idx="2"/>
          </p:cNvCxnSpPr>
          <p:nvPr/>
        </p:nvCxnSpPr>
        <p:spPr>
          <a:xfrm flipH="1">
            <a:off x="2179302" y="2697769"/>
            <a:ext cx="2573764" cy="58132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445968D-B38A-9378-9043-E633012DD1F4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4753066" y="2697769"/>
            <a:ext cx="4179610" cy="58132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id="{416B69E1-4A54-9DA1-9126-5C9C7BC75716}"/>
              </a:ext>
            </a:extLst>
          </p:cNvPr>
          <p:cNvSpPr txBox="1"/>
          <p:nvPr/>
        </p:nvSpPr>
        <p:spPr>
          <a:xfrm>
            <a:off x="2659193" y="6310134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Implication de la commune et du patient</a:t>
            </a:r>
          </a:p>
        </p:txBody>
      </p:sp>
      <p:sp>
        <p:nvSpPr>
          <p:cNvPr id="72" name="Triangle isocèle 71">
            <a:extLst>
              <a:ext uri="{FF2B5EF4-FFF2-40B4-BE49-F238E27FC236}">
                <a16:creationId xmlns:a16="http://schemas.microsoft.com/office/drawing/2014/main" id="{F7ADB449-A88E-D5EC-9196-EB7A85B52310}"/>
              </a:ext>
            </a:extLst>
          </p:cNvPr>
          <p:cNvSpPr/>
          <p:nvPr/>
        </p:nvSpPr>
        <p:spPr>
          <a:xfrm>
            <a:off x="2416943" y="6234929"/>
            <a:ext cx="297039" cy="462286"/>
          </a:xfrm>
          <a:prstGeom prst="triangl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72EA0DF-AE80-2759-5909-A24C16F5AF76}"/>
              </a:ext>
            </a:extLst>
          </p:cNvPr>
          <p:cNvSpPr txBox="1"/>
          <p:nvPr/>
        </p:nvSpPr>
        <p:spPr>
          <a:xfrm>
            <a:off x="1759845" y="925026"/>
            <a:ext cx="4111098" cy="30777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Période d'incubation extrinsèque minimale</a:t>
            </a:r>
          </a:p>
        </p:txBody>
      </p:sp>
    </p:spTree>
    <p:extLst>
      <p:ext uri="{BB962C8B-B14F-4D97-AF65-F5344CB8AC3E}">
        <p14:creationId xmlns:p14="http://schemas.microsoft.com/office/powerpoint/2010/main" val="958550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1908-9AA0-8696-93A9-CAB4C2A31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05FC9D2-7FD4-8949-214D-5883DD6BE200}"/>
              </a:ext>
            </a:extLst>
          </p:cNvPr>
          <p:cNvGrpSpPr/>
          <p:nvPr/>
        </p:nvGrpSpPr>
        <p:grpSpPr>
          <a:xfrm>
            <a:off x="104045" y="1436354"/>
            <a:ext cx="11965260" cy="560697"/>
            <a:chOff x="923365" y="4810125"/>
            <a:chExt cx="9566883" cy="56069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74DB312C-F123-F7CE-0B40-F926CA885CE1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87E2653-1E4B-C7BA-3689-4B1B5E756A0E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554793"/>
              <a:chOff x="1133473" y="4810125"/>
              <a:chExt cx="7600531" cy="554793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F6903E15-7243-F2E8-9AC5-8AFE4AFD88E8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476B5D48-C0CF-2D91-48B7-B325C625C875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74D26F4-44A6-26D3-4385-6FFC79661E38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2A0D08A9-16D0-4C5F-A776-88AAAF74B4B3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06234C65-BFFA-4383-A2AB-921CF2C1AC7E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C79A7B8B-0EA8-8044-7DE0-A24E43D0CAA1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719E1908-5FCC-FC3B-09DE-46DB276BFE49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E31868ED-BFAA-85B1-A921-A9FEFA6CE85E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F0186379-AF70-7EA3-F5E2-C02976678180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EB453351-4276-DE8D-0CDA-F68066215FDE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96F8E3C-3527-496E-0781-CD94D8BC1F98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FEB0C5F4-FF21-F9FD-D12A-D0BBB0DA9BE4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5B9D7E80-D749-DA3C-B6AA-DEC9B0F50D48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367B855F-2404-7CF3-CD46-C2BD44D0EF0B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C5796C90-8C62-4266-0486-3F098124B168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195187D7-84C7-CC36-D28E-052F01A6B3EE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803E0EE-1FC7-F3BF-F687-7B4204C22C76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406C1D7-289A-172F-962D-27520A066CA0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C0123B1C-005A-5CA7-F993-D96D93330BD5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2E3E416-D057-9357-2A1A-A714B318F886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D8DE008-E749-9858-1575-B353042F8023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EAD5B25-393A-6FA1-83B4-CC4DB2FA8ED6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78E1599-6CC1-5A38-E034-5724BE25C1ED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AC391BC-5742-3044-55B2-0358E05D6BF8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E2A01B5-B91E-EFB7-9A8B-E1F7FF42FB26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EEA693C-2D70-CA26-A7BB-1B44B573E5E5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9D74784-5F73-7CB3-3C0B-49E830DCDD11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50FE600-3C0E-36D6-13D6-159C616AE8C7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5AFE68D6-A549-8CC7-1C0B-C4424B87892F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C905D5B-5951-CF43-D8C4-2054B3CF3A9F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78DB828-4813-1F40-350C-850CA8BF2CCC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1951115-B68C-7777-FAE9-6C8E5D7B8962}"/>
                  </a:ext>
                </a:extLst>
              </p:cNvPr>
              <p:cNvSpPr txBox="1"/>
              <p:nvPr/>
            </p:nvSpPr>
            <p:spPr>
              <a:xfrm>
                <a:off x="6573488" y="5103308"/>
                <a:ext cx="3511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BA93106-D9D6-0F11-D752-4251783B8605}"/>
                  </a:ext>
                </a:extLst>
              </p:cNvPr>
              <p:cNvSpPr txBox="1"/>
              <p:nvPr/>
            </p:nvSpPr>
            <p:spPr>
              <a:xfrm>
                <a:off x="6165501" y="5103308"/>
                <a:ext cx="41627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B865C160-0341-189F-C0BF-5125F726985F}"/>
                  </a:ext>
                </a:extLst>
              </p:cNvPr>
              <p:cNvSpPr txBox="1"/>
              <p:nvPr/>
            </p:nvSpPr>
            <p:spPr>
              <a:xfrm>
                <a:off x="6983539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0594340-89CB-AFF2-D302-FD87C6E7400C}"/>
                  </a:ext>
                </a:extLst>
              </p:cNvPr>
              <p:cNvSpPr txBox="1"/>
              <p:nvPr/>
            </p:nvSpPr>
            <p:spPr>
              <a:xfrm>
                <a:off x="7402703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3A50FC5-8F69-66B8-E856-2E3DB4709C43}"/>
                  </a:ext>
                </a:extLst>
              </p:cNvPr>
              <p:cNvSpPr txBox="1"/>
              <p:nvPr/>
            </p:nvSpPr>
            <p:spPr>
              <a:xfrm>
                <a:off x="7821866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F198A7A-3E7D-811B-43D7-527CC3053015}"/>
                </a:ext>
              </a:extLst>
            </p:cNvPr>
            <p:cNvSpPr txBox="1"/>
            <p:nvPr/>
          </p:nvSpPr>
          <p:spPr>
            <a:xfrm>
              <a:off x="9190711" y="5109212"/>
              <a:ext cx="1129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BB48DE6-D673-EFE4-C52B-4C6E41D43706}"/>
                </a:ext>
              </a:extLst>
            </p:cNvPr>
            <p:cNvSpPr txBox="1"/>
            <p:nvPr/>
          </p:nvSpPr>
          <p:spPr>
            <a:xfrm>
              <a:off x="9661969" y="5093783"/>
              <a:ext cx="6014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6.8</a:t>
              </a: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75B7E4C-14FD-A0D4-B231-0CE854381CC8}"/>
              </a:ext>
            </a:extLst>
          </p:cNvPr>
          <p:cNvSpPr txBox="1"/>
          <p:nvPr/>
        </p:nvSpPr>
        <p:spPr>
          <a:xfrm>
            <a:off x="513265" y="1257564"/>
            <a:ext cx="4195875" cy="276999"/>
          </a:xfrm>
          <a:prstGeom prst="rect">
            <a:avLst/>
          </a:prstGeom>
          <a:solidFill>
            <a:srgbClr val="FFDAD1">
              <a:alpha val="3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/>
              <a:t>Période de virémie 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B0D1710-ED20-F13D-F68E-E6D48B6CA5F9}"/>
              </a:ext>
            </a:extLst>
          </p:cNvPr>
          <p:cNvSpPr txBox="1"/>
          <p:nvPr/>
        </p:nvSpPr>
        <p:spPr>
          <a:xfrm>
            <a:off x="10230139" y="425218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Cas réel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BA14CFE-F26A-5A86-8B92-75E6154E4AC8}"/>
              </a:ext>
            </a:extLst>
          </p:cNvPr>
          <p:cNvSpPr txBox="1"/>
          <p:nvPr/>
        </p:nvSpPr>
        <p:spPr>
          <a:xfrm>
            <a:off x="3883472" y="2051438"/>
            <a:ext cx="1739187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/>
              <a:t>Enquête Entomologique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5AEF722-6D62-5C0C-A245-CA48C768F643}"/>
              </a:ext>
            </a:extLst>
          </p:cNvPr>
          <p:cNvCxnSpPr/>
          <p:nvPr/>
        </p:nvCxnSpPr>
        <p:spPr>
          <a:xfrm>
            <a:off x="6491773" y="2051438"/>
            <a:ext cx="0" cy="178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E6D73755-C7E0-1DEE-0958-40F7F8A3A983}"/>
              </a:ext>
            </a:extLst>
          </p:cNvPr>
          <p:cNvSpPr txBox="1"/>
          <p:nvPr/>
        </p:nvSpPr>
        <p:spPr>
          <a:xfrm>
            <a:off x="4013955" y="3980162"/>
            <a:ext cx="49295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Mise en route du traitement de démoustication</a:t>
            </a:r>
          </a:p>
          <a:p>
            <a:r>
              <a:rPr lang="fr-CH" dirty="0"/>
              <a:t>Pour le traitement d'un cas importé: Pyrèthre </a:t>
            </a:r>
          </a:p>
          <a:p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/>
              <a:t>Informer les riverains: précautions</a:t>
            </a:r>
          </a:p>
          <a:p>
            <a:pPr marL="285750" indent="-285750">
              <a:buFontTx/>
              <a:buChar char="-"/>
            </a:pPr>
            <a:r>
              <a:rPr lang="fr-CH" dirty="0"/>
              <a:t>Informer les communes</a:t>
            </a:r>
          </a:p>
          <a:p>
            <a:pPr marL="285750" indent="-285750">
              <a:buFontTx/>
              <a:buChar char="-"/>
            </a:pPr>
            <a:r>
              <a:rPr lang="fr-CH" dirty="0"/>
              <a:t>Engager les </a:t>
            </a:r>
            <a:r>
              <a:rPr lang="fr-CH" dirty="0" err="1"/>
              <a:t>désinfesteurs</a:t>
            </a:r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/>
              <a:t>Informer de l'intervention sur le site ge.ch</a:t>
            </a:r>
          </a:p>
        </p:txBody>
      </p:sp>
      <p:pic>
        <p:nvPicPr>
          <p:cNvPr id="55" name="Espace réservé du contenu 3">
            <a:extLst>
              <a:ext uri="{FF2B5EF4-FFF2-40B4-BE49-F238E27FC236}">
                <a16:creationId xmlns:a16="http://schemas.microsoft.com/office/drawing/2014/main" id="{2F3E2868-B1DF-19E6-FCAC-FDE0B0A9A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994" y="3429000"/>
            <a:ext cx="3296686" cy="268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E7321EBB-E8C8-F5B3-D49B-4E835686314E}"/>
              </a:ext>
            </a:extLst>
          </p:cNvPr>
          <p:cNvCxnSpPr>
            <a:cxnSpLocks/>
          </p:cNvCxnSpPr>
          <p:nvPr/>
        </p:nvCxnSpPr>
        <p:spPr>
          <a:xfrm flipV="1">
            <a:off x="1942360" y="4257161"/>
            <a:ext cx="641226" cy="513272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CD6BB37C-9033-9CE9-59D8-398EE0FE3659}"/>
              </a:ext>
            </a:extLst>
          </p:cNvPr>
          <p:cNvSpPr txBox="1"/>
          <p:nvPr/>
        </p:nvSpPr>
        <p:spPr>
          <a:xfrm flipH="1">
            <a:off x="2112509" y="4580327"/>
            <a:ext cx="99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100 m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AB90CC0B-BB95-A1C9-7E8D-47DEE258D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163" y="2724240"/>
            <a:ext cx="2625304" cy="3621679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C2F4D8FF-56BC-198C-E76A-9DFA56121944}"/>
              </a:ext>
            </a:extLst>
          </p:cNvPr>
          <p:cNvSpPr txBox="1"/>
          <p:nvPr/>
        </p:nvSpPr>
        <p:spPr>
          <a:xfrm>
            <a:off x="1759845" y="925026"/>
            <a:ext cx="4111098" cy="30777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Période d'incubation extrinsèque minimale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B6A97D1-624A-138A-9A0F-BCE6F5EEB291}"/>
              </a:ext>
            </a:extLst>
          </p:cNvPr>
          <p:cNvSpPr txBox="1"/>
          <p:nvPr/>
        </p:nvSpPr>
        <p:spPr>
          <a:xfrm>
            <a:off x="6590840" y="2760229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Alerte CDZ</a:t>
            </a:r>
          </a:p>
        </p:txBody>
      </p:sp>
    </p:spTree>
    <p:extLst>
      <p:ext uri="{BB962C8B-B14F-4D97-AF65-F5344CB8AC3E}">
        <p14:creationId xmlns:p14="http://schemas.microsoft.com/office/powerpoint/2010/main" val="19097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D18F-C1BE-A6BD-6B6A-1A591853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97382F2-DE0F-AB26-8741-5514C66BAEB5}"/>
              </a:ext>
            </a:extLst>
          </p:cNvPr>
          <p:cNvGrpSpPr/>
          <p:nvPr/>
        </p:nvGrpSpPr>
        <p:grpSpPr>
          <a:xfrm>
            <a:off x="104045" y="1436354"/>
            <a:ext cx="11965260" cy="560697"/>
            <a:chOff x="923365" y="4810125"/>
            <a:chExt cx="9566883" cy="56069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80FDC024-0CD8-6C83-058B-396CECC3678A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6C06872-D9A2-7DA2-A587-0B3518AC0022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554793"/>
              <a:chOff x="1133473" y="4810125"/>
              <a:chExt cx="7600531" cy="554793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F220EA9A-A5FE-1971-E9BA-E2DEA996ECEE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1A74EA49-20B2-52B7-F08F-064DC8E7D53C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801A95F-F0BE-C3A2-CEDE-3DBD321FC5BD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4FE919A7-128C-9E0E-107C-C81727E3EEC7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AC6E89AA-4A9F-247A-8454-55A27EEA0D5B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4F130015-96A7-E259-C967-295307558553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A222EA58-5FEE-D2D6-5B0B-53BBA36A36F3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92CF7E16-C7BD-C31F-2BC9-7FB437982DFC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4AAA5245-5CA1-CA21-22B2-A5BC73D363E9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16E6FF8-BB09-13FE-17E3-068D4298601B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CED5B69A-DCC3-18C8-D9D6-1F4CD0E5F00D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26D3F544-7C96-298A-F0CD-7642874CE803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5E86E84C-090D-33D6-73E9-6787D72CF93A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DFC47902-3A6C-A72E-E696-423B300AB636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44C5FFBD-ADB2-0E71-4FFB-166178E0FDAA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521121A5-DD61-4378-0069-F9577426E5CC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8AA7FB38-2E6B-D1E1-0DA1-D5C5E64E7264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E746D092-5E7C-3817-EF91-367A577322CC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5F846DB-6C08-E11B-67CC-C0C9B8B32427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2E64E31-81CA-94C5-9A21-C0F71D60EA4B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1A54436-A7AC-524A-EAB4-83F280D3590C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1436D63-34DF-D550-5B12-2E8DECE09648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ACFC5BD-10DD-C061-AB95-88301A0E7226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5D32866-1038-153D-0011-D0B3C1C981B8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03D43C4-5B3A-D852-2B93-5482EB558762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0DC51B-0D13-8D79-6F2D-2E386E53F35E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307B828-DEAB-1CEC-04FD-78624698AF0D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DE13572-96D3-1097-E296-680B198C83D2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37599E1-BEC9-DBF4-5A31-F5DDE39D2FA8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07B70AD4-035B-F6D5-09CA-01DC68096E0C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5695738-B2D5-FCD2-C357-491AA5C6F4E4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5139F27-922B-40EB-70B4-E49505986132}"/>
                  </a:ext>
                </a:extLst>
              </p:cNvPr>
              <p:cNvSpPr txBox="1"/>
              <p:nvPr/>
            </p:nvSpPr>
            <p:spPr>
              <a:xfrm>
                <a:off x="6573488" y="5103308"/>
                <a:ext cx="3511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F8B28C6-F78B-78B3-6849-DF7E78C7BA55}"/>
                  </a:ext>
                </a:extLst>
              </p:cNvPr>
              <p:cNvSpPr txBox="1"/>
              <p:nvPr/>
            </p:nvSpPr>
            <p:spPr>
              <a:xfrm>
                <a:off x="6165501" y="5103308"/>
                <a:ext cx="41627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5D21B9F-DE8D-50B5-3802-47838EF29009}"/>
                  </a:ext>
                </a:extLst>
              </p:cNvPr>
              <p:cNvSpPr txBox="1"/>
              <p:nvPr/>
            </p:nvSpPr>
            <p:spPr>
              <a:xfrm>
                <a:off x="6983539" y="5103308"/>
                <a:ext cx="6560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E33BC8E-2B7F-F64C-56DF-8091EDCCD403}"/>
                  </a:ext>
                </a:extLst>
              </p:cNvPr>
              <p:cNvSpPr txBox="1"/>
              <p:nvPr/>
            </p:nvSpPr>
            <p:spPr>
              <a:xfrm>
                <a:off x="7402703" y="5103308"/>
                <a:ext cx="1129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0CFB2B9-208A-9EB7-3FFB-1B2C0F13F95F}"/>
                  </a:ext>
                </a:extLst>
              </p:cNvPr>
              <p:cNvSpPr txBox="1"/>
              <p:nvPr/>
            </p:nvSpPr>
            <p:spPr>
              <a:xfrm>
                <a:off x="7821866" y="5103308"/>
                <a:ext cx="801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DE50FE2-808D-FF8F-C96B-0B7CBF21AA88}"/>
                </a:ext>
              </a:extLst>
            </p:cNvPr>
            <p:cNvSpPr txBox="1"/>
            <p:nvPr/>
          </p:nvSpPr>
          <p:spPr>
            <a:xfrm>
              <a:off x="9190711" y="5109212"/>
              <a:ext cx="1129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EA86563-BBC4-F65B-6453-FFD5A5F4B0D9}"/>
                </a:ext>
              </a:extLst>
            </p:cNvPr>
            <p:cNvSpPr txBox="1"/>
            <p:nvPr/>
          </p:nvSpPr>
          <p:spPr>
            <a:xfrm>
              <a:off x="9661969" y="5093783"/>
              <a:ext cx="6014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/>
                <a:t>6.8</a:t>
              </a: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3A746A22-4475-8B3C-FE49-035860A62F1A}"/>
              </a:ext>
            </a:extLst>
          </p:cNvPr>
          <p:cNvSpPr txBox="1"/>
          <p:nvPr/>
        </p:nvSpPr>
        <p:spPr>
          <a:xfrm>
            <a:off x="729603" y="490447"/>
            <a:ext cx="1283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chemeClr val="accent1">
                    <a:lumMod val="75000"/>
                  </a:schemeClr>
                </a:solidFill>
              </a:rPr>
              <a:t>Piqûres de moustiques à GE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4B5CDE3-9409-694F-340F-82E799608EE6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371426" y="921334"/>
            <a:ext cx="331812" cy="515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C02204EE-A1C9-ACC0-D35A-FCBBC7082EDE}"/>
              </a:ext>
            </a:extLst>
          </p:cNvPr>
          <p:cNvSpPr txBox="1"/>
          <p:nvPr/>
        </p:nvSpPr>
        <p:spPr>
          <a:xfrm>
            <a:off x="513265" y="1257564"/>
            <a:ext cx="4195875" cy="307777"/>
          </a:xfrm>
          <a:prstGeom prst="rect">
            <a:avLst/>
          </a:prstGeom>
          <a:solidFill>
            <a:srgbClr val="FFDAD1">
              <a:alpha val="3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Période de virémie 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0532C97-B8B0-35A7-EAB3-04DE1BFFF180}"/>
              </a:ext>
            </a:extLst>
          </p:cNvPr>
          <p:cNvSpPr txBox="1"/>
          <p:nvPr/>
        </p:nvSpPr>
        <p:spPr>
          <a:xfrm>
            <a:off x="10188885" y="41350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Cas réel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6B50C7E-D77E-4DA9-88BC-53D3D2248166}"/>
              </a:ext>
            </a:extLst>
          </p:cNvPr>
          <p:cNvSpPr txBox="1"/>
          <p:nvPr/>
        </p:nvSpPr>
        <p:spPr>
          <a:xfrm>
            <a:off x="1814836" y="925312"/>
            <a:ext cx="4111098" cy="30777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Période d'incubation extrinsèque minimale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0A0165A-2DFE-5693-B24F-562E21667275}"/>
              </a:ext>
            </a:extLst>
          </p:cNvPr>
          <p:cNvSpPr txBox="1"/>
          <p:nvPr/>
        </p:nvSpPr>
        <p:spPr>
          <a:xfrm>
            <a:off x="3883472" y="2051438"/>
            <a:ext cx="1739187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CH" sz="1400" dirty="0"/>
              <a:t>Enquête Entomologique 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EEB9BC2-BA86-8105-1B5E-14F02CD079D7}"/>
              </a:ext>
            </a:extLst>
          </p:cNvPr>
          <p:cNvCxnSpPr>
            <a:cxnSpLocks/>
          </p:cNvCxnSpPr>
          <p:nvPr/>
        </p:nvCxnSpPr>
        <p:spPr>
          <a:xfrm flipV="1">
            <a:off x="1942360" y="4257161"/>
            <a:ext cx="641226" cy="513272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0C1D2CEB-6206-A178-B04C-87BB6DDA64CE}"/>
              </a:ext>
            </a:extLst>
          </p:cNvPr>
          <p:cNvSpPr txBox="1"/>
          <p:nvPr/>
        </p:nvSpPr>
        <p:spPr>
          <a:xfrm flipH="1">
            <a:off x="2112509" y="4580327"/>
            <a:ext cx="99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100 m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5DAD5CD-BA97-FD40-30B9-6695BB0E8D9F}"/>
              </a:ext>
            </a:extLst>
          </p:cNvPr>
          <p:cNvCxnSpPr>
            <a:cxnSpLocks/>
          </p:cNvCxnSpPr>
          <p:nvPr/>
        </p:nvCxnSpPr>
        <p:spPr>
          <a:xfrm>
            <a:off x="7059633" y="1991147"/>
            <a:ext cx="26080" cy="80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1FE67936-91DE-91BD-81A6-72C4587F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633"/>
          <a:stretch/>
        </p:blipFill>
        <p:spPr>
          <a:xfrm>
            <a:off x="5674829" y="3102737"/>
            <a:ext cx="5358551" cy="351820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EDBB4DE-B1A9-0C0A-722C-2933DDF722DD}"/>
              </a:ext>
            </a:extLst>
          </p:cNvPr>
          <p:cNvSpPr/>
          <p:nvPr/>
        </p:nvSpPr>
        <p:spPr>
          <a:xfrm>
            <a:off x="331356" y="4604559"/>
            <a:ext cx="499730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Par pulvérisation (gouttelettes &gt;100 µm) sur végétation (1.5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Pas d'animaux domestique (chat)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Exclusivement le soir (protection abeilles)</a:t>
            </a:r>
          </a:p>
        </p:txBody>
      </p:sp>
    </p:spTree>
    <p:extLst>
      <p:ext uri="{BB962C8B-B14F-4D97-AF65-F5344CB8AC3E}">
        <p14:creationId xmlns:p14="http://schemas.microsoft.com/office/powerpoint/2010/main" val="122212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550FB-FDCB-BD0C-02B4-5754A38C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1" y="140771"/>
            <a:ext cx="10972800" cy="1143000"/>
          </a:xfrm>
        </p:spPr>
        <p:txBody>
          <a:bodyPr/>
          <a:lstStyle/>
          <a:p>
            <a:r>
              <a:rPr lang="fr-CH" dirty="0"/>
              <a:t>Santé publique et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EEF54-B583-EBCB-2860-F4EC79821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39" y="1262081"/>
            <a:ext cx="10972800" cy="4033838"/>
          </a:xfrm>
        </p:spPr>
        <p:txBody>
          <a:bodyPr/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Formations et informations aux soignants</a:t>
            </a:r>
          </a:p>
          <a:p>
            <a:pPr lvl="1">
              <a:buFontTx/>
              <a:buChar char="-"/>
            </a:pP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Épiscope: bulletin santé publique du service du médecin cantonal</a:t>
            </a:r>
          </a:p>
          <a:p>
            <a:pPr lvl="1">
              <a:buFontTx/>
              <a:buChar char="-"/>
            </a:pP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Article RMS: </a:t>
            </a:r>
            <a:r>
              <a:rPr lang="fr-CH" sz="1600" i="1" dirty="0"/>
              <a:t>« </a:t>
            </a:r>
            <a:r>
              <a:rPr lang="fr-CH" sz="1200" i="1" dirty="0"/>
              <a:t>Moustiques tigres et arboviroses : que se passe-t-il en Suisse ? »</a:t>
            </a:r>
            <a:r>
              <a:rPr lang="fr-CH" sz="1200" dirty="0"/>
              <a:t> </a:t>
            </a:r>
          </a:p>
          <a:p>
            <a:pPr lvl="1">
              <a:buFontTx/>
              <a:buChar char="-"/>
            </a:pP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Lien avec les généralistes </a:t>
            </a:r>
          </a:p>
          <a:p>
            <a:pPr marL="0" indent="0">
              <a:buNone/>
            </a:pP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Lien avec les laboratoires </a:t>
            </a: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à la population </a:t>
            </a:r>
          </a:p>
          <a:p>
            <a:pPr lvl="1"/>
            <a:r>
              <a:rPr lang="fr-CH" sz="1600" dirty="0"/>
              <a:t>https://www.ge.ch</a:t>
            </a:r>
          </a:p>
          <a:p>
            <a:pPr lvl="1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Création des flyers : lutte moustique tigre + traitement </a:t>
            </a:r>
          </a:p>
          <a:p>
            <a:pPr lvl="1"/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Affiche à l'aéroport </a:t>
            </a: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Prise en charge d'un cas à risque: Traitement contre les moustiques adultes </a:t>
            </a:r>
          </a:p>
          <a:p>
            <a:pPr lvl="1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Exercice simulation terrain en juin 2025 à Thônex (OCAN-SMC-SCAV-</a:t>
            </a:r>
            <a:r>
              <a:rPr lang="fr-CH" sz="1600" dirty="0" err="1">
                <a:latin typeface="Arial" panose="020B0604020202020204" pitchFamily="34" charset="0"/>
                <a:cs typeface="Arial" panose="020B0604020202020204" pitchFamily="34" charset="0"/>
              </a:rPr>
              <a:t>désinfestateur</a:t>
            </a: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Genève test un plan d'alerte sanitaire contre le moustique </a:t>
            </a:r>
            <a:r>
              <a:rPr lang="fr-CH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tigre_RTS_juillet</a:t>
            </a: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2025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B23AFF-AD73-5D88-629B-F4F1626DEF48}"/>
              </a:ext>
            </a:extLst>
          </p:cNvPr>
          <p:cNvSpPr txBox="1"/>
          <p:nvPr/>
        </p:nvSpPr>
        <p:spPr>
          <a:xfrm>
            <a:off x="8699876" y="3584187"/>
            <a:ext cx="31804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fr-CH" sz="1400" dirty="0">
                <a:hlinkClick r:id="rId4"/>
              </a:rPr>
              <a:t>Episcope - mai 2025 - moustiques tigres et arboviroses, sondage campagne virus hiver, matinée des IST | ge.ch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7ECBA42-0BE1-8A91-5B1B-CC67D985020B}"/>
              </a:ext>
            </a:extLst>
          </p:cNvPr>
          <p:cNvSpPr txBox="1">
            <a:spLocks/>
          </p:cNvSpPr>
          <p:nvPr/>
        </p:nvSpPr>
        <p:spPr bwMode="auto">
          <a:xfrm>
            <a:off x="134106" y="149760"/>
            <a:ext cx="1174623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2800" kern="0" dirty="0"/>
              <a:t>FC – </a:t>
            </a:r>
            <a:r>
              <a:rPr lang="fr-CH" sz="2400" kern="0" dirty="0"/>
              <a:t>FORMATION &amp; COMMUNICATION </a:t>
            </a:r>
            <a:r>
              <a:rPr lang="fr-CH" sz="2800" kern="0" dirty="0"/>
              <a:t>: Sensibilisation des professionnelles et professionnels de santé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C4CC9E-C309-9F08-6DAD-516CC95A6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705" y="1004200"/>
            <a:ext cx="1896659" cy="25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2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50" y="88712"/>
            <a:ext cx="11296650" cy="1143000"/>
          </a:xfrm>
        </p:spPr>
        <p:txBody>
          <a:bodyPr/>
          <a:lstStyle/>
          <a:p>
            <a:pPr algn="ctr"/>
            <a:r>
              <a:rPr lang="fr-CH" dirty="0"/>
              <a:t>Recommandations aux patients: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22376"/>
            <a:ext cx="11186160" cy="4033838"/>
          </a:xfrm>
        </p:spPr>
        <p:txBody>
          <a:bodyPr/>
          <a:lstStyle/>
          <a:p>
            <a:pPr lvl="0"/>
            <a:r>
              <a:rPr lang="fr-CH" b="1" dirty="0"/>
              <a:t>Consulter rapidement en cas de fièvre de retour d'un voyage (</a:t>
            </a:r>
            <a:r>
              <a:rPr lang="fr-CH" b="1" dirty="0" err="1"/>
              <a:t>y.c</a:t>
            </a:r>
            <a:r>
              <a:rPr lang="fr-CH" b="1" dirty="0"/>
              <a:t> Europe)</a:t>
            </a:r>
          </a:p>
          <a:p>
            <a:pPr lvl="0"/>
            <a:endParaRPr lang="fr-CH" b="1" dirty="0"/>
          </a:p>
          <a:p>
            <a:pPr lvl="0"/>
            <a:r>
              <a:rPr lang="fr-CH" b="1" dirty="0"/>
              <a:t>Mesures de protection personnelle</a:t>
            </a:r>
            <a:r>
              <a:rPr lang="fr-CH" dirty="0"/>
              <a:t> contre les piqûres de moustiques:</a:t>
            </a:r>
          </a:p>
          <a:p>
            <a:pPr marL="457200" lvl="1" indent="0">
              <a:buNone/>
            </a:pPr>
            <a:endParaRPr lang="fr-CH" dirty="0"/>
          </a:p>
          <a:p>
            <a:pPr lvl="1"/>
            <a:r>
              <a:rPr lang="fr-CH" dirty="0"/>
              <a:t>Éviter l'exposition aux moustiques durant la journée (éviter zones infestées, fenêtres fermées, moustiquaire)</a:t>
            </a:r>
          </a:p>
          <a:p>
            <a:pPr lvl="1"/>
            <a:r>
              <a:rPr lang="fr-CH" dirty="0"/>
              <a:t>Répulsif et habits couvrants </a:t>
            </a:r>
          </a:p>
          <a:p>
            <a:endParaRPr lang="fr-CH" dirty="0"/>
          </a:p>
          <a:p>
            <a:endParaRPr lang="fr-CH" sz="2800" dirty="0"/>
          </a:p>
          <a:p>
            <a:pPr marL="457200" lvl="1" indent="0">
              <a:buNone/>
            </a:pPr>
            <a:r>
              <a:rPr lang="fr-CH" sz="2000" dirty="0"/>
              <a:t>Quand proposer les mesures de protection personnelle: </a:t>
            </a:r>
          </a:p>
          <a:p>
            <a:pPr lvl="2"/>
            <a:r>
              <a:rPr lang="fr-CH" dirty="0"/>
              <a:t>Dès la suspicion d'arbovirose, avant même la confirmation (pdt environ 7 jours après le début des symptômes)</a:t>
            </a:r>
          </a:p>
          <a:p>
            <a:pPr lvl="2"/>
            <a:r>
              <a:rPr lang="fr-CH" dirty="0"/>
              <a:t>Pendant 14 jours au retour d'une zone à risque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marL="0" indent="0">
              <a:buFontTx/>
              <a:buNone/>
            </a:pPr>
            <a:r>
              <a:rPr lang="fr-CH" dirty="0"/>
              <a:t>	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756" y="3310562"/>
            <a:ext cx="708244" cy="14798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76"/>
          <a:stretch/>
        </p:blipFill>
        <p:spPr>
          <a:xfrm>
            <a:off x="4868244" y="3239576"/>
            <a:ext cx="418077" cy="1491101"/>
          </a:xfrm>
          <a:prstGeom prst="rect">
            <a:avLst/>
          </a:prstGeom>
        </p:spPr>
      </p:pic>
      <p:pic>
        <p:nvPicPr>
          <p:cNvPr id="7" name="Picture 8" descr="T-shirt Manches longues-Fleur de Ma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061" y="3360966"/>
            <a:ext cx="1429480" cy="14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llustration à colorier d'un pantalon long de dessin animé ..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435" y="3527975"/>
            <a:ext cx="1358191" cy="135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9900C9-E859-C4B7-4799-FD62DFBACBBE}"/>
              </a:ext>
            </a:extLst>
          </p:cNvPr>
          <p:cNvSpPr/>
          <p:nvPr/>
        </p:nvSpPr>
        <p:spPr>
          <a:xfrm>
            <a:off x="1005840" y="4886166"/>
            <a:ext cx="10184130" cy="14911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842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5C922966-DBD3-F0CB-ECE0-72E5178C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307246"/>
            <a:ext cx="11467714" cy="41827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B27256-B131-572F-A7C3-F5B61C1F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179864"/>
            <a:ext cx="10972800" cy="1143000"/>
          </a:xfrm>
        </p:spPr>
        <p:txBody>
          <a:bodyPr/>
          <a:lstStyle/>
          <a:p>
            <a:pPr algn="ctr"/>
            <a:r>
              <a:rPr lang="fr-CH" dirty="0"/>
              <a:t>Arboviroses: arthropode-borne virus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18E39-64CC-1E1C-88E9-B64A105F2332}"/>
              </a:ext>
            </a:extLst>
          </p:cNvPr>
          <p:cNvSpPr/>
          <p:nvPr/>
        </p:nvSpPr>
        <p:spPr>
          <a:xfrm>
            <a:off x="6343456" y="1305035"/>
            <a:ext cx="1703263" cy="41256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0F12F5-BA10-8EBF-50EF-23A50E3632A0}"/>
              </a:ext>
            </a:extLst>
          </p:cNvPr>
          <p:cNvSpPr txBox="1"/>
          <p:nvPr/>
        </p:nvSpPr>
        <p:spPr>
          <a:xfrm>
            <a:off x="2251864" y="5576240"/>
            <a:ext cx="988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Transmission dépendante du vecteur: présence, comportement + interaction avec l'humain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ACC053-706E-B20B-FB41-4D1F37756348}"/>
              </a:ext>
            </a:extLst>
          </p:cNvPr>
          <p:cNvSpPr txBox="1"/>
          <p:nvPr/>
        </p:nvSpPr>
        <p:spPr>
          <a:xfrm>
            <a:off x="891720" y="6031805"/>
            <a:ext cx="994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Risque épidémique le plus important: </a:t>
            </a:r>
            <a:r>
              <a:rPr lang="fr-CH" b="1" dirty="0">
                <a:solidFill>
                  <a:srgbClr val="FF0000"/>
                </a:solidFill>
              </a:rPr>
              <a:t>Dengue, Chikungunya et Zika </a:t>
            </a:r>
          </a:p>
          <a:p>
            <a:pPr algn="ctr"/>
            <a:r>
              <a:rPr lang="fr-CH" b="1" dirty="0"/>
              <a:t>Présence de </a:t>
            </a:r>
            <a:r>
              <a:rPr lang="fr-CH" b="1" i="1" dirty="0"/>
              <a:t>Aedes albopictus</a:t>
            </a:r>
            <a:r>
              <a:rPr lang="fr-CH" b="1" dirty="0"/>
              <a:t>, transmission entre humain via vecteur, infectiosité rapide </a:t>
            </a:r>
          </a:p>
        </p:txBody>
      </p:sp>
    </p:spTree>
    <p:extLst>
      <p:ext uri="{BB962C8B-B14F-4D97-AF65-F5344CB8AC3E}">
        <p14:creationId xmlns:p14="http://schemas.microsoft.com/office/powerpoint/2010/main" val="291029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C9221-F06C-D748-011E-72E0F68F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Take</a:t>
            </a:r>
            <a:r>
              <a:rPr lang="fr-CH" dirty="0"/>
              <a:t> home message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8D479A-9FB6-271D-1E0F-C91E42FC6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/>
              <a:t>Rôle clé des médecins de premiers recours </a:t>
            </a:r>
            <a:endParaRPr lang="fr-CH" sz="2000" dirty="0"/>
          </a:p>
          <a:p>
            <a:pPr lvl="0"/>
            <a:r>
              <a:rPr lang="fr-CH" dirty="0"/>
              <a:t>Pensez à l'</a:t>
            </a:r>
            <a:r>
              <a:rPr lang="fr-CH" b="1" dirty="0"/>
              <a:t>anamnèse de voyage</a:t>
            </a:r>
            <a:r>
              <a:rPr lang="fr-CH" dirty="0"/>
              <a:t>, en incluant les pays d'Europe</a:t>
            </a:r>
          </a:p>
          <a:p>
            <a:pPr lvl="0"/>
            <a:r>
              <a:rPr lang="fr-CH" b="1" dirty="0"/>
              <a:t>Dépister</a:t>
            </a:r>
            <a:r>
              <a:rPr lang="fr-CH" dirty="0"/>
              <a:t> précocement et </a:t>
            </a:r>
            <a:r>
              <a:rPr lang="fr-CH" b="1" dirty="0"/>
              <a:t>déclarer dans les 24h</a:t>
            </a:r>
            <a:r>
              <a:rPr lang="fr-CH" dirty="0"/>
              <a:t> au SMC</a:t>
            </a:r>
          </a:p>
          <a:p>
            <a:pPr lvl="1"/>
            <a:r>
              <a:rPr lang="fr-CH" u="sng" dirty="0">
                <a:hlinkClick r:id="rId2"/>
              </a:rPr>
              <a:t>Formulaire de déclaration</a:t>
            </a:r>
            <a:r>
              <a:rPr lang="fr-CH" dirty="0"/>
              <a:t> OFSP</a:t>
            </a:r>
          </a:p>
          <a:p>
            <a:pPr lvl="1"/>
            <a:r>
              <a:rPr lang="fr-CH" dirty="0"/>
              <a:t>Transmission au SMC : </a:t>
            </a:r>
            <a:r>
              <a:rPr lang="fr-CH" u="sng" dirty="0">
                <a:hlinkClick r:id="rId3"/>
              </a:rPr>
              <a:t>maladies.transmissibles@etat.ge.ch</a:t>
            </a:r>
            <a:endParaRPr lang="fr-CH" dirty="0"/>
          </a:p>
          <a:p>
            <a:pPr lvl="0"/>
            <a:r>
              <a:rPr lang="fr-CH" dirty="0"/>
              <a:t>Sensibiliser les patients aux </a:t>
            </a:r>
            <a:r>
              <a:rPr lang="fr-CH" b="1" dirty="0"/>
              <a:t>mesures de protection personnelle</a:t>
            </a:r>
            <a:r>
              <a:rPr lang="fr-CH" dirty="0"/>
              <a:t> contre les piqûres de moustiques </a:t>
            </a:r>
          </a:p>
          <a:p>
            <a:pPr lvl="1"/>
            <a:r>
              <a:rPr lang="fr-CH" dirty="0"/>
              <a:t>Dès la suspicion d'arbovirose, avant même la confirmation (environ 7 jours depuis le début des symptômes) </a:t>
            </a:r>
          </a:p>
          <a:p>
            <a:pPr lvl="1"/>
            <a:r>
              <a:rPr lang="fr-CH" dirty="0"/>
              <a:t>Pendant 14 jours au retour d'une zone à risque</a:t>
            </a:r>
          </a:p>
          <a:p>
            <a:r>
              <a:rPr lang="fr-CH" dirty="0"/>
              <a:t>Contribuer à la prévention : relais auprès de la population de la lutte antivectorielle</a:t>
            </a:r>
          </a:p>
        </p:txBody>
      </p:sp>
    </p:spTree>
    <p:extLst>
      <p:ext uri="{BB962C8B-B14F-4D97-AF65-F5344CB8AC3E}">
        <p14:creationId xmlns:p14="http://schemas.microsoft.com/office/powerpoint/2010/main" val="101329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3363112" y="1307810"/>
            <a:ext cx="89154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kern="0" dirty="0"/>
          </a:p>
          <a:p>
            <a:endParaRPr lang="fr-FR" kern="0" dirty="0"/>
          </a:p>
          <a:p>
            <a:r>
              <a:rPr lang="fr-FR" sz="3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</a:p>
          <a:p>
            <a:endParaRPr lang="fr-FR" sz="3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kern="0" dirty="0"/>
              <a:t>Remerciements à Elisabeth Delaporte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29A3C2-F620-1E4E-7749-9E56CFCA1B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68801" y="6037262"/>
            <a:ext cx="7480300" cy="655637"/>
          </a:xfrm>
        </p:spPr>
        <p:txBody>
          <a:bodyPr/>
          <a:lstStyle/>
          <a:p>
            <a:pPr>
              <a:defRPr/>
            </a:pPr>
            <a:r>
              <a:rPr lang="fr-FR" dirty="0"/>
              <a:t>Service du médecin cantonal</a:t>
            </a:r>
          </a:p>
          <a:p>
            <a:pPr>
              <a:defRPr/>
            </a:pPr>
            <a:r>
              <a:rPr lang="fr-FR" dirty="0"/>
              <a:t>Secteur des maladies transmissibles et réponse sanitaire (MTRS)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DBCB2A-F27D-4B72-260E-DAD31912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318" y="5924549"/>
            <a:ext cx="9992783" cy="112713"/>
          </a:xfrm>
        </p:spPr>
        <p:txBody>
          <a:bodyPr/>
          <a:lstStyle/>
          <a:p>
            <a:pPr>
              <a:defRPr/>
            </a:pPr>
            <a:r>
              <a:rPr lang="fr-CH" dirty="0"/>
              <a:t>Département de la santé et des mobilités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267447-507D-C02F-829E-B3F16A9C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7" y="365378"/>
            <a:ext cx="3741068" cy="52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19ACF-3243-BD14-AB2C-E335BD14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713052-C061-FB99-01B8-1BA7D9A3D284}"/>
              </a:ext>
            </a:extLst>
          </p:cNvPr>
          <p:cNvGrpSpPr/>
          <p:nvPr/>
        </p:nvGrpSpPr>
        <p:grpSpPr>
          <a:xfrm>
            <a:off x="457888" y="1745352"/>
            <a:ext cx="11612192" cy="1254248"/>
            <a:chOff x="923365" y="4810125"/>
            <a:chExt cx="9566883" cy="617855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C88F42A5-7E6E-CB61-3FDA-4B90A21D4ECB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EF2AFCC-3761-0E7F-50E4-C4BF10490519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617855"/>
              <a:chOff x="1133473" y="4810125"/>
              <a:chExt cx="7600531" cy="617855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DEE534DF-43A6-DA06-882D-4663C6E8A374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BCFEB117-5EF3-88CB-F0B8-8A652B93E851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3CEDD39-FF93-7EE5-1777-321046FC5B86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39821E8A-A37D-F449-03F3-C020ED80DC39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32717AEA-3B0A-32C1-91AD-A9E5B16D1320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F2E00B26-A893-38F7-CE81-4397EA57FFB4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4DA4DB75-A6D4-7C38-24AE-23D8F945E150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0C82E5DD-3A0C-B952-20F0-839801498825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710CB7AE-169E-6BE4-2605-3093006FE5A9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B5F3E89A-5AE7-4182-7F3E-A973A249A60E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B205D26D-61EA-07C1-14DF-414559889635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CE0B3770-D6F5-718D-E302-DA1DB4E7AA4B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C04AE800-DAB3-D411-6700-0E36AD874E46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F36C4E4-90AE-99E3-9DAC-F52400BCE743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3D6C44D4-7DBE-C1C9-E92F-3DE006F79BA2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184B7EA1-6565-A40C-7468-DA9A6538ACED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5224413D-C217-BCF2-E949-3501918A024D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BE89B021-D424-C3EA-3596-BD0E134A12A0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8174F83D-A024-D2BD-F1E6-5747FD566B64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C3A2C7-77F8-14C9-6967-AE5929B88F89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742652D-9C24-C0F9-C7B4-99CC609196D3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2DBFFB2-5B55-4DC5-E84C-A6BFBAFD673F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54BAF31-7360-5597-CECD-D7CEB971F23B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0DD71E-9B36-9152-3949-E40ED1DF41F3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6D51408-1BBF-EF1D-3D0A-EC6F5E6BB13E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8DE985-EC46-4CEA-1149-35A71DB394FC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05033B4-3F81-271F-5E23-A2F918D9D59C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C6A9313-AF22-89D5-69B0-51FBD8D06F03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513257A-55B3-D6C3-CDA6-64FED6A6E1E1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97DC327-5505-66D0-9697-A6600AF33F7B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7FF57C-9694-0386-AE38-4A067914FA3C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4F6B990-B934-2985-F56F-F29C2D3D129D}"/>
                  </a:ext>
                </a:extLst>
              </p:cNvPr>
              <p:cNvSpPr txBox="1"/>
              <p:nvPr/>
            </p:nvSpPr>
            <p:spPr>
              <a:xfrm>
                <a:off x="6508258" y="5115502"/>
                <a:ext cx="3511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A7B5389-3BE5-4AAC-E647-AA0E4B657F02}"/>
                  </a:ext>
                </a:extLst>
              </p:cNvPr>
              <p:cNvSpPr txBox="1"/>
              <p:nvPr/>
            </p:nvSpPr>
            <p:spPr>
              <a:xfrm>
                <a:off x="6091984" y="5102290"/>
                <a:ext cx="4162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E4D85DD-065B-E4E0-107C-DEA9B5E39F4E}"/>
                  </a:ext>
                </a:extLst>
              </p:cNvPr>
              <p:cNvSpPr txBox="1"/>
              <p:nvPr/>
            </p:nvSpPr>
            <p:spPr>
              <a:xfrm>
                <a:off x="6892442" y="5108947"/>
                <a:ext cx="656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60078C5-193F-6991-F985-146AFA844EFB}"/>
                  </a:ext>
                </a:extLst>
              </p:cNvPr>
              <p:cNvSpPr txBox="1"/>
              <p:nvPr/>
            </p:nvSpPr>
            <p:spPr>
              <a:xfrm>
                <a:off x="7337143" y="5108947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FB8D2B8-4AD7-D832-E92F-2C9143EA371D}"/>
                  </a:ext>
                </a:extLst>
              </p:cNvPr>
              <p:cNvSpPr txBox="1"/>
              <p:nvPr/>
            </p:nvSpPr>
            <p:spPr>
              <a:xfrm>
                <a:off x="7760113" y="5120203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C5DC570-A544-9DA0-A077-061A4A77BFE0}"/>
                </a:ext>
              </a:extLst>
            </p:cNvPr>
            <p:cNvSpPr txBox="1"/>
            <p:nvPr/>
          </p:nvSpPr>
          <p:spPr>
            <a:xfrm>
              <a:off x="9160870" y="5110856"/>
              <a:ext cx="842477" cy="15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3D86392-E710-7AD8-A6A0-D1DB013B875A}"/>
                </a:ext>
              </a:extLst>
            </p:cNvPr>
            <p:cNvSpPr txBox="1"/>
            <p:nvPr/>
          </p:nvSpPr>
          <p:spPr>
            <a:xfrm>
              <a:off x="9615371" y="5120203"/>
              <a:ext cx="6014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6.8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4129C6CD-9072-FAA2-E60C-DE6F419C096D}"/>
              </a:ext>
            </a:extLst>
          </p:cNvPr>
          <p:cNvSpPr txBox="1"/>
          <p:nvPr/>
        </p:nvSpPr>
        <p:spPr>
          <a:xfrm>
            <a:off x="3196484" y="3414395"/>
            <a:ext cx="7784503" cy="400110"/>
          </a:xfrm>
          <a:prstGeom prst="rect">
            <a:avLst/>
          </a:prstGeom>
          <a:solidFill>
            <a:srgbClr val="FF0000">
              <a:alpha val="45882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Déclanchement de l'alerte CDZ: traitement des moustiques adultes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A0E66D-8199-6F61-CD53-1DA189E1E752}"/>
              </a:ext>
            </a:extLst>
          </p:cNvPr>
          <p:cNvSpPr/>
          <p:nvPr/>
        </p:nvSpPr>
        <p:spPr>
          <a:xfrm>
            <a:off x="483200" y="2083100"/>
            <a:ext cx="5436630" cy="314090"/>
          </a:xfrm>
          <a:prstGeom prst="rect">
            <a:avLst/>
          </a:prstGeom>
          <a:solidFill>
            <a:srgbClr val="F2DCDB">
              <a:alpha val="8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Patient virémique J-2 à J+7(J0=DS)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D85543F-CE48-6372-68FE-B2531B978474}"/>
              </a:ext>
            </a:extLst>
          </p:cNvPr>
          <p:cNvSpPr txBox="1"/>
          <p:nvPr/>
        </p:nvSpPr>
        <p:spPr>
          <a:xfrm>
            <a:off x="122695" y="146356"/>
            <a:ext cx="1283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Retour de voyage cas index</a:t>
            </a:r>
          </a:p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Début des symptômes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1F76BB0-7A6F-DDB8-E151-58E74CE79125}"/>
              </a:ext>
            </a:extLst>
          </p:cNvPr>
          <p:cNvSpPr txBox="1"/>
          <p:nvPr/>
        </p:nvSpPr>
        <p:spPr>
          <a:xfrm>
            <a:off x="1500948" y="620571"/>
            <a:ext cx="1283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Piqûres de moustiques à GE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224D095-64E9-7C27-4D74-61AD1ED841D7}"/>
              </a:ext>
            </a:extLst>
          </p:cNvPr>
          <p:cNvSpPr txBox="1"/>
          <p:nvPr/>
        </p:nvSpPr>
        <p:spPr>
          <a:xfrm>
            <a:off x="2929477" y="203820"/>
            <a:ext cx="128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Notification du cas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64B9D43-AF3F-0112-2F38-F02A73022E3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64518" y="1531351"/>
            <a:ext cx="679581" cy="447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23E0D7C-1650-AC28-6536-E9CB1DD7BDEC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2142770" y="1359235"/>
            <a:ext cx="1" cy="469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066ED61-A555-AA10-E83C-7DCAB48261DB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3531403" y="727040"/>
            <a:ext cx="39897" cy="1216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81DF7CF-8FFF-272B-91C5-CC89073EB3F8}"/>
              </a:ext>
            </a:extLst>
          </p:cNvPr>
          <p:cNvSpPr/>
          <p:nvPr/>
        </p:nvSpPr>
        <p:spPr>
          <a:xfrm>
            <a:off x="4598218" y="3999425"/>
            <a:ext cx="40290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fr-CH" sz="1600" dirty="0"/>
              <a:t>Identification lieux à risque de transmission</a:t>
            </a:r>
          </a:p>
          <a:p>
            <a:pPr marL="342900" indent="-342900">
              <a:buAutoNum type="arabicParenR"/>
            </a:pPr>
            <a:endParaRPr lang="fr-CH" sz="1600" dirty="0"/>
          </a:p>
          <a:p>
            <a:pPr marL="342900" indent="-342900">
              <a:buFontTx/>
              <a:buAutoNum type="arabicParenR"/>
            </a:pPr>
            <a:r>
              <a:rPr lang="fr-CH" sz="1600" dirty="0"/>
              <a:t>Enquête entomologique</a:t>
            </a:r>
          </a:p>
          <a:p>
            <a:pPr marL="342900" indent="-342900">
              <a:buAutoNum type="arabicParenR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AD1A036-4991-1DC1-5FB5-1C9EE5179A62}"/>
              </a:ext>
            </a:extLst>
          </p:cNvPr>
          <p:cNvSpPr/>
          <p:nvPr/>
        </p:nvSpPr>
        <p:spPr>
          <a:xfrm>
            <a:off x="234366" y="4233626"/>
            <a:ext cx="2917897" cy="1077218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endParaRPr lang="fr-CH" sz="16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6594CEC-9E49-396F-C56D-C05A6B14EB26}"/>
              </a:ext>
            </a:extLst>
          </p:cNvPr>
          <p:cNvSpPr txBox="1"/>
          <p:nvPr/>
        </p:nvSpPr>
        <p:spPr>
          <a:xfrm>
            <a:off x="8247509" y="98129"/>
            <a:ext cx="394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Surveillance renforcée_ terrain</a:t>
            </a:r>
          </a:p>
        </p:txBody>
      </p:sp>
      <p:sp>
        <p:nvSpPr>
          <p:cNvPr id="79" name="Accolade fermante 78">
            <a:extLst>
              <a:ext uri="{FF2B5EF4-FFF2-40B4-BE49-F238E27FC236}">
                <a16:creationId xmlns:a16="http://schemas.microsoft.com/office/drawing/2014/main" id="{0CE2A0EF-8D32-2483-FE16-56CEAB7AF678}"/>
              </a:ext>
            </a:extLst>
          </p:cNvPr>
          <p:cNvSpPr/>
          <p:nvPr/>
        </p:nvSpPr>
        <p:spPr>
          <a:xfrm rot="5400000">
            <a:off x="6913478" y="39635"/>
            <a:ext cx="578470" cy="6061735"/>
          </a:xfrm>
          <a:prstGeom prst="rightBrace">
            <a:avLst>
              <a:gd name="adj1" fmla="val 11628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sz="20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39C7C7F-6E68-4491-BFF6-2E054373CE3B}"/>
              </a:ext>
            </a:extLst>
          </p:cNvPr>
          <p:cNvSpPr txBox="1"/>
          <p:nvPr/>
        </p:nvSpPr>
        <p:spPr>
          <a:xfrm>
            <a:off x="3819377" y="6511918"/>
            <a:ext cx="59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Prise charge conjointe entre le SMC, le SCAV et l'OCAN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8483F2CE-DFA9-95E5-0346-E673D510793A}"/>
              </a:ext>
            </a:extLst>
          </p:cNvPr>
          <p:cNvGrpSpPr/>
          <p:nvPr/>
        </p:nvGrpSpPr>
        <p:grpSpPr>
          <a:xfrm>
            <a:off x="3193292" y="49584"/>
            <a:ext cx="7217163" cy="6462334"/>
            <a:chOff x="2922618" y="26180"/>
            <a:chExt cx="6367755" cy="647260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B2366BC-DE41-07E4-26CE-4510832DBC51}"/>
                </a:ext>
              </a:extLst>
            </p:cNvPr>
            <p:cNvSpPr/>
            <p:nvPr/>
          </p:nvSpPr>
          <p:spPr>
            <a:xfrm>
              <a:off x="2922618" y="26180"/>
              <a:ext cx="6367755" cy="64726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bg1"/>
                </a:solidFill>
              </a:endParaRP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6F72C9B-81C1-C652-5773-0CCF9F66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54" t="8616" r="3988"/>
            <a:stretch/>
          </p:blipFill>
          <p:spPr>
            <a:xfrm>
              <a:off x="3017680" y="153321"/>
              <a:ext cx="2357660" cy="29621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57E8217-8B09-5F2E-9CA0-84D8FA1C4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333" t="23468" r="5055" b="22005"/>
            <a:stretch/>
          </p:blipFill>
          <p:spPr>
            <a:xfrm>
              <a:off x="6627687" y="3108786"/>
              <a:ext cx="2598000" cy="2941628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CE85FBD-86A1-DF47-A081-BCA59BBFE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174" r="10403" b="28292"/>
            <a:stretch/>
          </p:blipFill>
          <p:spPr>
            <a:xfrm>
              <a:off x="3017680" y="3156318"/>
              <a:ext cx="2361298" cy="3198018"/>
            </a:xfrm>
            <a:prstGeom prst="rect">
              <a:avLst/>
            </a:prstGeom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34186122-CADE-4B7F-6D36-F16FB7B5A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805" y="155141"/>
              <a:ext cx="2748521" cy="2748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Flèche : droite 56">
              <a:extLst>
                <a:ext uri="{FF2B5EF4-FFF2-40B4-BE49-F238E27FC236}">
                  <a16:creationId xmlns:a16="http://schemas.microsoft.com/office/drawing/2014/main" id="{52B82B4C-4030-A9A7-6087-B3FE80BB4BD5}"/>
                </a:ext>
              </a:extLst>
            </p:cNvPr>
            <p:cNvSpPr/>
            <p:nvPr/>
          </p:nvSpPr>
          <p:spPr>
            <a:xfrm>
              <a:off x="5445313" y="1344006"/>
              <a:ext cx="1014347" cy="35683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58" name="Flèche : droite 57">
              <a:extLst>
                <a:ext uri="{FF2B5EF4-FFF2-40B4-BE49-F238E27FC236}">
                  <a16:creationId xmlns:a16="http://schemas.microsoft.com/office/drawing/2014/main" id="{B5BD77E2-3230-B516-CDE2-D9D7E8D9C110}"/>
                </a:ext>
              </a:extLst>
            </p:cNvPr>
            <p:cNvSpPr/>
            <p:nvPr/>
          </p:nvSpPr>
          <p:spPr>
            <a:xfrm>
              <a:off x="5411231" y="4431268"/>
              <a:ext cx="1177550" cy="37914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63DC1657-E843-078D-ACA6-E2581F1389EB}"/>
              </a:ext>
            </a:extLst>
          </p:cNvPr>
          <p:cNvSpPr txBox="1"/>
          <p:nvPr/>
        </p:nvSpPr>
        <p:spPr>
          <a:xfrm>
            <a:off x="1789691" y="2947605"/>
            <a:ext cx="1283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Consultation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D83CA11B-FC87-4682-A107-DE88CDA8CA64}"/>
              </a:ext>
            </a:extLst>
          </p:cNvPr>
          <p:cNvCxnSpPr>
            <a:cxnSpLocks/>
            <a:stCxn id="47" idx="0"/>
            <a:endCxn id="30" idx="1"/>
          </p:cNvCxnSpPr>
          <p:nvPr/>
        </p:nvCxnSpPr>
        <p:spPr>
          <a:xfrm flipV="1">
            <a:off x="2431514" y="2652906"/>
            <a:ext cx="559298" cy="294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3" grpId="0" animBg="1"/>
      <p:bldP spid="44" grpId="0"/>
      <p:bldP spid="45" grpId="0"/>
      <p:bldP spid="46" grpId="0"/>
      <p:bldP spid="71" grpId="0"/>
      <p:bldP spid="72" grpId="0"/>
      <p:bldP spid="79" grpId="0" animBg="1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C397-E818-A7FA-3390-9F8F5B12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FF2373C-1B7D-2018-DB4B-C2D92A50D7E4}"/>
              </a:ext>
            </a:extLst>
          </p:cNvPr>
          <p:cNvGrpSpPr/>
          <p:nvPr/>
        </p:nvGrpSpPr>
        <p:grpSpPr>
          <a:xfrm>
            <a:off x="457888" y="1745352"/>
            <a:ext cx="11612192" cy="1254248"/>
            <a:chOff x="923365" y="4810125"/>
            <a:chExt cx="9566883" cy="617855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C31E5284-BD5F-130C-A10F-6C829101E166}"/>
                </a:ext>
              </a:extLst>
            </p:cNvPr>
            <p:cNvCxnSpPr/>
            <p:nvPr/>
          </p:nvCxnSpPr>
          <p:spPr>
            <a:xfrm>
              <a:off x="923365" y="4946838"/>
              <a:ext cx="9566883" cy="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0521456-BEC9-1034-A3CA-E293EC12EA73}"/>
                </a:ext>
              </a:extLst>
            </p:cNvPr>
            <p:cNvGrpSpPr/>
            <p:nvPr/>
          </p:nvGrpSpPr>
          <p:grpSpPr>
            <a:xfrm>
              <a:off x="1133473" y="4810125"/>
              <a:ext cx="8696327" cy="617855"/>
              <a:chOff x="1133473" y="4810125"/>
              <a:chExt cx="7600531" cy="617855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3404FA70-C106-2BF3-A5E4-D286F931EAF8}"/>
                  </a:ext>
                </a:extLst>
              </p:cNvPr>
              <p:cNvCxnSpPr/>
              <p:nvPr/>
            </p:nvCxnSpPr>
            <p:spPr>
              <a:xfrm flipH="1">
                <a:off x="1244918" y="4829175"/>
                <a:ext cx="10578" cy="24303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17E93677-4F7A-E0B7-CE9D-D0453F38EAAA}"/>
                  </a:ext>
                </a:extLst>
              </p:cNvPr>
              <p:cNvCxnSpPr/>
              <p:nvPr/>
            </p:nvCxnSpPr>
            <p:spPr>
              <a:xfrm flipH="1">
                <a:off x="1659964" y="481534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CF110D2A-1AD7-44DA-9959-802998E7148F}"/>
                  </a:ext>
                </a:extLst>
              </p:cNvPr>
              <p:cNvCxnSpPr/>
              <p:nvPr/>
            </p:nvCxnSpPr>
            <p:spPr>
              <a:xfrm flipH="1">
                <a:off x="2075012" y="481565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1EED58BA-9521-B18B-94A3-1089DB00C29F}"/>
                  </a:ext>
                </a:extLst>
              </p:cNvPr>
              <p:cNvCxnSpPr/>
              <p:nvPr/>
            </p:nvCxnSpPr>
            <p:spPr>
              <a:xfrm flipH="1">
                <a:off x="2490060" y="481595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7015A2EA-F00B-F9DF-46E5-74954958B30A}"/>
                  </a:ext>
                </a:extLst>
              </p:cNvPr>
              <p:cNvCxnSpPr/>
              <p:nvPr/>
            </p:nvCxnSpPr>
            <p:spPr>
              <a:xfrm flipH="1">
                <a:off x="2905108" y="481626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C287145C-A901-B631-C706-0EA059D1988E}"/>
                  </a:ext>
                </a:extLst>
              </p:cNvPr>
              <p:cNvCxnSpPr/>
              <p:nvPr/>
            </p:nvCxnSpPr>
            <p:spPr>
              <a:xfrm flipH="1">
                <a:off x="3320156" y="481657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E5B8E349-2B2A-DB37-3E4C-A7C3BBAF0D5E}"/>
                  </a:ext>
                </a:extLst>
              </p:cNvPr>
              <p:cNvCxnSpPr/>
              <p:nvPr/>
            </p:nvCxnSpPr>
            <p:spPr>
              <a:xfrm flipH="1">
                <a:off x="3735204" y="481687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549108BC-00A1-98DD-6F66-F51976D1F00C}"/>
                  </a:ext>
                </a:extLst>
              </p:cNvPr>
              <p:cNvCxnSpPr/>
              <p:nvPr/>
            </p:nvCxnSpPr>
            <p:spPr>
              <a:xfrm flipH="1">
                <a:off x="4150252" y="4817186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7B47B923-CC13-29CA-3D08-9F054FB29D07}"/>
                  </a:ext>
                </a:extLst>
              </p:cNvPr>
              <p:cNvCxnSpPr/>
              <p:nvPr/>
            </p:nvCxnSpPr>
            <p:spPr>
              <a:xfrm flipH="1">
                <a:off x="4565300" y="4817493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04FEE861-15FE-F661-B7C3-A5EF4FA25027}"/>
                  </a:ext>
                </a:extLst>
              </p:cNvPr>
              <p:cNvCxnSpPr/>
              <p:nvPr/>
            </p:nvCxnSpPr>
            <p:spPr>
              <a:xfrm flipH="1">
                <a:off x="4980348" y="481780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362CF0C2-1035-5A08-41A3-0C19A765C76B}"/>
                  </a:ext>
                </a:extLst>
              </p:cNvPr>
              <p:cNvCxnSpPr/>
              <p:nvPr/>
            </p:nvCxnSpPr>
            <p:spPr>
              <a:xfrm flipH="1">
                <a:off x="5395396" y="4818107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BC24ACBB-E13F-D791-E6C0-896A96187F0E}"/>
                  </a:ext>
                </a:extLst>
              </p:cNvPr>
              <p:cNvCxnSpPr/>
              <p:nvPr/>
            </p:nvCxnSpPr>
            <p:spPr>
              <a:xfrm flipH="1">
                <a:off x="5810444" y="4818414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24C50E45-7920-0FD1-6F45-B6A8A33CB312}"/>
                  </a:ext>
                </a:extLst>
              </p:cNvPr>
              <p:cNvCxnSpPr/>
              <p:nvPr/>
            </p:nvCxnSpPr>
            <p:spPr>
              <a:xfrm flipH="1">
                <a:off x="6225492" y="4818721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D254A62D-261B-3CA3-3619-2342DCB2D55A}"/>
                  </a:ext>
                </a:extLst>
              </p:cNvPr>
              <p:cNvCxnSpPr/>
              <p:nvPr/>
            </p:nvCxnSpPr>
            <p:spPr>
              <a:xfrm flipH="1">
                <a:off x="6640539" y="4819028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332AEFAD-E3B2-1741-69D6-A5DFCD4E83D2}"/>
                  </a:ext>
                </a:extLst>
              </p:cNvPr>
              <p:cNvCxnSpPr/>
              <p:nvPr/>
            </p:nvCxnSpPr>
            <p:spPr>
              <a:xfrm flipH="1">
                <a:off x="7055587" y="481933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A227BA0-80DE-6AD8-3F5C-3559E8FE3024}"/>
                  </a:ext>
                </a:extLst>
              </p:cNvPr>
              <p:cNvCxnSpPr/>
              <p:nvPr/>
            </p:nvCxnSpPr>
            <p:spPr>
              <a:xfrm flipH="1">
                <a:off x="7470635" y="4819650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9A7651E4-822E-9C7B-2EBE-4943155FF9FD}"/>
                  </a:ext>
                </a:extLst>
              </p:cNvPr>
              <p:cNvCxnSpPr/>
              <p:nvPr/>
            </p:nvCxnSpPr>
            <p:spPr>
              <a:xfrm flipH="1">
                <a:off x="7885683" y="4810125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FF987CD-8FB9-C059-9CAB-FB5207B91A01}"/>
                  </a:ext>
                </a:extLst>
              </p:cNvPr>
              <p:cNvCxnSpPr/>
              <p:nvPr/>
            </p:nvCxnSpPr>
            <p:spPr>
              <a:xfrm flipH="1">
                <a:off x="8300731" y="4810432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7092F74-9FF6-C863-CFF1-307708393D34}"/>
                  </a:ext>
                </a:extLst>
              </p:cNvPr>
              <p:cNvCxnSpPr/>
              <p:nvPr/>
            </p:nvCxnSpPr>
            <p:spPr>
              <a:xfrm flipH="1">
                <a:off x="8715779" y="4810739"/>
                <a:ext cx="18225" cy="257175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8119BA-06FB-FEB5-558E-FCD0FBEABDCD}"/>
                  </a:ext>
                </a:extLst>
              </p:cNvPr>
              <p:cNvSpPr txBox="1"/>
              <p:nvPr/>
            </p:nvSpPr>
            <p:spPr>
              <a:xfrm>
                <a:off x="1133473" y="5103308"/>
                <a:ext cx="8572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19.7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5594C76-E15B-5540-B72F-5C6D2A1520EB}"/>
                  </a:ext>
                </a:extLst>
              </p:cNvPr>
              <p:cNvSpPr txBox="1"/>
              <p:nvPr/>
            </p:nvSpPr>
            <p:spPr>
              <a:xfrm>
                <a:off x="1552638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20.7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93ECB7E-AB9E-FC83-F3DB-3193F93B8D04}"/>
                  </a:ext>
                </a:extLst>
              </p:cNvPr>
              <p:cNvSpPr txBox="1"/>
              <p:nvPr/>
            </p:nvSpPr>
            <p:spPr>
              <a:xfrm>
                <a:off x="1971801" y="5103308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21.7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3DFC273-7817-5841-357D-1FB620C8F0BC}"/>
                  </a:ext>
                </a:extLst>
              </p:cNvPr>
              <p:cNvSpPr txBox="1"/>
              <p:nvPr/>
            </p:nvSpPr>
            <p:spPr>
              <a:xfrm>
                <a:off x="2354516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22.7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8C4A03B-29BD-3C27-13FA-937AF746CACB}"/>
                  </a:ext>
                </a:extLst>
              </p:cNvPr>
              <p:cNvSpPr txBox="1"/>
              <p:nvPr/>
            </p:nvSpPr>
            <p:spPr>
              <a:xfrm>
                <a:off x="2773679" y="5103308"/>
                <a:ext cx="601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23.7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F05E60A-D200-FE8F-EE40-3C2C7EF70435}"/>
                  </a:ext>
                </a:extLst>
              </p:cNvPr>
              <p:cNvSpPr txBox="1"/>
              <p:nvPr/>
            </p:nvSpPr>
            <p:spPr>
              <a:xfrm>
                <a:off x="3581780" y="5103308"/>
                <a:ext cx="390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25.7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64828FF-616E-8D7D-7EAD-D7A29C906D20}"/>
                  </a:ext>
                </a:extLst>
              </p:cNvPr>
              <p:cNvSpPr txBox="1"/>
              <p:nvPr/>
            </p:nvSpPr>
            <p:spPr>
              <a:xfrm>
                <a:off x="3183318" y="5103308"/>
                <a:ext cx="4076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24.7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9F7B923-D70C-87B2-6794-79ED98DCE6AB}"/>
                  </a:ext>
                </a:extLst>
              </p:cNvPr>
              <p:cNvSpPr txBox="1"/>
              <p:nvPr/>
            </p:nvSpPr>
            <p:spPr>
              <a:xfrm>
                <a:off x="4058507" y="5103308"/>
                <a:ext cx="656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26.7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28A308F-53B1-D0C5-20A4-3CAAF1A0168D}"/>
                  </a:ext>
                </a:extLst>
              </p:cNvPr>
              <p:cNvSpPr txBox="1"/>
              <p:nvPr/>
            </p:nvSpPr>
            <p:spPr>
              <a:xfrm>
                <a:off x="4477671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27.7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3254CC1-8A58-F804-2844-294B97BCD25D}"/>
                  </a:ext>
                </a:extLst>
              </p:cNvPr>
              <p:cNvSpPr txBox="1"/>
              <p:nvPr/>
            </p:nvSpPr>
            <p:spPr>
              <a:xfrm>
                <a:off x="4896834" y="5103308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28.7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E687318-1DA5-E4C5-55E2-756D8895BB39}"/>
                  </a:ext>
                </a:extLst>
              </p:cNvPr>
              <p:cNvSpPr txBox="1"/>
              <p:nvPr/>
            </p:nvSpPr>
            <p:spPr>
              <a:xfrm>
                <a:off x="5279549" y="5103308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29.7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C1B19D8-A494-EC66-BB6D-01B607623592}"/>
                  </a:ext>
                </a:extLst>
              </p:cNvPr>
              <p:cNvSpPr txBox="1"/>
              <p:nvPr/>
            </p:nvSpPr>
            <p:spPr>
              <a:xfrm>
                <a:off x="5698712" y="5103308"/>
                <a:ext cx="601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30.7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97BD3EE-9846-C846-8022-53BB55BB1B7C}"/>
                  </a:ext>
                </a:extLst>
              </p:cNvPr>
              <p:cNvSpPr txBox="1"/>
              <p:nvPr/>
            </p:nvSpPr>
            <p:spPr>
              <a:xfrm>
                <a:off x="6508258" y="5115502"/>
                <a:ext cx="3511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1.8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C934BF5-DDA1-A71B-854D-DF0794592288}"/>
                  </a:ext>
                </a:extLst>
              </p:cNvPr>
              <p:cNvSpPr txBox="1"/>
              <p:nvPr/>
            </p:nvSpPr>
            <p:spPr>
              <a:xfrm>
                <a:off x="6091984" y="5102290"/>
                <a:ext cx="4162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31.7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839C69B-9322-3C63-EF2B-C6CA62FF5E50}"/>
                  </a:ext>
                </a:extLst>
              </p:cNvPr>
              <p:cNvSpPr txBox="1"/>
              <p:nvPr/>
            </p:nvSpPr>
            <p:spPr>
              <a:xfrm>
                <a:off x="6892442" y="5108947"/>
                <a:ext cx="656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2.8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967A6A0-37B3-BBCC-E639-EA323B8A9B37}"/>
                  </a:ext>
                </a:extLst>
              </p:cNvPr>
              <p:cNvSpPr txBox="1"/>
              <p:nvPr/>
            </p:nvSpPr>
            <p:spPr>
              <a:xfrm>
                <a:off x="7337143" y="5108947"/>
                <a:ext cx="1129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3.8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3479ECE-36A5-DFB6-E60C-CECAB6A43E87}"/>
                  </a:ext>
                </a:extLst>
              </p:cNvPr>
              <p:cNvSpPr txBox="1"/>
              <p:nvPr/>
            </p:nvSpPr>
            <p:spPr>
              <a:xfrm>
                <a:off x="7760113" y="5120203"/>
                <a:ext cx="801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4.8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77BDA2F-C075-8048-DC8D-599B07597F58}"/>
                </a:ext>
              </a:extLst>
            </p:cNvPr>
            <p:cNvSpPr txBox="1"/>
            <p:nvPr/>
          </p:nvSpPr>
          <p:spPr>
            <a:xfrm>
              <a:off x="9160870" y="5110856"/>
              <a:ext cx="842477" cy="15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5.8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4AA471E-F1CD-E996-4D5B-1BADF2A81CDF}"/>
                </a:ext>
              </a:extLst>
            </p:cNvPr>
            <p:cNvSpPr txBox="1"/>
            <p:nvPr/>
          </p:nvSpPr>
          <p:spPr>
            <a:xfrm>
              <a:off x="9615371" y="5120203"/>
              <a:ext cx="6014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6.8</a:t>
              </a: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13072261-75DE-9AB0-9180-27471C05296A}"/>
              </a:ext>
            </a:extLst>
          </p:cNvPr>
          <p:cNvSpPr txBox="1"/>
          <p:nvPr/>
        </p:nvSpPr>
        <p:spPr>
          <a:xfrm>
            <a:off x="3196484" y="3414395"/>
            <a:ext cx="7784503" cy="400110"/>
          </a:xfrm>
          <a:prstGeom prst="rect">
            <a:avLst/>
          </a:prstGeom>
          <a:solidFill>
            <a:srgbClr val="FF0000">
              <a:alpha val="45882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Déclanchement de l'alerte CDZ: traitement des moustiques adultes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0BA8E0-0AD8-5429-D341-B183AE89CA06}"/>
              </a:ext>
            </a:extLst>
          </p:cNvPr>
          <p:cNvSpPr/>
          <p:nvPr/>
        </p:nvSpPr>
        <p:spPr>
          <a:xfrm>
            <a:off x="483200" y="2083100"/>
            <a:ext cx="5436630" cy="314090"/>
          </a:xfrm>
          <a:prstGeom prst="rect">
            <a:avLst/>
          </a:prstGeom>
          <a:solidFill>
            <a:srgbClr val="F2DCDB">
              <a:alpha val="8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Patient virémique J-2 à J+7(J0=DS)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207D5A6-516C-B54D-5EAF-A99DB0A54034}"/>
              </a:ext>
            </a:extLst>
          </p:cNvPr>
          <p:cNvSpPr txBox="1"/>
          <p:nvPr/>
        </p:nvSpPr>
        <p:spPr>
          <a:xfrm>
            <a:off x="122695" y="146356"/>
            <a:ext cx="1283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Retour de voyage cas index</a:t>
            </a:r>
          </a:p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Début des symptômes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18AA485-09DA-0043-5C8F-9C2ABAAA6EE0}"/>
              </a:ext>
            </a:extLst>
          </p:cNvPr>
          <p:cNvSpPr txBox="1"/>
          <p:nvPr/>
        </p:nvSpPr>
        <p:spPr>
          <a:xfrm>
            <a:off x="1500948" y="620571"/>
            <a:ext cx="1283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Piqûres de moustiques à GE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14271B2-1C2C-E639-991A-B31615B4FECE}"/>
              </a:ext>
            </a:extLst>
          </p:cNvPr>
          <p:cNvSpPr txBox="1"/>
          <p:nvPr/>
        </p:nvSpPr>
        <p:spPr>
          <a:xfrm>
            <a:off x="2929477" y="203820"/>
            <a:ext cx="128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Notification du cas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6167903-4EED-4DE4-16AD-9F03C7BEC0B1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64518" y="1531351"/>
            <a:ext cx="679581" cy="447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3231084-FF8D-E403-A527-63232A096766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2142770" y="1359235"/>
            <a:ext cx="1" cy="469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E4823A4-935B-D698-2C2A-7425059EF61C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3531403" y="727040"/>
            <a:ext cx="39897" cy="1216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D8FE0718-E5FE-0124-85A4-60440C6852BA}"/>
              </a:ext>
            </a:extLst>
          </p:cNvPr>
          <p:cNvSpPr/>
          <p:nvPr/>
        </p:nvSpPr>
        <p:spPr>
          <a:xfrm>
            <a:off x="234366" y="4233626"/>
            <a:ext cx="2917897" cy="1077218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/>
          </a:p>
          <a:p>
            <a:endParaRPr lang="fr-CH" sz="16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9E6ACDC-9298-D837-AC36-ECFC57EE55B0}"/>
              </a:ext>
            </a:extLst>
          </p:cNvPr>
          <p:cNvSpPr txBox="1"/>
          <p:nvPr/>
        </p:nvSpPr>
        <p:spPr>
          <a:xfrm>
            <a:off x="8247509" y="98129"/>
            <a:ext cx="394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Surveillance renforcée_ terrain</a:t>
            </a:r>
          </a:p>
        </p:txBody>
      </p:sp>
      <p:sp>
        <p:nvSpPr>
          <p:cNvPr id="79" name="Accolade fermante 78">
            <a:extLst>
              <a:ext uri="{FF2B5EF4-FFF2-40B4-BE49-F238E27FC236}">
                <a16:creationId xmlns:a16="http://schemas.microsoft.com/office/drawing/2014/main" id="{91DF798D-D026-9086-B6A5-DA8FDB739A34}"/>
              </a:ext>
            </a:extLst>
          </p:cNvPr>
          <p:cNvSpPr/>
          <p:nvPr/>
        </p:nvSpPr>
        <p:spPr>
          <a:xfrm rot="5400000">
            <a:off x="6913478" y="39635"/>
            <a:ext cx="578470" cy="6061735"/>
          </a:xfrm>
          <a:prstGeom prst="rightBrace">
            <a:avLst>
              <a:gd name="adj1" fmla="val 11628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sz="20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879FA91-82C9-27E2-6A4B-E93BBBA1C80A}"/>
              </a:ext>
            </a:extLst>
          </p:cNvPr>
          <p:cNvSpPr txBox="1"/>
          <p:nvPr/>
        </p:nvSpPr>
        <p:spPr>
          <a:xfrm>
            <a:off x="3819377" y="6511918"/>
            <a:ext cx="59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Prise charge conjointe entre le SMC, le SCAV et l'OCAN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00B0CAA-47A0-044B-8849-1F2C80301499}"/>
              </a:ext>
            </a:extLst>
          </p:cNvPr>
          <p:cNvSpPr txBox="1"/>
          <p:nvPr/>
        </p:nvSpPr>
        <p:spPr>
          <a:xfrm>
            <a:off x="1789691" y="2947605"/>
            <a:ext cx="1283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chemeClr val="accent1">
                    <a:lumMod val="75000"/>
                  </a:schemeClr>
                </a:solidFill>
              </a:rPr>
              <a:t>Consultation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45CA10B1-6D3E-D7A5-338C-CEFF25CDDC8B}"/>
              </a:ext>
            </a:extLst>
          </p:cNvPr>
          <p:cNvCxnSpPr>
            <a:cxnSpLocks/>
            <a:stCxn id="47" idx="0"/>
            <a:endCxn id="30" idx="1"/>
          </p:cNvCxnSpPr>
          <p:nvPr/>
        </p:nvCxnSpPr>
        <p:spPr>
          <a:xfrm flipV="1">
            <a:off x="2431514" y="2652906"/>
            <a:ext cx="559298" cy="294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031667C8-35C0-C712-3F05-9B43DDBF160B}"/>
              </a:ext>
            </a:extLst>
          </p:cNvPr>
          <p:cNvSpPr/>
          <p:nvPr/>
        </p:nvSpPr>
        <p:spPr>
          <a:xfrm>
            <a:off x="3998253" y="3961166"/>
            <a:ext cx="58565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fr-CH" sz="1600" dirty="0"/>
              <a:t>Identification lieux à risque de transmission</a:t>
            </a:r>
          </a:p>
          <a:p>
            <a:pPr marL="342900" indent="-342900">
              <a:buAutoNum type="arabicParenR"/>
            </a:pPr>
            <a:endParaRPr lang="fr-CH" sz="1600" dirty="0"/>
          </a:p>
          <a:p>
            <a:pPr marL="342900" indent="-342900">
              <a:buFontTx/>
              <a:buAutoNum type="arabicParenR"/>
            </a:pPr>
            <a:r>
              <a:rPr lang="fr-CH" sz="1600" dirty="0"/>
              <a:t>Enquête entomologique</a:t>
            </a:r>
          </a:p>
          <a:p>
            <a:pPr marL="342900" indent="-342900">
              <a:buFontTx/>
              <a:buAutoNum type="arabicParenR"/>
            </a:pPr>
            <a:endParaRPr lang="fr-CH" sz="1600" dirty="0"/>
          </a:p>
          <a:p>
            <a:pPr marL="342900" indent="-342900">
              <a:buFontTx/>
              <a:buAutoNum type="arabicParenR"/>
            </a:pPr>
            <a:r>
              <a:rPr lang="fr-CH" sz="1600" dirty="0"/>
              <a:t>Informations aux riverains de l'intervention</a:t>
            </a:r>
          </a:p>
          <a:p>
            <a:pPr marL="342900" indent="-342900">
              <a:buFontTx/>
              <a:buAutoNum type="arabicParenR"/>
            </a:pPr>
            <a:endParaRPr lang="fr-CH" sz="1600" dirty="0"/>
          </a:p>
          <a:p>
            <a:pPr marL="342900" indent="-342900">
              <a:buFontTx/>
              <a:buAutoNum type="arabicParenR"/>
            </a:pPr>
            <a:r>
              <a:rPr lang="fr-CH" sz="1600" dirty="0"/>
              <a:t>Intervention de démoustification </a:t>
            </a:r>
          </a:p>
          <a:p>
            <a:pPr marL="342900" indent="-342900">
              <a:buAutoNum type="arabicParenR"/>
            </a:pPr>
            <a:endParaRPr lang="fr-CH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endParaRPr lang="fr-CH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A0E91567-1C5C-249F-C588-F1488789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633"/>
          <a:stretch/>
        </p:blipFill>
        <p:spPr>
          <a:xfrm>
            <a:off x="3727150" y="3101493"/>
            <a:ext cx="5276983" cy="34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DC302-B8E8-B436-549E-B418D4E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/>
              <a:t>Cas de dengue et chikungunya importés </a:t>
            </a:r>
            <a:br>
              <a:rPr lang="fr-CH" dirty="0"/>
            </a:br>
            <a:r>
              <a:rPr lang="fr-CH" dirty="0"/>
              <a:t>en Suisse et à Genève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55F465-8B71-C32D-9B46-9E1B52A35286}"/>
              </a:ext>
            </a:extLst>
          </p:cNvPr>
          <p:cNvSpPr txBox="1"/>
          <p:nvPr/>
        </p:nvSpPr>
        <p:spPr>
          <a:xfrm>
            <a:off x="3383819" y="6398696"/>
            <a:ext cx="492955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/>
              <a:t>Pas (encore) de transmission locale en Suisse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BC7493-6150-7FBF-8DE7-1BCB05FFEEC9}"/>
              </a:ext>
            </a:extLst>
          </p:cNvPr>
          <p:cNvSpPr txBox="1"/>
          <p:nvPr/>
        </p:nvSpPr>
        <p:spPr>
          <a:xfrm>
            <a:off x="1752751" y="1585820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/>
              <a:t>Cas importé de dengue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658C-4294-7C53-29BC-0B47D4ABBF75}"/>
              </a:ext>
            </a:extLst>
          </p:cNvPr>
          <p:cNvSpPr txBox="1"/>
          <p:nvPr/>
        </p:nvSpPr>
        <p:spPr>
          <a:xfrm>
            <a:off x="7205612" y="158582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Cas importés de chikungunya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0316DB-A905-74AB-288A-00787BDF2751}"/>
              </a:ext>
            </a:extLst>
          </p:cNvPr>
          <p:cNvSpPr txBox="1"/>
          <p:nvPr/>
        </p:nvSpPr>
        <p:spPr>
          <a:xfrm>
            <a:off x="412319" y="6417316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/>
              <a:t>Source: OFSP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673CF3-FCDC-278A-EAE4-0CDF5CF3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2"/>
          <a:stretch/>
        </p:blipFill>
        <p:spPr>
          <a:xfrm>
            <a:off x="412319" y="1946306"/>
            <a:ext cx="5511008" cy="29814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50194B-1E94-5969-CFB6-8F570C2B0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90" y="5196568"/>
            <a:ext cx="5837549" cy="1014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3A6C11-8AA1-066A-3260-4902BAF45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39" y="1946306"/>
            <a:ext cx="5504835" cy="31851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2129B9-0759-21D6-1647-7EC794339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662" y="5167583"/>
            <a:ext cx="5837547" cy="10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9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9D6F9-02C3-1585-547E-4E712FC0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582400" cy="1143000"/>
          </a:xfrm>
        </p:spPr>
        <p:txBody>
          <a:bodyPr/>
          <a:lstStyle/>
          <a:p>
            <a:r>
              <a:rPr lang="fr-CH" i="1" dirty="0"/>
              <a:t>Culex </a:t>
            </a:r>
            <a:r>
              <a:rPr lang="fr-CH" i="1" dirty="0" err="1"/>
              <a:t>pipiens</a:t>
            </a:r>
            <a:r>
              <a:rPr lang="fr-CH" i="1" dirty="0"/>
              <a:t> </a:t>
            </a:r>
            <a:r>
              <a:rPr lang="fr-CH" dirty="0"/>
              <a:t>(</a:t>
            </a:r>
            <a:r>
              <a:rPr lang="fr-CH" dirty="0" err="1"/>
              <a:t>pipiens</a:t>
            </a:r>
            <a:r>
              <a:rPr lang="fr-CH" dirty="0"/>
              <a:t>, </a:t>
            </a:r>
            <a:r>
              <a:rPr lang="fr-CH" dirty="0" err="1"/>
              <a:t>modestus</a:t>
            </a:r>
            <a:r>
              <a:rPr lang="fr-CH" dirty="0"/>
              <a:t>, </a:t>
            </a:r>
            <a:r>
              <a:rPr lang="fr-CH" sz="2400" dirty="0" err="1"/>
              <a:t>quinquefasciatus</a:t>
            </a:r>
            <a:r>
              <a:rPr lang="fr-CH" sz="2400" dirty="0"/>
              <a:t>, </a:t>
            </a:r>
            <a:r>
              <a:rPr lang="fr-CH" sz="2400" dirty="0" err="1"/>
              <a:t>tarsalis</a:t>
            </a:r>
            <a:r>
              <a:rPr lang="fr-CH" sz="2400" dirty="0"/>
              <a:t>…)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FF3A0-2C81-67CE-65E8-B42323511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675" y="1034415"/>
            <a:ext cx="6911340" cy="4033838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Caractéristiques:</a:t>
            </a:r>
          </a:p>
          <a:p>
            <a:r>
              <a:rPr lang="fr-CH" dirty="0"/>
              <a:t>Eau stagnante mais riche en matière organique </a:t>
            </a:r>
          </a:p>
          <a:p>
            <a:r>
              <a:rPr lang="fr-CH" dirty="0"/>
              <a:t>Les œufs sont lâches en plein vol 100-300 œufs </a:t>
            </a:r>
          </a:p>
          <a:p>
            <a:r>
              <a:rPr lang="fr-CH" dirty="0"/>
              <a:t>Possède des flotteurs pas besoin d'une surface pour se poser </a:t>
            </a:r>
          </a:p>
          <a:p>
            <a:r>
              <a:rPr lang="fr-CH" dirty="0"/>
              <a:t>Plusieurs espèce </a:t>
            </a:r>
          </a:p>
          <a:p>
            <a:r>
              <a:rPr lang="fr-CH" dirty="0"/>
              <a:t>Longueur de vol: 3 km max</a:t>
            </a:r>
          </a:p>
          <a:p>
            <a:r>
              <a:rPr lang="fr-CH" dirty="0"/>
              <a:t>Pique oiseau </a:t>
            </a:r>
            <a:r>
              <a:rPr lang="fr-CH" dirty="0" err="1"/>
              <a:t>srt</a:t>
            </a:r>
            <a:r>
              <a:rPr lang="fr-CH" dirty="0"/>
              <a:t> mais si pas dispo</a:t>
            </a:r>
            <a:r>
              <a:rPr lang="fr-CH" dirty="0">
                <a:sym typeface="Wingdings" panose="05000000000000000000" pitchFamily="2" charset="2"/>
              </a:rPr>
              <a:t> </a:t>
            </a:r>
            <a:r>
              <a:rPr lang="fr-CH" dirty="0"/>
              <a:t>et humain</a:t>
            </a:r>
          </a:p>
          <a:p>
            <a:r>
              <a:rPr lang="fr-CH" dirty="0" err="1"/>
              <a:t>Pipiens</a:t>
            </a:r>
            <a:r>
              <a:rPr lang="fr-CH" dirty="0"/>
              <a:t> </a:t>
            </a:r>
            <a:r>
              <a:rPr lang="fr-CH" dirty="0" err="1"/>
              <a:t>pipiens</a:t>
            </a:r>
            <a:r>
              <a:rPr lang="fr-CH" dirty="0"/>
              <a:t>: </a:t>
            </a:r>
            <a:r>
              <a:rPr lang="fr-CH" dirty="0" err="1"/>
              <a:t>Ornithophilic</a:t>
            </a:r>
            <a:r>
              <a:rPr lang="fr-CH" dirty="0"/>
              <a:t>, </a:t>
            </a:r>
            <a:r>
              <a:rPr lang="fr-CH" dirty="0" err="1"/>
              <a:t>exophagic</a:t>
            </a:r>
            <a:r>
              <a:rPr lang="fr-CH" dirty="0"/>
              <a:t>, </a:t>
            </a:r>
            <a:r>
              <a:rPr lang="fr-CH" dirty="0" err="1"/>
              <a:t>exophilique</a:t>
            </a:r>
            <a:r>
              <a:rPr lang="fr-CH" dirty="0"/>
              <a:t> </a:t>
            </a:r>
          </a:p>
          <a:p>
            <a:r>
              <a:rPr lang="fr-CH" dirty="0" err="1"/>
              <a:t>Pipiens</a:t>
            </a:r>
            <a:r>
              <a:rPr lang="fr-CH" dirty="0"/>
              <a:t> </a:t>
            </a:r>
            <a:r>
              <a:rPr lang="fr-CH" dirty="0" err="1"/>
              <a:t>Molestus</a:t>
            </a:r>
            <a:r>
              <a:rPr lang="fr-CH" dirty="0"/>
              <a:t>: pique surtout humain, </a:t>
            </a:r>
            <a:r>
              <a:rPr lang="fr-CH" dirty="0" err="1"/>
              <a:t>endophagic</a:t>
            </a:r>
            <a:r>
              <a:rPr lang="fr-CH" dirty="0"/>
              <a:t>, </a:t>
            </a:r>
            <a:r>
              <a:rPr lang="fr-CH" dirty="0" err="1"/>
              <a:t>endophilic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B25F61-32F3-2269-2C20-88B3F8E1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85" y="1034415"/>
            <a:ext cx="4569915" cy="2487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625EC8-7238-B9A8-142F-D7567259EA2E}"/>
              </a:ext>
            </a:extLst>
          </p:cNvPr>
          <p:cNvSpPr txBox="1"/>
          <p:nvPr/>
        </p:nvSpPr>
        <p:spPr>
          <a:xfrm>
            <a:off x="0" y="6211669"/>
            <a:ext cx="508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hlinkClick r:id="rId4"/>
              </a:rPr>
              <a:t>About Culex </a:t>
            </a:r>
            <a:r>
              <a:rPr lang="fr-CH" dirty="0" err="1">
                <a:hlinkClick r:id="rId4"/>
              </a:rPr>
              <a:t>Mosquitoes</a:t>
            </a:r>
            <a:r>
              <a:rPr lang="fr-CH" dirty="0">
                <a:hlinkClick r:id="rId4"/>
              </a:rPr>
              <a:t> | </a:t>
            </a:r>
            <a:r>
              <a:rPr lang="fr-CH" dirty="0" err="1">
                <a:hlinkClick r:id="rId4"/>
              </a:rPr>
              <a:t>Mosquitoes</a:t>
            </a:r>
            <a:r>
              <a:rPr lang="fr-CH" dirty="0">
                <a:hlinkClick r:id="rId4"/>
              </a:rPr>
              <a:t> | CDC</a:t>
            </a:r>
            <a:endParaRPr lang="fr-CH" dirty="0"/>
          </a:p>
          <a:p>
            <a:r>
              <a:rPr lang="en-US" dirty="0">
                <a:hlinkClick r:id="rId5"/>
              </a:rPr>
              <a:t>‘Reverse’ identification key for mosquito species</a:t>
            </a:r>
            <a:endParaRPr lang="fr-CH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00D1B8-1D53-3BB6-1F83-440726C2AFAD}"/>
              </a:ext>
            </a:extLst>
          </p:cNvPr>
          <p:cNvSpPr txBox="1"/>
          <p:nvPr/>
        </p:nvSpPr>
        <p:spPr>
          <a:xfrm>
            <a:off x="328985" y="3712436"/>
            <a:ext cx="47586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Virémie chez les oiseaux: 1-10 j dépend de l'espèce , chez les passeriforme</a:t>
            </a:r>
          </a:p>
          <a:p>
            <a:r>
              <a:rPr lang="fr-CH" dirty="0" err="1"/>
              <a:t>Extrinsec</a:t>
            </a:r>
            <a:r>
              <a:rPr lang="fr-CH" dirty="0"/>
              <a:t> incubation </a:t>
            </a:r>
            <a:r>
              <a:rPr lang="fr-CH" dirty="0" err="1"/>
              <a:t>period</a:t>
            </a:r>
            <a:r>
              <a:rPr lang="fr-CH" dirty="0"/>
              <a:t>: 9 jours</a:t>
            </a:r>
          </a:p>
          <a:p>
            <a:r>
              <a:rPr lang="fr-CH" dirty="0" err="1"/>
              <a:t>Intrinsec</a:t>
            </a:r>
            <a:r>
              <a:rPr lang="fr-CH" dirty="0"/>
              <a:t> période incubation: </a:t>
            </a:r>
          </a:p>
          <a:p>
            <a:pPr lvl="1"/>
            <a:r>
              <a:rPr lang="fr-CH" dirty="0"/>
              <a:t>humain : 2-14j</a:t>
            </a:r>
          </a:p>
          <a:p>
            <a:pPr lvl="1"/>
            <a:r>
              <a:rPr lang="fr-CH" dirty="0"/>
              <a:t>Chevaux: 3-15j</a:t>
            </a:r>
          </a:p>
          <a:p>
            <a:endParaRPr lang="fr-CH" dirty="0"/>
          </a:p>
          <a:p>
            <a:r>
              <a:rPr lang="fr-CH" dirty="0"/>
              <a:t>De l'</a:t>
            </a:r>
            <a:r>
              <a:rPr lang="fr-CH" dirty="0" err="1"/>
              <a:t>oeuf</a:t>
            </a:r>
            <a:r>
              <a:rPr lang="fr-CH" dirty="0"/>
              <a:t> à l'adulte : 15-20 j</a:t>
            </a:r>
          </a:p>
        </p:txBody>
      </p:sp>
    </p:spTree>
    <p:extLst>
      <p:ext uri="{BB962C8B-B14F-4D97-AF65-F5344CB8AC3E}">
        <p14:creationId xmlns:p14="http://schemas.microsoft.com/office/powerpoint/2010/main" val="3214404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Principaux genres et critères de différentiation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2" y="1365424"/>
            <a:ext cx="4852094" cy="50015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192" y="6572505"/>
            <a:ext cx="681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hlinkClick r:id="rId4"/>
              </a:rPr>
              <a:t>Moustique Aedes albopictus | Illustration médicale et scientifique | Pascal </a:t>
            </a:r>
            <a:r>
              <a:rPr lang="fr-CH" sz="1400" dirty="0" err="1">
                <a:hlinkClick r:id="rId4"/>
              </a:rPr>
              <a:t>Marseaud</a:t>
            </a:r>
            <a:endParaRPr lang="fr-CH" sz="1400" dirty="0"/>
          </a:p>
          <a:p>
            <a:endParaRPr lang="fr-CH" sz="1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6646"/>
          <a:stretch/>
        </p:blipFill>
        <p:spPr>
          <a:xfrm>
            <a:off x="8247478" y="4246050"/>
            <a:ext cx="2736316" cy="17971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4"/>
          <a:stretch/>
        </p:blipFill>
        <p:spPr>
          <a:xfrm>
            <a:off x="7215572" y="1390905"/>
            <a:ext cx="1847008" cy="25550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2531" y="1417637"/>
            <a:ext cx="1899869" cy="25282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2E417C-2693-1278-9F10-416898E23303}"/>
              </a:ext>
            </a:extLst>
          </p:cNvPr>
          <p:cNvSpPr txBox="1"/>
          <p:nvPr/>
        </p:nvSpPr>
        <p:spPr>
          <a:xfrm>
            <a:off x="7303173" y="1428777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dirty="0" err="1"/>
              <a:t>Anopheles</a:t>
            </a:r>
            <a:endParaRPr lang="fr-CH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12889A-FAEF-4A92-2F49-9B94DD727380}"/>
              </a:ext>
            </a:extLst>
          </p:cNvPr>
          <p:cNvSpPr txBox="1"/>
          <p:nvPr/>
        </p:nvSpPr>
        <p:spPr>
          <a:xfrm>
            <a:off x="10080983" y="141185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Aedes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C30697-EC6F-E08C-A814-0CFA9B5A53AF}"/>
              </a:ext>
            </a:extLst>
          </p:cNvPr>
          <p:cNvSpPr txBox="1"/>
          <p:nvPr/>
        </p:nvSpPr>
        <p:spPr>
          <a:xfrm>
            <a:off x="8190595" y="56605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Culex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2FEDEA2-4B8F-3CCF-C3B7-B2C76565F20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461694" y="2393759"/>
            <a:ext cx="1753878" cy="2746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699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537A25F3-EC27-0BF3-FACC-AC6DFFC7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23751" y="2056657"/>
            <a:ext cx="6193868" cy="440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Life Cycle of Aedes Mosquitoes - Eco-friendly mosquitotraps">
            <a:extLst>
              <a:ext uri="{FF2B5EF4-FFF2-40B4-BE49-F238E27FC236}">
                <a16:creationId xmlns:a16="http://schemas.microsoft.com/office/drawing/2014/main" id="{8ED43882-8F3D-C84C-442F-C83B3057D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90" b="37736"/>
          <a:stretch/>
        </p:blipFill>
        <p:spPr bwMode="auto">
          <a:xfrm>
            <a:off x="7620685" y="1041764"/>
            <a:ext cx="2301949" cy="10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èche : courbe vers le haut 5">
            <a:extLst>
              <a:ext uri="{FF2B5EF4-FFF2-40B4-BE49-F238E27FC236}">
                <a16:creationId xmlns:a16="http://schemas.microsoft.com/office/drawing/2014/main" id="{B3B4749B-9695-2F6F-1D6B-2697868662A1}"/>
              </a:ext>
            </a:extLst>
          </p:cNvPr>
          <p:cNvSpPr/>
          <p:nvPr/>
        </p:nvSpPr>
        <p:spPr>
          <a:xfrm flipV="1">
            <a:off x="6728637" y="1963823"/>
            <a:ext cx="1914525" cy="491676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884C02-C5A4-D823-0A32-D0E3DD8777AB}"/>
              </a:ext>
            </a:extLst>
          </p:cNvPr>
          <p:cNvSpPr txBox="1"/>
          <p:nvPr/>
        </p:nvSpPr>
        <p:spPr>
          <a:xfrm>
            <a:off x="172940" y="1409362"/>
            <a:ext cx="368081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/>
              <a:t>Température: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Prolongation période d'activité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Extension de l'air de répartition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Raccourcissement PIE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Augmente taux de piqûres</a:t>
            </a:r>
          </a:p>
          <a:p>
            <a:pPr lvl="1"/>
            <a:endParaRPr lang="fr-CH" sz="1400" dirty="0"/>
          </a:p>
          <a:p>
            <a:r>
              <a:rPr lang="fr-CH" sz="2000" dirty="0"/>
              <a:t>Précipitations: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Augmentation des sites de pontes 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Densité moustique </a:t>
            </a:r>
          </a:p>
          <a:p>
            <a:pPr marL="742950" lvl="1" indent="-285750">
              <a:buFontTx/>
              <a:buChar char="-"/>
            </a:pPr>
            <a:r>
              <a:rPr lang="fr-CH" sz="1400" dirty="0"/>
              <a:t>Augmente survie </a:t>
            </a:r>
          </a:p>
          <a:p>
            <a:endParaRPr lang="fr-CH" dirty="0"/>
          </a:p>
          <a:p>
            <a:r>
              <a:rPr lang="fr-CH" sz="2000" dirty="0"/>
              <a:t>Changement climatique !</a:t>
            </a:r>
            <a:r>
              <a:rPr lang="fr-CH" sz="1600" dirty="0"/>
              <a:t> </a:t>
            </a:r>
            <a:endParaRPr lang="fr-CH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D3239F-47B8-A43D-5055-DDAEC8A1581A}"/>
              </a:ext>
            </a:extLst>
          </p:cNvPr>
          <p:cNvSpPr txBox="1"/>
          <p:nvPr/>
        </p:nvSpPr>
        <p:spPr>
          <a:xfrm>
            <a:off x="740228" y="999403"/>
            <a:ext cx="1073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CLIMAT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E4B8D8-8901-B111-0B6A-7FE07E997EC4}"/>
              </a:ext>
            </a:extLst>
          </p:cNvPr>
          <p:cNvSpPr txBox="1"/>
          <p:nvPr/>
        </p:nvSpPr>
        <p:spPr>
          <a:xfrm>
            <a:off x="10120270" y="1056494"/>
            <a:ext cx="189879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URBANISATION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56AF2E-DC4F-51CA-5277-CC91B71005A1}"/>
              </a:ext>
            </a:extLst>
          </p:cNvPr>
          <p:cNvSpPr txBox="1"/>
          <p:nvPr/>
        </p:nvSpPr>
        <p:spPr>
          <a:xfrm>
            <a:off x="193075" y="5015050"/>
            <a:ext cx="294787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sz="1800" dirty="0"/>
              <a:t>MOUVEMENT HUMAIN ET CONNECTIVITE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B8BDF8-67A6-5A3C-FCEB-90D06941F13B}"/>
              </a:ext>
            </a:extLst>
          </p:cNvPr>
          <p:cNvSpPr txBox="1"/>
          <p:nvPr/>
        </p:nvSpPr>
        <p:spPr>
          <a:xfrm>
            <a:off x="193075" y="5787741"/>
            <a:ext cx="295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H" dirty="0"/>
              <a:t>Transport du vecteur</a:t>
            </a:r>
          </a:p>
          <a:p>
            <a:pPr marL="285750" indent="-285750">
              <a:buFontTx/>
              <a:buChar char="-"/>
            </a:pPr>
            <a:r>
              <a:rPr lang="fr-CH" dirty="0"/>
              <a:t>Transport de la maladie </a:t>
            </a:r>
          </a:p>
          <a:p>
            <a:endParaRPr lang="fr-CH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DD1FDFE-760C-EA62-B0CC-BB3815F4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146928"/>
            <a:ext cx="10972800" cy="878339"/>
          </a:xfrm>
        </p:spPr>
        <p:txBody>
          <a:bodyPr/>
          <a:lstStyle/>
          <a:p>
            <a:pPr algn="ctr"/>
            <a:r>
              <a:rPr lang="fr-CH" dirty="0"/>
              <a:t>Facteurs extrinsèques sur la transmission d'arboviroses par </a:t>
            </a:r>
            <a:r>
              <a:rPr lang="fr-CH" i="1" dirty="0" err="1"/>
              <a:t>A.albopictus</a:t>
            </a:r>
            <a:r>
              <a:rPr lang="fr-CH" i="1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562990-C2E8-8BB9-76CA-003051E53733}"/>
              </a:ext>
            </a:extLst>
          </p:cNvPr>
          <p:cNvSpPr txBox="1"/>
          <p:nvPr/>
        </p:nvSpPr>
        <p:spPr>
          <a:xfrm>
            <a:off x="3648101" y="6465233"/>
            <a:ext cx="84898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Effects of climate change and human activities on vector-borne diseases, William M. de Souza, Nature Reviews Microbiology | Volume 22 | August 2024 | 476–491</a:t>
            </a:r>
          </a:p>
          <a:p>
            <a:r>
              <a:rPr lang="fr-CH" sz="900" dirty="0"/>
              <a:t>Les effets du changement climatique sur l’émergence de la dengue Benjamin Dupuis, 2024</a:t>
            </a:r>
          </a:p>
          <a:p>
            <a:endParaRPr lang="fr-CH" sz="900" dirty="0"/>
          </a:p>
          <a:p>
            <a:endParaRPr lang="fr-CH" sz="900" dirty="0"/>
          </a:p>
        </p:txBody>
      </p:sp>
    </p:spTree>
    <p:extLst>
      <p:ext uri="{BB962C8B-B14F-4D97-AF65-F5344CB8AC3E}">
        <p14:creationId xmlns:p14="http://schemas.microsoft.com/office/powerpoint/2010/main" val="1608582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52B674-1FE5-5AB9-4FE5-2C6996710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926D5-C026-AD49-9714-0BAC3D50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0187"/>
            <a:ext cx="9144000" cy="857250"/>
          </a:xfrm>
          <a:solidFill>
            <a:srgbClr val="AACEF3"/>
          </a:solidFill>
        </p:spPr>
        <p:txBody>
          <a:bodyPr/>
          <a:lstStyle/>
          <a:p>
            <a:r>
              <a:rPr lang="fr-CH" dirty="0"/>
              <a:t>C – CONTRÔLE : Gestion des cas d’arbovirose à haut risque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E625AFE-5C92-E135-5744-D2717126D0C5}"/>
              </a:ext>
            </a:extLst>
          </p:cNvPr>
          <p:cNvSpPr txBox="1">
            <a:spLocks/>
          </p:cNvSpPr>
          <p:nvPr/>
        </p:nvSpPr>
        <p:spPr bwMode="auto">
          <a:xfrm>
            <a:off x="2128634" y="1433150"/>
            <a:ext cx="6754710" cy="30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CH" kern="0" dirty="0">
                <a:latin typeface="+mj-lt"/>
              </a:rPr>
              <a:t>Information communes </a:t>
            </a:r>
            <a:r>
              <a:rPr lang="fr-CH" kern="0" dirty="0">
                <a:latin typeface="+mj-lt"/>
                <a:sym typeface="Wingdings" panose="05000000000000000000" pitchFamily="2" charset="2"/>
              </a:rPr>
              <a:t> population (contact tel, flyer, ge.ch)</a:t>
            </a:r>
          </a:p>
          <a:p>
            <a:pPr marL="300038" lvl="1" indent="0">
              <a:buNone/>
            </a:pPr>
            <a:r>
              <a:rPr lang="fr-CH" kern="0" dirty="0">
                <a:hlinkClick r:id="rId2"/>
              </a:rPr>
              <a:t>À savoir en cas d'alerte chikungunya-dengue-</a:t>
            </a:r>
            <a:r>
              <a:rPr lang="fr-CH" kern="0" dirty="0" err="1">
                <a:hlinkClick r:id="rId2"/>
              </a:rPr>
              <a:t>zika</a:t>
            </a:r>
            <a:r>
              <a:rPr lang="fr-CH" kern="0" dirty="0">
                <a:hlinkClick r:id="rId2"/>
              </a:rPr>
              <a:t> (CDZ) | ge.ch</a:t>
            </a:r>
            <a:endParaRPr lang="fr-CH" kern="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fr-CH" kern="0" dirty="0">
                <a:latin typeface="+mj-lt"/>
              </a:rPr>
              <a:t>Pulvérisation de Pyréthrine/Deltaméthrine</a:t>
            </a:r>
          </a:p>
          <a:p>
            <a:pPr lvl="1"/>
            <a:r>
              <a:rPr lang="fr-CH" kern="0" dirty="0">
                <a:latin typeface="+mj-lt"/>
              </a:rPr>
              <a:t>Basé sur l'expérience du Tessin</a:t>
            </a:r>
          </a:p>
          <a:p>
            <a:pPr lvl="1"/>
            <a:r>
              <a:rPr lang="fr-CH" kern="0" dirty="0">
                <a:latin typeface="+mj-lt"/>
              </a:rPr>
              <a:t>Sur les lieux de repos des MT adultes</a:t>
            </a:r>
          </a:p>
          <a:p>
            <a:pPr lvl="1"/>
            <a:r>
              <a:rPr lang="fr-CH" kern="0" dirty="0">
                <a:latin typeface="+mj-lt"/>
              </a:rPr>
              <a:t>Max 1m 50 de hauteur </a:t>
            </a:r>
          </a:p>
          <a:p>
            <a:pPr lvl="1"/>
            <a:r>
              <a:rPr lang="fr-CH" kern="0" dirty="0">
                <a:latin typeface="+mj-lt"/>
              </a:rPr>
              <a:t>Après 17-18h </a:t>
            </a:r>
            <a:r>
              <a:rPr lang="fr-CH" kern="0" dirty="0">
                <a:latin typeface="+mj-lt"/>
                <a:sym typeface="Wingdings" panose="05000000000000000000" pitchFamily="2" charset="2"/>
              </a:rPr>
              <a:t>: Protection des abeilles</a:t>
            </a:r>
            <a:endParaRPr lang="fr-CH" kern="0" dirty="0">
              <a:latin typeface="+mj-lt"/>
            </a:endParaRPr>
          </a:p>
          <a:p>
            <a:pPr>
              <a:spcBef>
                <a:spcPts val="1200"/>
              </a:spcBef>
            </a:pPr>
            <a:endParaRPr lang="fr-CH" kern="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fr-CH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H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39D4A3-157F-A62A-D532-C4AC2F40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5" t="970" r="42023"/>
          <a:stretch>
            <a:fillRect/>
          </a:stretch>
        </p:blipFill>
        <p:spPr>
          <a:xfrm>
            <a:off x="6811080" y="2476073"/>
            <a:ext cx="1780435" cy="1649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502C54-0B4E-7720-8F77-FC3837886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509" y="1274238"/>
            <a:ext cx="1665088" cy="238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D85F79B-4132-F850-B3EC-B73B3FB0CA51}"/>
              </a:ext>
            </a:extLst>
          </p:cNvPr>
          <p:cNvSpPr txBox="1">
            <a:spLocks/>
          </p:cNvSpPr>
          <p:nvPr/>
        </p:nvSpPr>
        <p:spPr bwMode="auto">
          <a:xfrm>
            <a:off x="2128635" y="4539619"/>
            <a:ext cx="8354541" cy="30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fr-CH" b="1" kern="0" dirty="0">
                <a:latin typeface="+mj-lt"/>
              </a:rPr>
              <a:t>Exercice</a:t>
            </a:r>
            <a:r>
              <a:rPr lang="fr-CH" kern="0" dirty="0">
                <a:latin typeface="+mj-lt"/>
                <a:cs typeface="Arial" panose="020B0604020202020204" pitchFamily="34" charset="0"/>
              </a:rPr>
              <a:t> terrain en juin 2025 à Thônex . </a:t>
            </a:r>
            <a:r>
              <a:rPr lang="fr-CH" kern="0" dirty="0">
                <a:latin typeface="+mj-lt"/>
                <a:cs typeface="Arial" panose="020B0604020202020204" pitchFamily="34" charset="0"/>
                <a:hlinkClick r:id="rId5"/>
              </a:rPr>
              <a:t>Genève test un plan d'alerte sanitaire contre le moustique </a:t>
            </a:r>
            <a:r>
              <a:rPr lang="fr-CH" kern="0" dirty="0" err="1">
                <a:latin typeface="+mj-lt"/>
                <a:cs typeface="Arial" panose="020B0604020202020204" pitchFamily="34" charset="0"/>
                <a:hlinkClick r:id="rId5"/>
              </a:rPr>
              <a:t>tigre_RTS_juillet</a:t>
            </a:r>
            <a:r>
              <a:rPr lang="fr-CH" kern="0" dirty="0">
                <a:latin typeface="+mj-lt"/>
                <a:cs typeface="Arial" panose="020B0604020202020204" pitchFamily="34" charset="0"/>
                <a:hlinkClick r:id="rId5"/>
              </a:rPr>
              <a:t> 2025</a:t>
            </a:r>
            <a:endParaRPr lang="fr-CH" kern="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fr-CH" b="1" kern="0" dirty="0">
                <a:latin typeface="+mj-lt"/>
                <a:cs typeface="Arial" panose="020B0604020202020204" pitchFamily="34" charset="0"/>
              </a:rPr>
              <a:t>Premier cas</a:t>
            </a:r>
            <a:r>
              <a:rPr lang="fr-CH" kern="0" dirty="0">
                <a:latin typeface="+mj-lt"/>
                <a:cs typeface="Arial" panose="020B0604020202020204" pitchFamily="34" charset="0"/>
              </a:rPr>
              <a:t> de </a:t>
            </a:r>
            <a:r>
              <a:rPr lang="fr-CH" altLang="fr-F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risque de transmission locale </a:t>
            </a:r>
            <a:r>
              <a:rPr lang="fr-CH" kern="0" dirty="0">
                <a:latin typeface="+mj-lt"/>
                <a:cs typeface="Arial" panose="020B0604020202020204" pitchFamily="34" charset="0"/>
              </a:rPr>
              <a:t>en juillet 2025 à Chêne-Bourg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378923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68684"/>
            <a:ext cx="8229600" cy="1143000"/>
          </a:xfrm>
        </p:spPr>
        <p:txBody>
          <a:bodyPr/>
          <a:lstStyle/>
          <a:p>
            <a:pPr algn="ctr"/>
            <a:r>
              <a:rPr lang="fr-CH" dirty="0"/>
              <a:t>Moustique tigre: </a:t>
            </a:r>
            <a:r>
              <a:rPr lang="fr-CH" i="1" dirty="0"/>
              <a:t>Aedes albopictus</a:t>
            </a:r>
          </a:p>
        </p:txBody>
      </p:sp>
      <p:pic>
        <p:nvPicPr>
          <p:cNvPr id="1026" name="Picture 2" descr="Moustique tigre - - vs.c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39" y="1588771"/>
            <a:ext cx="5662296" cy="43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5882640" y="1360222"/>
            <a:ext cx="6042231" cy="4137556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fr-CH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Caractéristiques: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Petit (&lt; 5 mm) 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Silencieux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Pique le jour, en extérieur 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Pique plusieurs fois/repas (nuisances!)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Se repose dans des zones de végétations, ombragées 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Urbain, contenants artificiels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Longueur de vol 1.5 m (max 2m)</a:t>
            </a:r>
          </a:p>
          <a:p>
            <a:pPr marL="214313" indent="-214313">
              <a:spcBef>
                <a:spcPts val="225"/>
              </a:spcBef>
            </a:pPr>
            <a:r>
              <a:rPr lang="fr-CH" sz="2800" dirty="0">
                <a:latin typeface="Calibri" panose="020F0502020204030204" pitchFamily="34" charset="0"/>
                <a:cs typeface="Calibri" panose="020F0502020204030204" pitchFamily="34" charset="0"/>
              </a:rPr>
              <a:t>Période d'activité: </a:t>
            </a:r>
            <a:r>
              <a:rPr lang="fr-CH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mai à octobre</a:t>
            </a:r>
          </a:p>
        </p:txBody>
      </p:sp>
    </p:spTree>
    <p:extLst>
      <p:ext uri="{BB962C8B-B14F-4D97-AF65-F5344CB8AC3E}">
        <p14:creationId xmlns:p14="http://schemas.microsoft.com/office/powerpoint/2010/main" val="47710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139" y="24765"/>
            <a:ext cx="10972800" cy="868440"/>
          </a:xfrm>
        </p:spPr>
        <p:txBody>
          <a:bodyPr/>
          <a:lstStyle/>
          <a:p>
            <a:pPr algn="ctr"/>
            <a:r>
              <a:rPr lang="fr-CH" dirty="0"/>
              <a:t>Le cycle de développement du moustique_ </a:t>
            </a:r>
            <a:r>
              <a:rPr lang="fr-CH" i="1" dirty="0"/>
              <a:t>Aedes </a:t>
            </a:r>
            <a:r>
              <a:rPr lang="fr-CH" i="1" dirty="0" err="1"/>
              <a:t>spp</a:t>
            </a:r>
            <a:r>
              <a:rPr lang="fr-CH" i="1" dirty="0"/>
              <a:t>.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52"/>
          <a:stretch/>
        </p:blipFill>
        <p:spPr>
          <a:xfrm>
            <a:off x="2332331" y="2028433"/>
            <a:ext cx="7092416" cy="46945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33558" y="133195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Phase aérienne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39802" y="622107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Phase aquatique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B711BF-F01D-8E35-EB3D-20C45DD88E02}"/>
              </a:ext>
            </a:extLst>
          </p:cNvPr>
          <p:cNvSpPr/>
          <p:nvPr/>
        </p:nvSpPr>
        <p:spPr>
          <a:xfrm>
            <a:off x="5335565" y="1751805"/>
            <a:ext cx="5506636" cy="2219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4A09CB-37C3-CB25-E61E-6EC0D1B8BC59}"/>
              </a:ext>
            </a:extLst>
          </p:cNvPr>
          <p:cNvSpPr txBox="1"/>
          <p:nvPr/>
        </p:nvSpPr>
        <p:spPr>
          <a:xfrm>
            <a:off x="8045281" y="1341642"/>
            <a:ext cx="387578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b="1" dirty="0"/>
              <a:t>Cycle </a:t>
            </a:r>
            <a:r>
              <a:rPr lang="fr-CH" b="1" dirty="0" err="1"/>
              <a:t>gonotrophique</a:t>
            </a:r>
            <a:r>
              <a:rPr lang="fr-CH" dirty="0"/>
              <a:t>: </a:t>
            </a:r>
          </a:p>
          <a:p>
            <a:r>
              <a:rPr lang="fr-CH" sz="1600" dirty="0"/>
              <a:t>repas</a:t>
            </a:r>
            <a:r>
              <a:rPr lang="fr-CH" sz="1600" dirty="0">
                <a:sym typeface="Wingdings" panose="05000000000000000000" pitchFamily="2" charset="2"/>
              </a:rPr>
              <a:t> </a:t>
            </a:r>
            <a:r>
              <a:rPr lang="fr-CH" sz="1600" dirty="0" err="1">
                <a:sym typeface="Wingdings" panose="05000000000000000000" pitchFamily="2" charset="2"/>
              </a:rPr>
              <a:t>oviposition</a:t>
            </a:r>
            <a:endParaRPr lang="fr-CH" sz="1600" dirty="0">
              <a:sym typeface="Wingdings" panose="05000000000000000000" pitchFamily="2" charset="2"/>
            </a:endParaRPr>
          </a:p>
          <a:p>
            <a:r>
              <a:rPr lang="fr-CH" sz="1400" dirty="0"/>
              <a:t>maturation des follicules ovariens</a:t>
            </a:r>
          </a:p>
          <a:p>
            <a:r>
              <a:rPr lang="fr-CH" sz="1400" dirty="0"/>
              <a:t>utilise spermathèque pour fertiliser ses œufs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AF491-3EE0-8977-B819-4A91E9C1C2C6}"/>
              </a:ext>
            </a:extLst>
          </p:cNvPr>
          <p:cNvSpPr/>
          <p:nvPr/>
        </p:nvSpPr>
        <p:spPr>
          <a:xfrm>
            <a:off x="8618330" y="5522694"/>
            <a:ext cx="3438046" cy="1279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>
                <a:solidFill>
                  <a:schemeClr val="tx1"/>
                </a:solidFill>
              </a:rPr>
              <a:t>Stades larvaires: </a:t>
            </a:r>
          </a:p>
          <a:p>
            <a:r>
              <a:rPr lang="fr-CH" dirty="0">
                <a:solidFill>
                  <a:schemeClr val="tx1"/>
                </a:solidFill>
              </a:rPr>
              <a:t>- </a:t>
            </a:r>
            <a:r>
              <a:rPr lang="fr-CH" sz="1600" dirty="0">
                <a:solidFill>
                  <a:schemeClr val="tx1"/>
                </a:solidFill>
              </a:rPr>
              <a:t>Respiration aérienne </a:t>
            </a:r>
          </a:p>
          <a:p>
            <a:r>
              <a:rPr lang="fr-CH" sz="1600" dirty="0">
                <a:solidFill>
                  <a:schemeClr val="tx1"/>
                </a:solidFill>
              </a:rPr>
              <a:t>- S'alimente en filtrant l'eau : sensible au </a:t>
            </a:r>
            <a:r>
              <a:rPr lang="fr-CH" sz="1600" dirty="0" err="1">
                <a:solidFill>
                  <a:schemeClr val="tx1"/>
                </a:solidFill>
              </a:rPr>
              <a:t>Bti</a:t>
            </a:r>
            <a:endParaRPr lang="fr-CH" sz="1600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311DB5-BF50-EEB8-2D14-163ABC269802}"/>
              </a:ext>
            </a:extLst>
          </p:cNvPr>
          <p:cNvSpPr txBox="1"/>
          <p:nvPr/>
        </p:nvSpPr>
        <p:spPr>
          <a:xfrm>
            <a:off x="135624" y="5522694"/>
            <a:ext cx="2927867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b="1" dirty="0"/>
              <a:t>Stade </a:t>
            </a:r>
            <a:r>
              <a:rPr lang="fr-CH" b="1" dirty="0" err="1"/>
              <a:t>Pupae</a:t>
            </a:r>
            <a:r>
              <a:rPr lang="fr-CH" b="1" dirty="0"/>
              <a:t> ou nymphe: </a:t>
            </a:r>
          </a:p>
          <a:p>
            <a:r>
              <a:rPr lang="fr-CH" dirty="0"/>
              <a:t>- </a:t>
            </a:r>
            <a:r>
              <a:rPr lang="fr-CH" sz="1600" dirty="0"/>
              <a:t>Respiration aérienne</a:t>
            </a:r>
          </a:p>
          <a:p>
            <a:r>
              <a:rPr lang="fr-CH" sz="1600" dirty="0"/>
              <a:t>- Ne s'alimente pas, non sensible au </a:t>
            </a:r>
            <a:r>
              <a:rPr lang="fr-CH" sz="1600" dirty="0" err="1"/>
              <a:t>Bti</a:t>
            </a:r>
            <a:endParaRPr lang="fr-CH" sz="16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0CA7369-D1B4-E3B0-A7E4-11F24C38562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543800" y="5827565"/>
            <a:ext cx="1074530" cy="33471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25A3B1A-B6B5-715D-37AC-1FA61ED9BE1F}"/>
              </a:ext>
            </a:extLst>
          </p:cNvPr>
          <p:cNvCxnSpPr>
            <a:cxnSpLocks/>
          </p:cNvCxnSpPr>
          <p:nvPr/>
        </p:nvCxnSpPr>
        <p:spPr>
          <a:xfrm flipH="1">
            <a:off x="3079450" y="5827565"/>
            <a:ext cx="1915909" cy="25587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67FC795-4F10-F911-73C7-FE390326C615}"/>
              </a:ext>
            </a:extLst>
          </p:cNvPr>
          <p:cNvSpPr txBox="1"/>
          <p:nvPr/>
        </p:nvSpPr>
        <p:spPr>
          <a:xfrm>
            <a:off x="123002" y="1004074"/>
            <a:ext cx="2085827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/>
              <a:t>Stade adulte </a:t>
            </a:r>
          </a:p>
          <a:p>
            <a:r>
              <a:rPr lang="fr-CH" sz="1600" dirty="0" err="1"/>
              <a:t>Nectarivor</a:t>
            </a:r>
            <a:endParaRPr lang="fr-CH" sz="1600" dirty="0"/>
          </a:p>
          <a:p>
            <a:r>
              <a:rPr lang="fr-CH" sz="1600" dirty="0"/>
              <a:t>Seul la femelle pique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DB1F103-01F9-FE08-6538-D294BD6847F3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2208829" y="1434961"/>
            <a:ext cx="1380191" cy="76071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4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7" grpId="0" animBg="1"/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5" t="4985" r="13160"/>
          <a:stretch>
            <a:fillRect/>
          </a:stretch>
        </p:blipFill>
        <p:spPr bwMode="auto">
          <a:xfrm>
            <a:off x="9072833" y="4081495"/>
            <a:ext cx="1832243" cy="24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520011-F6B7-DF0E-A02C-B5E9D24F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207" y="4404300"/>
            <a:ext cx="3412317" cy="2270742"/>
          </a:xfrm>
          <a:prstGeom prst="rect">
            <a:avLst/>
          </a:prstGeom>
          <a:ln>
            <a:noFill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8"/>
          <a:stretch/>
        </p:blipFill>
        <p:spPr bwMode="auto">
          <a:xfrm>
            <a:off x="8596622" y="2638925"/>
            <a:ext cx="2784666" cy="13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717524" y="4480843"/>
            <a:ext cx="20873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" i="1" dirty="0"/>
              <a:t>(Photo: </a:t>
            </a:r>
            <a:r>
              <a:rPr lang="fr-CH" sz="600" i="1" dirty="0" err="1"/>
              <a:t>E.Flacio</a:t>
            </a:r>
            <a:r>
              <a:rPr lang="fr-CH" sz="600" i="1" dirty="0"/>
              <a:t>/SUPSI)</a:t>
            </a:r>
            <a:endParaRPr lang="fr-CH" sz="600" dirty="0"/>
          </a:p>
        </p:txBody>
      </p:sp>
      <p:sp>
        <p:nvSpPr>
          <p:cNvPr id="3" name="ZoneTexte 2"/>
          <p:cNvSpPr txBox="1"/>
          <p:nvPr/>
        </p:nvSpPr>
        <p:spPr>
          <a:xfrm>
            <a:off x="583222" y="1632434"/>
            <a:ext cx="6969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Capacité de diapause des œufs </a:t>
            </a:r>
            <a:r>
              <a:rPr lang="fr-CH" sz="2400" dirty="0"/>
              <a:t>(-10°)</a:t>
            </a:r>
          </a:p>
          <a:p>
            <a:endParaRPr lang="fr-CH" sz="2400" dirty="0"/>
          </a:p>
          <a:p>
            <a:r>
              <a:rPr lang="fr-CH" sz="2400" b="1" dirty="0"/>
              <a:t>Urbain</a:t>
            </a:r>
            <a:r>
              <a:rPr lang="fr-CH" sz="2400" dirty="0"/>
              <a:t>: Reproduction dans contenants artificiels</a:t>
            </a:r>
          </a:p>
          <a:p>
            <a:endParaRPr lang="fr-CH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811" y="182958"/>
            <a:ext cx="10972800" cy="1143000"/>
          </a:xfrm>
        </p:spPr>
        <p:txBody>
          <a:bodyPr/>
          <a:lstStyle/>
          <a:p>
            <a:r>
              <a:rPr lang="fr-CH" dirty="0"/>
              <a:t>Propriétés importantes </a:t>
            </a:r>
            <a:r>
              <a:rPr lang="fr-CH" sz="2800" i="1" dirty="0"/>
              <a:t>A </a:t>
            </a:r>
            <a:r>
              <a:rPr lang="fr-CH" sz="2800" i="1" dirty="0" err="1"/>
              <a:t>albopictus</a:t>
            </a:r>
            <a:r>
              <a:rPr lang="fr-CH" sz="2800" i="1" dirty="0"/>
              <a:t>  </a:t>
            </a:r>
            <a:endParaRPr lang="fr-CH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AFF074-EA26-CC39-94E8-0E51784620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13" y="3864034"/>
            <a:ext cx="3803284" cy="2777001"/>
          </a:xfrm>
          <a:prstGeom prst="rect">
            <a:avLst/>
          </a:prstGeom>
        </p:spPr>
      </p:pic>
      <p:pic>
        <p:nvPicPr>
          <p:cNvPr id="11" name="Picture 2" descr="Life Cycle of Aedes Mosquitoes - Eco-friendly mosquitotraps">
            <a:extLst>
              <a:ext uri="{FF2B5EF4-FFF2-40B4-BE49-F238E27FC236}">
                <a16:creationId xmlns:a16="http://schemas.microsoft.com/office/drawing/2014/main" id="{F6547454-ACFA-E1A4-274B-750D132C61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1175" y="470161"/>
            <a:ext cx="2705438" cy="21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6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1F6A135-F7CE-F82B-57B0-5F7149E04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35" y="1274896"/>
            <a:ext cx="6207677" cy="4074474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551123" y="278265"/>
            <a:ext cx="11089753" cy="78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CH" i="1" kern="0" dirty="0"/>
              <a:t>Aedes albopictus :</a:t>
            </a:r>
            <a:r>
              <a:rPr lang="fr-CH" kern="0" dirty="0"/>
              <a:t> Moustique hyper-invasif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C7911C-2544-D5DE-0904-7065AC71FF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9"/>
          <a:stretch/>
        </p:blipFill>
        <p:spPr>
          <a:xfrm>
            <a:off x="103315" y="1169580"/>
            <a:ext cx="5374171" cy="4603487"/>
          </a:xfrm>
          <a:prstGeom prst="rect">
            <a:avLst/>
          </a:prstGeom>
        </p:spPr>
      </p:pic>
      <p:sp>
        <p:nvSpPr>
          <p:cNvPr id="7" name="Flèche : courbe vers le bas 6">
            <a:extLst>
              <a:ext uri="{FF2B5EF4-FFF2-40B4-BE49-F238E27FC236}">
                <a16:creationId xmlns:a16="http://schemas.microsoft.com/office/drawing/2014/main" id="{6575CC07-DD44-775F-366E-57E61C806AC7}"/>
              </a:ext>
            </a:extLst>
          </p:cNvPr>
          <p:cNvSpPr/>
          <p:nvPr/>
        </p:nvSpPr>
        <p:spPr>
          <a:xfrm>
            <a:off x="3051544" y="1169580"/>
            <a:ext cx="5986130" cy="1155399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07353C-7307-30DB-FB12-1BA17F5B95DB}"/>
              </a:ext>
            </a:extLst>
          </p:cNvPr>
          <p:cNvSpPr txBox="1"/>
          <p:nvPr/>
        </p:nvSpPr>
        <p:spPr>
          <a:xfrm>
            <a:off x="2695775" y="5551132"/>
            <a:ext cx="669766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2400" dirty="0"/>
              <a:t>Particularités:</a:t>
            </a:r>
          </a:p>
          <a:p>
            <a:pPr algn="ctr"/>
            <a:r>
              <a:rPr lang="fr-CH" sz="2400" dirty="0"/>
              <a:t>Capacité des œufs à survivre l'hiver: diapause</a:t>
            </a:r>
          </a:p>
          <a:p>
            <a:pPr algn="ctr"/>
            <a:r>
              <a:rPr lang="fr-CH" sz="2400" dirty="0"/>
              <a:t>Transport passif des œufs et des adultes </a:t>
            </a:r>
          </a:p>
        </p:txBody>
      </p:sp>
    </p:spTree>
    <p:extLst>
      <p:ext uri="{BB962C8B-B14F-4D97-AF65-F5344CB8AC3E}">
        <p14:creationId xmlns:p14="http://schemas.microsoft.com/office/powerpoint/2010/main" val="5910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Un problème sanitaire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1789083"/>
            <a:ext cx="11219329" cy="24850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H="1">
            <a:off x="215153" y="4480271"/>
            <a:ext cx="3330770" cy="106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100" dirty="0"/>
              <a:t>Voyageur malade de retour d'un pays endémique</a:t>
            </a:r>
          </a:p>
        </p:txBody>
      </p:sp>
      <p:sp>
        <p:nvSpPr>
          <p:cNvPr id="7" name="ZoneTexte 6"/>
          <p:cNvSpPr txBox="1"/>
          <p:nvPr/>
        </p:nvSpPr>
        <p:spPr>
          <a:xfrm flipH="1">
            <a:off x="4337105" y="4480271"/>
            <a:ext cx="2634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100" dirty="0"/>
              <a:t>Infection d'un moustique tigre local</a:t>
            </a:r>
          </a:p>
        </p:txBody>
      </p:sp>
      <p:sp>
        <p:nvSpPr>
          <p:cNvPr id="8" name="ZoneTexte 7"/>
          <p:cNvSpPr txBox="1"/>
          <p:nvPr/>
        </p:nvSpPr>
        <p:spPr>
          <a:xfrm flipH="1">
            <a:off x="7302689" y="4469223"/>
            <a:ext cx="47084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100" b="1" dirty="0"/>
              <a:t>Cas autochtone  </a:t>
            </a:r>
          </a:p>
          <a:p>
            <a:pPr algn="ctr"/>
            <a:r>
              <a:rPr lang="fr-CH" sz="2100" dirty="0"/>
              <a:t>(= transmission locale de la maladie) </a:t>
            </a:r>
          </a:p>
          <a:p>
            <a:pPr algn="ctr"/>
            <a:r>
              <a:rPr lang="fr-CH" sz="2100" dirty="0"/>
              <a:t>avec risque d'épidémie locale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54423" y="646083"/>
            <a:ext cx="1026243" cy="400110"/>
          </a:xfrm>
          <a:prstGeom prst="rect">
            <a:avLst/>
          </a:prstGeom>
          <a:solidFill>
            <a:srgbClr val="F5176C">
              <a:alpha val="96863"/>
            </a:srgbClr>
          </a:solidFill>
          <a:ln>
            <a:solidFill>
              <a:srgbClr val="EF0B62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/>
              <a:t>Malade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54771" y="646083"/>
            <a:ext cx="1582484" cy="400110"/>
          </a:xfrm>
          <a:prstGeom prst="rect">
            <a:avLst/>
          </a:prstGeom>
          <a:solidFill>
            <a:srgbClr val="003CB4">
              <a:alpha val="72157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Non-malade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8BB0D7-8E0D-EF3B-B8C3-AF1D23ADE8C4}"/>
              </a:ext>
            </a:extLst>
          </p:cNvPr>
          <p:cNvSpPr txBox="1"/>
          <p:nvPr/>
        </p:nvSpPr>
        <p:spPr>
          <a:xfrm>
            <a:off x="7302689" y="6429473"/>
            <a:ext cx="4489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Office Cantonal de la Santé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331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548D0BA-8F86-5BB6-2D23-46836B133172}"/>
              </a:ext>
            </a:extLst>
          </p:cNvPr>
          <p:cNvSpPr/>
          <p:nvPr/>
        </p:nvSpPr>
        <p:spPr>
          <a:xfrm>
            <a:off x="5021697" y="88975"/>
            <a:ext cx="6604619" cy="1135294"/>
          </a:xfrm>
          <a:prstGeom prst="roundRect">
            <a:avLst/>
          </a:prstGeom>
          <a:solidFill>
            <a:srgbClr val="29E374">
              <a:alpha val="2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C0A5561-9061-8E1B-0C25-C4D24B8BF96E}"/>
              </a:ext>
            </a:extLst>
          </p:cNvPr>
          <p:cNvSpPr/>
          <p:nvPr/>
        </p:nvSpPr>
        <p:spPr>
          <a:xfrm rot="16200000">
            <a:off x="-860564" y="2144465"/>
            <a:ext cx="5531722" cy="3195105"/>
          </a:xfrm>
          <a:prstGeom prst="roundRect">
            <a:avLst/>
          </a:prstGeom>
          <a:solidFill>
            <a:srgbClr val="2156EB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6" name="Picture 2" descr="1 000+ Moustique Fond Blanc Stock Illustrations, graphiques ..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064" y="1982725"/>
            <a:ext cx="1353312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3421" y="445679"/>
            <a:ext cx="59531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" algn="ctr"/>
            <a:r>
              <a:rPr lang="fr-CH" sz="1500" dirty="0"/>
              <a:t>OCAN </a:t>
            </a:r>
          </a:p>
          <a:p>
            <a:pPr marL="42862" algn="ctr"/>
            <a:r>
              <a:rPr lang="fr-CH" sz="1500" dirty="0"/>
              <a:t>(Office Cantonal de l'Agriculture et de la Nature)</a:t>
            </a:r>
          </a:p>
          <a:p>
            <a:pPr marL="42862" algn="ctr"/>
            <a:r>
              <a:rPr lang="fr-CH" sz="1500" dirty="0">
                <a:sym typeface="Wingdings" panose="05000000000000000000" pitchFamily="2" charset="2"/>
              </a:rPr>
              <a:t> Moustique en tant que nuisances et risque pour la biodiversité</a:t>
            </a:r>
            <a:endParaRPr lang="fr-CH" sz="1500" dirty="0"/>
          </a:p>
        </p:txBody>
      </p:sp>
      <p:sp>
        <p:nvSpPr>
          <p:cNvPr id="7" name="Rectangle 6"/>
          <p:cNvSpPr/>
          <p:nvPr/>
        </p:nvSpPr>
        <p:spPr>
          <a:xfrm>
            <a:off x="869079" y="4225473"/>
            <a:ext cx="2494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" algn="ctr"/>
            <a:r>
              <a:rPr lang="fr-CH" sz="1500" b="1" dirty="0"/>
              <a:t>SMC </a:t>
            </a:r>
          </a:p>
          <a:p>
            <a:pPr marL="42862" algn="ctr"/>
            <a:r>
              <a:rPr lang="fr-CH" sz="1500" dirty="0"/>
              <a:t>(Service du Médecin Cantonal)</a:t>
            </a:r>
          </a:p>
          <a:p>
            <a:pPr marL="42862" algn="ctr"/>
            <a:r>
              <a:rPr lang="fr-CH" sz="1500" dirty="0">
                <a:sym typeface="Wingdings" panose="05000000000000000000" pitchFamily="2" charset="2"/>
              </a:rPr>
              <a:t> Arboviroses, épidémies</a:t>
            </a:r>
            <a:endParaRPr lang="fr-CH" sz="1500" dirty="0"/>
          </a:p>
        </p:txBody>
      </p:sp>
      <p:sp>
        <p:nvSpPr>
          <p:cNvPr id="8" name="Rectangle 7"/>
          <p:cNvSpPr/>
          <p:nvPr/>
        </p:nvSpPr>
        <p:spPr>
          <a:xfrm>
            <a:off x="959352" y="2073007"/>
            <a:ext cx="2422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500" b="1" dirty="0"/>
              <a:t>SCAV</a:t>
            </a:r>
          </a:p>
          <a:p>
            <a:pPr algn="ctr"/>
            <a:r>
              <a:rPr lang="fr-CH" sz="1500" dirty="0"/>
              <a:t>(Service Consommation et Affaires Vétérinaires)</a:t>
            </a:r>
          </a:p>
          <a:p>
            <a:pPr algn="ctr"/>
            <a:r>
              <a:rPr lang="fr-CH" sz="1500" dirty="0">
                <a:sym typeface="Wingdings" panose="05000000000000000000" pitchFamily="2" charset="2"/>
              </a:rPr>
              <a:t> Produits chimiques</a:t>
            </a:r>
            <a:r>
              <a:rPr lang="fr-CH" sz="15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2403" y="6100236"/>
            <a:ext cx="30668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500" dirty="0"/>
              <a:t>Hôpitaux Universitaire de Genève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74736" y="6120700"/>
            <a:ext cx="35453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500" dirty="0"/>
              <a:t>Service du Médecin Cantonal Tessinois</a:t>
            </a:r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>
          <a:xfrm>
            <a:off x="8046720" y="1331830"/>
            <a:ext cx="0" cy="6966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>
            <a:off x="3674224" y="2567401"/>
            <a:ext cx="3526676" cy="1343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172AEB3-8A58-E2FA-65E0-A46BA74525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868" y="6412321"/>
            <a:ext cx="835936" cy="278645"/>
          </a:xfrm>
          <a:prstGeom prst="rect">
            <a:avLst/>
          </a:prstGeom>
        </p:spPr>
      </p:pic>
      <p:pic>
        <p:nvPicPr>
          <p:cNvPr id="17" name="Picture 2" descr="Torna alla Home Page di ti.c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029" y="6428262"/>
            <a:ext cx="450056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2CF746-66BD-492B-B5D8-CA3DFB4DD491}"/>
              </a:ext>
            </a:extLst>
          </p:cNvPr>
          <p:cNvSpPr txBox="1"/>
          <p:nvPr/>
        </p:nvSpPr>
        <p:spPr>
          <a:xfrm>
            <a:off x="1908260" y="32283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 Bases légales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BC2D107-1412-421E-0EE9-20FE66BA0361}"/>
              </a:ext>
            </a:extLst>
          </p:cNvPr>
          <p:cNvSpPr txBox="1"/>
          <p:nvPr/>
        </p:nvSpPr>
        <p:spPr>
          <a:xfrm>
            <a:off x="6626312" y="135673"/>
            <a:ext cx="3339376" cy="369332"/>
          </a:xfrm>
          <a:prstGeom prst="rect">
            <a:avLst/>
          </a:prstGeom>
          <a:solidFill>
            <a:srgbClr val="29E374">
              <a:alpha val="58824"/>
            </a:srgbClr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Département du territoire (DT)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A2EF4C-969F-1921-2163-4896B599E4BE}"/>
              </a:ext>
            </a:extLst>
          </p:cNvPr>
          <p:cNvSpPr txBox="1"/>
          <p:nvPr/>
        </p:nvSpPr>
        <p:spPr>
          <a:xfrm rot="16200000">
            <a:off x="-1817303" y="3557351"/>
            <a:ext cx="5189403" cy="369332"/>
          </a:xfrm>
          <a:prstGeom prst="rect">
            <a:avLst/>
          </a:prstGeom>
          <a:solidFill>
            <a:srgbClr val="2156E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Département de la santé et des mobilités (DSM) </a:t>
            </a:r>
          </a:p>
        </p:txBody>
      </p:sp>
      <p:pic>
        <p:nvPicPr>
          <p:cNvPr id="1041" name="Image 1040">
            <a:extLst>
              <a:ext uri="{FF2B5EF4-FFF2-40B4-BE49-F238E27FC236}">
                <a16:creationId xmlns:a16="http://schemas.microsoft.com/office/drawing/2014/main" id="{DB96694C-2851-A003-038F-F9982C9B6F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232"/>
          <a:stretch>
            <a:fillRect/>
          </a:stretch>
        </p:blipFill>
        <p:spPr>
          <a:xfrm>
            <a:off x="6543888" y="4329158"/>
            <a:ext cx="1363483" cy="950689"/>
          </a:xfrm>
          <a:prstGeom prst="rect">
            <a:avLst/>
          </a:prstGeom>
        </p:spPr>
      </p:pic>
      <p:pic>
        <p:nvPicPr>
          <p:cNvPr id="1042" name="Image 1041">
            <a:extLst>
              <a:ext uri="{FF2B5EF4-FFF2-40B4-BE49-F238E27FC236}">
                <a16:creationId xmlns:a16="http://schemas.microsoft.com/office/drawing/2014/main" id="{E63ABAFD-9696-F72E-CC0D-B5A64AC01D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99"/>
          <a:stretch>
            <a:fillRect/>
          </a:stretch>
        </p:blipFill>
        <p:spPr>
          <a:xfrm>
            <a:off x="8253740" y="4332807"/>
            <a:ext cx="1351128" cy="947022"/>
          </a:xfrm>
          <a:prstGeom prst="rect">
            <a:avLst/>
          </a:prstGeom>
        </p:spPr>
      </p:pic>
      <p:cxnSp>
        <p:nvCxnSpPr>
          <p:cNvPr id="1052" name="Connecteur droit avec flèche 1051">
            <a:extLst>
              <a:ext uri="{FF2B5EF4-FFF2-40B4-BE49-F238E27FC236}">
                <a16:creationId xmlns:a16="http://schemas.microsoft.com/office/drawing/2014/main" id="{60CD03C2-D2AC-71C0-4FF6-DF055D320408}"/>
              </a:ext>
            </a:extLst>
          </p:cNvPr>
          <p:cNvCxnSpPr>
            <a:cxnSpLocks/>
            <a:endCxn id="1041" idx="1"/>
          </p:cNvCxnSpPr>
          <p:nvPr/>
        </p:nvCxnSpPr>
        <p:spPr>
          <a:xfrm flipV="1">
            <a:off x="3758144" y="4804503"/>
            <a:ext cx="2785744" cy="361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Connecteur droit avec flèche 1057">
            <a:extLst>
              <a:ext uri="{FF2B5EF4-FFF2-40B4-BE49-F238E27FC236}">
                <a16:creationId xmlns:a16="http://schemas.microsoft.com/office/drawing/2014/main" id="{0000CE55-1A79-D06F-4CA9-B5CE2D70F670}"/>
              </a:ext>
            </a:extLst>
          </p:cNvPr>
          <p:cNvCxnSpPr>
            <a:cxnSpLocks/>
            <a:stCxn id="1026" idx="2"/>
          </p:cNvCxnSpPr>
          <p:nvPr/>
        </p:nvCxnSpPr>
        <p:spPr>
          <a:xfrm>
            <a:off x="8046720" y="3381757"/>
            <a:ext cx="0" cy="95105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1" name="Connecteur droit avec flèche 1060">
            <a:extLst>
              <a:ext uri="{FF2B5EF4-FFF2-40B4-BE49-F238E27FC236}">
                <a16:creationId xmlns:a16="http://schemas.microsoft.com/office/drawing/2014/main" id="{C280C463-B288-05F9-5925-41E4DF13C228}"/>
              </a:ext>
            </a:extLst>
          </p:cNvPr>
          <p:cNvCxnSpPr>
            <a:cxnSpLocks/>
          </p:cNvCxnSpPr>
          <p:nvPr/>
        </p:nvCxnSpPr>
        <p:spPr>
          <a:xfrm flipV="1">
            <a:off x="6650807" y="5440680"/>
            <a:ext cx="719257" cy="51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Connecteur droit avec flèche 1061">
            <a:extLst>
              <a:ext uri="{FF2B5EF4-FFF2-40B4-BE49-F238E27FC236}">
                <a16:creationId xmlns:a16="http://schemas.microsoft.com/office/drawing/2014/main" id="{B92600CD-6FE0-86EF-DF5D-0D0355EB663B}"/>
              </a:ext>
            </a:extLst>
          </p:cNvPr>
          <p:cNvCxnSpPr>
            <a:cxnSpLocks/>
          </p:cNvCxnSpPr>
          <p:nvPr/>
        </p:nvCxnSpPr>
        <p:spPr>
          <a:xfrm flipH="1" flipV="1">
            <a:off x="8723376" y="5350898"/>
            <a:ext cx="272034" cy="7740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Connecteur droit 1071">
            <a:extLst>
              <a:ext uri="{FF2B5EF4-FFF2-40B4-BE49-F238E27FC236}">
                <a16:creationId xmlns:a16="http://schemas.microsoft.com/office/drawing/2014/main" id="{C9B6E883-0EF8-3E46-08CF-8638DBD88837}"/>
              </a:ext>
            </a:extLst>
          </p:cNvPr>
          <p:cNvCxnSpPr>
            <a:cxnSpLocks/>
          </p:cNvCxnSpPr>
          <p:nvPr/>
        </p:nvCxnSpPr>
        <p:spPr>
          <a:xfrm>
            <a:off x="6650807" y="4191139"/>
            <a:ext cx="2954061" cy="12634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Connecteur droit 1072">
            <a:extLst>
              <a:ext uri="{FF2B5EF4-FFF2-40B4-BE49-F238E27FC236}">
                <a16:creationId xmlns:a16="http://schemas.microsoft.com/office/drawing/2014/main" id="{10B974D7-BB42-B283-1194-40BFE881172D}"/>
              </a:ext>
            </a:extLst>
          </p:cNvPr>
          <p:cNvCxnSpPr>
            <a:cxnSpLocks/>
          </p:cNvCxnSpPr>
          <p:nvPr/>
        </p:nvCxnSpPr>
        <p:spPr>
          <a:xfrm flipV="1">
            <a:off x="6626312" y="4133973"/>
            <a:ext cx="3060980" cy="1249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1199331F-EFA8-2BF8-38B8-0F8111F2503F}"/>
              </a:ext>
            </a:extLst>
          </p:cNvPr>
          <p:cNvSpPr/>
          <p:nvPr/>
        </p:nvSpPr>
        <p:spPr>
          <a:xfrm>
            <a:off x="1231466" y="195929"/>
            <a:ext cx="3195106" cy="623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C7546B29-AE5E-525F-2807-A39D6254EDF5}"/>
              </a:ext>
            </a:extLst>
          </p:cNvPr>
          <p:cNvSpPr/>
          <p:nvPr/>
        </p:nvSpPr>
        <p:spPr>
          <a:xfrm>
            <a:off x="10738896" y="6448140"/>
            <a:ext cx="1145360" cy="278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968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0349DE-128F-2A7B-9DF3-A614F76F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367922"/>
            <a:ext cx="3974779" cy="53707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8E389F-9E57-1159-61F2-F3024688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98266"/>
            <a:ext cx="4686300" cy="53707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BB0035-F18C-BF13-B2E7-D15DB9DCC802}"/>
              </a:ext>
            </a:extLst>
          </p:cNvPr>
          <p:cNvSpPr txBox="1"/>
          <p:nvPr/>
        </p:nvSpPr>
        <p:spPr>
          <a:xfrm>
            <a:off x="137160" y="6120746"/>
            <a:ext cx="1089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fr-CH" b="1" dirty="0"/>
              <a:t>Validation officielle du Groupe de travail Moustique tigre (GT MT) par le Conseil d'État en 2025</a:t>
            </a:r>
          </a:p>
        </p:txBody>
      </p:sp>
    </p:spTree>
    <p:extLst>
      <p:ext uri="{BB962C8B-B14F-4D97-AF65-F5344CB8AC3E}">
        <p14:creationId xmlns:p14="http://schemas.microsoft.com/office/powerpoint/2010/main" val="224599159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Etat">
  <a:themeElements>
    <a:clrScheme name="PrésentationEtat_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Et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Et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_DSM.potx" id="{75C27CBB-BD5A-48D6-B655-C272E727AA84}" vid="{EF21F8CE-50F7-4DEE-BE78-35587166FD45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Presentation_DSM</Template>
  <TotalTime>5536</TotalTime>
  <Words>2072</Words>
  <Application>Microsoft Office PowerPoint</Application>
  <PresentationFormat>Grand écran</PresentationFormat>
  <Paragraphs>491</Paragraphs>
  <Slides>28</Slides>
  <Notes>24</Notes>
  <HiddenSlides>5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Aptos</vt:lpstr>
      <vt:lpstr>Arial</vt:lpstr>
      <vt:lpstr>Calibri</vt:lpstr>
      <vt:lpstr>Wingdings</vt:lpstr>
      <vt:lpstr>PresentationEtat</vt:lpstr>
      <vt:lpstr>Arboviroses en Suisse: Actualités</vt:lpstr>
      <vt:lpstr>Arboviroses: arthropode-borne virus </vt:lpstr>
      <vt:lpstr>Moustique tigre: Aedes albopictus</vt:lpstr>
      <vt:lpstr>Le cycle de développement du moustique_ Aedes spp.</vt:lpstr>
      <vt:lpstr>Propriétés importantes A albopictus  </vt:lpstr>
      <vt:lpstr>Présentation PowerPoint</vt:lpstr>
      <vt:lpstr>Un problème sanitaire  </vt:lpstr>
      <vt:lpstr>Présentation PowerPoint</vt:lpstr>
      <vt:lpstr>Présentation PowerPoint</vt:lpstr>
      <vt:lpstr>Carte Moustique tigre 2024-2025</vt:lpstr>
      <vt:lpstr>Présentation PowerPoint</vt:lpstr>
      <vt:lpstr>S – SURVEILLANCE : Surveillance des arboviroses_ SMC</vt:lpstr>
      <vt:lpstr>S – SURVEILLANCE : Surveillance des arboviroses_SMC</vt:lpstr>
      <vt:lpstr>Présentation PowerPoint</vt:lpstr>
      <vt:lpstr>Présentation PowerPoint</vt:lpstr>
      <vt:lpstr>Présentation PowerPoint</vt:lpstr>
      <vt:lpstr>Présentation PowerPoint</vt:lpstr>
      <vt:lpstr>Santé publique et communication</vt:lpstr>
      <vt:lpstr>Recommandations aux patients: </vt:lpstr>
      <vt:lpstr>Take home message </vt:lpstr>
      <vt:lpstr>Présentation PowerPoint</vt:lpstr>
      <vt:lpstr>Présentation PowerPoint</vt:lpstr>
      <vt:lpstr>Présentation PowerPoint</vt:lpstr>
      <vt:lpstr>Cas de dengue et chikungunya importés  en Suisse et à Genève</vt:lpstr>
      <vt:lpstr>Culex pipiens (pipiens, modestus, quinquefasciatus, tarsalis…)</vt:lpstr>
      <vt:lpstr>Principaux genres et critères de différentiation</vt:lpstr>
      <vt:lpstr>Facteurs extrinsèques sur la transmission d'arboviroses par A.albopictus </vt:lpstr>
      <vt:lpstr>C – CONTRÔLE : Gestion des cas d’arbovirose à haut risque</vt:lpstr>
    </vt:vector>
  </TitlesOfParts>
  <Company>Etat de Geneve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Allgower Andrea (DSM)</dc:creator>
  <cp:lastModifiedBy>Allgower Andrea (DSM)</cp:lastModifiedBy>
  <cp:revision>27</cp:revision>
  <cp:lastPrinted>2026-06-01T07:52:19Z</cp:lastPrinted>
  <dcterms:created xsi:type="dcterms:W3CDTF">2026-04-28T14:05:54Z</dcterms:created>
  <dcterms:modified xsi:type="dcterms:W3CDTF">2026-06-03T10:22:43Z</dcterms:modified>
</cp:coreProperties>
</file>