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2_A520A852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7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63" r:id="rId19"/>
    <p:sldId id="273" r:id="rId20"/>
    <p:sldId id="274" r:id="rId21"/>
    <p:sldId id="275" r:id="rId22"/>
    <p:sldId id="280" r:id="rId23"/>
    <p:sldId id="278" r:id="rId24"/>
    <p:sldId id="27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7B3CED-C569-6333-DCAF-1FE22DD8940B}" name="VIEIRA GOMES Catia" initials="CV" userId="S::Catia.VieiraGomes@hug.ch::99fe4ddd-046e-403c-a78c-b080118f72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6" autoAdjust="0"/>
    <p:restoredTop sz="74464" autoAdjust="0"/>
  </p:normalViewPr>
  <p:slideViewPr>
    <p:cSldViewPr snapToGrid="0">
      <p:cViewPr varScale="1">
        <p:scale>
          <a:sx n="82" d="100"/>
          <a:sy n="82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2_A520A8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6AAD8E-A231-4564-9023-E06E61A414F7}" authorId="{AD7B3CED-C569-6333-DCAF-1FE22DD8940B}" created="2026-05-30T09:30:50.0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70380882" sldId="258"/>
      <ac:spMk id="2" creationId="{F9B1C8C4-46F9-08C4-875B-A98711011830}"/>
      <ac:txMk cp="0" len="66">
        <ac:context len="67" hash="2824577113"/>
      </ac:txMk>
    </ac:txMkLst>
    <p188:pos x="8022996" y="389019"/>
    <p188:txBody>
      <a:bodyPr/>
      <a:lstStyle/>
      <a:p>
        <a:r>
          <a:rPr lang="fr-CH"/>
          <a:t>Rendre plus joli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8700A-815E-4B37-9C97-DD569E7B28E7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3CAF4-C896-40B7-996B-E88BCF7311B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3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La récente épidémie de méningite dans le Kent, au Royaume-Uni met une nouvelle fois en évidence la nature rare mais grave, agressive et mortelle de la maladie invasive à méningocoques, les décès survenant généralement dans les 24 heures suivant l'apparition des premiers symptômes, malgré les meilleurs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soins médicaux disponibles.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La flambée résulte très probablement d'un seul événement de transmission massive, la quasi-totalité des cas étant directement ou indirectement liée à une fréquentation d'une discothèque spécifique une semaine auparavant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CAF4-C896-40B7-996B-E88BCF7311BC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758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capsule permet </a:t>
            </a:r>
            <a:r>
              <a:rPr lang="fr-FR" sz="1200" dirty="0"/>
              <a:t>d’échapper à la réponse immune et donc à la dissémination. </a:t>
            </a:r>
          </a:p>
          <a:p>
            <a:r>
              <a:rPr lang="fr-CH" dirty="0"/>
              <a:t>In </a:t>
            </a:r>
            <a:r>
              <a:rPr lang="fr-CH" dirty="0" err="1"/>
              <a:t>contrast</a:t>
            </a:r>
            <a:r>
              <a:rPr lang="fr-CH" dirty="0"/>
              <a:t>, non-</a:t>
            </a:r>
            <a:r>
              <a:rPr lang="fr-CH" dirty="0" err="1"/>
              <a:t>capsulated</a:t>
            </a:r>
            <a:r>
              <a:rPr lang="fr-CH" dirty="0"/>
              <a:t> </a:t>
            </a:r>
            <a:r>
              <a:rPr lang="fr-CH" i="1" dirty="0"/>
              <a:t>N. meningitidis</a:t>
            </a:r>
            <a:r>
              <a:rPr lang="fr-CH" dirty="0"/>
              <a:t> </a:t>
            </a:r>
            <a:r>
              <a:rPr lang="fr-CH" dirty="0" err="1"/>
              <a:t>strains</a:t>
            </a:r>
            <a:r>
              <a:rPr lang="fr-CH" dirty="0"/>
              <a:t> are susceptible to</a:t>
            </a:r>
          </a:p>
          <a:p>
            <a:r>
              <a:rPr lang="fr-CH" dirty="0" err="1"/>
              <a:t>opsonization</a:t>
            </a:r>
            <a:r>
              <a:rPr lang="fr-CH" dirty="0"/>
              <a:t> and </a:t>
            </a:r>
            <a:r>
              <a:rPr lang="fr-CH" dirty="0" err="1"/>
              <a:t>rarely</a:t>
            </a:r>
            <a:r>
              <a:rPr lang="fr-CH" dirty="0"/>
              <a:t> </a:t>
            </a:r>
            <a:r>
              <a:rPr lang="fr-CH" dirty="0" err="1"/>
              <a:t>implicated</a:t>
            </a:r>
            <a:r>
              <a:rPr lang="fr-CH" dirty="0"/>
              <a:t> in invasive infections</a:t>
            </a:r>
          </a:p>
          <a:p>
            <a:r>
              <a:rPr lang="fr-FR" sz="1200" dirty="0"/>
              <a:t>A, B, C, W, X et Y)sont responsables de la quasi-totalité des cas de maladie invasive à méningocoques dans les différentes régions du monde</a:t>
            </a: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CAF4-C896-40B7-996B-E88BCF7311BC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344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Le nombre de cas de maladie invasive à méningocoques en Suisse a connu une augmentation modérée depuis 2021, mais nous n'avons pas encore atteint les niveaux d'avant la pandémie.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CAF4-C896-40B7-996B-E88BCF7311BC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541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polysaccharide capsulaire du virus </a:t>
            </a:r>
            <a:r>
              <a:rPr lang="fr-FR" dirty="0" err="1"/>
              <a:t>MenB</a:t>
            </a:r>
            <a:r>
              <a:rPr lang="fr-FR" dirty="0"/>
              <a:t> présente une structure similaire à celle des tissus nerveux humains et est donc peu immunogène et comporte un risque de provoquer la formation d'auto-anticorps.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Vacciner tous les contacts de MIM (pas que contact étroit) =&gt; prévention cas secondaires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0" dirty="0">
                <a:effectLst/>
                <a:latin typeface="Frutiger"/>
              </a:rPr>
              <a:t>La vaccination contre les </a:t>
            </a:r>
            <a:r>
              <a:rPr lang="fr-CH" sz="1200" b="0" dirty="0" err="1">
                <a:effectLst/>
                <a:latin typeface="Frutiger"/>
              </a:rPr>
              <a:t>méningocoques</a:t>
            </a:r>
            <a:r>
              <a:rPr lang="fr-CH" sz="1200" b="0" dirty="0">
                <a:effectLst/>
                <a:latin typeface="Frutiger"/>
              </a:rPr>
              <a:t> des contacts </a:t>
            </a:r>
            <a:r>
              <a:rPr lang="fr-CH" sz="1200" b="0" dirty="0" err="1">
                <a:effectLst/>
                <a:latin typeface="Frutiger"/>
              </a:rPr>
              <a:t>étroits</a:t>
            </a:r>
            <a:r>
              <a:rPr lang="fr-CH" sz="1200" b="0" dirty="0">
                <a:effectLst/>
                <a:latin typeface="Frutiger"/>
              </a:rPr>
              <a:t> avec un vaccin conjugué quadrivalent (MCV-ACWY) peut contribuer à </a:t>
            </a:r>
            <a:r>
              <a:rPr lang="fr-CH" sz="1200" b="0" dirty="0" err="1">
                <a:effectLst/>
                <a:latin typeface="Frutiger"/>
              </a:rPr>
              <a:t>prévenir</a:t>
            </a:r>
            <a:r>
              <a:rPr lang="fr-CH" sz="1200" b="0" dirty="0">
                <a:effectLst/>
                <a:latin typeface="Frutiger"/>
              </a:rPr>
              <a:t> les cas secondaires puisqu’elle continue à </a:t>
            </a:r>
            <a:r>
              <a:rPr lang="fr-CH" sz="1200" b="0" dirty="0" err="1">
                <a:effectLst/>
                <a:latin typeface="Frutiger"/>
              </a:rPr>
              <a:t>réduire</a:t>
            </a:r>
            <a:r>
              <a:rPr lang="fr-CH" sz="1200" b="0" dirty="0">
                <a:effectLst/>
                <a:latin typeface="Frutiger"/>
              </a:rPr>
              <a:t> la colonisation </a:t>
            </a:r>
            <a:r>
              <a:rPr lang="fr-CH" sz="1200" b="0" dirty="0" err="1">
                <a:effectLst/>
                <a:latin typeface="Frutiger"/>
              </a:rPr>
              <a:t>dès</a:t>
            </a:r>
            <a:r>
              <a:rPr lang="fr-CH" sz="1200" b="0" dirty="0">
                <a:effectLst/>
                <a:latin typeface="Frutiger"/>
              </a:rPr>
              <a:t> dix jours </a:t>
            </a:r>
            <a:r>
              <a:rPr lang="fr-CH" sz="1200" b="0" dirty="0" err="1">
                <a:effectLst/>
                <a:latin typeface="Frutiger"/>
              </a:rPr>
              <a:t>après</a:t>
            </a:r>
            <a:r>
              <a:rPr lang="fr-CH" sz="1200" b="0" dirty="0">
                <a:effectLst/>
                <a:latin typeface="Frutiger"/>
              </a:rPr>
              <a:t> la vaccination [22,4]. Cela ne vaut pas uniquement pour les contacts </a:t>
            </a:r>
            <a:r>
              <a:rPr lang="fr-CH" sz="1200" b="0" dirty="0" err="1">
                <a:effectLst/>
                <a:latin typeface="Frutiger"/>
              </a:rPr>
              <a:t>étroits</a:t>
            </a:r>
            <a:r>
              <a:rPr lang="fr-CH" sz="1200" b="0" dirty="0">
                <a:effectLst/>
                <a:latin typeface="Frutiger"/>
              </a:rPr>
              <a:t>. À partir d’une certaine couverture vaccinale, la vaccination offre </a:t>
            </a:r>
            <a:r>
              <a:rPr lang="fr-CH" sz="1200" b="0" dirty="0" err="1">
                <a:effectLst/>
                <a:latin typeface="Frutiger"/>
              </a:rPr>
              <a:t>égale</a:t>
            </a:r>
            <a:r>
              <a:rPr lang="fr-CH" sz="1200" b="0" dirty="0">
                <a:effectLst/>
                <a:latin typeface="Frutiger"/>
              </a:rPr>
              <a:t>- ment une protection indirecte à la population non </a:t>
            </a:r>
            <a:r>
              <a:rPr lang="fr-CH" sz="1200" b="0" dirty="0" err="1">
                <a:effectLst/>
                <a:latin typeface="Frutiger"/>
              </a:rPr>
              <a:t>vaccinée</a:t>
            </a:r>
            <a:r>
              <a:rPr lang="fr-CH" sz="1200" b="0" dirty="0">
                <a:effectLst/>
                <a:latin typeface="Frutiger"/>
              </a:rPr>
              <a:t> [3, 4, 22, 23]. De plus, la vaccination </a:t>
            </a:r>
            <a:r>
              <a:rPr lang="fr-CH" sz="1200" b="0" dirty="0" err="1">
                <a:effectLst/>
                <a:latin typeface="Frutiger"/>
              </a:rPr>
              <a:t>protège</a:t>
            </a:r>
            <a:r>
              <a:rPr lang="fr-CH" sz="1200" b="0" dirty="0">
                <a:effectLst/>
                <a:latin typeface="Frutiger"/>
              </a:rPr>
              <a:t> contre les cas secondaires qui peuvent survenir plus de 14 jours </a:t>
            </a:r>
            <a:r>
              <a:rPr lang="fr-CH" sz="1200" b="0" dirty="0" err="1">
                <a:effectLst/>
                <a:latin typeface="Frutiger"/>
              </a:rPr>
              <a:t>après</a:t>
            </a:r>
            <a:r>
              <a:rPr lang="fr-CH" sz="1200" b="0" dirty="0">
                <a:effectLst/>
                <a:latin typeface="Frutiger"/>
              </a:rPr>
              <a:t> </a:t>
            </a:r>
            <a:r>
              <a:rPr lang="fr-CH" sz="1200" b="0" dirty="0" err="1">
                <a:effectLst/>
                <a:latin typeface="Frutiger"/>
              </a:rPr>
              <a:t>l’appa</a:t>
            </a:r>
            <a:r>
              <a:rPr lang="fr-CH" sz="1200" b="0" dirty="0">
                <a:effectLst/>
                <a:latin typeface="Frutiger"/>
              </a:rPr>
              <a:t>- </a:t>
            </a:r>
            <a:r>
              <a:rPr lang="fr-CH" sz="1200" b="0" dirty="0" err="1">
                <a:effectLst/>
                <a:latin typeface="Frutiger"/>
              </a:rPr>
              <a:t>rition</a:t>
            </a:r>
            <a:r>
              <a:rPr lang="fr-CH" sz="1200" b="0" dirty="0">
                <a:effectLst/>
                <a:latin typeface="Frutiger"/>
              </a:rPr>
              <a:t> de la maladie chez le cas index [6].</a:t>
            </a:r>
          </a:p>
          <a:p>
            <a:r>
              <a:rPr lang="fr-CH" sz="1200" b="0" dirty="0">
                <a:effectLst/>
                <a:latin typeface="Frutiger"/>
              </a:rPr>
              <a:t>Il est </a:t>
            </a:r>
            <a:r>
              <a:rPr lang="fr-CH" sz="1200" b="0" dirty="0" err="1">
                <a:effectLst/>
                <a:latin typeface="Frutiger"/>
              </a:rPr>
              <a:t>généralement</a:t>
            </a:r>
            <a:r>
              <a:rPr lang="fr-CH" sz="1200" b="0" dirty="0">
                <a:effectLst/>
                <a:latin typeface="Frutiger"/>
              </a:rPr>
              <a:t> recommandé d’administrer un vaccin MCV-ACWY aux contacts </a:t>
            </a:r>
            <a:r>
              <a:rPr lang="fr-CH" sz="1200" b="0" dirty="0" err="1">
                <a:effectLst/>
                <a:latin typeface="Frutiger"/>
              </a:rPr>
              <a:t>étroits</a:t>
            </a:r>
            <a:r>
              <a:rPr lang="fr-CH" sz="1200" b="0" dirty="0">
                <a:effectLst/>
                <a:latin typeface="Frutiger"/>
              </a:rPr>
              <a:t> </a:t>
            </a:r>
            <a:r>
              <a:rPr lang="fr-CH" sz="1200" b="0" dirty="0" err="1">
                <a:effectLst/>
                <a:latin typeface="Frutiger"/>
              </a:rPr>
              <a:t>âgés</a:t>
            </a:r>
            <a:r>
              <a:rPr lang="fr-CH" sz="1200" b="0" dirty="0">
                <a:effectLst/>
                <a:latin typeface="Frutiger"/>
              </a:rPr>
              <a:t> de plus de 2 mois d’un patient atteint d’une MIM lorsque ceux-ci n’ont pas </a:t>
            </a:r>
            <a:r>
              <a:rPr lang="fr-CH" sz="1200" b="0" dirty="0" err="1">
                <a:effectLst/>
                <a:latin typeface="Frutiger"/>
              </a:rPr>
              <a:t>reçu</a:t>
            </a:r>
            <a:r>
              <a:rPr lang="fr-CH" sz="1200" b="0" dirty="0">
                <a:effectLst/>
                <a:latin typeface="Frutiger"/>
              </a:rPr>
              <a:t> une telle vaccination au cours des douze derniers mois [2, 6, </a:t>
            </a:r>
            <a:endParaRPr lang="fr-CH" sz="1000" dirty="0">
              <a:effectLst/>
            </a:endParaRPr>
          </a:p>
          <a:p>
            <a:r>
              <a:rPr lang="fr-CH" sz="1200" b="0" dirty="0">
                <a:effectLst/>
                <a:latin typeface="Frutiger"/>
              </a:rPr>
              <a:t>12, 17]. </a:t>
            </a:r>
            <a:r>
              <a:rPr lang="fr-CH" sz="1200" b="0" dirty="0" err="1">
                <a:effectLst/>
                <a:latin typeface="Frutiger"/>
              </a:rPr>
              <a:t>Même</a:t>
            </a:r>
            <a:r>
              <a:rPr lang="fr-CH" sz="1200" b="0" dirty="0">
                <a:effectLst/>
                <a:latin typeface="Frutiger"/>
              </a:rPr>
              <a:t> avec une PPE, les personnes en contact </a:t>
            </a:r>
            <a:r>
              <a:rPr lang="fr-CH" sz="1200" b="0" dirty="0" err="1">
                <a:effectLst/>
                <a:latin typeface="Frutiger"/>
              </a:rPr>
              <a:t>étroit</a:t>
            </a:r>
            <a:r>
              <a:rPr lang="fr-CH" sz="1200" b="0" dirty="0">
                <a:effectLst/>
                <a:latin typeface="Frutiger"/>
              </a:rPr>
              <a:t> </a:t>
            </a:r>
            <a:r>
              <a:rPr lang="fr-CH" sz="1200" b="0" dirty="0" err="1">
                <a:effectLst/>
                <a:latin typeface="Frutiger"/>
              </a:rPr>
              <a:t>présentent</a:t>
            </a:r>
            <a:r>
              <a:rPr lang="fr-CH" sz="1200" b="0" dirty="0">
                <a:effectLst/>
                <a:latin typeface="Frutiger"/>
              </a:rPr>
              <a:t> un risque accru de </a:t>
            </a:r>
            <a:r>
              <a:rPr lang="fr-CH" sz="1200" b="0" dirty="0" err="1">
                <a:effectLst/>
                <a:latin typeface="Frutiger"/>
              </a:rPr>
              <a:t>développer</a:t>
            </a:r>
            <a:r>
              <a:rPr lang="fr-CH" sz="1200" b="0" dirty="0">
                <a:effectLst/>
                <a:latin typeface="Frutiger"/>
              </a:rPr>
              <a:t> une maladie à mé- </a:t>
            </a:r>
            <a:r>
              <a:rPr lang="fr-CH" sz="1200" b="0" dirty="0" err="1">
                <a:effectLst/>
                <a:latin typeface="Frutiger"/>
              </a:rPr>
              <a:t>ningocoques</a:t>
            </a:r>
            <a:r>
              <a:rPr lang="fr-CH" sz="1200" b="0" dirty="0">
                <a:effectLst/>
                <a:latin typeface="Frutiger"/>
              </a:rPr>
              <a:t> dans l’</a:t>
            </a:r>
            <a:r>
              <a:rPr lang="fr-CH" sz="1200" b="0" dirty="0" err="1">
                <a:effectLst/>
                <a:latin typeface="Frutiger"/>
              </a:rPr>
              <a:t>année</a:t>
            </a:r>
            <a:r>
              <a:rPr lang="fr-CH" sz="1200" b="0" dirty="0">
                <a:effectLst/>
                <a:latin typeface="Frutiger"/>
              </a:rPr>
              <a:t> qui suit le contact [12, 24, 25]. Cela concerne tout </a:t>
            </a:r>
            <a:r>
              <a:rPr lang="fr-CH" sz="1200" b="0" dirty="0" err="1">
                <a:effectLst/>
                <a:latin typeface="Frutiger"/>
              </a:rPr>
              <a:t>particulièrement</a:t>
            </a:r>
            <a:r>
              <a:rPr lang="fr-CH" sz="1200" b="0" dirty="0">
                <a:effectLst/>
                <a:latin typeface="Frutiger"/>
              </a:rPr>
              <a:t> les membres de la famille. Pour que la </a:t>
            </a:r>
            <a:r>
              <a:rPr lang="fr-CH" sz="1200" b="0" dirty="0" err="1">
                <a:effectLst/>
                <a:latin typeface="Frutiger"/>
              </a:rPr>
              <a:t>réponse</a:t>
            </a:r>
            <a:r>
              <a:rPr lang="fr-CH" sz="1200" b="0" dirty="0">
                <a:effectLst/>
                <a:latin typeface="Frutiger"/>
              </a:rPr>
              <a:t> immunitaire se </a:t>
            </a:r>
            <a:r>
              <a:rPr lang="fr-CH" sz="1200" b="0" dirty="0" err="1">
                <a:effectLst/>
                <a:latin typeface="Frutiger"/>
              </a:rPr>
              <a:t>développe</a:t>
            </a:r>
            <a:r>
              <a:rPr lang="fr-CH" sz="1200" b="0" dirty="0">
                <a:effectLst/>
                <a:latin typeface="Frutiger"/>
              </a:rPr>
              <a:t> rapidement, la </a:t>
            </a:r>
            <a:r>
              <a:rPr lang="fr-CH" sz="1200" b="0" dirty="0" err="1">
                <a:effectLst/>
                <a:latin typeface="Frutiger"/>
              </a:rPr>
              <a:t>vacci</a:t>
            </a:r>
            <a:r>
              <a:rPr lang="fr-CH" sz="1200" b="0" dirty="0">
                <a:effectLst/>
                <a:latin typeface="Frutiger"/>
              </a:rPr>
              <a:t>- nation doit s’effectuer le plus </a:t>
            </a:r>
            <a:r>
              <a:rPr lang="fr-CH" sz="1200" b="0" dirty="0" err="1">
                <a:effectLst/>
                <a:latin typeface="Frutiger"/>
              </a:rPr>
              <a:t>tôt</a:t>
            </a:r>
            <a:r>
              <a:rPr lang="fr-CH" sz="1200" b="0" dirty="0">
                <a:effectLst/>
                <a:latin typeface="Frutiger"/>
              </a:rPr>
              <a:t> possible, de </a:t>
            </a:r>
            <a:r>
              <a:rPr lang="fr-CH" sz="1200" b="0" dirty="0" err="1">
                <a:effectLst/>
                <a:latin typeface="Frutiger"/>
              </a:rPr>
              <a:t>préférence</a:t>
            </a:r>
            <a:r>
              <a:rPr lang="fr-CH" sz="1200" b="0" dirty="0">
                <a:effectLst/>
                <a:latin typeface="Frutiger"/>
              </a:rPr>
              <a:t> </a:t>
            </a:r>
            <a:r>
              <a:rPr lang="fr-CH" sz="1200" b="0" dirty="0" err="1">
                <a:effectLst/>
                <a:latin typeface="Frutiger"/>
              </a:rPr>
              <a:t>simultanément</a:t>
            </a:r>
            <a:r>
              <a:rPr lang="fr-CH" sz="1200" b="0" dirty="0">
                <a:effectLst/>
                <a:latin typeface="Frutiger"/>
              </a:rPr>
              <a:t> à la PPE [17, 24]. La </a:t>
            </a:r>
            <a:r>
              <a:rPr lang="fr-CH" sz="1200" b="0" dirty="0" err="1">
                <a:effectLst/>
                <a:latin typeface="Frutiger"/>
              </a:rPr>
              <a:t>décision</a:t>
            </a:r>
            <a:r>
              <a:rPr lang="fr-CH" sz="1200" b="0" dirty="0">
                <a:effectLst/>
                <a:latin typeface="Frutiger"/>
              </a:rPr>
              <a:t> de vacciner ne </a:t>
            </a:r>
            <a:r>
              <a:rPr lang="fr-CH" sz="1200" b="0" dirty="0" err="1">
                <a:effectLst/>
                <a:latin typeface="Frutiger"/>
              </a:rPr>
              <a:t>nécessite</a:t>
            </a:r>
            <a:r>
              <a:rPr lang="fr-CH" sz="1200" b="0" dirty="0">
                <a:effectLst/>
                <a:latin typeface="Frutiger"/>
              </a:rPr>
              <a:t> pas d’attendre les </a:t>
            </a:r>
            <a:r>
              <a:rPr lang="fr-CH" sz="1200" b="0" dirty="0" err="1">
                <a:effectLst/>
                <a:latin typeface="Frutiger"/>
              </a:rPr>
              <a:t>résultats</a:t>
            </a:r>
            <a:r>
              <a:rPr lang="fr-CH" sz="1200" b="0" dirty="0">
                <a:effectLst/>
                <a:latin typeface="Frutiger"/>
              </a:rPr>
              <a:t> de laboratoire du </a:t>
            </a:r>
            <a:r>
              <a:rPr lang="fr-CH" sz="1200" b="0" dirty="0" err="1">
                <a:effectLst/>
                <a:latin typeface="Frutiger"/>
              </a:rPr>
              <a:t>séroty</a:t>
            </a:r>
            <a:r>
              <a:rPr lang="fr-CH" sz="1200" b="0" dirty="0">
                <a:effectLst/>
                <a:latin typeface="Frutiger"/>
              </a:rPr>
              <a:t>- page </a:t>
            </a:r>
            <a:r>
              <a:rPr lang="fr-CH" sz="1200" b="0" dirty="0" err="1">
                <a:effectLst/>
                <a:latin typeface="Frutiger"/>
              </a:rPr>
              <a:t>méningococcique</a:t>
            </a:r>
            <a:r>
              <a:rPr lang="fr-CH" sz="1200" b="0" dirty="0">
                <a:effectLst/>
                <a:latin typeface="Frutiger"/>
              </a:rPr>
              <a:t>. Si le </a:t>
            </a:r>
            <a:r>
              <a:rPr lang="fr-CH" sz="1200" b="0" dirty="0" err="1">
                <a:effectLst/>
                <a:latin typeface="Frutiger"/>
              </a:rPr>
              <a:t>sérotypage</a:t>
            </a:r>
            <a:r>
              <a:rPr lang="fr-CH" sz="1200" b="0" dirty="0">
                <a:effectLst/>
                <a:latin typeface="Frutiger"/>
              </a:rPr>
              <a:t> est </a:t>
            </a:r>
            <a:r>
              <a:rPr lang="fr-CH" sz="1200" b="0" dirty="0" err="1">
                <a:effectLst/>
                <a:latin typeface="Frutiger"/>
              </a:rPr>
              <a:t>déja</a:t>
            </a:r>
            <a:r>
              <a:rPr lang="fr-CH" sz="1200" b="0" dirty="0">
                <a:effectLst/>
                <a:latin typeface="Frutiger"/>
              </a:rPr>
              <a:t>̀ disponible, il est pris en compte dans la </a:t>
            </a:r>
            <a:r>
              <a:rPr lang="fr-CH" sz="1200" b="0" dirty="0" err="1">
                <a:effectLst/>
                <a:latin typeface="Frutiger"/>
              </a:rPr>
              <a:t>décision</a:t>
            </a:r>
            <a:r>
              <a:rPr lang="fr-CH" sz="1200" b="0" dirty="0">
                <a:effectLst/>
                <a:latin typeface="Frutiger"/>
              </a:rPr>
              <a:t> de vaccination ; ainsi, en cas de maladie du patient index due à un </a:t>
            </a:r>
            <a:r>
              <a:rPr lang="fr-CH" sz="1200" b="0" dirty="0" err="1">
                <a:effectLst/>
                <a:latin typeface="Frutiger"/>
              </a:rPr>
              <a:t>sérogroupe</a:t>
            </a:r>
            <a:r>
              <a:rPr lang="fr-CH" sz="1200" b="0" dirty="0">
                <a:effectLst/>
                <a:latin typeface="Frutiger"/>
              </a:rPr>
              <a:t> B, la recommandation de vaccination ne s’applique pas. En outre, </a:t>
            </a:r>
            <a:r>
              <a:rPr lang="fr-CH" sz="1200" b="0" dirty="0" err="1">
                <a:effectLst/>
                <a:latin typeface="Frutiger"/>
              </a:rPr>
              <a:t>après</a:t>
            </a:r>
            <a:r>
              <a:rPr lang="fr-CH" sz="1200" b="0" dirty="0">
                <a:effectLst/>
                <a:latin typeface="Frutiger"/>
              </a:rPr>
              <a:t> leur </a:t>
            </a:r>
            <a:r>
              <a:rPr lang="fr-CH" sz="1200" b="0" dirty="0" err="1">
                <a:effectLst/>
                <a:latin typeface="Frutiger"/>
              </a:rPr>
              <a:t>guérison</a:t>
            </a:r>
            <a:r>
              <a:rPr lang="fr-CH" sz="1200" b="0" dirty="0">
                <a:effectLst/>
                <a:latin typeface="Frutiger"/>
              </a:rPr>
              <a:t>, les personnes qui ont contracté une MIM et qui ne sont pas encore </a:t>
            </a:r>
            <a:r>
              <a:rPr lang="fr-CH" sz="1200" b="0" dirty="0" err="1">
                <a:effectLst/>
                <a:latin typeface="Frutiger"/>
              </a:rPr>
              <a:t>vaccinées</a:t>
            </a:r>
            <a:r>
              <a:rPr lang="fr-CH" sz="1200" b="0" dirty="0">
                <a:effectLst/>
                <a:latin typeface="Frutiger"/>
              </a:rPr>
              <a:t> devraient l’</a:t>
            </a:r>
            <a:r>
              <a:rPr lang="fr-CH" sz="1200" b="0" dirty="0" err="1">
                <a:effectLst/>
                <a:latin typeface="Frutiger"/>
              </a:rPr>
              <a:t>être</a:t>
            </a:r>
            <a:r>
              <a:rPr lang="fr-CH" sz="1200" b="0" dirty="0">
                <a:effectLst/>
                <a:latin typeface="Frutiger"/>
              </a:rPr>
              <a:t> avec un vaccin MCV-ACWY [6]. </a:t>
            </a:r>
            <a:endParaRPr lang="fr-CH" sz="1000" dirty="0">
              <a:effectLst/>
            </a:endParaRPr>
          </a:p>
          <a:p>
            <a:r>
              <a:rPr lang="fr-CH" sz="1200" b="0" dirty="0">
                <a:effectLst/>
                <a:latin typeface="Frutiger"/>
              </a:rPr>
              <a:t>Le vaccin conjugué quadrivalent </a:t>
            </a:r>
            <a:r>
              <a:rPr lang="fr-CH" sz="1200" b="0" dirty="0" err="1">
                <a:effectLst/>
                <a:latin typeface="Frutiger"/>
              </a:rPr>
              <a:t>Menveo</a:t>
            </a:r>
            <a:r>
              <a:rPr lang="fr-CH" sz="1200" b="0" dirty="0">
                <a:effectLst/>
                <a:latin typeface="Frutiger"/>
              </a:rPr>
              <a:t>® actuellement dispo- </a:t>
            </a:r>
            <a:r>
              <a:rPr lang="fr-CH" sz="1200" b="0" dirty="0" err="1">
                <a:effectLst/>
                <a:latin typeface="Frutiger"/>
              </a:rPr>
              <a:t>nible</a:t>
            </a:r>
            <a:r>
              <a:rPr lang="fr-CH" sz="1200" b="0" dirty="0">
                <a:effectLst/>
                <a:latin typeface="Frutiger"/>
              </a:rPr>
              <a:t> sur le marché suisse est autorisé et remboursé dans le cadre d’une prophylaxie post-</a:t>
            </a:r>
            <a:r>
              <a:rPr lang="fr-CH" sz="1200" b="0" dirty="0" err="1">
                <a:effectLst/>
                <a:latin typeface="Frutiger"/>
              </a:rPr>
              <a:t>expositionnelle</a:t>
            </a:r>
            <a:r>
              <a:rPr lang="fr-CH" sz="1200" b="0" dirty="0">
                <a:effectLst/>
                <a:latin typeface="Frutiger"/>
              </a:rPr>
              <a:t> et </a:t>
            </a:r>
            <a:r>
              <a:rPr lang="fr-CH" sz="1200" b="0" dirty="0" err="1">
                <a:effectLst/>
                <a:latin typeface="Frutiger"/>
              </a:rPr>
              <a:t>après</a:t>
            </a:r>
            <a:r>
              <a:rPr lang="fr-CH" sz="1200" b="0" dirty="0">
                <a:effectLst/>
                <a:latin typeface="Frutiger"/>
              </a:rPr>
              <a:t> une MIM </a:t>
            </a:r>
            <a:r>
              <a:rPr lang="fr-CH" sz="1200" b="0" dirty="0" err="1">
                <a:effectLst/>
                <a:latin typeface="Frutiger"/>
              </a:rPr>
              <a:t>dès</a:t>
            </a:r>
            <a:r>
              <a:rPr lang="fr-CH" sz="1200" b="0" dirty="0">
                <a:effectLst/>
                <a:latin typeface="Frutiger"/>
              </a:rPr>
              <a:t> l’</a:t>
            </a:r>
            <a:r>
              <a:rPr lang="fr-CH" sz="1200" b="0" dirty="0" err="1">
                <a:effectLst/>
                <a:latin typeface="Frutiger"/>
              </a:rPr>
              <a:t>âge</a:t>
            </a:r>
            <a:r>
              <a:rPr lang="fr-CH" sz="1200" b="0" dirty="0">
                <a:effectLst/>
                <a:latin typeface="Frutiger"/>
              </a:rPr>
              <a:t> de 2 mois (à l’exception des indications </a:t>
            </a:r>
            <a:r>
              <a:rPr lang="fr-CH" sz="1200" b="0" dirty="0" err="1">
                <a:effectLst/>
                <a:latin typeface="Frutiger"/>
              </a:rPr>
              <a:t>profes</a:t>
            </a:r>
            <a:r>
              <a:rPr lang="fr-CH" sz="1200" b="0" dirty="0">
                <a:effectLst/>
                <a:latin typeface="Frutiger"/>
              </a:rPr>
              <a:t>- </a:t>
            </a:r>
            <a:r>
              <a:rPr lang="fr-CH" sz="1200" b="0" dirty="0" err="1">
                <a:effectLst/>
                <a:latin typeface="Frutiger"/>
              </a:rPr>
              <a:t>sionnelles</a:t>
            </a:r>
            <a:r>
              <a:rPr lang="fr-CH" sz="1200" b="0" dirty="0">
                <a:effectLst/>
                <a:latin typeface="Frutiger"/>
              </a:rPr>
              <a:t> et de voyage </a:t>
            </a:r>
            <a:r>
              <a:rPr lang="fr-CH" sz="1200" b="0" dirty="0" err="1">
                <a:effectLst/>
                <a:latin typeface="Frutiger"/>
              </a:rPr>
              <a:t>conformément</a:t>
            </a:r>
            <a:r>
              <a:rPr lang="fr-CH" sz="1200" b="0" dirty="0">
                <a:effectLst/>
                <a:latin typeface="Frutiger"/>
              </a:rPr>
              <a:t> à l’OPAS). </a:t>
            </a:r>
          </a:p>
          <a:p>
            <a:r>
              <a:rPr lang="fr-CH" sz="1000" b="0" dirty="0">
                <a:effectLst/>
                <a:latin typeface="Frutiger"/>
              </a:rPr>
              <a:t>BEXSERO : La vaccination post-</a:t>
            </a:r>
            <a:r>
              <a:rPr lang="fr-CH" sz="1000" b="0" dirty="0" err="1">
                <a:effectLst/>
                <a:latin typeface="Frutiger"/>
              </a:rPr>
              <a:t>expositionnelle</a:t>
            </a:r>
            <a:r>
              <a:rPr lang="fr-CH" sz="1000" b="0" dirty="0">
                <a:effectLst/>
                <a:latin typeface="Frutiger"/>
              </a:rPr>
              <a:t> contre les </a:t>
            </a:r>
            <a:r>
              <a:rPr lang="fr-CH" sz="1000" b="0" dirty="0" err="1">
                <a:effectLst/>
                <a:latin typeface="Frutiger"/>
              </a:rPr>
              <a:t>méningocoques</a:t>
            </a:r>
            <a:r>
              <a:rPr lang="fr-CH" sz="1000" b="0" dirty="0">
                <a:effectLst/>
                <a:latin typeface="Frutiger"/>
              </a:rPr>
              <a:t> du </a:t>
            </a:r>
            <a:r>
              <a:rPr lang="fr-CH" sz="1000" b="0" dirty="0" err="1">
                <a:effectLst/>
                <a:latin typeface="Frutiger"/>
              </a:rPr>
              <a:t>sérogroupe</a:t>
            </a:r>
            <a:r>
              <a:rPr lang="fr-CH" sz="1000" b="0" dirty="0">
                <a:effectLst/>
                <a:latin typeface="Frutiger"/>
              </a:rPr>
              <a:t> B dans les cas </a:t>
            </a:r>
            <a:r>
              <a:rPr lang="fr-CH" sz="1000" b="0" dirty="0" err="1">
                <a:effectLst/>
                <a:latin typeface="Frutiger"/>
              </a:rPr>
              <a:t>isolés</a:t>
            </a:r>
            <a:r>
              <a:rPr lang="fr-CH" sz="1000" b="0" dirty="0">
                <a:effectLst/>
                <a:latin typeface="Frutiger"/>
              </a:rPr>
              <a:t> de MIM n’est pas </a:t>
            </a:r>
            <a:r>
              <a:rPr lang="fr-CH" sz="1000" b="0" dirty="0" err="1">
                <a:effectLst/>
                <a:latin typeface="Frutiger"/>
              </a:rPr>
              <a:t>recom</a:t>
            </a:r>
            <a:r>
              <a:rPr lang="fr-CH" sz="1000" b="0" dirty="0">
                <a:effectLst/>
                <a:latin typeface="Frutiger"/>
              </a:rPr>
              <a:t>- </a:t>
            </a:r>
            <a:r>
              <a:rPr lang="fr-CH" sz="1000" b="0" dirty="0" err="1">
                <a:effectLst/>
                <a:latin typeface="Frutiger"/>
              </a:rPr>
              <a:t>mandée</a:t>
            </a:r>
            <a:r>
              <a:rPr lang="fr-CH" sz="1000" b="0" dirty="0">
                <a:effectLst/>
                <a:latin typeface="Frutiger"/>
              </a:rPr>
              <a:t> de </a:t>
            </a:r>
            <a:r>
              <a:rPr lang="fr-CH" sz="1000" b="0" dirty="0" err="1">
                <a:effectLst/>
                <a:latin typeface="Frutiger"/>
              </a:rPr>
              <a:t>manière</a:t>
            </a:r>
            <a:r>
              <a:rPr lang="fr-CH" sz="1000" b="0" dirty="0">
                <a:effectLst/>
                <a:latin typeface="Frutiger"/>
              </a:rPr>
              <a:t> </a:t>
            </a:r>
            <a:r>
              <a:rPr lang="fr-CH" sz="1000" b="0" dirty="0" err="1">
                <a:effectLst/>
                <a:latin typeface="Frutiger"/>
              </a:rPr>
              <a:t>générale</a:t>
            </a:r>
            <a:r>
              <a:rPr lang="fr-CH" sz="1000" b="0" dirty="0">
                <a:effectLst/>
                <a:latin typeface="Frutiger"/>
              </a:rPr>
              <a:t> en raison du nombre </a:t>
            </a:r>
            <a:r>
              <a:rPr lang="fr-CH" sz="1000" b="0" dirty="0" err="1">
                <a:effectLst/>
                <a:latin typeface="Frutiger"/>
              </a:rPr>
              <a:t>éleve</a:t>
            </a:r>
            <a:r>
              <a:rPr lang="fr-CH" sz="1000" b="0" dirty="0">
                <a:effectLst/>
                <a:latin typeface="Frutiger"/>
              </a:rPr>
              <a:t>́ de </a:t>
            </a:r>
            <a:r>
              <a:rPr lang="fr-CH" sz="1000" b="0" i="1" dirty="0" err="1">
                <a:effectLst/>
                <a:latin typeface="Frutiger"/>
              </a:rPr>
              <a:t>Number</a:t>
            </a:r>
            <a:r>
              <a:rPr lang="fr-CH" sz="1000" b="0" i="1" dirty="0">
                <a:effectLst/>
                <a:latin typeface="Frutiger"/>
              </a:rPr>
              <a:t> </a:t>
            </a:r>
            <a:r>
              <a:rPr lang="fr-CH" sz="1000" b="0" i="1" dirty="0" err="1">
                <a:effectLst/>
                <a:latin typeface="Frutiger"/>
              </a:rPr>
              <a:t>Needed</a:t>
            </a:r>
            <a:r>
              <a:rPr lang="fr-CH" sz="1000" b="0" i="1" dirty="0">
                <a:effectLst/>
                <a:latin typeface="Frutiger"/>
              </a:rPr>
              <a:t> to </a:t>
            </a:r>
            <a:r>
              <a:rPr lang="fr-CH" sz="1000" b="0" i="1" dirty="0" err="1">
                <a:effectLst/>
                <a:latin typeface="Frutiger"/>
              </a:rPr>
              <a:t>Vaccinat</a:t>
            </a:r>
            <a:r>
              <a:rPr lang="fr-CH" sz="1000" b="0" dirty="0" err="1">
                <a:effectLst/>
                <a:latin typeface="Frutiger"/>
              </a:rPr>
              <a:t>e</a:t>
            </a:r>
            <a:r>
              <a:rPr lang="fr-CH" sz="1000" b="0" dirty="0">
                <a:effectLst/>
                <a:latin typeface="Frutiger"/>
              </a:rPr>
              <a:t> (protection </a:t>
            </a:r>
            <a:r>
              <a:rPr lang="fr-CH" sz="1000" b="0" dirty="0" err="1">
                <a:effectLst/>
                <a:latin typeface="Frutiger"/>
              </a:rPr>
              <a:t>après</a:t>
            </a:r>
            <a:r>
              <a:rPr lang="fr-CH" sz="1000" b="0" dirty="0">
                <a:effectLst/>
                <a:latin typeface="Frutiger"/>
              </a:rPr>
              <a:t> deux doses seulement) et du </a:t>
            </a:r>
            <a:r>
              <a:rPr lang="fr-CH" sz="1000" b="0" dirty="0" err="1">
                <a:effectLst/>
                <a:latin typeface="Frutiger"/>
              </a:rPr>
              <a:t>délai</a:t>
            </a:r>
            <a:r>
              <a:rPr lang="fr-CH" sz="1000" b="0" dirty="0">
                <a:effectLst/>
                <a:latin typeface="Frutiger"/>
              </a:rPr>
              <a:t> </a:t>
            </a:r>
            <a:r>
              <a:rPr lang="fr-CH" sz="1000" b="0" dirty="0" err="1">
                <a:effectLst/>
                <a:latin typeface="Frutiger"/>
              </a:rPr>
              <a:t>nécessaire</a:t>
            </a:r>
            <a:r>
              <a:rPr lang="fr-CH" sz="1000" b="0" dirty="0">
                <a:effectLst/>
                <a:latin typeface="Frutiger"/>
              </a:rPr>
              <a:t> à l’acquisition d’une </a:t>
            </a:r>
            <a:r>
              <a:rPr lang="fr-CH" sz="1000" b="0" dirty="0" err="1">
                <a:effectLst/>
                <a:latin typeface="Frutiger"/>
              </a:rPr>
              <a:t>immuni</a:t>
            </a:r>
            <a:r>
              <a:rPr lang="fr-CH" sz="1000" b="0" dirty="0">
                <a:effectLst/>
                <a:latin typeface="Frutiger"/>
              </a:rPr>
              <a:t>- té (en particulier chez les nourrissons les plus </a:t>
            </a:r>
            <a:r>
              <a:rPr lang="fr-CH" sz="1000" b="0" dirty="0" err="1">
                <a:effectLst/>
                <a:latin typeface="Frutiger"/>
              </a:rPr>
              <a:t>exposés</a:t>
            </a:r>
            <a:r>
              <a:rPr lang="fr-CH" sz="1000" b="0" dirty="0">
                <a:effectLst/>
                <a:latin typeface="Frutiger"/>
              </a:rPr>
              <a:t>), les cas secondaires survenant la plupart du temps en quelques jours [6]. En cas de </a:t>
            </a:r>
            <a:r>
              <a:rPr lang="fr-CH" sz="1000" b="0" dirty="0" err="1">
                <a:effectLst/>
                <a:latin typeface="Frutiger"/>
              </a:rPr>
              <a:t>flambées</a:t>
            </a:r>
            <a:r>
              <a:rPr lang="fr-CH" sz="1000" b="0" dirty="0">
                <a:effectLst/>
                <a:latin typeface="Frutiger"/>
              </a:rPr>
              <a:t> ou de foyers de MIM du </a:t>
            </a:r>
            <a:r>
              <a:rPr lang="fr-CH" sz="1000" b="0" dirty="0" err="1">
                <a:effectLst/>
                <a:latin typeface="Frutiger"/>
              </a:rPr>
              <a:t>sérogroupe</a:t>
            </a:r>
            <a:r>
              <a:rPr lang="fr-CH" sz="1000" b="0" dirty="0">
                <a:effectLst/>
                <a:latin typeface="Frutiger"/>
              </a:rPr>
              <a:t> B, la vaccination peut toutefois </a:t>
            </a:r>
            <a:r>
              <a:rPr lang="fr-CH" sz="1000" b="0" dirty="0" err="1">
                <a:effectLst/>
                <a:latin typeface="Frutiger"/>
              </a:rPr>
              <a:t>être</a:t>
            </a:r>
            <a:r>
              <a:rPr lang="fr-CH" sz="1000" b="0" dirty="0">
                <a:effectLst/>
                <a:latin typeface="Frutiger"/>
              </a:rPr>
              <a:t> </a:t>
            </a:r>
            <a:r>
              <a:rPr lang="fr-CH" sz="1000" b="0" dirty="0" err="1">
                <a:effectLst/>
                <a:latin typeface="Frutiger"/>
              </a:rPr>
              <a:t>envisagée</a:t>
            </a:r>
            <a:r>
              <a:rPr lang="fr-CH" sz="1000" b="0" dirty="0">
                <a:effectLst/>
                <a:latin typeface="Frutiger"/>
              </a:rPr>
              <a:t> par le service du </a:t>
            </a:r>
            <a:r>
              <a:rPr lang="fr-CH" sz="1000" b="0" dirty="0" err="1">
                <a:effectLst/>
                <a:latin typeface="Frutiger"/>
              </a:rPr>
              <a:t>médecin</a:t>
            </a:r>
            <a:r>
              <a:rPr lang="fr-CH" sz="1000" b="0" dirty="0">
                <a:effectLst/>
                <a:latin typeface="Frutiger"/>
              </a:rPr>
              <a:t> cantonal </a:t>
            </a:r>
            <a:r>
              <a:rPr lang="fr-CH" sz="1000" b="0" dirty="0" err="1">
                <a:effectLst/>
                <a:latin typeface="Frutiger"/>
              </a:rPr>
              <a:t>compétent</a:t>
            </a:r>
            <a:r>
              <a:rPr lang="fr-CH" sz="1000" b="0" dirty="0">
                <a:effectLst/>
                <a:latin typeface="Frutiger"/>
              </a:rPr>
              <a:t>, en particulier en cas de risque persistant, à l’instar de ce qui se pratique dans d’autres pays [6, 26]. </a:t>
            </a:r>
            <a:endParaRPr lang="fr-CH" sz="800" dirty="0">
              <a:effectLst/>
            </a:endParaRPr>
          </a:p>
          <a:p>
            <a:pPr marL="0" indent="0">
              <a:buNone/>
            </a:pPr>
            <a:endParaRPr lang="fr-CH" sz="1000" b="0" dirty="0">
              <a:effectLst/>
              <a:latin typeface="Frutiger"/>
            </a:endParaRPr>
          </a:p>
          <a:p>
            <a:endParaRPr lang="fr-CH" sz="1000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CAF4-C896-40B7-996B-E88BCF7311BC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408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Graphique : </a:t>
            </a:r>
            <a:r>
              <a:rPr lang="fr-FR" sz="1200" dirty="0" err="1"/>
              <a:t>Telsinghe</a:t>
            </a:r>
            <a:r>
              <a:rPr lang="fr-FR" sz="1200" dirty="0"/>
              <a:t> et al.,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Chemoprophylaxis</a:t>
            </a:r>
            <a:r>
              <a:rPr lang="fr-CH" sz="1200" dirty="0">
                <a:solidFill>
                  <a:srgbClr val="000000"/>
                </a:solidFill>
                <a:effectLst/>
              </a:rPr>
              <a:t> and vaccination in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preventing</a:t>
            </a:r>
            <a:r>
              <a:rPr lang="fr-CH" sz="1200" dirty="0">
                <a:solidFill>
                  <a:srgbClr val="000000"/>
                </a:solidFill>
                <a:effectLst/>
              </a:rPr>
              <a:t>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subsequent</a:t>
            </a:r>
            <a:r>
              <a:rPr lang="fr-CH" sz="1200" dirty="0">
                <a:solidFill>
                  <a:srgbClr val="000000"/>
                </a:solidFill>
                <a:effectLst/>
              </a:rPr>
              <a:t> cases of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meningococcal</a:t>
            </a:r>
            <a:r>
              <a:rPr lang="fr-CH" sz="1200" dirty="0">
                <a:solidFill>
                  <a:srgbClr val="000000"/>
                </a:solidFill>
                <a:effectLst/>
              </a:rPr>
              <a:t>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disease</a:t>
            </a:r>
            <a:r>
              <a:rPr lang="fr-CH" sz="1200" dirty="0">
                <a:solidFill>
                  <a:srgbClr val="000000"/>
                </a:solidFill>
                <a:effectLst/>
              </a:rPr>
              <a:t> in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household</a:t>
            </a:r>
            <a:r>
              <a:rPr lang="fr-CH" sz="1200" dirty="0">
                <a:solidFill>
                  <a:srgbClr val="000000"/>
                </a:solidFill>
                <a:effectLst/>
              </a:rPr>
              <a:t> contacts of a case of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meningococcal</a:t>
            </a:r>
            <a:r>
              <a:rPr lang="fr-CH" sz="1200" dirty="0">
                <a:solidFill>
                  <a:srgbClr val="000000"/>
                </a:solidFill>
                <a:effectLst/>
              </a:rPr>
              <a:t>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disease</a:t>
            </a:r>
            <a:r>
              <a:rPr lang="fr-CH" sz="1200" dirty="0">
                <a:solidFill>
                  <a:srgbClr val="000000"/>
                </a:solidFill>
                <a:effectLst/>
              </a:rPr>
              <a:t>: a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systematic</a:t>
            </a:r>
            <a:r>
              <a:rPr lang="fr-CH" sz="1200" dirty="0">
                <a:solidFill>
                  <a:srgbClr val="000000"/>
                </a:solidFill>
                <a:effectLst/>
              </a:rPr>
              <a:t> </a:t>
            </a:r>
            <a:r>
              <a:rPr lang="fr-CH" sz="1200" dirty="0" err="1">
                <a:solidFill>
                  <a:srgbClr val="000000"/>
                </a:solidFill>
                <a:effectLst/>
              </a:rPr>
              <a:t>review</a:t>
            </a:r>
            <a:r>
              <a:rPr lang="fr-CH" sz="1200" dirty="0">
                <a:solidFill>
                  <a:srgbClr val="000000"/>
                </a:solidFill>
              </a:rPr>
              <a:t>,</a:t>
            </a:r>
            <a:r>
              <a:rPr lang="fr-FR" sz="1200" dirty="0"/>
              <a:t> </a:t>
            </a:r>
            <a:r>
              <a:rPr lang="fr-FR" sz="1200" i="1" dirty="0" err="1"/>
              <a:t>Epidemiol</a:t>
            </a:r>
            <a:r>
              <a:rPr lang="fr-FR" sz="1200" i="1" dirty="0"/>
              <a:t> Infect</a:t>
            </a:r>
            <a:r>
              <a:rPr lang="fr-FR" sz="1200" dirty="0"/>
              <a:t>, 2015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CAF4-C896-40B7-996B-E88BCF7311BC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292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871ED-EB8E-3C96-6886-20C37212C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F77115-DAB2-BD9C-7DA8-CC6490148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6DE3C-FBC0-2268-CB82-F14A0B62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FEB755-297C-173B-A9F0-4A0C465B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4D6700-666D-D724-88AB-DAFD0101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214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463F7-B4B2-260E-9465-B1CBE78D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11E0E-B21D-4200-B5E4-529A19899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1F0BA7-F8B8-57AE-0A8C-36A37688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C4918-F02D-CB02-3CC7-9C1A4837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34321-BAFD-1BBC-990B-4DC756C4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049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817636-0616-2EB8-3EE0-746508848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12A727-02EE-EB71-AF69-A16D51144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48963-514D-E2B7-D22D-AC99EAC4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95BD46-72B2-D8BC-633B-DE845DEA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4C4D23-D302-4B8B-720C-5442179C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11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5C33F-AE4B-B4FD-E6DE-E055379E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943466-BBE0-E9F9-9D24-A4690F74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E5C7C-6C4A-A72C-2F2F-29C788B8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69F88-E305-38D4-7A89-1B611C8A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4B823-A863-8727-DEAF-06DA278A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817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C5897-34D5-4ABA-3F88-D1D2ADD4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746B7A-B29C-0D0F-38E4-1F29BB8A8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53969-D9B4-E57A-E865-E47F49D7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D01811-E65E-D9E4-701D-1D7A26B3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2282E-F8B7-2CE9-6BFF-87B79930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385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5F7CC-A491-241D-ABD8-D2240A14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4E843F-B641-FAB6-AE11-F3E321FD0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09A3F9-9480-1E36-1520-0325F3EE0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D87059-1454-95E0-1827-9DCA07D9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AE7FF0-7969-1289-F395-B3EF1075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33173B-91B1-1C35-F02A-868004A9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365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EAD25-66FA-C0A9-8CEB-598A0B53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368A8F-19EA-2120-0CA8-5C656D086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2884C8-4E32-F849-8B98-71186331B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7F5FCB-8CFE-0916-4A9D-4EB157FAF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EA12E4-4BF6-1F6A-8059-5333E8184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A490F7-0E0A-BF32-8419-482442E6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BB4138-6532-FE20-B040-DBABB2EF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B7F928-613D-603D-A863-FBBF41FD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D7E8F-EB20-DFC1-013A-6B862DF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B1F3AE-A197-AED0-7382-36F31F0A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2C716F-9CA4-A117-A596-FCFF5A3C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F19529-EDD0-1789-AE56-EB127737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820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A86131-4667-14CD-6966-869836CB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1D774B-27E6-700C-9400-F1061EB3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6B8693-2D20-7003-D168-63BAAD63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788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60794-A195-F0D6-6345-12950D94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4D9A3-669A-B9EF-F0C8-5A02C0F5D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E6F3DC-9486-B0C0-A9DA-7DE8C1432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9529B2-FBF3-081C-BE40-BBEE7EDB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34E0F1-9508-9402-8CB4-CB06ACE7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84DD82-8793-ADA5-E68E-F3144F83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815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1DE9A-D725-B438-FACC-294E817E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C15DCB-DD04-B43D-35E6-560492FF3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E50096-163E-D575-8992-1974F6330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15214-E591-3651-1F5D-5A5B6035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C784E3-F161-AF93-0A9B-0F845392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E1B022-97B7-98A8-26D3-E95F3778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00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646DAA-ADAA-40D7-CF86-59100A97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BA7C54-C5B3-DED9-6D7F-12806924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E9B6C9-3BDE-8891-B0AD-1D0A1644F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9803F-DCD8-4435-B20D-DB0235674DED}" type="datetimeFigureOut">
              <a:rPr lang="fr-CH" smtClean="0"/>
              <a:t>03.06.2026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59EB09-166F-5C49-4B9E-85B0AF557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2D9F4C-8379-08FD-FFF0-7758E4E08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49E9B-8482-47B1-A824-859A586A55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24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A520A8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36C26-BD7E-7B81-79F7-A4F606CDF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Flambée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maladie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invasive à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méningocoque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sérogroupe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au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Royaume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-Uni</a:t>
            </a:r>
            <a:endParaRPr lang="fr-CH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678732-B89B-E5D8-C318-0F49555A6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Séminaire d’infectiologie pour les praticiens</a:t>
            </a:r>
          </a:p>
          <a:p>
            <a:r>
              <a:rPr lang="fr-CH" dirty="0"/>
              <a:t>Mercredi 3 juin 2026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1240BA-6FAE-207E-463A-6609550B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0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9760C-5BB5-4555-35BF-0536DA578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10D46-D0A0-7D48-9392-537FB73D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7" y="273842"/>
            <a:ext cx="10515600" cy="1325563"/>
          </a:xfrm>
        </p:spPr>
        <p:txBody>
          <a:bodyPr>
            <a:normAutofit/>
          </a:bodyPr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Vaccins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8A8537-80A7-97ED-A0D4-92467DFF0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6C6BCA-B992-8A5C-23FB-261A97267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32" b="29575"/>
          <a:stretch/>
        </p:blipFill>
        <p:spPr>
          <a:xfrm>
            <a:off x="9205668" y="0"/>
            <a:ext cx="2754211" cy="11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72561D-7075-2052-AC20-FD93D4822E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800" b="26737"/>
          <a:stretch/>
        </p:blipFill>
        <p:spPr>
          <a:xfrm>
            <a:off x="4314248" y="22921"/>
            <a:ext cx="2407369" cy="1160291"/>
          </a:xfrm>
          <a:prstGeom prst="rect">
            <a:avLst/>
          </a:prstGeom>
        </p:spPr>
      </p:pic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A8D3F59F-B9DD-CEF6-BAF9-7EB426542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24990"/>
              </p:ext>
            </p:extLst>
          </p:nvPr>
        </p:nvGraphicFramePr>
        <p:xfrm>
          <a:off x="232121" y="1184366"/>
          <a:ext cx="11739162" cy="2987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46788">
                  <a:extLst>
                    <a:ext uri="{9D8B030D-6E8A-4147-A177-3AD203B41FA5}">
                      <a16:colId xmlns:a16="http://schemas.microsoft.com/office/drawing/2014/main" val="1198797158"/>
                    </a:ext>
                  </a:extLst>
                </a:gridCol>
                <a:gridCol w="4127927">
                  <a:extLst>
                    <a:ext uri="{9D8B030D-6E8A-4147-A177-3AD203B41FA5}">
                      <a16:colId xmlns:a16="http://schemas.microsoft.com/office/drawing/2014/main" val="1861783852"/>
                    </a:ext>
                  </a:extLst>
                </a:gridCol>
                <a:gridCol w="5264447">
                  <a:extLst>
                    <a:ext uri="{9D8B030D-6E8A-4147-A177-3AD203B41FA5}">
                      <a16:colId xmlns:a16="http://schemas.microsoft.com/office/drawing/2014/main" val="1861814606"/>
                    </a:ext>
                  </a:extLst>
                </a:gridCol>
              </a:tblGrid>
              <a:tr h="33128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Menveo</a:t>
                      </a:r>
                      <a:r>
                        <a:rPr lang="fr-FR" sz="1600" dirty="0"/>
                        <a:t> </a:t>
                      </a:r>
                      <a:r>
                        <a:rPr lang="fr-CH" sz="1600" b="1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Bexsero</a:t>
                      </a:r>
                      <a:r>
                        <a:rPr lang="fr-CH" sz="1600" b="1" dirty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425877"/>
                  </a:ext>
                </a:extLst>
              </a:tr>
              <a:tr h="331282">
                <a:tc>
                  <a:txBody>
                    <a:bodyPr/>
                    <a:lstStyle/>
                    <a:p>
                      <a:r>
                        <a:rPr lang="fr-FR" sz="1600" dirty="0"/>
                        <a:t>Type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Conjugé</a:t>
                      </a:r>
                      <a:r>
                        <a:rPr lang="fr-FR" sz="1600" dirty="0"/>
                        <a:t> (polysaccharide - protéine porteuse)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Protéique (protéine sous-capsulaire) </a:t>
                      </a:r>
                      <a:endParaRPr lang="fr-FR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51697"/>
                  </a:ext>
                </a:extLst>
              </a:tr>
              <a:tr h="331282">
                <a:tc>
                  <a:txBody>
                    <a:bodyPr/>
                    <a:lstStyle/>
                    <a:p>
                      <a:r>
                        <a:rPr lang="fr-FR" sz="1600" dirty="0"/>
                        <a:t>Sérotype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A, C, W135,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297620"/>
                  </a:ext>
                </a:extLst>
              </a:tr>
              <a:tr h="275408">
                <a:tc>
                  <a:txBody>
                    <a:bodyPr/>
                    <a:lstStyle/>
                    <a:p>
                      <a:r>
                        <a:rPr lang="fr-FR" sz="1600" dirty="0"/>
                        <a:t>Action contre le portage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Oui (donc protection du groupe)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Non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53513"/>
                  </a:ext>
                </a:extLst>
              </a:tr>
              <a:tr h="1054079">
                <a:tc>
                  <a:txBody>
                    <a:bodyPr/>
                    <a:lstStyle/>
                    <a:p>
                      <a:r>
                        <a:rPr lang="fr-FR" sz="1600" dirty="0"/>
                        <a:t>Indication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/>
                        <a:t>Nourrissons/enfants selon plan de vaccination suisse (</a:t>
                      </a:r>
                      <a:r>
                        <a:rPr lang="fr-FR" sz="1600" dirty="0" err="1"/>
                        <a:t>cf</a:t>
                      </a:r>
                      <a:r>
                        <a:rPr lang="fr-FR" sz="1600" dirty="0"/>
                        <a:t> ci-dessous)</a:t>
                      </a:r>
                    </a:p>
                    <a:p>
                      <a:r>
                        <a:rPr lang="fr-FR" sz="1600" dirty="0"/>
                        <a:t>Personnes à risque accru de développer une maladie invasive (</a:t>
                      </a:r>
                      <a:r>
                        <a:rPr lang="fr-FR" sz="1600" dirty="0" err="1"/>
                        <a:t>asplénie</a:t>
                      </a:r>
                      <a:r>
                        <a:rPr lang="fr-FR" sz="1600" dirty="0"/>
                        <a:t>, déficit du complément…)</a:t>
                      </a:r>
                    </a:p>
                    <a:p>
                      <a:r>
                        <a:rPr lang="fr-FR" sz="1600" dirty="0"/>
                        <a:t>Personnes à risque accru d’exposition (recrues, personnel de crèche) </a:t>
                      </a:r>
                    </a:p>
                    <a:p>
                      <a:r>
                        <a:rPr lang="fr-FR" sz="1600" dirty="0"/>
                        <a:t>Post-exposition à une maladie invasive à méningocoques (</a:t>
                      </a:r>
                      <a:r>
                        <a:rPr lang="fr-FR" sz="1600" dirty="0" err="1"/>
                        <a:t>Bexsero</a:t>
                      </a:r>
                      <a:r>
                        <a:rPr lang="fr-CH" sz="1600" b="1" dirty="0">
                          <a:effectLst/>
                        </a:rPr>
                        <a:t>®</a:t>
                      </a:r>
                      <a:r>
                        <a:rPr lang="fr-FR" sz="1600" dirty="0"/>
                        <a:t> selon recommandation autorités)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43872"/>
                  </a:ext>
                </a:extLst>
              </a:tr>
              <a:tr h="331282">
                <a:tc>
                  <a:txBody>
                    <a:bodyPr/>
                    <a:lstStyle/>
                    <a:p>
                      <a:r>
                        <a:rPr lang="fr-FR" sz="1600" dirty="0"/>
                        <a:t>Schéma (adultes)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 dose unique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 doses </a:t>
                      </a:r>
                      <a:r>
                        <a:rPr lang="fr-CH" sz="1600" dirty="0"/>
                        <a:t>à 2 mois d’intervalle (minimum 1 mois)</a:t>
                      </a:r>
                      <a:endParaRPr lang="fr-FR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79029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F34CFE0D-130C-0A57-203C-2E5E7DF740C9}"/>
              </a:ext>
            </a:extLst>
          </p:cNvPr>
          <p:cNvGrpSpPr/>
          <p:nvPr/>
        </p:nvGrpSpPr>
        <p:grpSpPr>
          <a:xfrm>
            <a:off x="0" y="4360534"/>
            <a:ext cx="12192000" cy="1796123"/>
            <a:chOff x="0" y="979249"/>
            <a:chExt cx="12192000" cy="179612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4B6319-5061-C522-1051-CF76A6CF5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81670"/>
            <a:stretch>
              <a:fillRect/>
            </a:stretch>
          </p:blipFill>
          <p:spPr>
            <a:xfrm>
              <a:off x="0" y="979249"/>
              <a:ext cx="12192000" cy="89806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FE409D9-0C1C-CB3A-B3E3-508623AAC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81318" b="352"/>
            <a:stretch>
              <a:fillRect/>
            </a:stretch>
          </p:blipFill>
          <p:spPr>
            <a:xfrm>
              <a:off x="0" y="1877310"/>
              <a:ext cx="12192000" cy="898062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A783011-826C-87C0-0A78-431783C01CDA}"/>
              </a:ext>
            </a:extLst>
          </p:cNvPr>
          <p:cNvSpPr txBox="1"/>
          <p:nvPr/>
        </p:nvSpPr>
        <p:spPr>
          <a:xfrm>
            <a:off x="4494992" y="6514308"/>
            <a:ext cx="27103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Plan de vaccination suisse, 2026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40364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2E8F6-8131-4310-585D-10EF1933B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F5E3-9619-2C14-98E1-D704AF99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Efficacité et effets secondaires 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A7BDD-1526-4E03-C32E-92483F5FA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altLang="fr-FR" sz="1600" u="sng" dirty="0"/>
              <a:t>Efficacité</a:t>
            </a:r>
            <a:r>
              <a:rPr lang="fr-FR" altLang="fr-FR" sz="1600" dirty="0"/>
              <a:t> </a:t>
            </a:r>
          </a:p>
          <a:p>
            <a:pPr lvl="0">
              <a:buFont typeface="+mj-lt"/>
              <a:buAutoNum type="arabicPeriod"/>
            </a:pPr>
            <a:r>
              <a:rPr lang="fr-FR" altLang="fr-FR" sz="1600" dirty="0"/>
              <a:t>MCV-ACWY (</a:t>
            </a:r>
            <a:r>
              <a:rPr lang="fr-FR" altLang="fr-FR" sz="1600" dirty="0" err="1"/>
              <a:t>Menveo</a:t>
            </a:r>
            <a:r>
              <a:rPr lang="fr-FR" altLang="fr-FR" sz="1600" dirty="0"/>
              <a:t>®) : </a:t>
            </a:r>
          </a:p>
          <a:p>
            <a:pPr marL="628650" lvl="1" indent="-171450">
              <a:buFontTx/>
              <a:buChar char="-"/>
            </a:pPr>
            <a:r>
              <a:rPr lang="fr-FR" altLang="fr-FR" sz="1600" dirty="0"/>
              <a:t>entre 83% et 98% chez les enfants de 1 à 4 ans, </a:t>
            </a:r>
          </a:p>
          <a:p>
            <a:pPr marL="628650" lvl="1" indent="-171450">
              <a:buFontTx/>
              <a:buChar char="-"/>
            </a:pPr>
            <a:r>
              <a:rPr lang="fr-FR" altLang="fr-FR" sz="1600" dirty="0"/>
              <a:t>entre 93% et 96% chez les jeunes de 11 à 18 ans.</a:t>
            </a:r>
          </a:p>
          <a:p>
            <a:pPr>
              <a:buFont typeface="+mj-lt"/>
              <a:buAutoNum type="arabicPeriod"/>
            </a:pPr>
            <a:r>
              <a:rPr lang="fr-FR" altLang="fr-FR" sz="1600" dirty="0"/>
              <a:t>4CMenB (</a:t>
            </a:r>
            <a:r>
              <a:rPr lang="fr-FR" altLang="fr-FR" sz="1600" dirty="0" err="1"/>
              <a:t>Bexsero</a:t>
            </a:r>
            <a:r>
              <a:rPr lang="fr-FR" altLang="fr-FR" sz="1600" dirty="0"/>
              <a:t>®) </a:t>
            </a:r>
          </a:p>
          <a:p>
            <a:pPr marL="628650" lvl="1" indent="-171450">
              <a:buFontTx/>
              <a:buChar char="-"/>
            </a:pPr>
            <a:r>
              <a:rPr lang="fr-FR" altLang="fr-FR" sz="1600" dirty="0"/>
              <a:t>entre 60 % et 94% d’après les études réalisées dans plusieurs pays européens.</a:t>
            </a:r>
          </a:p>
          <a:p>
            <a:pPr marL="628650" lvl="1" indent="-171450">
              <a:buFontTx/>
              <a:buChar char="-"/>
            </a:pPr>
            <a:endParaRPr lang="fr-FR" altLang="fr-FR" sz="1600" dirty="0"/>
          </a:p>
          <a:p>
            <a:pPr lvl="0"/>
            <a:r>
              <a:rPr lang="fr-FR" altLang="fr-FR" sz="1600" u="sng" dirty="0"/>
              <a:t>Effets secondaires </a:t>
            </a:r>
          </a:p>
          <a:p>
            <a:pPr>
              <a:buFont typeface="+mj-lt"/>
              <a:buAutoNum type="arabicPeriod"/>
            </a:pPr>
            <a:r>
              <a:rPr lang="fr-FR" altLang="fr-FR" sz="1600" dirty="0"/>
              <a:t>MCV-ACWY (</a:t>
            </a:r>
            <a:r>
              <a:rPr lang="fr-FR" altLang="fr-FR" sz="1600" dirty="0" err="1"/>
              <a:t>Menveo</a:t>
            </a:r>
            <a:r>
              <a:rPr lang="fr-FR" altLang="fr-FR" sz="1600" dirty="0"/>
              <a:t>®) : </a:t>
            </a:r>
          </a:p>
          <a:p>
            <a:pPr lvl="1"/>
            <a:r>
              <a:rPr lang="fr-FR" altLang="fr-FR" sz="1600" dirty="0"/>
              <a:t>Nourrissons : fièvre (causant des convulsions fébriles dans certains cas), irritabilité, somnolence ou manque d'appétit, réactions locales chez 1 à 4 enfants sur 10). </a:t>
            </a:r>
          </a:p>
          <a:p>
            <a:pPr lvl="1"/>
            <a:r>
              <a:rPr lang="fr-FR" altLang="fr-FR" sz="1600" dirty="0"/>
              <a:t>Adolescents/adultes : douleurs musculaires, maux de tête</a:t>
            </a:r>
          </a:p>
          <a:p>
            <a:pPr lvl="1"/>
            <a:endParaRPr lang="fr-FR" altLang="fr-FR" sz="1600" dirty="0"/>
          </a:p>
          <a:p>
            <a:pPr>
              <a:buFont typeface="+mj-lt"/>
              <a:buAutoNum type="arabicPeriod"/>
            </a:pPr>
            <a:r>
              <a:rPr lang="fr-FR" altLang="fr-FR" sz="1600" dirty="0"/>
              <a:t>4CMenB (</a:t>
            </a:r>
            <a:r>
              <a:rPr lang="fr-FR" altLang="fr-FR" sz="1600" dirty="0" err="1"/>
              <a:t>Bexsero</a:t>
            </a:r>
            <a:r>
              <a:rPr lang="fr-FR" altLang="fr-FR" sz="1600" dirty="0"/>
              <a:t>®) </a:t>
            </a:r>
          </a:p>
          <a:p>
            <a:pPr lvl="1"/>
            <a:r>
              <a:rPr lang="fr-FR" altLang="fr-FR" sz="1600" dirty="0"/>
              <a:t>Nourrissons : fièvre, des réactions locales, vomissements</a:t>
            </a:r>
          </a:p>
          <a:p>
            <a:pPr lvl="1"/>
            <a:r>
              <a:rPr lang="fr-FR" altLang="fr-FR" sz="1600" dirty="0"/>
              <a:t>Adolescents/adultes : fièvre, réactions locales</a:t>
            </a:r>
            <a:br>
              <a:rPr lang="fr-FR" altLang="fr-FR" sz="1600" dirty="0"/>
            </a:br>
            <a:endParaRPr lang="fr-FR" altLang="fr-FR" sz="1600" dirty="0"/>
          </a:p>
          <a:p>
            <a:pPr marL="0" indent="0"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96FB39-2AA2-9AD6-C5DD-88F2BDF9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98247C-67B4-4264-7EA1-F0879B769EFC}"/>
              </a:ext>
            </a:extLst>
          </p:cNvPr>
          <p:cNvSpPr txBox="1"/>
          <p:nvPr/>
        </p:nvSpPr>
        <p:spPr>
          <a:xfrm>
            <a:off x="3478680" y="6396333"/>
            <a:ext cx="523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200" b="0" i="0" strike="noStrike" cap="none" normalizeH="0" baseline="0" dirty="0">
                <a:ln>
                  <a:noFill/>
                </a:ln>
                <a:effectLst/>
              </a:rPr>
              <a:t>Castilla J et al, NEJM, 2023</a:t>
            </a:r>
          </a:p>
          <a:p>
            <a:r>
              <a:rPr lang="fr-FR" sz="1200" dirty="0"/>
              <a:t>Infovac.ch, Méningocoques : la maladie et le vaccin, consulté le 23.05.2026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94506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E0F8-D337-40A3-4F2F-2D38E20B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2BE87-2B78-543F-4A01-6ED26BA2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Réflexion concernant l’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C56554-1FDF-542A-AC26-ADE4C1D7F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: Programme national de vaccination des nourrissons avec 4CMenB </a:t>
            </a:r>
          </a:p>
          <a:p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CH" sz="1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pays! Contrairement à </a:t>
            </a:r>
            <a:r>
              <a:rPr lang="fr-CH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MenACWY</a:t>
            </a:r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2 doses et absence d’action contre le portage de </a:t>
            </a:r>
            <a:r>
              <a:rPr lang="fr-CH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MenB</a:t>
            </a:r>
            <a:endParaRPr lang="fr-CH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Diminution de l’incidence des MIM à méningocoque du groupe B de 75% en 3 ans. Actuellement, ces nourrissons ont maximum 10 ans. </a:t>
            </a:r>
          </a:p>
          <a:p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adolescents et jeunes adultes n’étaient donc naturellement pas vaccinés (aucun des cas de l’épidémie n’avait été vacciné). </a:t>
            </a:r>
          </a:p>
          <a:p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Coûts considérables engagés pour répondre à l’épidémie du Kent : </a:t>
            </a:r>
          </a:p>
          <a:p>
            <a:pPr lvl="1"/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Mobilisation du personnel et détournement d’autres priorités </a:t>
            </a:r>
          </a:p>
          <a:p>
            <a:pPr lvl="1"/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 de grandes quantités d’antibiotiques et de vaccins </a:t>
            </a:r>
          </a:p>
          <a:p>
            <a:pPr lvl="1"/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Saturation des services de soins primaires et urgences</a:t>
            </a:r>
          </a:p>
          <a:p>
            <a:pPr marL="0" indent="0">
              <a:buNone/>
            </a:pPr>
            <a:endParaRPr lang="fr-CH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 national de vaccination avec 4CMenB des adolescents au UK? En évaluation …</a:t>
            </a:r>
          </a:p>
          <a:p>
            <a:pPr marL="0" indent="0">
              <a:buNone/>
            </a:pPr>
            <a:endParaRPr lang="fr-CH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8E49E6-E33C-F7A0-FFC8-191B6E69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47128-654C-5CD0-BD85-EA2F05EE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ABB7-A5A5-19F3-730E-0BEB917E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Prophylaxie post-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expositionnelle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(PPE)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3D514-F8D7-A8E0-CCA0-7EE6AE1F4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994"/>
            <a:ext cx="10966938" cy="4351338"/>
          </a:xfrm>
        </p:spPr>
        <p:txBody>
          <a:bodyPr>
            <a:normAutofit fontScale="70000" lnSpcReduction="20000"/>
          </a:bodyPr>
          <a:lstStyle/>
          <a:p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Pour qui ?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H" b="1" u="sng" dirty="0">
                <a:latin typeface="Arial" panose="020B0604020202020204" pitchFamily="34" charset="0"/>
                <a:cs typeface="Arial" panose="020B0604020202020204" pitchFamily="34" charset="0"/>
              </a:rPr>
              <a:t>contacts </a:t>
            </a:r>
            <a:r>
              <a:rPr lang="fr-CH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étroits</a:t>
            </a:r>
            <a:r>
              <a:rPr lang="fr-CH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avec un cas de MIM dans les 7 jours précédant l’apparition de la maladie et les 24 heures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après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début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du traitement (durée contagiosité)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Et les vaccinés? Aussi! Quel que soit leur statut vaccinal contre les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méningocoques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Fenêtre d’administration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entre 24h et max. 10 jours après exposition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Objectif de la PPE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décoloniser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le nasopharynx des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méningocoques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des personnes en contact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étroit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afin d’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empêcher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toute transmission et maladies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ultérieures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éviter cas secondaires</a:t>
            </a:r>
          </a:p>
          <a:p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Pourquoi ?: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En l’absence de chimioprophylaxie, le 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risque de développer une maladie est de 400 à 1200 fois plus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éleve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́ que dans le reste de la population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(pour les contacts étroits) 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BBB553-179A-266C-8E18-E071CE14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D2ABBC-FD63-2DAC-1591-DD1C7266CCA6}"/>
              </a:ext>
            </a:extLst>
          </p:cNvPr>
          <p:cNvSpPr txBox="1"/>
          <p:nvPr/>
        </p:nvSpPr>
        <p:spPr>
          <a:xfrm>
            <a:off x="2710376" y="6311900"/>
            <a:ext cx="706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Procédure à suivre en cas de contact avec un cas de maladie invasive à méningocoques, </a:t>
            </a:r>
            <a:r>
              <a:rPr lang="fr-FR" sz="1400" i="1" dirty="0"/>
              <a:t>Bulletin de l’OFSP</a:t>
            </a:r>
            <a:r>
              <a:rPr lang="fr-FR" sz="1400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7632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8AE9-546F-F62A-2B34-D43C89C25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FAC52-EA69-3FF7-7025-966410F9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Fenêtre d’opportunité pour l’administration de mesures post-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expositionnelles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MIM 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FDA8AB-A1FE-D90C-2356-F1EBE327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D7D6E9-5C00-BA40-A30D-D1EB56A6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67" b="144"/>
          <a:stretch>
            <a:fillRect/>
          </a:stretch>
        </p:blipFill>
        <p:spPr>
          <a:xfrm>
            <a:off x="1422104" y="1417638"/>
            <a:ext cx="9347792" cy="48415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9D4E458-AAE0-0222-C325-656A1E9F758B}"/>
              </a:ext>
            </a:extLst>
          </p:cNvPr>
          <p:cNvSpPr txBox="1"/>
          <p:nvPr/>
        </p:nvSpPr>
        <p:spPr>
          <a:xfrm>
            <a:off x="2710376" y="6311900"/>
            <a:ext cx="706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Procédure à suivre en cas de contact avec un cas de maladie invasive à méningocoques, </a:t>
            </a:r>
            <a:r>
              <a:rPr lang="fr-FR" sz="1400" i="1" dirty="0"/>
              <a:t>Bulletin de l’OFSP</a:t>
            </a:r>
            <a:r>
              <a:rPr lang="fr-FR" sz="1400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31759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E597F-177D-BA52-812B-6AC4BE5BE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B5EAF-F773-A1F4-0C9C-E2E259EA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Définitions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B421F2-4D7F-8676-A29B-2378B397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36E1B98-FC74-C206-D84D-92465E41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07" y="1265184"/>
            <a:ext cx="4782207" cy="4327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fr-CH" sz="1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étroit</a:t>
            </a:r>
            <a:r>
              <a:rPr lang="fr-CH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Personnes faisant </a:t>
            </a:r>
            <a:r>
              <a:rPr lang="fr-CH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ménage</a:t>
            </a:r>
            <a:r>
              <a:rPr lang="fr-CH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commun</a:t>
            </a:r>
            <a:r>
              <a:rPr lang="fr-CH" sz="1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(p. ex. famille,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communaute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d’habitation) ou vivant dans une situation comparable (p. ex. pensionnat, foyer, caserne, prison, camp de vacances) </a:t>
            </a:r>
          </a:p>
          <a:p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 direct avec des </a:t>
            </a:r>
            <a:r>
              <a:rPr lang="fr-CH" sz="16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sécrétions</a:t>
            </a:r>
            <a:r>
              <a:rPr lang="fr-CH" sz="1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nasopharyngées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comme des baisers intenses, des mesures de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réanimation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sans protection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appropriée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(bouche-à-bouche,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contrôle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dégagement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voies respiratoires, intubation), contact avec des vomissements</a:t>
            </a:r>
          </a:p>
          <a:p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Partenaires directs de </a:t>
            </a:r>
            <a:r>
              <a:rPr lang="fr-CH" sz="1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avec un contact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étroit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face à face (p. ex. sports de combat)</a:t>
            </a:r>
          </a:p>
          <a:p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Personnel d’encadrement et enfants du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même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groupe d’une </a:t>
            </a:r>
            <a:r>
              <a:rPr lang="fr-CH" sz="16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crèche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d’une structure d’accueil </a:t>
            </a:r>
            <a:r>
              <a:rPr lang="fr-CH" sz="16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préscolaire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d’un jardin d’enfants en raison de la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difficulte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de différencier les contacts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étroits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DE4C0C-7EE5-1317-F182-791EF642C4C1}"/>
              </a:ext>
            </a:extLst>
          </p:cNvPr>
          <p:cNvSpPr txBox="1"/>
          <p:nvPr/>
        </p:nvSpPr>
        <p:spPr>
          <a:xfrm>
            <a:off x="6096000" y="1265184"/>
            <a:ext cx="5428593" cy="304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CH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fr-CH" sz="1600" b="1" dirty="0" err="1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étroit</a:t>
            </a:r>
            <a:r>
              <a:rPr lang="fr-CH" sz="1600" b="1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600" dirty="0"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b="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Proximite</a:t>
            </a:r>
            <a:r>
              <a:rPr lang="fr-CH" sz="1600" b="0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sans les </a:t>
            </a:r>
            <a:r>
              <a:rPr lang="fr-CH" sz="1600" b="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critères</a:t>
            </a:r>
            <a:r>
              <a:rPr lang="fr-CH" sz="1600" b="0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0" dirty="0" err="1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susmentionnés</a:t>
            </a:r>
            <a:r>
              <a:rPr lang="fr-CH" sz="1600" b="0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(avion, train, voiture, une pièce)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fr-CH" sz="1600" b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 mortem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compris lors d’embaumements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Fréquentation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d’une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même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classe d’une </a:t>
            </a:r>
            <a:r>
              <a:rPr lang="fr-CH" sz="1600" b="0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école</a:t>
            </a:r>
            <a:r>
              <a:rPr lang="fr-CH" sz="1600" b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primaire ou secondaire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sans remplir les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critères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susmentionnés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d’un contact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étroit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Personnes qui ont participé aux </a:t>
            </a:r>
            <a:r>
              <a:rPr lang="fr-CH" sz="1600" b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premiers soins </a:t>
            </a:r>
            <a:r>
              <a:rPr lang="fr-CH" sz="1600" b="0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médicaux</a:t>
            </a:r>
            <a:r>
              <a:rPr lang="fr-CH" sz="1600" b="0" dirty="0"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patient  (à condition qu’il n’y ait pas eu de contact non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protége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avec des </a:t>
            </a:r>
            <a:r>
              <a:rPr lang="fr-CH" sz="16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sécrétions</a:t>
            </a:r>
            <a:r>
              <a:rPr lang="fr-CH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corporelles).</a:t>
            </a:r>
          </a:p>
        </p:txBody>
      </p:sp>
    </p:spTree>
    <p:extLst>
      <p:ext uri="{BB962C8B-B14F-4D97-AF65-F5344CB8AC3E}">
        <p14:creationId xmlns:p14="http://schemas.microsoft.com/office/powerpoint/2010/main" val="278885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51E3F-785C-7D54-3A1C-B1BB6807C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CA436-C78A-FD15-CE5D-0647A748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3704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Efficacité de la PPE après contact étroit avec cas de MIM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74129A-DC77-7E0B-E6F6-ED1630465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DC42B53-9FBF-5AFB-BF12-4CA9EE064C53}"/>
              </a:ext>
            </a:extLst>
          </p:cNvPr>
          <p:cNvSpPr txBox="1">
            <a:spLocks/>
          </p:cNvSpPr>
          <p:nvPr/>
        </p:nvSpPr>
        <p:spPr>
          <a:xfrm>
            <a:off x="8693426" y="1690688"/>
            <a:ext cx="3498574" cy="3952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000"/>
          </a:p>
          <a:p>
            <a:r>
              <a:rPr lang="fr-CH" sz="2000" u="sng">
                <a:solidFill>
                  <a:srgbClr val="000000"/>
                </a:solidFill>
              </a:rPr>
              <a:t>Risque ratio </a:t>
            </a:r>
            <a:r>
              <a:rPr lang="fr-CH" sz="2000">
                <a:solidFill>
                  <a:srgbClr val="000000"/>
                </a:solidFill>
              </a:rPr>
              <a:t>: 0,16 (95% CI 0,04-0,64), P = 0,008</a:t>
            </a:r>
          </a:p>
          <a:p>
            <a:r>
              <a:rPr lang="fr-CH" sz="2000" b="1" u="sng">
                <a:solidFill>
                  <a:srgbClr val="000000"/>
                </a:solidFill>
              </a:rPr>
              <a:t>Réduction du risque </a:t>
            </a:r>
            <a:r>
              <a:rPr lang="fr-CH" sz="2000">
                <a:solidFill>
                  <a:srgbClr val="000000"/>
                </a:solidFill>
              </a:rPr>
              <a:t>de MIM dans les 30 jours après contact étroit en cas de prophylaxie : </a:t>
            </a:r>
            <a:r>
              <a:rPr lang="fr-CH" sz="2000" b="1">
                <a:solidFill>
                  <a:srgbClr val="000000"/>
                </a:solidFill>
              </a:rPr>
              <a:t>84%</a:t>
            </a:r>
          </a:p>
          <a:p>
            <a:r>
              <a:rPr lang="fr-CH" sz="2000" b="1" u="sng">
                <a:solidFill>
                  <a:srgbClr val="000000"/>
                </a:solidFill>
              </a:rPr>
              <a:t>NNT</a:t>
            </a:r>
            <a:r>
              <a:rPr lang="fr-CH" sz="2000" b="1">
                <a:solidFill>
                  <a:srgbClr val="000000"/>
                </a:solidFill>
              </a:rPr>
              <a:t> : 200 </a:t>
            </a:r>
            <a:r>
              <a:rPr lang="fr-CH" sz="2000">
                <a:solidFill>
                  <a:srgbClr val="000000"/>
                </a:solidFill>
              </a:rPr>
              <a:t>(95% CI 111-1000)</a:t>
            </a:r>
            <a:endParaRPr lang="fr-CH" sz="2000"/>
          </a:p>
          <a:p>
            <a:pPr marL="0" indent="0">
              <a:buFont typeface="Arial" panose="020B0604020202020204" pitchFamily="34" charset="0"/>
              <a:buNone/>
            </a:pPr>
            <a:endParaRPr lang="fr-FR" sz="2000"/>
          </a:p>
          <a:p>
            <a:r>
              <a:rPr lang="fr-CH" sz="1800">
                <a:solidFill>
                  <a:srgbClr val="111111"/>
                </a:solidFill>
                <a:latin typeface="MtrqglAdvTT86d47313"/>
              </a:rPr>
              <a:t>Risque de MIM chez contact étroit de MIM : 400 à 800x plus élevé que population générale</a:t>
            </a:r>
            <a:endParaRPr lang="fr-FR" sz="2000" dirty="0"/>
          </a:p>
        </p:txBody>
      </p:sp>
      <p:pic>
        <p:nvPicPr>
          <p:cNvPr id="10" name="Espace réservé du contenu 4" descr="Une image contenant texte, reçu, capture d’écran, diagramme&#10;&#10;Description générée automatiquement">
            <a:extLst>
              <a:ext uri="{FF2B5EF4-FFF2-40B4-BE49-F238E27FC236}">
                <a16:creationId xmlns:a16="http://schemas.microsoft.com/office/drawing/2014/main" id="{06816D0B-6EBC-4A5F-612A-0327871FA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5261"/>
            <a:ext cx="8570843" cy="47156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A95103-BCB7-9DFA-8CA8-6EAC620AB5EA}"/>
              </a:ext>
            </a:extLst>
          </p:cNvPr>
          <p:cNvSpPr txBox="1"/>
          <p:nvPr/>
        </p:nvSpPr>
        <p:spPr>
          <a:xfrm>
            <a:off x="4482352" y="6492875"/>
            <a:ext cx="3227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Telsinghe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Epidemiol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Infect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05157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2138D-26B2-6755-326A-9FC5B88D1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A213F-86A7-6F89-76AF-A5542335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Antibioprophylaxie - schéma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2E671A-A4D3-4E04-6E13-9D8339F2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3" name="Espace réservé du contenu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CFF1986-7A48-2E78-663E-BC74841F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1466342"/>
            <a:ext cx="10092482" cy="44541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F58467-9A68-496A-A2E5-A4BA9AE97698}"/>
              </a:ext>
            </a:extLst>
          </p:cNvPr>
          <p:cNvSpPr txBox="1"/>
          <p:nvPr/>
        </p:nvSpPr>
        <p:spPr>
          <a:xfrm>
            <a:off x="10272141" y="1905506"/>
            <a:ext cx="1788241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0" dirty="0">
                <a:effectLst/>
              </a:rPr>
              <a:t>La ciprofloxacine, la ceftriaxone et la rifampicine permettent d’</a:t>
            </a:r>
            <a:r>
              <a:rPr lang="fr-CH" sz="1600" b="0" dirty="0" err="1">
                <a:effectLst/>
              </a:rPr>
              <a:t>éliminer</a:t>
            </a:r>
            <a:r>
              <a:rPr lang="fr-CH" sz="1600" b="0" dirty="0">
                <a:effectLst/>
              </a:rPr>
              <a:t> le </a:t>
            </a:r>
            <a:r>
              <a:rPr lang="fr-CH" sz="1600" b="0" i="1" dirty="0">
                <a:effectLst/>
              </a:rPr>
              <a:t>N. meningitidis </a:t>
            </a:r>
            <a:r>
              <a:rPr lang="fr-CH" sz="1600" b="0" dirty="0">
                <a:effectLst/>
              </a:rPr>
              <a:t>du nasopharynx dans 90 à 95 % des cas. (Pas de résistances selon CNM)</a:t>
            </a:r>
            <a:endParaRPr lang="fr-CH" sz="1600" dirty="0">
              <a:effectLst/>
            </a:endParaRPr>
          </a:p>
          <a:p>
            <a:endParaRPr lang="fr-FR" sz="16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B3B103A-81BC-5FF0-ECE8-B9F5FFDF15EF}"/>
              </a:ext>
            </a:extLst>
          </p:cNvPr>
          <p:cNvGrpSpPr/>
          <p:nvPr/>
        </p:nvGrpSpPr>
        <p:grpSpPr>
          <a:xfrm>
            <a:off x="179659" y="2644357"/>
            <a:ext cx="9994108" cy="332445"/>
            <a:chOff x="838199" y="2597816"/>
            <a:chExt cx="9760613" cy="324678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D4C2F17-00DB-2886-4757-2C4A0C3516A1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2922494"/>
              <a:ext cx="97606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660BC0C2-B29F-2732-1F0C-18F842745D13}"/>
                </a:ext>
              </a:extLst>
            </p:cNvPr>
            <p:cNvCxnSpPr>
              <a:cxnSpLocks/>
            </p:cNvCxnSpPr>
            <p:nvPr/>
          </p:nvCxnSpPr>
          <p:spPr>
            <a:xfrm>
              <a:off x="838199" y="2597816"/>
              <a:ext cx="97606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376833D-4DDF-B0D1-6B38-D2857B8B49A5}"/>
                </a:ext>
              </a:extLst>
            </p:cNvPr>
            <p:cNvCxnSpPr>
              <a:cxnSpLocks/>
            </p:cNvCxnSpPr>
            <p:nvPr/>
          </p:nvCxnSpPr>
          <p:spPr>
            <a:xfrm>
              <a:off x="10598812" y="2597816"/>
              <a:ext cx="0" cy="3246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DE3E193-C59C-82D6-E1E6-A6DC2AA54AC4}"/>
              </a:ext>
            </a:extLst>
          </p:cNvPr>
          <p:cNvSpPr txBox="1"/>
          <p:nvPr/>
        </p:nvSpPr>
        <p:spPr>
          <a:xfrm>
            <a:off x="2710376" y="6311900"/>
            <a:ext cx="706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Procédure à suivre en cas de contact avec un cas de maladie invasive à méningocoques, </a:t>
            </a:r>
            <a:r>
              <a:rPr lang="fr-FR" sz="1400" i="1" dirty="0"/>
              <a:t>Bulletin de l’OFSP</a:t>
            </a:r>
            <a:r>
              <a:rPr lang="fr-FR" sz="1400" dirty="0"/>
              <a:t>, 2025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DCA4A7F-9A24-3A79-FC22-F6636B544A00}"/>
              </a:ext>
            </a:extLst>
          </p:cNvPr>
          <p:cNvCxnSpPr>
            <a:cxnSpLocks/>
          </p:cNvCxnSpPr>
          <p:nvPr/>
        </p:nvCxnSpPr>
        <p:spPr>
          <a:xfrm>
            <a:off x="179659" y="2644358"/>
            <a:ext cx="1" cy="332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3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1EB4-3F2B-E881-782F-BD6C70AB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8F71E-3E6C-63C7-C8C1-BF2ABF99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Messages-clés 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3605D2-3917-90E8-FA2D-D4F170346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E15E01B-79A3-57AF-C8C5-C829568D8BBD}"/>
              </a:ext>
            </a:extLst>
          </p:cNvPr>
          <p:cNvSpPr txBox="1"/>
          <p:nvPr/>
        </p:nvSpPr>
        <p:spPr>
          <a:xfrm>
            <a:off x="609600" y="1417638"/>
            <a:ext cx="109376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2000" dirty="0"/>
              <a:t>La maladie invasive à méningocoques reste rare mais fulminante avec une</a:t>
            </a:r>
            <a:r>
              <a:rPr lang="fr-CH" sz="2000" b="1" dirty="0"/>
              <a:t> </a:t>
            </a:r>
            <a:r>
              <a:rPr lang="fr-CH" sz="2000" dirty="0"/>
              <a:t>évolution rapide et un  décès possible en moins de 24h malgré une prise en charge optimale.</a:t>
            </a:r>
          </a:p>
          <a:p>
            <a:pPr marL="342900" indent="-342900">
              <a:buFont typeface="+mj-lt"/>
              <a:buAutoNum type="arabicPeriod"/>
            </a:pPr>
            <a:endParaRPr lang="fr-CH" sz="2000" dirty="0"/>
          </a:p>
          <a:p>
            <a:pPr marL="342900" indent="-342900">
              <a:buFont typeface="+mj-lt"/>
              <a:buAutoNum type="arabicPeriod"/>
            </a:pPr>
            <a:r>
              <a:rPr lang="fr-CH" sz="2000" dirty="0"/>
              <a:t>Les adolescents et jeunes adultes sont un groupe à haut risque. Le portage nasopharyngé est maximal autour de 19 ans, favorisant les flambées en collectivités et rassemblements.</a:t>
            </a:r>
          </a:p>
          <a:p>
            <a:pPr marL="342900" indent="-342900">
              <a:buFont typeface="+mj-lt"/>
              <a:buAutoNum type="arabicPeriod"/>
            </a:pPr>
            <a:endParaRPr lang="fr-CH" sz="2000" dirty="0"/>
          </a:p>
          <a:p>
            <a:pPr marL="342900" indent="-342900">
              <a:buFont typeface="+mj-lt"/>
              <a:buAutoNum type="arabicPeriod"/>
            </a:pPr>
            <a:r>
              <a:rPr lang="fr-CH" sz="2000" dirty="0"/>
              <a:t>La rapidité des mesures de santé publique est déterminante. L’</a:t>
            </a:r>
            <a:r>
              <a:rPr lang="fr-CH" sz="2000" dirty="0" err="1"/>
              <a:t>outbreak</a:t>
            </a:r>
            <a:r>
              <a:rPr lang="fr-CH" sz="2000" dirty="0"/>
              <a:t> du Kent a montré qu’une antibioprophylaxie massive et précoce peut interrompre rapidement la transmission.</a:t>
            </a:r>
          </a:p>
          <a:p>
            <a:pPr marL="342900" indent="-342900">
              <a:buFont typeface="+mj-lt"/>
              <a:buAutoNum type="arabicPeriod"/>
            </a:pPr>
            <a:endParaRPr lang="fr-CH" sz="2000" dirty="0"/>
          </a:p>
          <a:p>
            <a:pPr marL="342900" indent="-342900">
              <a:buFont typeface="+mj-lt"/>
              <a:buAutoNum type="arabicPeriod"/>
            </a:pPr>
            <a:r>
              <a:rPr lang="fr-CH" sz="2000" dirty="0"/>
              <a:t>La prophylaxie post-</a:t>
            </a:r>
            <a:r>
              <a:rPr lang="fr-CH" sz="2000" dirty="0" err="1"/>
              <a:t>expositionnelle</a:t>
            </a:r>
            <a:r>
              <a:rPr lang="fr-CH" sz="2000" dirty="0"/>
              <a:t> doit être administrée sans délai aux contacts, indépendamment du statut vaccinal.</a:t>
            </a:r>
          </a:p>
          <a:p>
            <a:pPr marL="342900" indent="-342900">
              <a:buFont typeface="+mj-lt"/>
              <a:buAutoNum type="arabicPeriod"/>
            </a:pPr>
            <a:endParaRPr lang="fr-CH" sz="2000" dirty="0"/>
          </a:p>
          <a:p>
            <a:pPr marL="342900" indent="-342900">
              <a:buFont typeface="+mj-lt"/>
              <a:buAutoNum type="arabicPeriod"/>
            </a:pPr>
            <a:r>
              <a:rPr lang="fr-CH" sz="2000" dirty="0"/>
              <a:t>La vaccination constitue la meilleure stratégie de prévention car elle permet de réduire l’incidence des infections invasives et de prévenir les cas secondaires lors des flambées.</a:t>
            </a:r>
          </a:p>
        </p:txBody>
      </p:sp>
    </p:spTree>
    <p:extLst>
      <p:ext uri="{BB962C8B-B14F-4D97-AF65-F5344CB8AC3E}">
        <p14:creationId xmlns:p14="http://schemas.microsoft.com/office/powerpoint/2010/main" val="407351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2F452-8F86-3294-7CC4-CA85BA4B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5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Merci pour votre attention!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663E48-60C1-7936-4B80-18EED43A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2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DB479-8FBE-1250-A785-1327BF49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44F80-F2D0-02EA-C577-1475FAD4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5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Flambée de cas de maladie invasive à méningocoque B au Royaume-Uni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Mesures de santé publique </a:t>
            </a:r>
          </a:p>
          <a:p>
            <a:pPr marL="342900" indent="-342900">
              <a:buAutoNum type="arabicPeriod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Neisseria meningitidis 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Microbiologie/sérogroupes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Colonisation/portage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Maladies invasives à méningocoques </a:t>
            </a:r>
          </a:p>
          <a:p>
            <a:pPr marL="342900" indent="-342900"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Epidémiologie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Royaume-Uni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Suisse</a:t>
            </a:r>
          </a:p>
          <a:p>
            <a:pPr marL="342900" indent="-342900"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Vaccins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Recommandations vaccinales en Suisse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Réflexions concernant la flambée</a:t>
            </a:r>
          </a:p>
          <a:p>
            <a:pPr marL="342900" indent="-342900"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Prophylaxie post-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expositionnelle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Messages-clés  </a:t>
            </a:r>
          </a:p>
          <a:p>
            <a:pPr marL="0" indent="0"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00888B-7A06-50E5-FE07-08A5C5A44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6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3AB70-A9F6-3532-FEFF-672C00FF5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11A57-75BA-3687-1610-8BA7760E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3A55C5-4BAD-CB08-8EA0-48F5FD2D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3234848-854E-862B-963F-49349980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86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Ladhani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SN, Trotter C,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Amirthalingam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G, Ramsay ME.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vaccines, and the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Kent, UK. Lancet Infect Dis. 2026 May 11:S1473-3099(26)00232-X.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10.1016/S1473-3099(26)00232-X. Epub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PMID: 42114534.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Meningococci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NRCf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Report of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National Reference Center for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Meningococci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2025.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Office fédéral de la santé publique, Procédure à suivre en cas de contact avec un cas de maladie invasive à méningocoques (MIM): Résumé des recommandations, Bulletin de l’OFSP, 2025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Castilla J, García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Cenoz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Abad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Sánchez-Cambronero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Lorusso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N, Izquierdo C,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Cañellas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Llabrés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S, Roig J,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Malvar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A, González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Carril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F, Boone ALD, Pérez Martín J,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Rodríguez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Recio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MJ,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Galmés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A, Caballero A, García Rojas A,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Juanas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F, Nieto M,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Viloria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Raymundo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LJ,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Ochoa E, Rivas AI,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Castrillejo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D, Moreno Pérez D,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Borràs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Sánchez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Gómez A, Pastor E,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Nartallo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Arteagoitia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JM,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Álvarez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-Fernández B, García Pina R, Fernández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Arribas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Vanrell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J, García Hernández S, Mendoza RM, Méndez M,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López-Tercero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MM, Fernández-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Rodríguez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Blanco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Carrillo de Albornoz FJ, Ruiz Olivares J, Ruiz-Montero R,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Limia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A, Navarro-Alonso JA,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Vázquez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JA,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Barricarte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Group B Vaccine (4CMenB) in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J Med. 2023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2;388(5):427-438.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10.1056/NEJMoa2206433. PMID: 36724329.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Asturias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EJ, Bai X,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Bettinger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Castillo DN,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Caugant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Chacon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GC,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Dinleyici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Echaniz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-Aviles G, Garcia L,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Glennie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L, Harrison LH,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Howie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RL,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Itsko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Lucidarme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Marin JEO,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Marjuki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H, McNamara LA, Mustapha MM, Robinson JL,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Romeu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Sadarangani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Sáez-Llorens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Sáfadi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MAP, Stephens DS, Stuart JM, Taha MK, Tsang RSW, Vazquez J, De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North America: Updates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Global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Initiative. J Infect. 2022 Dec;85(6):611-622.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10.1016/j.jinf.2022.10.022. Epub 2022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 PMID: 36273639; PMCID: PMC11091909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McNamara LA,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MacNeil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JR, Cohn AC, Stephens DS. Mass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chemoprophylaxis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control of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outbreaks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Lancet Infect Dis. 2018 Sep;18(9):e272-e281. </a:t>
            </a:r>
            <a:r>
              <a:rPr lang="fr-FR" altLang="fr-FR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FR" altLang="fr-FR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10.1016/S1473-3099(18)30124-5. Epub 2018 May 29. PMID: 29858150; PMCID: PMC6599585.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Security Agency.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Invasive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2026: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briefing 1. 2026.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https://www.gov.uk/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/publications/invasive-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disease-outbreak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- 2026-technical-briefings/invasive-meningococcal-disease-outbreak-2026-technical-briefing-1 (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May 23, 2026).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78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14F38-227E-2C63-91AD-12F66594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DD7BD-2EF6-71AE-2339-F27DF40F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426F7F-4F22-1452-5A0B-3DB9F09D8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21049FC-62AB-1FCC-6741-D668F083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</a:pP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Andani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Abbing-Karahagopian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Kavaliauskaite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Schaffner TO, Sohn WY,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Graña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MG, Marshall H, Martinon-Torres F,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Bonanni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Rappuoli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Taha MK. Invasive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adolescents in Europe and select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geographies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unmet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Hum Vaccin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Immunother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2025 Dec;21(1):2574129.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10.1080/21645515.2025.2574129. Epub 2025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23. PMID: 41129722; PMCID: PMC12562678.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Ladhani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SN, Andrews N, Parikh SR, Campbell H, White J,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Edelstein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Bai X,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Lucidarme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Ramsay ME. Vaccination of Infants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B Vaccine (4CMenB) in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Med. 2020 Jan 23;382(4):309-317. </a:t>
            </a:r>
            <a:r>
              <a:rPr lang="fr-FR" altLang="fr-FR" sz="15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FR" altLang="fr-FR" sz="15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10.1056/NEJMoa1901229. PMID: 31971676.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Telisinghe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L, Waite TD, Gobin M,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Ronveaux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O, Fernandez K, Stuart JM, et al.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Chemoprophylaxis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and vaccination in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preventing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cases of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contacts of a case of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Epidemiol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Infect. 2015;143(11):2259-68.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Ravenhorst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MB,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Bijlsma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MW, van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Houten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MA,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Struben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VMD, Anderson AS,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Eiden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J, et al.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carriage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in Dutch adolescents and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; a cross-sectional and longitudinal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. Clin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Infect. 2017;23(8):573 e1- e7.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Zalmanovici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Trestioreanu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A, Fraser A,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Gafter-Gvili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A, Paul M,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Leibovici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Antibiotics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preventing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infections. Cochrane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. 2013;2013(10):CD004785.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Emonet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S, Born R,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Schrenzel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J. [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infections in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: changes in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manifestations and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Med Suisse. 2018;14(622):1781-4.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Christensen et al,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carriage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, Lancet Infect Dis, 2010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endParaRPr lang="fr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4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9B68-5F59-D13D-D76A-D331C213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1C8C4-46F9-08C4-875B-A9871101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60"/>
            <a:ext cx="12191999" cy="1243455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Flambée de cas de maladie invasive à méningocoque B au Royaume-Uni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D5CE1-7F51-20E7-07D2-FAF6B795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230" y="1613947"/>
            <a:ext cx="7778261" cy="4329653"/>
          </a:xfrm>
        </p:spPr>
        <p:txBody>
          <a:bodyPr>
            <a:normAutofit/>
          </a:bodyPr>
          <a:lstStyle/>
          <a:p>
            <a:pPr marL="342900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Lieu de transmission : discothèque, Canterbury, Kent, Royaume-Uni</a:t>
            </a:r>
          </a:p>
          <a:p>
            <a:pPr marL="342900" indent="-34290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21 cas confirmés par laboratoire – dont 15 cas identifiés en &lt;48h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Etudiants (Université du Kent)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Âge médian : 19 ans 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9 admissions aux soins intensifs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 décès  </a:t>
            </a:r>
          </a:p>
          <a:p>
            <a:pPr marL="342900" indent="-34290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A6A89E-33A1-09A1-E927-DA32E7316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434006-3D56-7025-8055-760254EA4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1" y="1240190"/>
            <a:ext cx="2361244" cy="2597084"/>
          </a:xfrm>
          <a:prstGeom prst="rect">
            <a:avLst/>
          </a:prstGeom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3D1ED5BC-A711-D3F7-830C-2FF15899F328}"/>
              </a:ext>
            </a:extLst>
          </p:cNvPr>
          <p:cNvSpPr txBox="1"/>
          <p:nvPr/>
        </p:nvSpPr>
        <p:spPr>
          <a:xfrm>
            <a:off x="4686141" y="6509428"/>
            <a:ext cx="2819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2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Ladhani</a:t>
            </a:r>
            <a:r>
              <a:rPr lang="fr-FR" altLang="fr-FR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altLang="fr-FR" sz="12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Infect Dis</a:t>
            </a:r>
            <a:r>
              <a:rPr lang="fr-FR" altLang="fr-FR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eople who attended nightclub urged to get antibiotics amid meningitis  outbreak | Belfast Telegraph">
            <a:extLst>
              <a:ext uri="{FF2B5EF4-FFF2-40B4-BE49-F238E27FC236}">
                <a16:creationId xmlns:a16="http://schemas.microsoft.com/office/drawing/2014/main" id="{A1AF29B5-36F1-9076-ACFE-20368212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5903"/>
            <a:ext cx="2996546" cy="19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808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A957BF53-2AA2-270B-1867-3AFFE018DB98}"/>
              </a:ext>
            </a:extLst>
          </p:cNvPr>
          <p:cNvGrpSpPr/>
          <p:nvPr/>
        </p:nvGrpSpPr>
        <p:grpSpPr>
          <a:xfrm>
            <a:off x="415636" y="1191735"/>
            <a:ext cx="11866720" cy="3205122"/>
            <a:chOff x="838198" y="919943"/>
            <a:chExt cx="11101153" cy="5187064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B7A600DC-1418-A255-3FC2-78CCBCF6265D}"/>
                </a:ext>
              </a:extLst>
            </p:cNvPr>
            <p:cNvGrpSpPr/>
            <p:nvPr/>
          </p:nvGrpSpPr>
          <p:grpSpPr>
            <a:xfrm>
              <a:off x="838200" y="2009938"/>
              <a:ext cx="10515600" cy="2515124"/>
              <a:chOff x="838200" y="2009938"/>
              <a:chExt cx="10515600" cy="2515124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DFB947B0-99EB-6A5F-B7B9-46B6214AD398}"/>
                  </a:ext>
                </a:extLst>
              </p:cNvPr>
              <p:cNvGrpSpPr/>
              <p:nvPr/>
            </p:nvGrpSpPr>
            <p:grpSpPr>
              <a:xfrm>
                <a:off x="838200" y="2012483"/>
                <a:ext cx="10515600" cy="2512579"/>
                <a:chOff x="838200" y="2629681"/>
                <a:chExt cx="10515600" cy="2512579"/>
              </a:xfrm>
            </p:grpSpPr>
            <p:cxnSp>
              <p:nvCxnSpPr>
                <p:cNvPr id="5" name="Connecteur droit 4">
                  <a:extLst>
                    <a:ext uri="{FF2B5EF4-FFF2-40B4-BE49-F238E27FC236}">
                      <a16:creationId xmlns:a16="http://schemas.microsoft.com/office/drawing/2014/main" id="{A782F8FD-4530-61D7-44DE-A4E5D65F1AAC}"/>
                    </a:ext>
                  </a:extLst>
                </p:cNvPr>
                <p:cNvCxnSpPr/>
                <p:nvPr/>
              </p:nvCxnSpPr>
              <p:spPr>
                <a:xfrm>
                  <a:off x="838200" y="3864077"/>
                  <a:ext cx="10515600" cy="0"/>
                </a:xfrm>
                <a:prstGeom prst="line">
                  <a:avLst/>
                </a:prstGeom>
                <a:ln w="31750">
                  <a:headEnd type="oval" w="lg" len="lg"/>
                  <a:tailEnd type="oval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necteur droit 5">
                  <a:extLst>
                    <a:ext uri="{FF2B5EF4-FFF2-40B4-BE49-F238E27FC236}">
                      <a16:creationId xmlns:a16="http://schemas.microsoft.com/office/drawing/2014/main" id="{1C8C572E-5606-B5DF-6F1D-9625585C12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8963" y="2629681"/>
                  <a:ext cx="0" cy="1234396"/>
                </a:xfrm>
                <a:prstGeom prst="line">
                  <a:avLst/>
                </a:prstGeom>
                <a:ln w="31750" cap="flat">
                  <a:solidFill>
                    <a:srgbClr val="C00000"/>
                  </a:solidFill>
                  <a:headEnd type="oval" w="lg" len="lg"/>
                  <a:tailEnd type="oval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>
                  <a:extLst>
                    <a:ext uri="{FF2B5EF4-FFF2-40B4-BE49-F238E27FC236}">
                      <a16:creationId xmlns:a16="http://schemas.microsoft.com/office/drawing/2014/main" id="{51230C6C-BBAC-C10C-0B34-B7E435453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7037" y="3899170"/>
                  <a:ext cx="0" cy="1234396"/>
                </a:xfrm>
                <a:prstGeom prst="line">
                  <a:avLst/>
                </a:prstGeom>
                <a:ln w="31750">
                  <a:solidFill>
                    <a:srgbClr val="FFC000"/>
                  </a:solidFill>
                  <a:headEnd type="oval" w="lg" len="lg"/>
                  <a:tailEnd type="oval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>
                  <a:extLst>
                    <a:ext uri="{FF2B5EF4-FFF2-40B4-BE49-F238E27FC236}">
                      <a16:creationId xmlns:a16="http://schemas.microsoft.com/office/drawing/2014/main" id="{3DDB0177-BBAF-F57A-8F0F-61B22E8B1C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5999" y="2670923"/>
                  <a:ext cx="0" cy="1234396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headEnd type="oval" w="lg" len="lg"/>
                  <a:tailEnd type="oval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>
                  <a:extLst>
                    <a:ext uri="{FF2B5EF4-FFF2-40B4-BE49-F238E27FC236}">
                      <a16:creationId xmlns:a16="http://schemas.microsoft.com/office/drawing/2014/main" id="{07931396-74AE-6A50-4FD4-184731863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39545" y="3907864"/>
                  <a:ext cx="0" cy="1234396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  <a:headEnd type="oval" w="lg" len="lg"/>
                  <a:tailEnd type="oval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1A192B9C-75DA-6722-D2A7-DAEB846F69FC}"/>
                    </a:ext>
                  </a:extLst>
                </p:cNvPr>
                <p:cNvSpPr txBox="1"/>
                <p:nvPr/>
              </p:nvSpPr>
              <p:spPr>
                <a:xfrm>
                  <a:off x="1595005" y="4147036"/>
                  <a:ext cx="12572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 mars </a:t>
                  </a:r>
                </a:p>
              </p:txBody>
            </p:sp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8EDB6F13-9BD6-5A56-ADAA-D912CE562F80}"/>
                    </a:ext>
                  </a:extLst>
                </p:cNvPr>
                <p:cNvSpPr txBox="1"/>
                <p:nvPr/>
              </p:nvSpPr>
              <p:spPr>
                <a:xfrm>
                  <a:off x="3526160" y="3073083"/>
                  <a:ext cx="12157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 mars </a:t>
                  </a:r>
                </a:p>
              </p:txBody>
            </p:sp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5E3F7F1E-8C81-A674-5D46-DD295E1ADCC9}"/>
                    </a:ext>
                  </a:extLst>
                </p:cNvPr>
                <p:cNvSpPr txBox="1"/>
                <p:nvPr/>
              </p:nvSpPr>
              <p:spPr>
                <a:xfrm>
                  <a:off x="5566068" y="4155730"/>
                  <a:ext cx="12365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92D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 mars </a:t>
                  </a:r>
                </a:p>
              </p:txBody>
            </p: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659F18A1-22EF-7733-5A9F-1DDC01A3CEEB}"/>
                    </a:ext>
                  </a:extLst>
                </p:cNvPr>
                <p:cNvSpPr txBox="1"/>
                <p:nvPr/>
              </p:nvSpPr>
              <p:spPr>
                <a:xfrm>
                  <a:off x="7603250" y="3070746"/>
                  <a:ext cx="1374646" cy="466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 mars </a:t>
                  </a:r>
                </a:p>
              </p:txBody>
            </p: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577322C2-AE40-1088-0559-FB8E276B5DBC}"/>
                    </a:ext>
                  </a:extLst>
                </p:cNvPr>
                <p:cNvSpPr txBox="1"/>
                <p:nvPr/>
              </p:nvSpPr>
              <p:spPr>
                <a:xfrm>
                  <a:off x="9284278" y="4147036"/>
                  <a:ext cx="12036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 mars </a:t>
                  </a:r>
                </a:p>
              </p:txBody>
            </p:sp>
          </p:grp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F98A64C4-CE7B-FB24-0EE1-D56473C61B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1309" y="2009938"/>
                <a:ext cx="0" cy="1234396"/>
              </a:xfrm>
              <a:prstGeom prst="line">
                <a:avLst/>
              </a:prstGeom>
              <a:ln w="31750">
                <a:solidFill>
                  <a:srgbClr val="7030A0"/>
                </a:solidFill>
                <a:headEnd type="oval" w="lg" len="lg"/>
                <a:tailEnd type="oval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EEA6839-1419-3EC1-B3AE-ED4066CC2F21}"/>
                </a:ext>
              </a:extLst>
            </p:cNvPr>
            <p:cNvSpPr txBox="1"/>
            <p:nvPr/>
          </p:nvSpPr>
          <p:spPr>
            <a:xfrm>
              <a:off x="838198" y="919943"/>
              <a:ext cx="3295827" cy="946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cas </a:t>
              </a:r>
            </a:p>
            <a:p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1 semaine après le rassemblement 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8F70123-7A96-47FC-C12F-4A839654BE78}"/>
                </a:ext>
              </a:extLst>
            </p:cNvPr>
            <p:cNvSpPr txBox="1"/>
            <p:nvPr/>
          </p:nvSpPr>
          <p:spPr>
            <a:xfrm>
              <a:off x="2805553" y="4699046"/>
              <a:ext cx="2760515" cy="8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Notification aux autorités du 1</a:t>
              </a:r>
              <a:r>
                <a:rPr lang="fr-FR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cas 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982F900-4581-201D-4B19-98189CE56FFD}"/>
                </a:ext>
              </a:extLst>
            </p:cNvPr>
            <p:cNvSpPr txBox="1"/>
            <p:nvPr/>
          </p:nvSpPr>
          <p:spPr>
            <a:xfrm>
              <a:off x="5238750" y="1328960"/>
              <a:ext cx="2176943" cy="466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, 3</a:t>
              </a:r>
              <a:r>
                <a:rPr lang="fr-FR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et 4</a:t>
              </a:r>
              <a:r>
                <a:rPr lang="fr-FR" sz="1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cas 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E724E47-7B0F-ED1E-515F-110D7E6D71DB}"/>
                </a:ext>
              </a:extLst>
            </p:cNvPr>
            <p:cNvSpPr txBox="1"/>
            <p:nvPr/>
          </p:nvSpPr>
          <p:spPr>
            <a:xfrm>
              <a:off x="6953248" y="4622755"/>
              <a:ext cx="4049297" cy="148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Déclaration de flambée </a:t>
              </a:r>
            </a:p>
            <a:p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13 cas au total</a:t>
              </a:r>
            </a:p>
            <a:p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Début de l’antibioprophylaxie et vaccination  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79B0247-A8EC-A08C-0BD9-89A44DA93625}"/>
                </a:ext>
              </a:extLst>
            </p:cNvPr>
            <p:cNvSpPr txBox="1"/>
            <p:nvPr/>
          </p:nvSpPr>
          <p:spPr>
            <a:xfrm>
              <a:off x="8643503" y="926371"/>
              <a:ext cx="3295848" cy="8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Dernier cas </a:t>
              </a:r>
            </a:p>
            <a:p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21 cas confirmés au total </a:t>
              </a:r>
            </a:p>
          </p:txBody>
        </p: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CFA015FB-AEC2-53D5-763C-D03346E6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96" y="111016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Mesures de santé publique 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DB24486-BACF-875D-F020-D1499B12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BB1CED2-D5A1-B761-F511-7CE9C876B412}"/>
              </a:ext>
            </a:extLst>
          </p:cNvPr>
          <p:cNvSpPr/>
          <p:nvPr/>
        </p:nvSpPr>
        <p:spPr>
          <a:xfrm>
            <a:off x="415636" y="4457223"/>
            <a:ext cx="11360728" cy="15398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Conséquences -  La rapidité et l'ampleur des mesures de santé publique prises sont sans précédent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13 000 personnes ont bénéficié d’une prophylaxie antibiotique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5000 personnes ont été vaccinées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autre cas lié à la souche responsable de l’épidémie n’a été signalé depuis le 17 mars 2026</a:t>
            </a:r>
          </a:p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A4F6C1-3F6A-26EB-F788-A5A6D203C670}"/>
              </a:ext>
            </a:extLst>
          </p:cNvPr>
          <p:cNvSpPr txBox="1"/>
          <p:nvPr/>
        </p:nvSpPr>
        <p:spPr>
          <a:xfrm>
            <a:off x="4856905" y="6511385"/>
            <a:ext cx="2852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2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Ladhani</a:t>
            </a:r>
            <a:r>
              <a:rPr lang="fr-FR" altLang="fr-FR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altLang="fr-FR" sz="12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Infect Dis</a:t>
            </a:r>
            <a:r>
              <a:rPr lang="fr-FR" altLang="fr-FR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C69A-6D43-BD62-13CE-26E269A86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3FE4F-EC38-E0C3-5E71-3DF1A13E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>
                <a:latin typeface="Arial" panose="020B0604020202020204" pitchFamily="34" charset="0"/>
                <a:cs typeface="Arial" panose="020B0604020202020204" pitchFamily="34" charset="0"/>
              </a:rPr>
              <a:t>Neisseria meningitidis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8BE6A-0658-F79E-465F-59C6977DE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4664" cy="36607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Diplocoque Gram négatif en « grain de café »,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aérobe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Facteur de virulence principal = capsule polysaccharide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12 sérogroupes basés sur les capsules polysaccharides</a:t>
            </a:r>
          </a:p>
          <a:p>
            <a:pPr marL="342900" indent="-34290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Sérogroupes les plus importants : A, B, C, W, X et Y</a:t>
            </a:r>
          </a:p>
          <a:p>
            <a:pPr marL="800100" lvl="1" indent="-34290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responsables de la quasi-totalité des cas de maladie invasive à méningocoques dans les différentes régions du monde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348E0B-5CBA-19ED-7A5C-29F33BB9A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6" name="Picture 2" descr="Meningococcal Disease Causes and How It Spreads | CDC">
            <a:extLst>
              <a:ext uri="{FF2B5EF4-FFF2-40B4-BE49-F238E27FC236}">
                <a16:creationId xmlns:a16="http://schemas.microsoft.com/office/drawing/2014/main" id="{BB2F59AA-2932-6302-E1BE-6F250046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30" y="1021334"/>
            <a:ext cx="3467100" cy="19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8AD3DC-2A8B-7AD4-CEFE-1ABFD5803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530" y="3103563"/>
            <a:ext cx="3466823" cy="252355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183C51-0729-257A-BE23-8E88FB365BB2}"/>
              </a:ext>
            </a:extLst>
          </p:cNvPr>
          <p:cNvSpPr txBox="1"/>
          <p:nvPr/>
        </p:nvSpPr>
        <p:spPr>
          <a:xfrm>
            <a:off x="4419600" y="6492875"/>
            <a:ext cx="3352800" cy="2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Image : </a:t>
            </a:r>
            <a:r>
              <a:rPr lang="fr-CH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Ganesh K. </a:t>
            </a:r>
            <a:r>
              <a:rPr lang="fr-CH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CH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CH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BMC </a:t>
            </a:r>
            <a:r>
              <a:rPr lang="fr-CH" sz="12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12129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A54A-DD9F-E88A-947A-E45E18CFD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5E4D9-5175-B01B-4880-04525916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Colonisation / portage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684A6C-D0C8-E055-A3E7-E0109F5FE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8" y="1849346"/>
            <a:ext cx="5257800" cy="4060524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méningocoque est un colonisateur bénin typique du nasopharynx humain sain.</a:t>
            </a: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Prévalence portage population au niveau nasopharyngé </a:t>
            </a:r>
            <a:r>
              <a:rPr lang="fr-CH" sz="1800" b="1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 10-15 %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(intervalle : 5-30%, plus élevé chez les adolescents et jeunes adultes)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Transmission : gouttelettes, aérosols, salive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Colonisation =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pré-requis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pour le développement d’une infection systémique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Absence de production de capsule chez la plupart des souches chez les porteurs (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downrégulation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gène)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4B57CA-B948-E694-F5F7-3B85745A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6" name="Image 5" descr="Une image contenant texte, carte, diagramme, capture d’écran&#10;&#10;Description générée automatiquement">
            <a:extLst>
              <a:ext uri="{FF2B5EF4-FFF2-40B4-BE49-F238E27FC236}">
                <a16:creationId xmlns:a16="http://schemas.microsoft.com/office/drawing/2014/main" id="{2CA4B274-2A94-D50D-5599-720B266FF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90" b="10338"/>
          <a:stretch/>
        </p:blipFill>
        <p:spPr>
          <a:xfrm>
            <a:off x="5887339" y="1825626"/>
            <a:ext cx="6304660" cy="40605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DBB1E75-7680-9AA6-66BA-E30808858977}"/>
              </a:ext>
            </a:extLst>
          </p:cNvPr>
          <p:cNvSpPr txBox="1"/>
          <p:nvPr/>
        </p:nvSpPr>
        <p:spPr>
          <a:xfrm>
            <a:off x="4572000" y="6522564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b="0" u="none" dirty="0">
                <a:latin typeface="Arial" panose="020B0604020202020204" pitchFamily="34" charset="0"/>
                <a:cs typeface="Arial" panose="020B0604020202020204" pitchFamily="34" charset="0"/>
              </a:rPr>
              <a:t>Christensen et al, </a:t>
            </a:r>
            <a:r>
              <a:rPr lang="fr-CH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Lancet Infect Dis</a:t>
            </a:r>
            <a:r>
              <a:rPr lang="fr-CH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5148-F9CE-0A83-DCC2-E3EBCD919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957A5-D711-DA93-9987-F99253E8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Les maladies invasives à méningocoques (MIM)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7D30F-959D-9E36-7C7F-EC80CEEB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11" y="1690688"/>
            <a:ext cx="7176247" cy="4360022"/>
          </a:xfrm>
        </p:spPr>
        <p:txBody>
          <a:bodyPr>
            <a:noAutofit/>
          </a:bodyPr>
          <a:lstStyle/>
          <a:p>
            <a:pPr marL="285750" indent="-28575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Isolement de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N. meningitidis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par culture ou mise en évidence d’acide nucléique à partir d’un échantillon de matériel normalement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stérile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CH" sz="1800" b="1" dirty="0">
              <a:solidFill>
                <a:srgbClr val="101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fr-CH" sz="1800" b="1" dirty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développement d'une MIM est liée à l'acquisition récente d'une souche pathogène.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Mortalité rapide et importante </a:t>
            </a:r>
          </a:p>
          <a:p>
            <a:pPr marL="742950" lvl="1" indent="-285750"/>
            <a:r>
              <a:rPr lang="fr-CH" sz="1800" u="sng" dirty="0">
                <a:latin typeface="Arial" panose="020B0604020202020204" pitchFamily="34" charset="0"/>
                <a:cs typeface="Arial" panose="020B0604020202020204" pitchFamily="34" charset="0"/>
              </a:rPr>
              <a:t>Mortalité des MIM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: 10-15 % (70-90% avant l’introduction des antibiotiques)</a:t>
            </a:r>
          </a:p>
          <a:p>
            <a:pPr marL="742950" lvl="1" indent="-285750"/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Délai moyen entre début des symptômes et admission à l’hôpital : &lt; 22h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Morbidité importante </a:t>
            </a:r>
          </a:p>
          <a:p>
            <a:pPr marL="742950" lvl="1" indent="-285750"/>
            <a:r>
              <a:rPr lang="fr-CH" sz="1800" u="sng" dirty="0">
                <a:latin typeface="Arial" panose="020B0604020202020204" pitchFamily="34" charset="0"/>
                <a:cs typeface="Arial" panose="020B0604020202020204" pitchFamily="34" charset="0"/>
              </a:rPr>
              <a:t>Séquelles MIM :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11-19% (perte d’audition, déficits neurologiques, amputation membre)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Maladie à déclaration obligatoire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CCC9D5-C413-114C-5FFC-B665AA3A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6" name="Espace réservé du contenu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CAD0172-CF95-B7C5-0BA7-ADDD7AFD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358" y="1419881"/>
            <a:ext cx="4757641" cy="47409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3408C8-DEB7-8381-16E5-5491E0191ADF}"/>
              </a:ext>
            </a:extLst>
          </p:cNvPr>
          <p:cNvSpPr txBox="1"/>
          <p:nvPr/>
        </p:nvSpPr>
        <p:spPr>
          <a:xfrm>
            <a:off x="2882152" y="6321517"/>
            <a:ext cx="776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Procédure à suivre en cas de contact avec un cas de maladie invasive à méningocoques, </a:t>
            </a:r>
            <a:r>
              <a:rPr lang="fr-FR" sz="1200" i="1" dirty="0"/>
              <a:t>Bulletin de l’OFSP</a:t>
            </a:r>
            <a:r>
              <a:rPr lang="fr-FR" sz="1200" dirty="0"/>
              <a:t>, 2025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Tableau :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Emonet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Med Suisse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62242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4642D-8D43-2F82-2A41-12857DF1C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022FE-C834-23A9-5211-8972CCC3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Epidémiologie au Royaume-Uni 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EC905A-A9A9-DF53-3F16-A1D0A0017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39" y="1814031"/>
            <a:ext cx="7684477" cy="4223483"/>
          </a:xfrm>
        </p:spPr>
        <p:txBody>
          <a:bodyPr/>
          <a:lstStyle/>
          <a:p>
            <a:pPr marL="0" indent="0">
              <a:buNone/>
            </a:pPr>
            <a:r>
              <a:rPr lang="fr-CH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 invasive à méningocoque au UK (année épidémiologique 2024-2025) : </a:t>
            </a:r>
          </a:p>
          <a:p>
            <a:pPr marL="742950" lvl="1" indent="-285750"/>
            <a:r>
              <a:rPr lang="fr-CH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 cas confirmés au Royaume-Uni (incidence 1/100’000 habitants)</a:t>
            </a:r>
          </a:p>
          <a:p>
            <a:pPr marL="742950" lvl="1" indent="-285750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82,8% liés à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MenB</a:t>
            </a:r>
            <a:endParaRPr lang="fr-CH" dirty="0">
              <a:solidFill>
                <a:srgbClr val="141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fr-CH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Rares cas liés au sérogroupe C (0,8%), W (11,4%) et Y (3,4%). </a:t>
            </a:r>
          </a:p>
          <a:p>
            <a:pPr marL="1200150" lvl="2" indent="-285750"/>
            <a:r>
              <a:rPr lang="fr-CH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de tous les adolescents avec </a:t>
            </a:r>
            <a:r>
              <a:rPr lang="fr-CH" dirty="0" err="1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MenACWY</a:t>
            </a:r>
            <a:r>
              <a:rPr lang="fr-CH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depuis 2015 </a:t>
            </a:r>
          </a:p>
          <a:p>
            <a:pPr marL="742950" lvl="1" indent="-285750"/>
            <a:r>
              <a:rPr lang="fr-CH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cas lié au sérogroupe A ou X.</a:t>
            </a:r>
          </a:p>
          <a:p>
            <a:pPr marL="285750" indent="-285750"/>
            <a:endParaRPr lang="fr-CH" dirty="0">
              <a:solidFill>
                <a:srgbClr val="141413"/>
              </a:solidFill>
            </a:endParaRPr>
          </a:p>
          <a:p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05231A-3256-DF69-44F8-CA270426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359010C-8BBA-469A-354B-D481AB766E38}"/>
              </a:ext>
            </a:extLst>
          </p:cNvPr>
          <p:cNvSpPr txBox="1"/>
          <p:nvPr/>
        </p:nvSpPr>
        <p:spPr>
          <a:xfrm>
            <a:off x="4856905" y="6511385"/>
            <a:ext cx="2852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2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Ladhani</a:t>
            </a:r>
            <a:r>
              <a:rPr lang="fr-FR" altLang="fr-FR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altLang="fr-FR" sz="12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Infect Dis</a:t>
            </a:r>
            <a:r>
              <a:rPr lang="fr-FR" altLang="fr-FR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80710A2-F61F-8071-C08E-9DB86A19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31" y="1027906"/>
            <a:ext cx="2936192" cy="44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7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D05E0-FA7D-8D55-ED68-BE9291FB7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CBCBB-6205-1DE4-1642-14334C19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Epidémiologie en Suisse 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92083C-D07D-4AA6-CFF2-4445B223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06060"/>
            <a:ext cx="5257800" cy="4239894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endParaRPr lang="fr-CH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/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50 cas/an (environ 0,6 pour 100 000 habitants). </a:t>
            </a:r>
          </a:p>
          <a:p>
            <a:pPr marL="285750" indent="-285750"/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37 cas de MIM ont été signalés en 2025.</a:t>
            </a:r>
          </a:p>
          <a:p>
            <a:pPr marL="285750" indent="-285750"/>
            <a:endParaRPr lang="fr-CH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/>
            <a:r>
              <a:rPr lang="fr-CH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MenB</a:t>
            </a:r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 était le sérogroupe invasif le plus fréquent (14/33 ; 42 %), </a:t>
            </a:r>
          </a:p>
          <a:p>
            <a:pPr marL="285750" indent="-285750"/>
            <a:r>
              <a:rPr lang="fr-CH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MenY</a:t>
            </a:r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 (12/33 ; 36 %)</a:t>
            </a:r>
          </a:p>
          <a:p>
            <a:pPr marL="285750" indent="-285750"/>
            <a:r>
              <a:rPr lang="fr-CH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MenW</a:t>
            </a:r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 (6/33 ; 18 %) </a:t>
            </a:r>
          </a:p>
          <a:p>
            <a:pPr marL="285750" indent="-285750"/>
            <a:r>
              <a:rPr lang="fr-CH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MenC</a:t>
            </a:r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 (1/33 ; 3 %).</a:t>
            </a:r>
          </a:p>
          <a:p>
            <a:pPr marL="285750" indent="-285750"/>
            <a:endParaRPr lang="fr-CH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/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Toutes les souches invasives de </a:t>
            </a:r>
            <a:r>
              <a:rPr lang="fr-CH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N. meningitidis </a:t>
            </a:r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</a:rPr>
              <a:t>identifiées en 2025 étaient sensibles à la ceftriaxone</a:t>
            </a:r>
            <a:endParaRPr lang="fr-CH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E31C60-49A3-9F9D-ADA9-0834D62DF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60858"/>
            <a:ext cx="2710375" cy="6971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3550CE-311A-8A53-F855-A18E02AD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1" y="1506060"/>
            <a:ext cx="5594059" cy="42398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BC8D3C2-48EF-5708-11D3-6761FAE4458B}"/>
              </a:ext>
            </a:extLst>
          </p:cNvPr>
          <p:cNvSpPr txBox="1"/>
          <p:nvPr/>
        </p:nvSpPr>
        <p:spPr>
          <a:xfrm>
            <a:off x="3534380" y="6492875"/>
            <a:ext cx="460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Centre national suisse des méningocoques, Rapport annuel, 2025 </a:t>
            </a:r>
          </a:p>
        </p:txBody>
      </p:sp>
    </p:spTree>
    <p:extLst>
      <p:ext uri="{BB962C8B-B14F-4D97-AF65-F5344CB8AC3E}">
        <p14:creationId xmlns:p14="http://schemas.microsoft.com/office/powerpoint/2010/main" val="8995657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B5BDD8ADD494AB31CDCEB131CD9FD" ma:contentTypeVersion="4" ma:contentTypeDescription="Crée un document." ma:contentTypeScope="" ma:versionID="56038f1300f533cea067b1dec4d0dbf4">
  <xsd:schema xmlns:xsd="http://www.w3.org/2001/XMLSchema" xmlns:xs="http://www.w3.org/2001/XMLSchema" xmlns:p="http://schemas.microsoft.com/office/2006/metadata/properties" xmlns:ns3="13ec800e-26ff-4235-ba18-396662eb5731" targetNamespace="http://schemas.microsoft.com/office/2006/metadata/properties" ma:root="true" ma:fieldsID="1c800bb3c3801477a827628a9488a5cb" ns3:_="">
    <xsd:import namespace="13ec800e-26ff-4235-ba18-396662eb573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c800e-26ff-4235-ba18-396662eb573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354FEF-319A-48DA-945F-FE8CA436705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13ec800e-26ff-4235-ba18-396662eb573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3FDBEC4-8D8D-4A8D-9C96-669ED7FC1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8D0B4-F50C-477B-9C9A-64C4FBE0E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ec800e-26ff-4235-ba18-396662eb57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f7e4b4e-9fe2-4485-a2f7-99690d1a8404}" enabled="0" method="" siteId="{ff7e4b4e-9fe2-4485-a2f7-99690d1a84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3328</Words>
  <Application>Microsoft Office PowerPoint</Application>
  <PresentationFormat>Grand écran</PresentationFormat>
  <Paragraphs>238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Frutiger</vt:lpstr>
      <vt:lpstr>MtrqglAdvTT86d47313</vt:lpstr>
      <vt:lpstr>Thème Office</vt:lpstr>
      <vt:lpstr>Flambée de cas de maladie invasive à méningocoque du sérogroupe B au Royaume-Uni</vt:lpstr>
      <vt:lpstr>Plan</vt:lpstr>
      <vt:lpstr>Flambée de cas de maladie invasive à méningocoque B au Royaume-Uni</vt:lpstr>
      <vt:lpstr>Mesures de santé publique </vt:lpstr>
      <vt:lpstr>Neisseria meningitidis</vt:lpstr>
      <vt:lpstr>Colonisation / portage </vt:lpstr>
      <vt:lpstr>Les maladies invasives à méningocoques (MIM)</vt:lpstr>
      <vt:lpstr>Epidémiologie au Royaume-Uni </vt:lpstr>
      <vt:lpstr>Epidémiologie en Suisse </vt:lpstr>
      <vt:lpstr>Vaccins</vt:lpstr>
      <vt:lpstr>Efficacité et effets secondaires </vt:lpstr>
      <vt:lpstr>Réflexion concernant l’outbreak </vt:lpstr>
      <vt:lpstr>Prophylaxie post-expositionnelle (PPE)</vt:lpstr>
      <vt:lpstr>Fenêtre d’opportunité pour l’administration de mesures post-expositionnelles MIM </vt:lpstr>
      <vt:lpstr>Définitions</vt:lpstr>
      <vt:lpstr>Efficacité de la PPE après contact étroit avec cas de MIM</vt:lpstr>
      <vt:lpstr>Antibioprophylaxie - schéma</vt:lpstr>
      <vt:lpstr>Messages-clés </vt:lpstr>
      <vt:lpstr>Merci pour votre attention!</vt:lpstr>
      <vt:lpstr>Références</vt:lpstr>
      <vt:lpstr>Références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VIEIRA GOMES Catia</dc:creator>
  <cp:lastModifiedBy>VIEIRA GOMES Catia</cp:lastModifiedBy>
  <cp:revision>30</cp:revision>
  <dcterms:created xsi:type="dcterms:W3CDTF">2026-05-30T09:23:43Z</dcterms:created>
  <dcterms:modified xsi:type="dcterms:W3CDTF">2026-06-03T07:29:45Z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0x010100C20B5BDD8ADD494AB31CDCEB131CD9FD</vt:lpwstr>
  </property>
</Properties>
</file>