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doc" ContentType="application/msword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7"/>
  </p:notesMasterIdLst>
  <p:handoutMasterIdLst>
    <p:handoutMasterId r:id="rId28"/>
  </p:handoutMasterIdLst>
  <p:sldIdLst>
    <p:sldId id="256" r:id="rId2"/>
    <p:sldId id="320" r:id="rId3"/>
    <p:sldId id="349" r:id="rId4"/>
    <p:sldId id="319" r:id="rId5"/>
    <p:sldId id="321" r:id="rId6"/>
    <p:sldId id="379" r:id="rId7"/>
    <p:sldId id="365" r:id="rId8"/>
    <p:sldId id="366" r:id="rId9"/>
    <p:sldId id="335" r:id="rId10"/>
    <p:sldId id="342" r:id="rId11"/>
    <p:sldId id="358" r:id="rId12"/>
    <p:sldId id="324" r:id="rId13"/>
    <p:sldId id="333" r:id="rId14"/>
    <p:sldId id="337" r:id="rId15"/>
    <p:sldId id="380" r:id="rId16"/>
    <p:sldId id="381" r:id="rId17"/>
    <p:sldId id="263" r:id="rId18"/>
    <p:sldId id="371" r:id="rId19"/>
    <p:sldId id="264" r:id="rId20"/>
    <p:sldId id="285" r:id="rId21"/>
    <p:sldId id="301" r:id="rId22"/>
    <p:sldId id="295" r:id="rId23"/>
    <p:sldId id="374" r:id="rId24"/>
    <p:sldId id="378" r:id="rId25"/>
    <p:sldId id="292" r:id="rId2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18" autoAdjust="0"/>
    <p:restoredTop sz="86444" autoAdjust="0"/>
  </p:normalViewPr>
  <p:slideViewPr>
    <p:cSldViewPr>
      <p:cViewPr>
        <p:scale>
          <a:sx n="85" d="100"/>
          <a:sy n="85" d="100"/>
        </p:scale>
        <p:origin x="-114" y="-78"/>
      </p:cViewPr>
      <p:guideLst>
        <p:guide orient="horz" pos="2159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89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CB969C-C700-4388-A924-81BE16BEE9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86763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4614208-11BA-46FB-AA4D-324B74880F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76598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1995:Création du poste en (commun 3HL-</a:t>
            </a:r>
            <a:r>
              <a:rPr lang="fr-CH" dirty="0" err="1" smtClean="0"/>
              <a:t>Cst</a:t>
            </a:r>
            <a:r>
              <a:rPr lang="fr-CH" dirty="0" smtClean="0"/>
              <a:t>: évolue ISC)</a:t>
            </a:r>
          </a:p>
          <a:p>
            <a:r>
              <a:rPr lang="fr-CH" dirty="0" smtClean="0"/>
              <a:t>Depuis 1998, développé  le poste d’I S C en diabétologie commun pour les adultes et les enfants. </a:t>
            </a:r>
          </a:p>
          <a:p>
            <a:r>
              <a:rPr lang="fr-CH" b="1" dirty="0" smtClean="0"/>
              <a:t>3,20 poste occupés par 4 personnes</a:t>
            </a:r>
          </a:p>
          <a:p>
            <a:r>
              <a:rPr lang="fr-CH" dirty="0" smtClean="0"/>
              <a:t>Seule: premier besoin former les </a:t>
            </a:r>
          </a:p>
          <a:p>
            <a:pPr>
              <a:buNone/>
            </a:pPr>
            <a:r>
              <a:rPr lang="fr-CH" dirty="0" smtClean="0"/>
              <a:t>équipes pour assurer la suite de la </a:t>
            </a:r>
          </a:p>
          <a:p>
            <a:pPr>
              <a:buNone/>
            </a:pPr>
            <a:r>
              <a:rPr lang="fr-CH" dirty="0" smtClean="0"/>
              <a:t>formation initiale que l’on donne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14208-11BA-46FB-AA4D-324B74880F40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5E459-8FFE-42F9-B3C0-FCBE969059BB}" type="slidenum">
              <a:rPr lang="fr-FR"/>
              <a:pPr/>
              <a:t>20</a:t>
            </a:fld>
            <a:endParaRPr lang="fr-F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CH" dirty="0" smtClean="0"/>
              <a:t>Depuis 2008 57 adolescents y participent</a:t>
            </a:r>
          </a:p>
          <a:p>
            <a:pPr algn="ctr">
              <a:tabLst>
                <a:tab pos="2790825" algn="l"/>
              </a:tabLst>
            </a:pPr>
            <a:r>
              <a:rPr lang="fr-CH" sz="1200" b="1" dirty="0" smtClean="0"/>
              <a:t>CONVOCATION POUR LE BILAN ANNUEL </a:t>
            </a:r>
            <a:endParaRPr lang="fr-FR" sz="1200" b="1" dirty="0" smtClean="0"/>
          </a:p>
          <a:p>
            <a:pPr>
              <a:tabLst>
                <a:tab pos="2790825" algn="l"/>
              </a:tabLst>
            </a:pPr>
            <a:endParaRPr lang="fr-CH" sz="800" dirty="0" smtClean="0"/>
          </a:p>
          <a:p>
            <a:pPr>
              <a:tabLst>
                <a:tab pos="2790825" algn="l"/>
              </a:tabLst>
            </a:pPr>
            <a:r>
              <a:rPr lang="fr-FR" sz="1200" dirty="0" smtClean="0"/>
              <a:t>Proposition de partager </a:t>
            </a:r>
          </a:p>
          <a:p>
            <a:pPr>
              <a:tabLst>
                <a:tab pos="2790825" algn="l"/>
              </a:tabLst>
            </a:pPr>
            <a:r>
              <a:rPr lang="fr-FR" sz="1200" dirty="0" smtClean="0"/>
              <a:t>un "petit déjeuner discussion" entre adolescents pour faire le point sur l'année </a:t>
            </a:r>
            <a:endParaRPr lang="fr-CH" sz="1200" dirty="0" smtClean="0"/>
          </a:p>
          <a:p>
            <a:pPr>
              <a:tabLst>
                <a:tab pos="2790825" algn="l"/>
              </a:tabLst>
            </a:pPr>
            <a:r>
              <a:rPr lang="fr-FR" sz="1200" dirty="0" smtClean="0"/>
              <a:t>écoulée et </a:t>
            </a:r>
            <a:endParaRPr lang="fr-CH" sz="1200" dirty="0" smtClean="0"/>
          </a:p>
          <a:p>
            <a:pPr>
              <a:tabLst>
                <a:tab pos="2790825" algn="l"/>
              </a:tabLst>
            </a:pPr>
            <a:r>
              <a:rPr lang="fr-FR" sz="1200" dirty="0" smtClean="0"/>
              <a:t>répondre </a:t>
            </a:r>
          </a:p>
          <a:p>
            <a:pPr>
              <a:tabLst>
                <a:tab pos="2790825" algn="l"/>
              </a:tabLst>
            </a:pPr>
            <a:r>
              <a:rPr lang="fr-FR" sz="1200" dirty="0" smtClean="0"/>
              <a:t>aux questions.</a:t>
            </a:r>
          </a:p>
          <a:p>
            <a:pPr eaLnBrk="1" hangingPunct="1"/>
            <a:endParaRPr lang="fr-CH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F0D9A2-8134-4237-822C-151383A7D70E}" type="slidenum">
              <a:rPr lang="fr-FR"/>
              <a:pPr/>
              <a:t>21</a:t>
            </a:fld>
            <a:endParaRPr lang="fr-FR" dirty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FR" sz="800" dirty="0" smtClean="0"/>
              <a:t>Liste pour témoigner pour les nouveaux diabétiques Chaque année une vingtaine d'adolescents rencontrent des nouveaux diabétiques </a:t>
            </a:r>
          </a:p>
          <a:p>
            <a:pPr eaLnBrk="1" hangingPunct="1"/>
            <a:r>
              <a:rPr lang="fr-FR" sz="800" dirty="0" smtClean="0"/>
              <a:t>Participer aux ateliers de formation des petits enfants diabétiques et à la fête de Noël: Chaque année entre 5 et 8 adolescents viennent nous aider</a:t>
            </a:r>
            <a:endParaRPr lang="es-ES_tradnl" sz="800" dirty="0" smtClean="0"/>
          </a:p>
          <a:p>
            <a:pPr eaLnBrk="1" hangingPunct="1"/>
            <a:r>
              <a:rPr lang="fr-FR" sz="800" dirty="0" smtClean="0"/>
              <a:t>Liste baby-sitting à proposer au groupe de parents d'enfants diabétiques Elle est gérer pas le groupement de parents d'enfants diabétiques</a:t>
            </a:r>
          </a:p>
          <a:p>
            <a:pPr eaLnBrk="1" hangingPunct="1"/>
            <a:r>
              <a:rPr lang="fr-FR" sz="800" dirty="0" smtClean="0"/>
              <a:t>Projet d'échange entre diabétiques adolescents de type 1 du Québec et de Suisse En 2010 il n'a pas pu avoir lieu, 2011: une dizaine d'adolescents participent au projet</a:t>
            </a:r>
          </a:p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smtClean="0"/>
              <a:t>Visioconférence entre adolescents diabétiques de type1 Suisses et Québécois: </a:t>
            </a:r>
            <a:r>
              <a:rPr lang="fr-CH" sz="1200" b="1" dirty="0" smtClean="0"/>
              <a:t>Projet d’échangeSuisse Québecété 2011/2014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1" dirty="0" smtClean="0"/>
              <a:t>Thêatre du vécu</a:t>
            </a:r>
            <a:endParaRPr lang="fr-FR" sz="1200" dirty="0" smtClean="0"/>
          </a:p>
          <a:p>
            <a:r>
              <a:rPr lang="fr-CH" dirty="0" smtClean="0"/>
              <a:t>Exemples de thèmes: </a:t>
            </a:r>
          </a:p>
          <a:p>
            <a:r>
              <a:rPr lang="fr-CH" dirty="0" smtClean="0"/>
              <a:t>« les moqueries à l’école », </a:t>
            </a:r>
          </a:p>
          <a:p>
            <a:r>
              <a:rPr lang="fr-CH" dirty="0" smtClean="0"/>
              <a:t>« On a découvert un remède pour guérir le diabète »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14208-11BA-46FB-AA4D-324B74880F40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68309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On est des faiseurs de liens</a:t>
            </a:r>
          </a:p>
          <a:p>
            <a:r>
              <a:rPr lang="fr-FR" dirty="0" smtClean="0"/>
              <a:t>Garder une vue d’ensemble et collaborer avec</a:t>
            </a:r>
            <a:r>
              <a:rPr lang="fr-FR" baseline="0" dirty="0" smtClean="0"/>
              <a:t> plusieurs lieu de référence</a:t>
            </a:r>
            <a:endParaRPr lang="fr-FR" dirty="0" smtClean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14208-11BA-46FB-AA4D-324B74880F40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accompagne</a:t>
            </a:r>
            <a:r>
              <a:rPr lang="fr-FR" baseline="0" dirty="0" smtClean="0"/>
              <a:t> dans le moment où il y a besoin en tenant compte de l’avant et l’après.</a:t>
            </a:r>
          </a:p>
          <a:p>
            <a:r>
              <a:rPr lang="fr-FR" baseline="0" dirty="0" smtClean="0"/>
              <a:t>Pour garder le meilleur cap possible: la santé pour bien vivre.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525E0-A6DC-4E12-BC9B-B6AB3846B23D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84373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D490C-6480-45DC-8CE4-C5608F53E8BC}" type="slidenum">
              <a:rPr lang="fr-FR"/>
              <a:pPr/>
              <a:t>25</a:t>
            </a:fld>
            <a:endParaRPr lang="fr-F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tabLst>
                <a:tab pos="114300" algn="l"/>
              </a:tabLst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smtClean="0"/>
              <a:t>Pour vous présenter notre rôle d’aujourd’hui et la vision du futur, nous avons choisi les 5 domaines d’activité de Diane Morin (2011).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fr-FR" altLang="fr-FR" dirty="0" smtClean="0"/>
              <a:t>Pratique clinique directe auprès des patients et de leurs familles lors de situation de soins complexes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fr-FR" altLang="fr-FR" dirty="0" smtClean="0"/>
              <a:t>Consultation-</a:t>
            </a:r>
            <a:r>
              <a:rPr lang="fr-FR" altLang="fr-FR" dirty="0" err="1" smtClean="0"/>
              <a:t>Coatching</a:t>
            </a:r>
            <a:r>
              <a:rPr lang="fr-FR" altLang="fr-FR" dirty="0" smtClean="0"/>
              <a:t>-Guidance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fr-FR" altLang="fr-FR" dirty="0" smtClean="0"/>
              <a:t>Leadership et collaboration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fr-FR" altLang="fr-FR" dirty="0" smtClean="0"/>
              <a:t>Recherche: PED/ADULTES/GERIATRIE</a:t>
            </a:r>
          </a:p>
          <a:p>
            <a:pPr marL="514350" indent="-514350">
              <a:buFont typeface="Garamond" pitchFamily="18" charset="0"/>
              <a:buAutoNum type="arabicPeriod"/>
            </a:pPr>
            <a:r>
              <a:rPr lang="fr-FR" altLang="fr-FR" dirty="0" smtClean="0"/>
              <a:t>Ethique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1200" dirty="0" smtClean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F1A5-C4EF-4287-AC27-A02731E19DE3}" type="slidenum">
              <a:rPr lang="fr-CH" smtClean="0"/>
              <a:pPr/>
              <a:t>3</a:t>
            </a:fld>
            <a:endParaRPr lang="fr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sz="1200" dirty="0" smtClean="0"/>
              <a:t>Type2,   +ados, </a:t>
            </a:r>
          </a:p>
          <a:p>
            <a:pPr>
              <a:buNone/>
            </a:pPr>
            <a:r>
              <a:rPr lang="fr-CH" sz="1200" dirty="0" smtClean="0"/>
              <a:t>type1      +&lt; 5ans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sz="1200" dirty="0" smtClean="0"/>
              <a:t>le patient acteur et qui trouve toute sorte d’information</a:t>
            </a:r>
          </a:p>
          <a:p>
            <a:endParaRPr lang="fr-CH" dirty="0" smtClean="0"/>
          </a:p>
          <a:p>
            <a:r>
              <a:rPr lang="fr-CH" dirty="0" smtClean="0"/>
              <a:t>Nous sommes en constante adaptation et</a:t>
            </a:r>
            <a:r>
              <a:rPr lang="fr-CH" baseline="0" dirty="0" smtClean="0"/>
              <a:t> un grand soucis de transmettre aux soignants et on se doit d’être au point pour les patients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14208-11BA-46FB-AA4D-324B74880F4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fr-CH" dirty="0" smtClean="0"/>
              <a:t>ESEI (Espaces Compétences)</a:t>
            </a:r>
          </a:p>
          <a:p>
            <a:pPr lvl="1"/>
            <a:r>
              <a:rPr lang="fr-CH" dirty="0" smtClean="0"/>
              <a:t>Spécialiste en diabétologie</a:t>
            </a:r>
          </a:p>
          <a:p>
            <a:pPr lvl="1"/>
            <a:r>
              <a:rPr lang="fr-CH" dirty="0" smtClean="0"/>
              <a:t>DIFEP (tout les 4)</a:t>
            </a:r>
          </a:p>
          <a:p>
            <a:pPr lvl="1"/>
            <a:r>
              <a:rPr lang="fr-CH" dirty="0" smtClean="0"/>
              <a:t>Formation FEND </a:t>
            </a:r>
            <a:r>
              <a:rPr lang="fr-CH" sz="2000" dirty="0" smtClean="0"/>
              <a:t>(Fédération Européenne des infirmières en diabétologie)</a:t>
            </a:r>
            <a:endParaRPr lang="fr-CH" dirty="0" smtClean="0"/>
          </a:p>
          <a:p>
            <a:pPr lvl="1"/>
            <a:r>
              <a:rPr lang="fr-CH" dirty="0" smtClean="0"/>
              <a:t>Formation maternelle infantile</a:t>
            </a:r>
          </a:p>
          <a:p>
            <a:pPr lvl="1"/>
            <a:r>
              <a:rPr lang="fr-CH" dirty="0" smtClean="0"/>
              <a:t>Entretien motivationnel</a:t>
            </a:r>
          </a:p>
          <a:p>
            <a:pPr lvl="1"/>
            <a:r>
              <a:rPr lang="fr-CH" dirty="0" smtClean="0"/>
              <a:t>Diabète </a:t>
            </a:r>
            <a:r>
              <a:rPr lang="fr-CH" dirty="0" err="1" smtClean="0"/>
              <a:t>monogénique</a:t>
            </a:r>
            <a:endParaRPr lang="fr-CH" dirty="0" smtClean="0"/>
          </a:p>
          <a:p>
            <a:pPr lvl="1"/>
            <a:r>
              <a:rPr lang="fr-CH" dirty="0" smtClean="0"/>
              <a:t>Congrès et cours de formation continue</a:t>
            </a:r>
          </a:p>
          <a:p>
            <a:pPr lvl="1"/>
            <a:r>
              <a:rPr lang="fr-CH" dirty="0" smtClean="0"/>
              <a:t>supervision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14208-11BA-46FB-AA4D-324B74880F40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dirty="0" smtClean="0"/>
              <a:t>chaque année et selon demande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14208-11BA-46FB-AA4D-324B74880F40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55787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Naissance du projet en médecine recevant des patients en phase inaugurale du diabète ou décompensation lors d’un problème de santé </a:t>
            </a:r>
          </a:p>
          <a:p>
            <a:r>
              <a:rPr lang="fr-CH" dirty="0" smtClean="0"/>
              <a:t>Attente  des équipes</a:t>
            </a:r>
          </a:p>
          <a:p>
            <a:r>
              <a:rPr lang="fr-CH" dirty="0" smtClean="0"/>
              <a:t>Travail en transversalité:  SMPR, SETMC, consultations ambulatoires de diabétologie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14208-11BA-46FB-AA4D-324B74880F40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05FB6-14BB-4671-9BC1-E2C555FF1624}" type="slidenum">
              <a:rPr lang="fr-FR"/>
              <a:pPr/>
              <a:t>17</a:t>
            </a:fld>
            <a:endParaRPr lang="fr-FR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fr-CH" sz="1200" dirty="0" smtClean="0"/>
              <a:t>Ateliers pratiques: médical, diététique et infirmier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fr-FR" sz="1200" dirty="0" smtClean="0"/>
              <a:t>Objectif: </a:t>
            </a:r>
            <a:r>
              <a:rPr lang="fr-CH" sz="1200" dirty="0" smtClean="0"/>
              <a:t>faire émerger les difficultés rencontrées</a:t>
            </a:r>
            <a:endParaRPr lang="fr-FR" sz="1200" dirty="0" smtClean="0"/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fr-CH" sz="1200" dirty="0" smtClean="0"/>
              <a:t>Partager le repas avec moment d’échange entre parents, enfants et soignants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Ø"/>
            </a:pPr>
            <a:endParaRPr lang="fr-CH" sz="1200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fr-CH" sz="1200" dirty="0" smtClean="0">
                <a:effectLst/>
                <a:latin typeface="Comic Sans MS" pitchFamily="66" charset="0"/>
              </a:rPr>
              <a:t>Développer un programme d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éducation adapté, destiné aux porteurs de pompe à insuline et leurs parents, pour l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enseignement de l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utilisation de l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assistant bolus</a:t>
            </a:r>
          </a:p>
          <a:p>
            <a:pPr>
              <a:buFont typeface="Wingdings" pitchFamily="2" charset="2"/>
              <a:buChar char="Ø"/>
              <a:defRPr/>
            </a:pPr>
            <a:endParaRPr lang="fr-CH" sz="800" dirty="0" smtClean="0">
              <a:effectLst/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fr-CH" sz="1200" dirty="0" smtClean="0">
                <a:effectLst/>
                <a:latin typeface="Comic Sans MS" pitchFamily="66" charset="0"/>
              </a:rPr>
              <a:t> S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assurer qu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ils acquièrent les compétences nécessaires qui leur permettront d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utiliser l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assistant bolus correctement</a:t>
            </a:r>
          </a:p>
          <a:p>
            <a:pPr>
              <a:buFont typeface="Wingdings" pitchFamily="2" charset="2"/>
              <a:buChar char="Ø"/>
              <a:defRPr/>
            </a:pPr>
            <a:endParaRPr lang="fr-CH" sz="800" dirty="0" smtClean="0">
              <a:effectLst/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fr-CH" sz="1200" dirty="0" smtClean="0">
                <a:effectLst/>
                <a:latin typeface="Comic Sans MS" pitchFamily="66" charset="0"/>
              </a:rPr>
              <a:t> S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assurer qu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sz="1200" dirty="0" smtClean="0">
                <a:effectLst/>
                <a:latin typeface="Comic Sans MS" pitchFamily="66" charset="0"/>
              </a:rPr>
              <a:t>ils programment l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altLang="ja-JP" sz="1200" b="1" dirty="0" smtClean="0">
                <a:effectLst/>
                <a:latin typeface="Comic Sans MS" pitchFamily="66" charset="0"/>
              </a:rPr>
              <a:t>AB</a:t>
            </a:r>
            <a:r>
              <a:rPr lang="fr-CH" altLang="ja-JP" sz="1200" dirty="0" smtClean="0">
                <a:effectLst/>
                <a:latin typeface="Comic Sans MS" pitchFamily="66" charset="0"/>
              </a:rPr>
              <a:t> et l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altLang="ja-JP" sz="1200" dirty="0" smtClean="0">
                <a:effectLst/>
                <a:latin typeface="Comic Sans MS" pitchFamily="66" charset="0"/>
              </a:rPr>
              <a:t>utilisent en accord avec l</a:t>
            </a:r>
            <a:r>
              <a:rPr lang="fr-CH" altLang="fr-FR" sz="1200" dirty="0" smtClean="0">
                <a:effectLst/>
                <a:latin typeface="Comic Sans MS" pitchFamily="66" charset="0"/>
              </a:rPr>
              <a:t>’</a:t>
            </a:r>
            <a:r>
              <a:rPr lang="fr-CH" altLang="ja-JP" sz="1200" dirty="0" smtClean="0">
                <a:effectLst/>
                <a:latin typeface="Comic Sans MS" pitchFamily="66" charset="0"/>
              </a:rPr>
              <a:t>ajustement du traitement</a:t>
            </a:r>
            <a:endParaRPr lang="fr-CH" sz="1200" dirty="0" smtClean="0">
              <a:effectLst/>
              <a:latin typeface="Comic Sans MS" pitchFamily="66" charset="0"/>
            </a:endParaRPr>
          </a:p>
          <a:p>
            <a:endParaRPr lang="fr-FR" dirty="0" smtClean="0"/>
          </a:p>
          <a:p>
            <a:pPr marL="0" indent="0">
              <a:spcBef>
                <a:spcPct val="20000"/>
              </a:spcBef>
              <a:buClr>
                <a:srgbClr val="FF0000"/>
              </a:buClr>
              <a:buFont typeface="Wingdings" charset="2"/>
              <a:buNone/>
            </a:pPr>
            <a:endParaRPr lang="fr-CH" sz="1200" dirty="0" smtClean="0"/>
          </a:p>
          <a:p>
            <a:pPr eaLnBrk="1" hangingPunct="1">
              <a:buClr>
                <a:srgbClr val="FF0000"/>
              </a:buClr>
              <a:buFont typeface="Wingdings" charset="2"/>
              <a:buNone/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Le passage de l'adolescent diabétique des soins pédiatriques aux soins adultes est une étape importante qui ne doit pas se limiter à un simple transfert. En 2001, un dispositif de gestion du passage, a été mis en place dans notre hôpital, a fin de favoriser un meilleur suivi du jeune adulte diabétique, ainsi que la continuité de ce suivi à long terme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614208-11BA-46FB-AA4D-324B74880F40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3D0794-6FDC-499B-BAA3-1C2199CF2968}" type="slidenum">
              <a:rPr lang="fr-FR"/>
              <a:pPr/>
              <a:t>19</a:t>
            </a:fld>
            <a:endParaRPr lang="fr-FR" dirty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CH" smtClean="0"/>
              <a:t>Moyenne des HbA1c des adolescents </a:t>
            </a:r>
            <a:r>
              <a:rPr lang="en-US" dirty="0" smtClean="0"/>
              <a:t>=</a:t>
            </a:r>
            <a:r>
              <a:rPr lang="fr-CH" smtClean="0"/>
              <a:t> 9.11%.</a:t>
            </a:r>
          </a:p>
          <a:p>
            <a:pPr eaLnBrk="1" hangingPunct="1"/>
            <a:r>
              <a:rPr lang="fr-CH" smtClean="0"/>
              <a:t>L'adolescence est une période de transformation qui confronte à une double problématique: </a:t>
            </a:r>
            <a:br>
              <a:rPr lang="fr-CH" smtClean="0"/>
            </a:br>
            <a:r>
              <a:rPr lang="fr-CH" smtClean="0"/>
              <a:t>"être adolescent et malade chronique".</a:t>
            </a:r>
          </a:p>
          <a:p>
            <a:pPr eaLnBrk="1" hangingPunct="1"/>
            <a:r>
              <a:rPr lang="fr-CH" smtClean="0"/>
              <a:t>Le suivi du diabète à l'adolescents pose des difficultés aux parents, aux soignants tout comme aux adolescents eux mêmes</a:t>
            </a:r>
            <a:endParaRPr 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0682B-4078-4D30-AE5D-48867BC144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1D486-2E84-4B79-89A6-8B8B573F7F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CD739-3AD7-4AF0-B56A-D86AB5DF75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32D90-3C6D-40E4-A6AB-398AFDE558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C19B1-D0E0-40F2-BA51-B8C43EFAE5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19476-E14E-4242-AF79-3187A72FAB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E98E5-2344-4ED6-AC30-8B43674661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E2AFB-FBB3-4022-B822-1344C2A0A6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DF969-7F0E-4284-8FFC-2291A9037A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56D62-1E73-492B-8E9F-FABA90CB25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45A92-049B-42FD-A085-6347EEA8BE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6362-8983-4089-B27F-8637171B57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101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245225"/>
            <a:ext cx="59039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fr-FR" smtClean="0"/>
              <a:t>ET21P2014</a:t>
            </a:r>
            <a:endParaRPr lang="fr-FR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245225"/>
            <a:ext cx="730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6459C39-6C78-4F54-9ED0-BF1BB2A741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hug-ge.ch/index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0.jpeg"/><Relationship Id="rId9" Type="http://schemas.openxmlformats.org/officeDocument/2006/relationships/oleObject" Target="../embeddings/Document_Microsoft_Office_Word_97_-_20031.doc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/>
          </p:cNvSpPr>
          <p:nvPr/>
        </p:nvSpPr>
        <p:spPr bwMode="auto">
          <a:xfrm>
            <a:off x="899592" y="1643050"/>
            <a:ext cx="72739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CH" sz="3600" b="1" dirty="0" smtClean="0"/>
              <a:t>L’EDUCATION THERAPEUTIQUE DU PATIENT: UNE URGENCE DE CONTINUITE</a:t>
            </a:r>
            <a:endParaRPr lang="fr-FR" sz="3600" b="1" dirty="0"/>
          </a:p>
        </p:txBody>
      </p:sp>
      <p:sp>
        <p:nvSpPr>
          <p:cNvPr id="3076" name="Rectangle 6"/>
          <p:cNvSpPr>
            <a:spLocks/>
          </p:cNvSpPr>
          <p:nvPr/>
        </p:nvSpPr>
        <p:spPr bwMode="auto">
          <a:xfrm>
            <a:off x="71406" y="4714884"/>
            <a:ext cx="464347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CH" sz="1600" dirty="0" smtClean="0">
                <a:solidFill>
                  <a:schemeClr val="tx2"/>
                </a:solidFill>
              </a:rPr>
              <a:t>ISC SPECIALISTES CLINIQUES en Diabétologie pour adultes et enfants</a:t>
            </a:r>
          </a:p>
          <a:p>
            <a:pPr algn="ctr"/>
            <a:endParaRPr lang="fr-CH" sz="1200" dirty="0">
              <a:solidFill>
                <a:schemeClr val="tx2"/>
              </a:solidFill>
            </a:endParaRPr>
          </a:p>
          <a:p>
            <a:pPr algn="ctr"/>
            <a:r>
              <a:rPr lang="fr-CH" sz="1400" dirty="0">
                <a:solidFill>
                  <a:schemeClr val="tx2"/>
                </a:solidFill>
              </a:rPr>
              <a:t>Montserrat Castellsague </a:t>
            </a:r>
            <a:r>
              <a:rPr lang="fr-CH" sz="1400" dirty="0" smtClean="0">
                <a:solidFill>
                  <a:schemeClr val="tx2"/>
                </a:solidFill>
              </a:rPr>
              <a:t>Perolini, Georges Cimarelli, </a:t>
            </a:r>
          </a:p>
          <a:p>
            <a:pPr algn="ctr"/>
            <a:r>
              <a:rPr lang="fr-CH" sz="1400" dirty="0" smtClean="0">
                <a:solidFill>
                  <a:schemeClr val="tx2"/>
                </a:solidFill>
              </a:rPr>
              <a:t>Luz Grandguillaume, Christiane Helary</a:t>
            </a:r>
          </a:p>
          <a:p>
            <a:pPr algn="ctr"/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3077" name="Picture 7" descr="HUG - Hôpitaux Universitaires de Genèv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91" y="398463"/>
            <a:ext cx="3024187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528776" y="1571612"/>
            <a:ext cx="8158480" cy="18002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7" name="Picture 2" descr="C:\Users\Christiane\AppData\Local\Microsoft\Windows\Temporary Internet Files\Content.IE5\DD4GNNBS\MP90042767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714752"/>
            <a:ext cx="4349709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950" y="5429264"/>
            <a:ext cx="594055" cy="34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Maquett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928670"/>
            <a:ext cx="7696200" cy="5791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43108" y="285728"/>
            <a:ext cx="3820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Univers" pitchFamily="34" charset="0"/>
              </a:rPr>
              <a:t>une fresque sur les FRCV au 6 AL</a:t>
            </a:r>
            <a:endParaRPr lang="fr-CH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4" name="camera.wav"/>
          </p:stSnd>
        </p:sndAc>
      </p:transition>
    </mc:Choice>
    <mc:Fallback>
      <p:transition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/>
          <p:cNvSpPr>
            <a:spLocks noChangeArrowheads="1"/>
          </p:cNvSpPr>
          <p:nvPr/>
        </p:nvSpPr>
        <p:spPr bwMode="auto">
          <a:xfrm>
            <a:off x="2133600" y="1371600"/>
            <a:ext cx="4114800" cy="41148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86200" y="914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12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276600" y="9906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11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743200" y="1219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10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362200" y="1600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9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057400" y="2057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8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828800" y="26670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7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752600" y="3200400"/>
            <a:ext cx="396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6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828800" y="3733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5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981200" y="4267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4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2362200" y="4724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3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819400" y="5105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2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429000" y="5410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3962400" y="5486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0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4572000" y="9906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13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5105400" y="1295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14</a:t>
            </a: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5638800" y="1676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15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5943600" y="21336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16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6172200" y="26670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17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6248400" y="3124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18</a:t>
            </a:r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6172200" y="3581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19</a:t>
            </a: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6096000" y="40386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20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5791200" y="45720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21</a:t>
            </a: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5181600" y="5105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22</a:t>
            </a: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4572000" y="5410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Times New Roman" charset="0"/>
              </a:rPr>
              <a:t>23</a:t>
            </a:r>
          </a:p>
        </p:txBody>
      </p:sp>
      <p:pic>
        <p:nvPicPr>
          <p:cNvPr id="22555" name="Picture 27" descr="collmati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81000"/>
            <a:ext cx="1231900" cy="825500"/>
          </a:xfrm>
          <a:prstGeom prst="rect">
            <a:avLst/>
          </a:prstGeom>
          <a:noFill/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676400" y="914400"/>
            <a:ext cx="5024438" cy="5024438"/>
          </a:xfrm>
          <a:prstGeom prst="ellipse">
            <a:avLst/>
          </a:prstGeom>
          <a:noFill/>
          <a:ln w="9525">
            <a:solidFill>
              <a:srgbClr val="33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pic>
        <p:nvPicPr>
          <p:cNvPr id="22557" name="Picture 29" descr="familleta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0"/>
            <a:ext cx="1600200" cy="933450"/>
          </a:xfrm>
          <a:prstGeom prst="rect">
            <a:avLst/>
          </a:prstGeom>
          <a:noFill/>
        </p:spPr>
      </p:pic>
      <p:pic>
        <p:nvPicPr>
          <p:cNvPr id="22558" name="Picture 30" descr="familleta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3429000"/>
            <a:ext cx="1371600" cy="990600"/>
          </a:xfrm>
          <a:prstGeom prst="rect">
            <a:avLst/>
          </a:prstGeom>
          <a:noFill/>
        </p:spPr>
      </p:pic>
      <p:pic>
        <p:nvPicPr>
          <p:cNvPr id="22559" name="Picture 31" descr="collsoi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5181600"/>
            <a:ext cx="1212850" cy="850900"/>
          </a:xfrm>
          <a:prstGeom prst="rect">
            <a:avLst/>
          </a:prstGeom>
          <a:noFill/>
        </p:spPr>
      </p:pic>
      <p:pic>
        <p:nvPicPr>
          <p:cNvPr id="22560" name="Picture 32" descr="sport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2286000"/>
            <a:ext cx="1905000" cy="895350"/>
          </a:xfrm>
          <a:prstGeom prst="rect">
            <a:avLst/>
          </a:prstGeom>
          <a:noFill/>
        </p:spPr>
      </p:pic>
      <p:pic>
        <p:nvPicPr>
          <p:cNvPr id="22561" name="Picture 33" descr="materie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2438400"/>
            <a:ext cx="1003300" cy="673100"/>
          </a:xfrm>
          <a:prstGeom prst="rect">
            <a:avLst/>
          </a:prstGeom>
          <a:noFill/>
        </p:spPr>
      </p:pic>
      <p:sp>
        <p:nvSpPr>
          <p:cNvPr id="22562" name="Freeform 34"/>
          <p:cNvSpPr>
            <a:spLocks/>
          </p:cNvSpPr>
          <p:nvPr/>
        </p:nvSpPr>
        <p:spPr bwMode="auto">
          <a:xfrm>
            <a:off x="2438400" y="1373188"/>
            <a:ext cx="3790950" cy="3209925"/>
          </a:xfrm>
          <a:custGeom>
            <a:avLst/>
            <a:gdLst/>
            <a:ahLst/>
            <a:cxnLst>
              <a:cxn ang="0">
                <a:pos x="72" y="554"/>
              </a:cxn>
              <a:cxn ang="0">
                <a:pos x="705" y="399"/>
              </a:cxn>
              <a:cxn ang="0">
                <a:pos x="1085" y="1078"/>
              </a:cxn>
              <a:cxn ang="0">
                <a:pos x="2049" y="1215"/>
              </a:cxn>
              <a:cxn ang="0">
                <a:pos x="2228" y="1910"/>
              </a:cxn>
              <a:cxn ang="0">
                <a:pos x="2241" y="1887"/>
              </a:cxn>
              <a:cxn ang="0">
                <a:pos x="2327" y="1733"/>
              </a:cxn>
              <a:cxn ang="0">
                <a:pos x="2365" y="1542"/>
              </a:cxn>
              <a:cxn ang="0">
                <a:pos x="2385" y="1359"/>
              </a:cxn>
              <a:cxn ang="0">
                <a:pos x="2385" y="1119"/>
              </a:cxn>
              <a:cxn ang="0">
                <a:pos x="2365" y="979"/>
              </a:cxn>
              <a:cxn ang="0">
                <a:pos x="2289" y="783"/>
              </a:cxn>
              <a:cxn ang="0">
                <a:pos x="2241" y="687"/>
              </a:cxn>
              <a:cxn ang="0">
                <a:pos x="2159" y="560"/>
              </a:cxn>
              <a:cxn ang="0">
                <a:pos x="2068" y="438"/>
              </a:cxn>
              <a:cxn ang="0">
                <a:pos x="1930" y="293"/>
              </a:cxn>
              <a:cxn ang="0">
                <a:pos x="1905" y="303"/>
              </a:cxn>
              <a:cxn ang="0">
                <a:pos x="1778" y="186"/>
              </a:cxn>
              <a:cxn ang="0">
                <a:pos x="1588" y="102"/>
              </a:cxn>
              <a:cxn ang="0">
                <a:pos x="1329" y="15"/>
              </a:cxn>
              <a:cxn ang="0">
                <a:pos x="993" y="11"/>
              </a:cxn>
              <a:cxn ang="0">
                <a:pos x="795" y="42"/>
              </a:cxn>
              <a:cxn ang="0">
                <a:pos x="552" y="128"/>
              </a:cxn>
              <a:cxn ang="0">
                <a:pos x="417" y="207"/>
              </a:cxn>
              <a:cxn ang="0">
                <a:pos x="285" y="295"/>
              </a:cxn>
              <a:cxn ang="0">
                <a:pos x="273" y="303"/>
              </a:cxn>
              <a:cxn ang="0">
                <a:pos x="72" y="554"/>
              </a:cxn>
            </a:cxnLst>
            <a:rect l="0" t="0" r="r" b="b"/>
            <a:pathLst>
              <a:path w="2388" h="2022">
                <a:moveTo>
                  <a:pt x="72" y="554"/>
                </a:moveTo>
                <a:cubicBezTo>
                  <a:pt x="144" y="570"/>
                  <a:pt x="536" y="312"/>
                  <a:pt x="705" y="399"/>
                </a:cubicBezTo>
                <a:cubicBezTo>
                  <a:pt x="874" y="486"/>
                  <a:pt x="861" y="942"/>
                  <a:pt x="1085" y="1078"/>
                </a:cubicBezTo>
                <a:cubicBezTo>
                  <a:pt x="1309" y="1214"/>
                  <a:pt x="1859" y="1076"/>
                  <a:pt x="2049" y="1215"/>
                </a:cubicBezTo>
                <a:cubicBezTo>
                  <a:pt x="2239" y="1354"/>
                  <a:pt x="2196" y="1798"/>
                  <a:pt x="2228" y="1910"/>
                </a:cubicBezTo>
                <a:cubicBezTo>
                  <a:pt x="2260" y="2022"/>
                  <a:pt x="2225" y="1916"/>
                  <a:pt x="2241" y="1887"/>
                </a:cubicBezTo>
                <a:cubicBezTo>
                  <a:pt x="2257" y="1858"/>
                  <a:pt x="2306" y="1790"/>
                  <a:pt x="2327" y="1733"/>
                </a:cubicBezTo>
                <a:cubicBezTo>
                  <a:pt x="2348" y="1676"/>
                  <a:pt x="2355" y="1604"/>
                  <a:pt x="2365" y="1542"/>
                </a:cubicBezTo>
                <a:cubicBezTo>
                  <a:pt x="2375" y="1480"/>
                  <a:pt x="2382" y="1429"/>
                  <a:pt x="2385" y="1359"/>
                </a:cubicBezTo>
                <a:cubicBezTo>
                  <a:pt x="2388" y="1289"/>
                  <a:pt x="2388" y="1182"/>
                  <a:pt x="2385" y="1119"/>
                </a:cubicBezTo>
                <a:cubicBezTo>
                  <a:pt x="2382" y="1056"/>
                  <a:pt x="2381" y="1035"/>
                  <a:pt x="2365" y="979"/>
                </a:cubicBezTo>
                <a:cubicBezTo>
                  <a:pt x="2349" y="923"/>
                  <a:pt x="2310" y="832"/>
                  <a:pt x="2289" y="783"/>
                </a:cubicBezTo>
                <a:cubicBezTo>
                  <a:pt x="2268" y="734"/>
                  <a:pt x="2263" y="724"/>
                  <a:pt x="2241" y="687"/>
                </a:cubicBezTo>
                <a:cubicBezTo>
                  <a:pt x="2219" y="650"/>
                  <a:pt x="2188" y="601"/>
                  <a:pt x="2159" y="560"/>
                </a:cubicBezTo>
                <a:cubicBezTo>
                  <a:pt x="2130" y="519"/>
                  <a:pt x="2106" y="483"/>
                  <a:pt x="2068" y="438"/>
                </a:cubicBezTo>
                <a:cubicBezTo>
                  <a:pt x="2030" y="393"/>
                  <a:pt x="1957" y="316"/>
                  <a:pt x="1930" y="293"/>
                </a:cubicBezTo>
                <a:cubicBezTo>
                  <a:pt x="1903" y="270"/>
                  <a:pt x="1930" y="321"/>
                  <a:pt x="1905" y="303"/>
                </a:cubicBezTo>
                <a:cubicBezTo>
                  <a:pt x="1880" y="285"/>
                  <a:pt x="1831" y="219"/>
                  <a:pt x="1778" y="186"/>
                </a:cubicBezTo>
                <a:cubicBezTo>
                  <a:pt x="1725" y="153"/>
                  <a:pt x="1663" y="131"/>
                  <a:pt x="1588" y="102"/>
                </a:cubicBezTo>
                <a:cubicBezTo>
                  <a:pt x="1513" y="73"/>
                  <a:pt x="1428" y="30"/>
                  <a:pt x="1329" y="15"/>
                </a:cubicBezTo>
                <a:cubicBezTo>
                  <a:pt x="1230" y="0"/>
                  <a:pt x="1082" y="7"/>
                  <a:pt x="993" y="11"/>
                </a:cubicBezTo>
                <a:cubicBezTo>
                  <a:pt x="904" y="15"/>
                  <a:pt x="868" y="23"/>
                  <a:pt x="795" y="42"/>
                </a:cubicBezTo>
                <a:cubicBezTo>
                  <a:pt x="722" y="61"/>
                  <a:pt x="615" y="101"/>
                  <a:pt x="552" y="128"/>
                </a:cubicBezTo>
                <a:cubicBezTo>
                  <a:pt x="489" y="155"/>
                  <a:pt x="462" y="179"/>
                  <a:pt x="417" y="207"/>
                </a:cubicBezTo>
                <a:cubicBezTo>
                  <a:pt x="372" y="235"/>
                  <a:pt x="309" y="279"/>
                  <a:pt x="285" y="295"/>
                </a:cubicBezTo>
                <a:cubicBezTo>
                  <a:pt x="261" y="311"/>
                  <a:pt x="309" y="260"/>
                  <a:pt x="273" y="303"/>
                </a:cubicBezTo>
                <a:cubicBezTo>
                  <a:pt x="237" y="346"/>
                  <a:pt x="0" y="538"/>
                  <a:pt x="72" y="554"/>
                </a:cubicBezTo>
                <a:close/>
              </a:path>
            </a:pathLst>
          </a:custGeom>
          <a:solidFill>
            <a:srgbClr val="00FF00">
              <a:alpha val="50000"/>
            </a:srgbClr>
          </a:solidFill>
          <a:ln w="158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63" name="Freeform 35"/>
          <p:cNvSpPr>
            <a:spLocks/>
          </p:cNvSpPr>
          <p:nvPr/>
        </p:nvSpPr>
        <p:spPr bwMode="auto">
          <a:xfrm>
            <a:off x="1947863" y="1676400"/>
            <a:ext cx="1922462" cy="1495425"/>
          </a:xfrm>
          <a:custGeom>
            <a:avLst/>
            <a:gdLst/>
            <a:ahLst/>
            <a:cxnLst>
              <a:cxn ang="0">
                <a:pos x="160" y="818"/>
              </a:cxn>
              <a:cxn ang="0">
                <a:pos x="1130" y="871"/>
              </a:cxn>
              <a:cxn ang="0">
                <a:pos x="643" y="391"/>
              </a:cxn>
              <a:cxn ang="0">
                <a:pos x="681" y="33"/>
              </a:cxn>
              <a:cxn ang="0">
                <a:pos x="498" y="193"/>
              </a:cxn>
              <a:cxn ang="0">
                <a:pos x="431" y="256"/>
              </a:cxn>
              <a:cxn ang="0">
                <a:pos x="368" y="346"/>
              </a:cxn>
              <a:cxn ang="0">
                <a:pos x="307" y="445"/>
              </a:cxn>
              <a:cxn ang="0">
                <a:pos x="269" y="513"/>
              </a:cxn>
              <a:cxn ang="0">
                <a:pos x="221" y="597"/>
              </a:cxn>
              <a:cxn ang="0">
                <a:pos x="182" y="696"/>
              </a:cxn>
              <a:cxn ang="0">
                <a:pos x="144" y="818"/>
              </a:cxn>
              <a:cxn ang="0">
                <a:pos x="170" y="826"/>
              </a:cxn>
              <a:cxn ang="0">
                <a:pos x="160" y="818"/>
              </a:cxn>
            </a:cxnLst>
            <a:rect l="0" t="0" r="r" b="b"/>
            <a:pathLst>
              <a:path w="1211" h="942">
                <a:moveTo>
                  <a:pt x="160" y="818"/>
                </a:moveTo>
                <a:cubicBezTo>
                  <a:pt x="320" y="825"/>
                  <a:pt x="1049" y="942"/>
                  <a:pt x="1130" y="871"/>
                </a:cubicBezTo>
                <a:cubicBezTo>
                  <a:pt x="1211" y="800"/>
                  <a:pt x="718" y="531"/>
                  <a:pt x="643" y="391"/>
                </a:cubicBezTo>
                <a:cubicBezTo>
                  <a:pt x="568" y="251"/>
                  <a:pt x="705" y="66"/>
                  <a:pt x="681" y="33"/>
                </a:cubicBezTo>
                <a:cubicBezTo>
                  <a:pt x="657" y="0"/>
                  <a:pt x="540" y="156"/>
                  <a:pt x="498" y="193"/>
                </a:cubicBezTo>
                <a:cubicBezTo>
                  <a:pt x="456" y="230"/>
                  <a:pt x="453" y="231"/>
                  <a:pt x="431" y="256"/>
                </a:cubicBezTo>
                <a:cubicBezTo>
                  <a:pt x="409" y="281"/>
                  <a:pt x="389" y="315"/>
                  <a:pt x="368" y="346"/>
                </a:cubicBezTo>
                <a:cubicBezTo>
                  <a:pt x="347" y="377"/>
                  <a:pt x="323" y="417"/>
                  <a:pt x="307" y="445"/>
                </a:cubicBezTo>
                <a:cubicBezTo>
                  <a:pt x="291" y="473"/>
                  <a:pt x="283" y="488"/>
                  <a:pt x="269" y="513"/>
                </a:cubicBezTo>
                <a:cubicBezTo>
                  <a:pt x="255" y="538"/>
                  <a:pt x="235" y="566"/>
                  <a:pt x="221" y="597"/>
                </a:cubicBezTo>
                <a:cubicBezTo>
                  <a:pt x="207" y="628"/>
                  <a:pt x="195" y="659"/>
                  <a:pt x="182" y="696"/>
                </a:cubicBezTo>
                <a:cubicBezTo>
                  <a:pt x="169" y="733"/>
                  <a:pt x="146" y="796"/>
                  <a:pt x="144" y="818"/>
                </a:cubicBezTo>
                <a:cubicBezTo>
                  <a:pt x="142" y="840"/>
                  <a:pt x="167" y="826"/>
                  <a:pt x="170" y="826"/>
                </a:cubicBezTo>
                <a:cubicBezTo>
                  <a:pt x="173" y="826"/>
                  <a:pt x="0" y="811"/>
                  <a:pt x="160" y="818"/>
                </a:cubicBezTo>
                <a:close/>
              </a:path>
            </a:pathLst>
          </a:custGeom>
          <a:solidFill>
            <a:srgbClr val="993366">
              <a:alpha val="50000"/>
            </a:srgbClr>
          </a:solidFill>
          <a:ln w="15875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64" name="Freeform 36"/>
          <p:cNvSpPr>
            <a:spLocks/>
          </p:cNvSpPr>
          <p:nvPr/>
        </p:nvSpPr>
        <p:spPr bwMode="auto">
          <a:xfrm>
            <a:off x="4354513" y="3621088"/>
            <a:ext cx="1833562" cy="1655762"/>
          </a:xfrm>
          <a:custGeom>
            <a:avLst/>
            <a:gdLst/>
            <a:ahLst/>
            <a:cxnLst>
              <a:cxn ang="0">
                <a:pos x="1150" y="241"/>
              </a:cxn>
              <a:cxn ang="0">
                <a:pos x="99" y="65"/>
              </a:cxn>
              <a:cxn ang="0">
                <a:pos x="556" y="629"/>
              </a:cxn>
              <a:cxn ang="0">
                <a:pos x="487" y="1010"/>
              </a:cxn>
              <a:cxn ang="0">
                <a:pos x="783" y="826"/>
              </a:cxn>
              <a:cxn ang="0">
                <a:pos x="854" y="768"/>
              </a:cxn>
              <a:cxn ang="0">
                <a:pos x="923" y="683"/>
              </a:cxn>
              <a:cxn ang="0">
                <a:pos x="991" y="588"/>
              </a:cxn>
              <a:cxn ang="0">
                <a:pos x="1034" y="523"/>
              </a:cxn>
              <a:cxn ang="0">
                <a:pos x="1066" y="439"/>
              </a:cxn>
              <a:cxn ang="0">
                <a:pos x="1097" y="347"/>
              </a:cxn>
              <a:cxn ang="0">
                <a:pos x="1135" y="241"/>
              </a:cxn>
              <a:cxn ang="0">
                <a:pos x="1154" y="218"/>
              </a:cxn>
              <a:cxn ang="0">
                <a:pos x="1127" y="233"/>
              </a:cxn>
              <a:cxn ang="0">
                <a:pos x="1150" y="241"/>
              </a:cxn>
            </a:cxnLst>
            <a:rect l="0" t="0" r="r" b="b"/>
            <a:pathLst>
              <a:path w="1155" h="1043">
                <a:moveTo>
                  <a:pt x="1150" y="241"/>
                </a:moveTo>
                <a:cubicBezTo>
                  <a:pt x="962" y="211"/>
                  <a:pt x="198" y="0"/>
                  <a:pt x="99" y="65"/>
                </a:cubicBezTo>
                <a:cubicBezTo>
                  <a:pt x="0" y="130"/>
                  <a:pt x="491" y="472"/>
                  <a:pt x="556" y="629"/>
                </a:cubicBezTo>
                <a:cubicBezTo>
                  <a:pt x="621" y="786"/>
                  <a:pt x="449" y="977"/>
                  <a:pt x="487" y="1010"/>
                </a:cubicBezTo>
                <a:cubicBezTo>
                  <a:pt x="525" y="1043"/>
                  <a:pt x="722" y="866"/>
                  <a:pt x="783" y="826"/>
                </a:cubicBezTo>
                <a:cubicBezTo>
                  <a:pt x="844" y="786"/>
                  <a:pt x="830" y="792"/>
                  <a:pt x="854" y="768"/>
                </a:cubicBezTo>
                <a:cubicBezTo>
                  <a:pt x="878" y="745"/>
                  <a:pt x="900" y="712"/>
                  <a:pt x="923" y="683"/>
                </a:cubicBezTo>
                <a:cubicBezTo>
                  <a:pt x="946" y="653"/>
                  <a:pt x="973" y="615"/>
                  <a:pt x="991" y="588"/>
                </a:cubicBezTo>
                <a:cubicBezTo>
                  <a:pt x="1009" y="561"/>
                  <a:pt x="1022" y="548"/>
                  <a:pt x="1034" y="523"/>
                </a:cubicBezTo>
                <a:cubicBezTo>
                  <a:pt x="1046" y="498"/>
                  <a:pt x="1056" y="468"/>
                  <a:pt x="1066" y="439"/>
                </a:cubicBezTo>
                <a:cubicBezTo>
                  <a:pt x="1076" y="410"/>
                  <a:pt x="1085" y="380"/>
                  <a:pt x="1097" y="347"/>
                </a:cubicBezTo>
                <a:cubicBezTo>
                  <a:pt x="1109" y="314"/>
                  <a:pt x="1126" y="262"/>
                  <a:pt x="1135" y="241"/>
                </a:cubicBezTo>
                <a:cubicBezTo>
                  <a:pt x="1144" y="220"/>
                  <a:pt x="1153" y="217"/>
                  <a:pt x="1154" y="218"/>
                </a:cubicBezTo>
                <a:cubicBezTo>
                  <a:pt x="1155" y="219"/>
                  <a:pt x="1128" y="229"/>
                  <a:pt x="1127" y="233"/>
                </a:cubicBezTo>
                <a:cubicBezTo>
                  <a:pt x="1126" y="237"/>
                  <a:pt x="1145" y="239"/>
                  <a:pt x="1150" y="241"/>
                </a:cubicBezTo>
                <a:close/>
              </a:path>
            </a:pathLst>
          </a:custGeom>
          <a:noFill/>
          <a:ln w="9525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65" name="Freeform 37"/>
          <p:cNvSpPr>
            <a:spLocks/>
          </p:cNvSpPr>
          <p:nvPr/>
        </p:nvSpPr>
        <p:spPr bwMode="auto">
          <a:xfrm>
            <a:off x="2074863" y="3033713"/>
            <a:ext cx="3584575" cy="2452687"/>
          </a:xfrm>
          <a:custGeom>
            <a:avLst/>
            <a:gdLst/>
            <a:ahLst/>
            <a:cxnLst>
              <a:cxn ang="0">
                <a:pos x="2258" y="1172"/>
              </a:cxn>
              <a:cxn ang="0">
                <a:pos x="1512" y="1220"/>
              </a:cxn>
              <a:cxn ang="0">
                <a:pos x="1078" y="725"/>
              </a:cxn>
              <a:cxn ang="0">
                <a:pos x="422" y="633"/>
              </a:cxn>
              <a:cxn ang="0">
                <a:pos x="64" y="62"/>
              </a:cxn>
              <a:cxn ang="0">
                <a:pos x="41" y="260"/>
              </a:cxn>
              <a:cxn ang="0">
                <a:pos x="57" y="443"/>
              </a:cxn>
              <a:cxn ang="0">
                <a:pos x="125" y="702"/>
              </a:cxn>
              <a:cxn ang="0">
                <a:pos x="247" y="930"/>
              </a:cxn>
              <a:cxn ang="0">
                <a:pos x="407" y="1167"/>
              </a:cxn>
              <a:cxn ang="0">
                <a:pos x="590" y="1311"/>
              </a:cxn>
              <a:cxn ang="0">
                <a:pos x="834" y="1433"/>
              </a:cxn>
              <a:cxn ang="0">
                <a:pos x="1040" y="1509"/>
              </a:cxn>
              <a:cxn ang="0">
                <a:pos x="1268" y="1540"/>
              </a:cxn>
              <a:cxn ang="0">
                <a:pos x="1367" y="1540"/>
              </a:cxn>
              <a:cxn ang="0">
                <a:pos x="1527" y="1517"/>
              </a:cxn>
              <a:cxn ang="0">
                <a:pos x="1619" y="1517"/>
              </a:cxn>
              <a:cxn ang="0">
                <a:pos x="1746" y="1462"/>
              </a:cxn>
              <a:cxn ang="0">
                <a:pos x="1830" y="1432"/>
              </a:cxn>
              <a:cxn ang="0">
                <a:pos x="1936" y="1382"/>
              </a:cxn>
              <a:cxn ang="0">
                <a:pos x="2009" y="1351"/>
              </a:cxn>
              <a:cxn ang="0">
                <a:pos x="2083" y="1308"/>
              </a:cxn>
              <a:cxn ang="0">
                <a:pos x="2155" y="1250"/>
              </a:cxn>
              <a:cxn ang="0">
                <a:pos x="2195" y="1215"/>
              </a:cxn>
              <a:cxn ang="0">
                <a:pos x="2258" y="1172"/>
              </a:cxn>
            </a:cxnLst>
            <a:rect l="0" t="0" r="r" b="b"/>
            <a:pathLst>
              <a:path w="2258" h="1545">
                <a:moveTo>
                  <a:pt x="2258" y="1172"/>
                </a:moveTo>
                <a:cubicBezTo>
                  <a:pt x="2144" y="1173"/>
                  <a:pt x="1709" y="1295"/>
                  <a:pt x="1512" y="1220"/>
                </a:cubicBezTo>
                <a:cubicBezTo>
                  <a:pt x="1315" y="1145"/>
                  <a:pt x="1260" y="823"/>
                  <a:pt x="1078" y="725"/>
                </a:cubicBezTo>
                <a:cubicBezTo>
                  <a:pt x="896" y="627"/>
                  <a:pt x="591" y="743"/>
                  <a:pt x="422" y="633"/>
                </a:cubicBezTo>
                <a:cubicBezTo>
                  <a:pt x="253" y="523"/>
                  <a:pt x="128" y="124"/>
                  <a:pt x="64" y="62"/>
                </a:cubicBezTo>
                <a:cubicBezTo>
                  <a:pt x="0" y="0"/>
                  <a:pt x="42" y="197"/>
                  <a:pt x="41" y="260"/>
                </a:cubicBezTo>
                <a:cubicBezTo>
                  <a:pt x="40" y="323"/>
                  <a:pt x="43" y="369"/>
                  <a:pt x="57" y="443"/>
                </a:cubicBezTo>
                <a:cubicBezTo>
                  <a:pt x="71" y="517"/>
                  <a:pt x="93" y="621"/>
                  <a:pt x="125" y="702"/>
                </a:cubicBezTo>
                <a:cubicBezTo>
                  <a:pt x="157" y="783"/>
                  <a:pt x="200" y="853"/>
                  <a:pt x="247" y="930"/>
                </a:cubicBezTo>
                <a:cubicBezTo>
                  <a:pt x="294" y="1007"/>
                  <a:pt x="350" y="1103"/>
                  <a:pt x="407" y="1167"/>
                </a:cubicBezTo>
                <a:cubicBezTo>
                  <a:pt x="464" y="1231"/>
                  <a:pt x="519" y="1267"/>
                  <a:pt x="590" y="1311"/>
                </a:cubicBezTo>
                <a:cubicBezTo>
                  <a:pt x="661" y="1355"/>
                  <a:pt x="759" y="1400"/>
                  <a:pt x="834" y="1433"/>
                </a:cubicBezTo>
                <a:cubicBezTo>
                  <a:pt x="909" y="1466"/>
                  <a:pt x="968" y="1491"/>
                  <a:pt x="1040" y="1509"/>
                </a:cubicBezTo>
                <a:cubicBezTo>
                  <a:pt x="1112" y="1527"/>
                  <a:pt x="1214" y="1535"/>
                  <a:pt x="1268" y="1540"/>
                </a:cubicBezTo>
                <a:cubicBezTo>
                  <a:pt x="1322" y="1545"/>
                  <a:pt x="1324" y="1544"/>
                  <a:pt x="1367" y="1540"/>
                </a:cubicBezTo>
                <a:cubicBezTo>
                  <a:pt x="1410" y="1536"/>
                  <a:pt x="1485" y="1521"/>
                  <a:pt x="1527" y="1517"/>
                </a:cubicBezTo>
                <a:cubicBezTo>
                  <a:pt x="1569" y="1513"/>
                  <a:pt x="1583" y="1526"/>
                  <a:pt x="1619" y="1517"/>
                </a:cubicBezTo>
                <a:cubicBezTo>
                  <a:pt x="1655" y="1508"/>
                  <a:pt x="1711" y="1476"/>
                  <a:pt x="1746" y="1462"/>
                </a:cubicBezTo>
                <a:cubicBezTo>
                  <a:pt x="1781" y="1448"/>
                  <a:pt x="1798" y="1446"/>
                  <a:pt x="1830" y="1432"/>
                </a:cubicBezTo>
                <a:cubicBezTo>
                  <a:pt x="1862" y="1419"/>
                  <a:pt x="1906" y="1395"/>
                  <a:pt x="1936" y="1382"/>
                </a:cubicBezTo>
                <a:cubicBezTo>
                  <a:pt x="1967" y="1368"/>
                  <a:pt x="1985" y="1363"/>
                  <a:pt x="2009" y="1351"/>
                </a:cubicBezTo>
                <a:cubicBezTo>
                  <a:pt x="2034" y="1338"/>
                  <a:pt x="2059" y="1324"/>
                  <a:pt x="2083" y="1308"/>
                </a:cubicBezTo>
                <a:cubicBezTo>
                  <a:pt x="2108" y="1292"/>
                  <a:pt x="2137" y="1266"/>
                  <a:pt x="2155" y="1250"/>
                </a:cubicBezTo>
                <a:cubicBezTo>
                  <a:pt x="2174" y="1235"/>
                  <a:pt x="2178" y="1228"/>
                  <a:pt x="2195" y="1215"/>
                </a:cubicBezTo>
                <a:cubicBezTo>
                  <a:pt x="2211" y="1202"/>
                  <a:pt x="2244" y="1181"/>
                  <a:pt x="2258" y="1172"/>
                </a:cubicBezTo>
                <a:close/>
              </a:path>
            </a:pathLst>
          </a:custGeom>
          <a:noFill/>
          <a:ln w="158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66" name="Oval 38"/>
          <p:cNvSpPr>
            <a:spLocks noChangeArrowheads="1"/>
          </p:cNvSpPr>
          <p:nvPr/>
        </p:nvSpPr>
        <p:spPr bwMode="auto">
          <a:xfrm>
            <a:off x="4114800" y="6553200"/>
            <a:ext cx="152400" cy="1508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67" name="Oval 39"/>
          <p:cNvSpPr>
            <a:spLocks noChangeArrowheads="1"/>
          </p:cNvSpPr>
          <p:nvPr/>
        </p:nvSpPr>
        <p:spPr bwMode="auto">
          <a:xfrm>
            <a:off x="4114800" y="5638800"/>
            <a:ext cx="152400" cy="1508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68" name="Oval 40"/>
          <p:cNvSpPr>
            <a:spLocks noChangeArrowheads="1"/>
          </p:cNvSpPr>
          <p:nvPr/>
        </p:nvSpPr>
        <p:spPr bwMode="auto">
          <a:xfrm>
            <a:off x="4114800" y="5181600"/>
            <a:ext cx="152400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69" name="Oval 41"/>
          <p:cNvSpPr>
            <a:spLocks noChangeArrowheads="1"/>
          </p:cNvSpPr>
          <p:nvPr/>
        </p:nvSpPr>
        <p:spPr bwMode="auto">
          <a:xfrm>
            <a:off x="2362200" y="2743200"/>
            <a:ext cx="152400" cy="150813"/>
          </a:xfrm>
          <a:prstGeom prst="ellipse">
            <a:avLst/>
          </a:prstGeom>
          <a:noFill/>
          <a:ln w="9525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0" name="Oval 42"/>
          <p:cNvSpPr>
            <a:spLocks noChangeArrowheads="1"/>
          </p:cNvSpPr>
          <p:nvPr/>
        </p:nvSpPr>
        <p:spPr bwMode="auto">
          <a:xfrm>
            <a:off x="2819400" y="2819400"/>
            <a:ext cx="152400" cy="150813"/>
          </a:xfrm>
          <a:prstGeom prst="ellipse">
            <a:avLst/>
          </a:prstGeom>
          <a:noFill/>
          <a:ln w="9525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1" name="Oval 43"/>
          <p:cNvSpPr>
            <a:spLocks noChangeArrowheads="1"/>
          </p:cNvSpPr>
          <p:nvPr/>
        </p:nvSpPr>
        <p:spPr bwMode="auto">
          <a:xfrm>
            <a:off x="2743200" y="2133600"/>
            <a:ext cx="152400" cy="150813"/>
          </a:xfrm>
          <a:prstGeom prst="ellipse">
            <a:avLst/>
          </a:prstGeom>
          <a:noFill/>
          <a:ln w="9525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2" name="Oval 44"/>
          <p:cNvSpPr>
            <a:spLocks noChangeArrowheads="1"/>
          </p:cNvSpPr>
          <p:nvPr/>
        </p:nvSpPr>
        <p:spPr bwMode="auto">
          <a:xfrm>
            <a:off x="2971800" y="2514600"/>
            <a:ext cx="152400" cy="150813"/>
          </a:xfrm>
          <a:prstGeom prst="ellipse">
            <a:avLst/>
          </a:prstGeom>
          <a:noFill/>
          <a:ln w="9525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3" name="Oval 45"/>
          <p:cNvSpPr>
            <a:spLocks noChangeArrowheads="1"/>
          </p:cNvSpPr>
          <p:nvPr/>
        </p:nvSpPr>
        <p:spPr bwMode="auto">
          <a:xfrm>
            <a:off x="3429000" y="2895600"/>
            <a:ext cx="152400" cy="150813"/>
          </a:xfrm>
          <a:prstGeom prst="ellipse">
            <a:avLst/>
          </a:prstGeom>
          <a:noFill/>
          <a:ln w="9525">
            <a:solidFill>
              <a:srgbClr val="99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4" name="Oval 46"/>
          <p:cNvSpPr>
            <a:spLocks noChangeArrowheads="1"/>
          </p:cNvSpPr>
          <p:nvPr/>
        </p:nvSpPr>
        <p:spPr bwMode="auto">
          <a:xfrm>
            <a:off x="3810000" y="2362200"/>
            <a:ext cx="152400" cy="1508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5" name="Oval 47"/>
          <p:cNvSpPr>
            <a:spLocks noChangeArrowheads="1"/>
          </p:cNvSpPr>
          <p:nvPr/>
        </p:nvSpPr>
        <p:spPr bwMode="auto">
          <a:xfrm>
            <a:off x="4343400" y="2895600"/>
            <a:ext cx="152400" cy="1508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6" name="Oval 48"/>
          <p:cNvSpPr>
            <a:spLocks noChangeArrowheads="1"/>
          </p:cNvSpPr>
          <p:nvPr/>
        </p:nvSpPr>
        <p:spPr bwMode="auto">
          <a:xfrm>
            <a:off x="5181600" y="2057400"/>
            <a:ext cx="152400" cy="1508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7" name="Oval 49"/>
          <p:cNvSpPr>
            <a:spLocks noChangeArrowheads="1"/>
          </p:cNvSpPr>
          <p:nvPr/>
        </p:nvSpPr>
        <p:spPr bwMode="auto">
          <a:xfrm>
            <a:off x="4800600" y="1600200"/>
            <a:ext cx="152400" cy="1508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8" name="Oval 50"/>
          <p:cNvSpPr>
            <a:spLocks noChangeArrowheads="1"/>
          </p:cNvSpPr>
          <p:nvPr/>
        </p:nvSpPr>
        <p:spPr bwMode="auto">
          <a:xfrm>
            <a:off x="5715000" y="2286000"/>
            <a:ext cx="152400" cy="1508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79" name="Oval 51"/>
          <p:cNvSpPr>
            <a:spLocks noChangeArrowheads="1"/>
          </p:cNvSpPr>
          <p:nvPr/>
        </p:nvSpPr>
        <p:spPr bwMode="auto">
          <a:xfrm>
            <a:off x="5334000" y="3048000"/>
            <a:ext cx="152400" cy="1508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0" name="Oval 52"/>
          <p:cNvSpPr>
            <a:spLocks noChangeArrowheads="1"/>
          </p:cNvSpPr>
          <p:nvPr/>
        </p:nvSpPr>
        <p:spPr bwMode="auto">
          <a:xfrm>
            <a:off x="6019800" y="3810000"/>
            <a:ext cx="152400" cy="1508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1" name="Oval 53"/>
          <p:cNvSpPr>
            <a:spLocks noChangeArrowheads="1"/>
          </p:cNvSpPr>
          <p:nvPr/>
        </p:nvSpPr>
        <p:spPr bwMode="auto">
          <a:xfrm>
            <a:off x="2743200" y="1905000"/>
            <a:ext cx="152400" cy="150813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2" name="Oval 54"/>
          <p:cNvSpPr>
            <a:spLocks noChangeArrowheads="1"/>
          </p:cNvSpPr>
          <p:nvPr/>
        </p:nvSpPr>
        <p:spPr bwMode="auto">
          <a:xfrm>
            <a:off x="4114800" y="15240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3" name="Oval 55"/>
          <p:cNvSpPr>
            <a:spLocks noChangeArrowheads="1"/>
          </p:cNvSpPr>
          <p:nvPr/>
        </p:nvSpPr>
        <p:spPr bwMode="auto">
          <a:xfrm>
            <a:off x="4648200" y="38100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4" name="Oval 56"/>
          <p:cNvSpPr>
            <a:spLocks noChangeArrowheads="1"/>
          </p:cNvSpPr>
          <p:nvPr/>
        </p:nvSpPr>
        <p:spPr bwMode="auto">
          <a:xfrm>
            <a:off x="5257800" y="38862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5" name="Oval 57"/>
          <p:cNvSpPr>
            <a:spLocks noChangeArrowheads="1"/>
          </p:cNvSpPr>
          <p:nvPr/>
        </p:nvSpPr>
        <p:spPr bwMode="auto">
          <a:xfrm>
            <a:off x="5791200" y="39624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6" name="Oval 58"/>
          <p:cNvSpPr>
            <a:spLocks noChangeArrowheads="1"/>
          </p:cNvSpPr>
          <p:nvPr/>
        </p:nvSpPr>
        <p:spPr bwMode="auto">
          <a:xfrm>
            <a:off x="5029200" y="42672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7" name="Oval 59"/>
          <p:cNvSpPr>
            <a:spLocks noChangeArrowheads="1"/>
          </p:cNvSpPr>
          <p:nvPr/>
        </p:nvSpPr>
        <p:spPr bwMode="auto">
          <a:xfrm>
            <a:off x="5257800" y="48006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8" name="Oval 60"/>
          <p:cNvSpPr>
            <a:spLocks noChangeArrowheads="1"/>
          </p:cNvSpPr>
          <p:nvPr/>
        </p:nvSpPr>
        <p:spPr bwMode="auto">
          <a:xfrm>
            <a:off x="4114800" y="6172200"/>
            <a:ext cx="152400" cy="1508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89" name="Oval 61"/>
          <p:cNvSpPr>
            <a:spLocks noChangeArrowheads="1"/>
          </p:cNvSpPr>
          <p:nvPr/>
        </p:nvSpPr>
        <p:spPr bwMode="auto">
          <a:xfrm>
            <a:off x="4724400" y="2362200"/>
            <a:ext cx="152400" cy="1508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0" name="Oval 62"/>
          <p:cNvSpPr>
            <a:spLocks noChangeArrowheads="1"/>
          </p:cNvSpPr>
          <p:nvPr/>
        </p:nvSpPr>
        <p:spPr bwMode="auto">
          <a:xfrm>
            <a:off x="4953000" y="2667000"/>
            <a:ext cx="152400" cy="1508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1" name="Oval 63"/>
          <p:cNvSpPr>
            <a:spLocks noChangeArrowheads="1"/>
          </p:cNvSpPr>
          <p:nvPr/>
        </p:nvSpPr>
        <p:spPr bwMode="auto">
          <a:xfrm>
            <a:off x="3505200" y="1752600"/>
            <a:ext cx="152400" cy="1508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2" name="Oval 64"/>
          <p:cNvSpPr>
            <a:spLocks noChangeArrowheads="1"/>
          </p:cNvSpPr>
          <p:nvPr/>
        </p:nvSpPr>
        <p:spPr bwMode="auto">
          <a:xfrm>
            <a:off x="1828800" y="19812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3" name="Oval 65"/>
          <p:cNvSpPr>
            <a:spLocks noChangeArrowheads="1"/>
          </p:cNvSpPr>
          <p:nvPr/>
        </p:nvSpPr>
        <p:spPr bwMode="auto">
          <a:xfrm>
            <a:off x="2286000" y="14478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4" name="Oval 66"/>
          <p:cNvSpPr>
            <a:spLocks noChangeArrowheads="1"/>
          </p:cNvSpPr>
          <p:nvPr/>
        </p:nvSpPr>
        <p:spPr bwMode="auto">
          <a:xfrm>
            <a:off x="2133600" y="16002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5" name="Oval 67"/>
          <p:cNvSpPr>
            <a:spLocks noChangeArrowheads="1"/>
          </p:cNvSpPr>
          <p:nvPr/>
        </p:nvSpPr>
        <p:spPr bwMode="auto">
          <a:xfrm>
            <a:off x="1676400" y="22860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6" name="Oval 68"/>
          <p:cNvSpPr>
            <a:spLocks noChangeArrowheads="1"/>
          </p:cNvSpPr>
          <p:nvPr/>
        </p:nvSpPr>
        <p:spPr bwMode="auto">
          <a:xfrm>
            <a:off x="1600200" y="25146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7" name="Oval 69"/>
          <p:cNvSpPr>
            <a:spLocks noChangeArrowheads="1"/>
          </p:cNvSpPr>
          <p:nvPr/>
        </p:nvSpPr>
        <p:spPr bwMode="auto">
          <a:xfrm>
            <a:off x="2667000" y="10668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8" name="Oval 70"/>
          <p:cNvSpPr>
            <a:spLocks noChangeArrowheads="1"/>
          </p:cNvSpPr>
          <p:nvPr/>
        </p:nvSpPr>
        <p:spPr bwMode="auto">
          <a:xfrm>
            <a:off x="1981200" y="17526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599" name="Oval 71"/>
          <p:cNvSpPr>
            <a:spLocks noChangeArrowheads="1"/>
          </p:cNvSpPr>
          <p:nvPr/>
        </p:nvSpPr>
        <p:spPr bwMode="auto">
          <a:xfrm>
            <a:off x="2971800" y="9144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0" name="Oval 72"/>
          <p:cNvSpPr>
            <a:spLocks noChangeArrowheads="1"/>
          </p:cNvSpPr>
          <p:nvPr/>
        </p:nvSpPr>
        <p:spPr bwMode="auto">
          <a:xfrm>
            <a:off x="3276600" y="7620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1" name="Oval 73"/>
          <p:cNvSpPr>
            <a:spLocks noChangeArrowheads="1"/>
          </p:cNvSpPr>
          <p:nvPr/>
        </p:nvSpPr>
        <p:spPr bwMode="auto">
          <a:xfrm>
            <a:off x="4038600" y="6858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2" name="Oval 74"/>
          <p:cNvSpPr>
            <a:spLocks noChangeArrowheads="1"/>
          </p:cNvSpPr>
          <p:nvPr/>
        </p:nvSpPr>
        <p:spPr bwMode="auto">
          <a:xfrm>
            <a:off x="4648200" y="7620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3" name="Oval 75"/>
          <p:cNvSpPr>
            <a:spLocks noChangeArrowheads="1"/>
          </p:cNvSpPr>
          <p:nvPr/>
        </p:nvSpPr>
        <p:spPr bwMode="auto">
          <a:xfrm>
            <a:off x="4876800" y="8382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4" name="Oval 76"/>
          <p:cNvSpPr>
            <a:spLocks noChangeArrowheads="1"/>
          </p:cNvSpPr>
          <p:nvPr/>
        </p:nvSpPr>
        <p:spPr bwMode="auto">
          <a:xfrm>
            <a:off x="5105400" y="9144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5" name="Oval 77"/>
          <p:cNvSpPr>
            <a:spLocks noChangeArrowheads="1"/>
          </p:cNvSpPr>
          <p:nvPr/>
        </p:nvSpPr>
        <p:spPr bwMode="auto">
          <a:xfrm>
            <a:off x="5334000" y="9906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6" name="Oval 78"/>
          <p:cNvSpPr>
            <a:spLocks noChangeArrowheads="1"/>
          </p:cNvSpPr>
          <p:nvPr/>
        </p:nvSpPr>
        <p:spPr bwMode="auto">
          <a:xfrm>
            <a:off x="5486400" y="10668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7" name="Oval 79"/>
          <p:cNvSpPr>
            <a:spLocks noChangeArrowheads="1"/>
          </p:cNvSpPr>
          <p:nvPr/>
        </p:nvSpPr>
        <p:spPr bwMode="auto">
          <a:xfrm>
            <a:off x="5638800" y="11430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8" name="Oval 80"/>
          <p:cNvSpPr>
            <a:spLocks noChangeArrowheads="1"/>
          </p:cNvSpPr>
          <p:nvPr/>
        </p:nvSpPr>
        <p:spPr bwMode="auto">
          <a:xfrm>
            <a:off x="5791200" y="12954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09" name="Oval 81"/>
          <p:cNvSpPr>
            <a:spLocks noChangeArrowheads="1"/>
          </p:cNvSpPr>
          <p:nvPr/>
        </p:nvSpPr>
        <p:spPr bwMode="auto">
          <a:xfrm>
            <a:off x="4419600" y="6858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0" name="Oval 82"/>
          <p:cNvSpPr>
            <a:spLocks noChangeArrowheads="1"/>
          </p:cNvSpPr>
          <p:nvPr/>
        </p:nvSpPr>
        <p:spPr bwMode="auto">
          <a:xfrm>
            <a:off x="4572000" y="1828800"/>
            <a:ext cx="152400" cy="1508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1" name="Oval 83"/>
          <p:cNvSpPr>
            <a:spLocks noChangeArrowheads="1"/>
          </p:cNvSpPr>
          <p:nvPr/>
        </p:nvSpPr>
        <p:spPr bwMode="auto">
          <a:xfrm>
            <a:off x="5486400" y="2667000"/>
            <a:ext cx="152400" cy="1508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2" name="Oval 84"/>
          <p:cNvSpPr>
            <a:spLocks noChangeArrowheads="1"/>
          </p:cNvSpPr>
          <p:nvPr/>
        </p:nvSpPr>
        <p:spPr bwMode="auto">
          <a:xfrm>
            <a:off x="5943600" y="2971800"/>
            <a:ext cx="152400" cy="1508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3" name="Oval 85"/>
          <p:cNvSpPr>
            <a:spLocks noChangeArrowheads="1"/>
          </p:cNvSpPr>
          <p:nvPr/>
        </p:nvSpPr>
        <p:spPr bwMode="auto">
          <a:xfrm>
            <a:off x="6553200" y="22098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4" name="Oval 86"/>
          <p:cNvSpPr>
            <a:spLocks noChangeArrowheads="1"/>
          </p:cNvSpPr>
          <p:nvPr/>
        </p:nvSpPr>
        <p:spPr bwMode="auto">
          <a:xfrm>
            <a:off x="6400800" y="19812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6248400" y="17526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6" name="Oval 88"/>
          <p:cNvSpPr>
            <a:spLocks noChangeArrowheads="1"/>
          </p:cNvSpPr>
          <p:nvPr/>
        </p:nvSpPr>
        <p:spPr bwMode="auto">
          <a:xfrm>
            <a:off x="6629400" y="40386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7" name="Oval 89"/>
          <p:cNvSpPr>
            <a:spLocks noChangeArrowheads="1"/>
          </p:cNvSpPr>
          <p:nvPr/>
        </p:nvSpPr>
        <p:spPr bwMode="auto">
          <a:xfrm>
            <a:off x="6781800" y="44196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8" name="Oval 90"/>
          <p:cNvSpPr>
            <a:spLocks noChangeArrowheads="1"/>
          </p:cNvSpPr>
          <p:nvPr/>
        </p:nvSpPr>
        <p:spPr bwMode="auto">
          <a:xfrm>
            <a:off x="6477000" y="48768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19" name="Oval 91"/>
          <p:cNvSpPr>
            <a:spLocks noChangeArrowheads="1"/>
          </p:cNvSpPr>
          <p:nvPr/>
        </p:nvSpPr>
        <p:spPr bwMode="auto">
          <a:xfrm>
            <a:off x="6629400" y="42672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0" name="Oval 92"/>
          <p:cNvSpPr>
            <a:spLocks noChangeArrowheads="1"/>
          </p:cNvSpPr>
          <p:nvPr/>
        </p:nvSpPr>
        <p:spPr bwMode="auto">
          <a:xfrm>
            <a:off x="6553200" y="44958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1" name="Oval 93"/>
          <p:cNvSpPr>
            <a:spLocks noChangeArrowheads="1"/>
          </p:cNvSpPr>
          <p:nvPr/>
        </p:nvSpPr>
        <p:spPr bwMode="auto">
          <a:xfrm>
            <a:off x="6400800" y="46482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2" name="Oval 94"/>
          <p:cNvSpPr>
            <a:spLocks noChangeArrowheads="1"/>
          </p:cNvSpPr>
          <p:nvPr/>
        </p:nvSpPr>
        <p:spPr bwMode="auto">
          <a:xfrm>
            <a:off x="6248400" y="48768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3" name="Oval 95"/>
          <p:cNvSpPr>
            <a:spLocks noChangeArrowheads="1"/>
          </p:cNvSpPr>
          <p:nvPr/>
        </p:nvSpPr>
        <p:spPr bwMode="auto">
          <a:xfrm>
            <a:off x="6096000" y="50292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4" name="Oval 96"/>
          <p:cNvSpPr>
            <a:spLocks noChangeArrowheads="1"/>
          </p:cNvSpPr>
          <p:nvPr/>
        </p:nvSpPr>
        <p:spPr bwMode="auto">
          <a:xfrm>
            <a:off x="4114800" y="4572000"/>
            <a:ext cx="152400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5" name="Oval 97"/>
          <p:cNvSpPr>
            <a:spLocks noChangeArrowheads="1"/>
          </p:cNvSpPr>
          <p:nvPr/>
        </p:nvSpPr>
        <p:spPr bwMode="auto">
          <a:xfrm>
            <a:off x="4114800" y="4114800"/>
            <a:ext cx="152400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6" name="Oval 98"/>
          <p:cNvSpPr>
            <a:spLocks noChangeArrowheads="1"/>
          </p:cNvSpPr>
          <p:nvPr/>
        </p:nvSpPr>
        <p:spPr bwMode="auto">
          <a:xfrm>
            <a:off x="4114800" y="5334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7" name="Oval 99"/>
          <p:cNvSpPr>
            <a:spLocks noChangeArrowheads="1"/>
          </p:cNvSpPr>
          <p:nvPr/>
        </p:nvSpPr>
        <p:spPr bwMode="auto">
          <a:xfrm>
            <a:off x="4114800" y="1676400"/>
            <a:ext cx="152400" cy="150813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8" name="Oval 100"/>
          <p:cNvSpPr>
            <a:spLocks noChangeArrowheads="1"/>
          </p:cNvSpPr>
          <p:nvPr/>
        </p:nvSpPr>
        <p:spPr bwMode="auto">
          <a:xfrm>
            <a:off x="4114800" y="10668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29" name="Oval 101"/>
          <p:cNvSpPr>
            <a:spLocks noChangeArrowheads="1"/>
          </p:cNvSpPr>
          <p:nvPr/>
        </p:nvSpPr>
        <p:spPr bwMode="auto">
          <a:xfrm>
            <a:off x="4114800" y="152400"/>
            <a:ext cx="152400" cy="1508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30" name="Oval 102"/>
          <p:cNvSpPr>
            <a:spLocks noChangeArrowheads="1"/>
          </p:cNvSpPr>
          <p:nvPr/>
        </p:nvSpPr>
        <p:spPr bwMode="auto">
          <a:xfrm>
            <a:off x="4114800" y="2057400"/>
            <a:ext cx="152400" cy="15081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31" name="Oval 103"/>
          <p:cNvSpPr>
            <a:spLocks noChangeArrowheads="1"/>
          </p:cNvSpPr>
          <p:nvPr/>
        </p:nvSpPr>
        <p:spPr bwMode="auto">
          <a:xfrm>
            <a:off x="4114800" y="2667000"/>
            <a:ext cx="152400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32" name="Oval 104"/>
          <p:cNvSpPr>
            <a:spLocks noChangeArrowheads="1"/>
          </p:cNvSpPr>
          <p:nvPr/>
        </p:nvSpPr>
        <p:spPr bwMode="auto">
          <a:xfrm>
            <a:off x="4114800" y="3124200"/>
            <a:ext cx="152400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33" name="Oval 105"/>
          <p:cNvSpPr>
            <a:spLocks noChangeArrowheads="1"/>
          </p:cNvSpPr>
          <p:nvPr/>
        </p:nvSpPr>
        <p:spPr bwMode="auto">
          <a:xfrm>
            <a:off x="4114800" y="3581400"/>
            <a:ext cx="152400" cy="1508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2634" name="Freeform 106"/>
          <p:cNvSpPr>
            <a:spLocks/>
          </p:cNvSpPr>
          <p:nvPr/>
        </p:nvSpPr>
        <p:spPr bwMode="auto">
          <a:xfrm rot="9300000">
            <a:off x="4114800" y="2590800"/>
            <a:ext cx="3073400" cy="650875"/>
          </a:xfrm>
          <a:custGeom>
            <a:avLst/>
            <a:gdLst/>
            <a:ahLst/>
            <a:cxnLst>
              <a:cxn ang="0">
                <a:pos x="1805" y="310"/>
              </a:cxn>
              <a:cxn ang="0">
                <a:pos x="1064" y="168"/>
              </a:cxn>
              <a:cxn ang="0">
                <a:pos x="296" y="24"/>
              </a:cxn>
              <a:cxn ang="0">
                <a:pos x="8" y="24"/>
              </a:cxn>
              <a:cxn ang="0">
                <a:pos x="248" y="168"/>
              </a:cxn>
              <a:cxn ang="0">
                <a:pos x="1051" y="257"/>
              </a:cxn>
              <a:cxn ang="0">
                <a:pos x="1798" y="356"/>
              </a:cxn>
              <a:cxn ang="0">
                <a:pos x="1881" y="379"/>
              </a:cxn>
              <a:cxn ang="0">
                <a:pos x="1820" y="402"/>
              </a:cxn>
              <a:cxn ang="0">
                <a:pos x="1912" y="333"/>
              </a:cxn>
              <a:cxn ang="0">
                <a:pos x="1859" y="287"/>
              </a:cxn>
              <a:cxn ang="0">
                <a:pos x="1805" y="310"/>
              </a:cxn>
            </a:cxnLst>
            <a:rect l="0" t="0" r="r" b="b"/>
            <a:pathLst>
              <a:path w="1936" h="410">
                <a:moveTo>
                  <a:pt x="1805" y="310"/>
                </a:moveTo>
                <a:cubicBezTo>
                  <a:pt x="1669" y="294"/>
                  <a:pt x="1315" y="216"/>
                  <a:pt x="1064" y="168"/>
                </a:cubicBezTo>
                <a:cubicBezTo>
                  <a:pt x="813" y="120"/>
                  <a:pt x="472" y="48"/>
                  <a:pt x="296" y="24"/>
                </a:cubicBezTo>
                <a:cubicBezTo>
                  <a:pt x="120" y="0"/>
                  <a:pt x="16" y="0"/>
                  <a:pt x="8" y="24"/>
                </a:cubicBezTo>
                <a:cubicBezTo>
                  <a:pt x="0" y="48"/>
                  <a:pt x="74" y="129"/>
                  <a:pt x="248" y="168"/>
                </a:cubicBezTo>
                <a:cubicBezTo>
                  <a:pt x="422" y="207"/>
                  <a:pt x="793" y="226"/>
                  <a:pt x="1051" y="257"/>
                </a:cubicBezTo>
                <a:cubicBezTo>
                  <a:pt x="1309" y="288"/>
                  <a:pt x="1660" y="336"/>
                  <a:pt x="1798" y="356"/>
                </a:cubicBezTo>
                <a:cubicBezTo>
                  <a:pt x="1936" y="376"/>
                  <a:pt x="1877" y="372"/>
                  <a:pt x="1881" y="379"/>
                </a:cubicBezTo>
                <a:cubicBezTo>
                  <a:pt x="1885" y="386"/>
                  <a:pt x="1815" y="410"/>
                  <a:pt x="1820" y="402"/>
                </a:cubicBezTo>
                <a:cubicBezTo>
                  <a:pt x="1825" y="394"/>
                  <a:pt x="1906" y="352"/>
                  <a:pt x="1912" y="333"/>
                </a:cubicBezTo>
                <a:cubicBezTo>
                  <a:pt x="1918" y="314"/>
                  <a:pt x="1877" y="291"/>
                  <a:pt x="1859" y="287"/>
                </a:cubicBezTo>
                <a:cubicBezTo>
                  <a:pt x="1841" y="283"/>
                  <a:pt x="1816" y="305"/>
                  <a:pt x="1805" y="31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22635" name="Object 107"/>
          <p:cNvGraphicFramePr>
            <a:graphicFrameLocks noChangeAspect="1"/>
          </p:cNvGraphicFramePr>
          <p:nvPr/>
        </p:nvGraphicFramePr>
        <p:xfrm>
          <a:off x="533400" y="1600200"/>
          <a:ext cx="1136650" cy="844550"/>
        </p:xfrm>
        <a:graphic>
          <a:graphicData uri="http://schemas.openxmlformats.org/presentationml/2006/ole">
            <p:oleObj spid="_x0000_s172075" r:id="rId8" imgW="1523810" imgH="1130159" progId="">
              <p:embed/>
            </p:oleObj>
          </a:graphicData>
        </a:graphic>
      </p:graphicFrame>
      <p:graphicFrame>
        <p:nvGraphicFramePr>
          <p:cNvPr id="22636" name="Object 108"/>
          <p:cNvGraphicFramePr>
            <a:graphicFrameLocks noChangeAspect="1"/>
          </p:cNvGraphicFramePr>
          <p:nvPr/>
        </p:nvGraphicFramePr>
        <p:xfrm>
          <a:off x="1447800" y="0"/>
          <a:ext cx="5695950" cy="7145338"/>
        </p:xfrm>
        <a:graphic>
          <a:graphicData uri="http://schemas.openxmlformats.org/presentationml/2006/ole">
            <p:oleObj spid="_x0000_s172076" name="Document" r:id="rId9" imgW="5798608" imgH="7276042" progId="Word.Document.8">
              <p:embed/>
            </p:oleObj>
          </a:graphicData>
        </a:graphic>
      </p:graphicFrame>
      <p:graphicFrame>
        <p:nvGraphicFramePr>
          <p:cNvPr id="22637" name="Object 109"/>
          <p:cNvGraphicFramePr>
            <a:graphicFrameLocks noChangeAspect="1"/>
          </p:cNvGraphicFramePr>
          <p:nvPr/>
        </p:nvGraphicFramePr>
        <p:xfrm>
          <a:off x="6858000" y="1295400"/>
          <a:ext cx="990600" cy="952500"/>
        </p:xfrm>
        <a:graphic>
          <a:graphicData uri="http://schemas.openxmlformats.org/presentationml/2006/ole">
            <p:oleObj spid="_x0000_s172077" r:id="rId10" imgW="990476" imgH="952045" progId="">
              <p:embed/>
            </p:oleObj>
          </a:graphicData>
        </a:graphic>
      </p:graphicFrame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143000"/>
          </a:xfrm>
        </p:spPr>
        <p:txBody>
          <a:bodyPr>
            <a:noAutofit/>
          </a:bodyPr>
          <a:lstStyle/>
          <a:p>
            <a:r>
              <a:rPr lang="fr-CH" sz="3600" dirty="0" smtClean="0"/>
              <a:t>Outils d’éducation thérapeutique du patient à disposition des équipes</a:t>
            </a:r>
            <a:endParaRPr lang="fr-CH" sz="3600" dirty="0"/>
          </a:p>
        </p:txBody>
      </p:sp>
      <p:pic>
        <p:nvPicPr>
          <p:cNvPr id="7" name="Espace réservé du contenu 6" descr="diabete_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71934" y="1714488"/>
            <a:ext cx="4786346" cy="3829888"/>
          </a:xfrm>
          <a:prstGeom prst="rect">
            <a:avLst/>
          </a:prstGeom>
        </p:spPr>
      </p:pic>
      <p:pic>
        <p:nvPicPr>
          <p:cNvPr id="24064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500174"/>
            <a:ext cx="3718310" cy="495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57158" y="285728"/>
            <a:ext cx="8286808" cy="114300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286248" y="5711627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/>
              <a:t>FICHES PEDAGOGIQUES SOIGNANTS SUR INTRANET</a:t>
            </a:r>
            <a:endParaRPr lang="fr-CH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214810" y="5572141"/>
            <a:ext cx="4643470" cy="85725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4544" y="142852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22379"/>
            <a:ext cx="4038600" cy="323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4038600" cy="323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62084" y="-3038452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4000496" y="5702874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Groupe de travail interdisciplinaire</a:t>
            </a:r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ristiane\AppData\Local\Microsoft\Windows\Temporary Internet Files\Content.IE5\DD4GNNBS\MP90042767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36" y="1005238"/>
            <a:ext cx="8618144" cy="552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971600" y="188070"/>
            <a:ext cx="7200800" cy="86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CH" sz="2800" b="1" dirty="0" smtClean="0"/>
              <a:t>L’ETP UNE URGENCE DE CONTINUITE</a:t>
            </a:r>
            <a:endParaRPr lang="fr-FR" sz="2800" b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043608" y="116633"/>
            <a:ext cx="7056784" cy="72007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0916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426789" y="188640"/>
            <a:ext cx="8208962" cy="1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CH" sz="3200" dirty="0" smtClean="0">
                <a:solidFill>
                  <a:schemeClr val="tx2"/>
                </a:solidFill>
              </a:rPr>
              <a:t>Le constat des difficultés		besoins</a:t>
            </a:r>
          </a:p>
          <a:p>
            <a:r>
              <a:rPr lang="fr-CH" sz="3200" dirty="0" smtClean="0">
                <a:solidFill>
                  <a:schemeClr val="tx2"/>
                </a:solidFill>
              </a:rPr>
              <a:t>	  Travail en équipe </a:t>
            </a:r>
            <a:endParaRPr lang="fr-FR" sz="3200" dirty="0">
              <a:solidFill>
                <a:schemeClr val="tx2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053482" y="5661248"/>
            <a:ext cx="166253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</a:pPr>
            <a:r>
              <a:rPr lang="fr-CH" sz="2400" dirty="0"/>
              <a:t> </a:t>
            </a:r>
            <a:r>
              <a:rPr lang="fr-CH" sz="2400" dirty="0" smtClean="0"/>
              <a:t>Equipe</a:t>
            </a: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</a:pPr>
            <a:r>
              <a:rPr lang="fr-CH" sz="2400" dirty="0" smtClean="0"/>
              <a:t>IMAD</a:t>
            </a:r>
            <a:endParaRPr lang="fr-FR" sz="2400" dirty="0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323528" y="5445224"/>
            <a:ext cx="2425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CH" sz="2400" dirty="0" smtClean="0"/>
              <a:t>Infirm. de liaison</a:t>
            </a:r>
            <a:endParaRPr lang="fr-FR" sz="2400" dirty="0"/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5868144" y="5373216"/>
            <a:ext cx="2271625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fr-CH" sz="2400" dirty="0" smtClean="0"/>
              <a:t>Formation</a:t>
            </a:r>
          </a:p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fr-CH" sz="2400" dirty="0" smtClean="0"/>
              <a:t>Écoles/crêches</a:t>
            </a:r>
            <a:endParaRPr lang="fr-CH" sz="2400" dirty="0"/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6425940" y="4077072"/>
            <a:ext cx="2699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fr-CH" sz="2400" dirty="0" smtClean="0"/>
              <a:t>Infirm. Scolaire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fr-CH" sz="2400" dirty="0" smtClean="0"/>
              <a:t>SSJ</a:t>
            </a:r>
            <a:endParaRPr lang="fr-CH" sz="2400" dirty="0"/>
          </a:p>
        </p:txBody>
      </p:sp>
      <p:sp>
        <p:nvSpPr>
          <p:cNvPr id="20490" name="Rectangle 11"/>
          <p:cNvSpPr>
            <a:spLocks noChangeArrowheads="1"/>
          </p:cNvSpPr>
          <p:nvPr/>
        </p:nvSpPr>
        <p:spPr bwMode="auto">
          <a:xfrm>
            <a:off x="7308304" y="2060848"/>
            <a:ext cx="15704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CH" sz="2400" dirty="0" smtClean="0"/>
              <a:t>Equipe</a:t>
            </a:r>
          </a:p>
          <a:p>
            <a:pPr algn="ctr">
              <a:buClr>
                <a:srgbClr val="FF0000"/>
              </a:buClr>
            </a:pPr>
            <a:r>
              <a:rPr lang="fr-CH" sz="2400" dirty="0" smtClean="0"/>
              <a:t> Pédo-psy</a:t>
            </a:r>
            <a:endParaRPr lang="fr-FR" sz="2400" dirty="0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0576" y="188642"/>
            <a:ext cx="8497888" cy="122413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20" name="Flèche courbée vers la droite 19"/>
          <p:cNvSpPr/>
          <p:nvPr/>
        </p:nvSpPr>
        <p:spPr>
          <a:xfrm flipH="1">
            <a:off x="5076056" y="404664"/>
            <a:ext cx="864096" cy="864096"/>
          </a:xfrm>
          <a:prstGeom prst="curv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3" name="ZoneTexte 2"/>
          <p:cNvSpPr txBox="1"/>
          <p:nvPr/>
        </p:nvSpPr>
        <p:spPr>
          <a:xfrm>
            <a:off x="683568" y="1700808"/>
            <a:ext cx="33123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 smtClean="0"/>
              <a:t>Equipes de soins</a:t>
            </a:r>
          </a:p>
          <a:p>
            <a:pPr algn="ctr"/>
            <a:r>
              <a:rPr lang="fr-CH" sz="2400" dirty="0" smtClean="0"/>
              <a:t>Méd. Inf. Aides. </a:t>
            </a:r>
          </a:p>
          <a:p>
            <a:pPr algn="ctr"/>
            <a:r>
              <a:rPr lang="fr-CH" sz="2400" dirty="0" smtClean="0"/>
              <a:t>Physio, Clowns…</a:t>
            </a:r>
            <a:endParaRPr lang="fr-CH" sz="2400" dirty="0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768268" y="1628800"/>
            <a:ext cx="19298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CH" sz="2400" dirty="0" smtClean="0"/>
              <a:t>Pédiatre</a:t>
            </a:r>
          </a:p>
          <a:p>
            <a:pPr>
              <a:buClr>
                <a:srgbClr val="FF0000"/>
              </a:buClr>
            </a:pPr>
            <a:r>
              <a:rPr lang="fr-CH" sz="2400" dirty="0" smtClean="0"/>
              <a:t> Adolescents</a:t>
            </a:r>
            <a:endParaRPr lang="fr-FR" sz="2400" dirty="0"/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655168" y="3140968"/>
            <a:ext cx="3356992" cy="1872208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71192" y="3561184"/>
            <a:ext cx="3384376" cy="10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1" dirty="0" smtClean="0">
                <a:latin typeface="Arial" charset="0"/>
              </a:rPr>
              <a:t>Enfant/adolescent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latin typeface="Arial" charset="0"/>
              </a:rPr>
              <a:t>Parents/entourage</a:t>
            </a:r>
            <a:endParaRPr lang="fr-FR" b="1" dirty="0">
              <a:latin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496" y="3573016"/>
            <a:ext cx="2156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dirty="0" smtClean="0"/>
              <a:t>Diabétologues</a:t>
            </a:r>
          </a:p>
          <a:p>
            <a:pPr algn="ctr"/>
            <a:r>
              <a:rPr lang="fr-CH" sz="2400" dirty="0" smtClean="0"/>
              <a:t>ISC</a:t>
            </a:r>
            <a:endParaRPr lang="fr-CH" sz="2400" dirty="0"/>
          </a:p>
          <a:p>
            <a:pPr algn="ctr"/>
            <a:r>
              <a:rPr lang="fr-CH" sz="2400" dirty="0" smtClean="0"/>
              <a:t>Diététitiennes</a:t>
            </a:r>
            <a:endParaRPr lang="fr-CH" sz="2400" dirty="0"/>
          </a:p>
        </p:txBody>
      </p:sp>
      <p:cxnSp>
        <p:nvCxnSpPr>
          <p:cNvPr id="31" name="Connecteur droit avec flèche 30"/>
          <p:cNvCxnSpPr/>
          <p:nvPr/>
        </p:nvCxnSpPr>
        <p:spPr>
          <a:xfrm rot="16200000" flipH="1">
            <a:off x="5572132" y="4929198"/>
            <a:ext cx="571504" cy="57150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endCxn id="20485" idx="0"/>
          </p:cNvCxnSpPr>
          <p:nvPr/>
        </p:nvCxnSpPr>
        <p:spPr>
          <a:xfrm rot="5400000">
            <a:off x="3648036" y="5237350"/>
            <a:ext cx="660612" cy="18718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rot="5400000" flipH="1" flipV="1">
            <a:off x="2285984" y="4714884"/>
            <a:ext cx="714380" cy="71438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1928794" y="4143380"/>
            <a:ext cx="642942" cy="7143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rot="16200000" flipH="1">
            <a:off x="3428992" y="2571744"/>
            <a:ext cx="500066" cy="50006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6143636" y="4214818"/>
            <a:ext cx="571504" cy="14287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V="1">
            <a:off x="6000760" y="2714620"/>
            <a:ext cx="1428760" cy="92869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rot="5400000">
            <a:off x="5107785" y="2678901"/>
            <a:ext cx="714380" cy="21431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28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8" descr="V:\Mes documents\Montserrat\pediatrie\PHOTOS\FCDI insuline sering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6632"/>
            <a:ext cx="4137133" cy="2952328"/>
          </a:xfrm>
          <a:prstGeom prst="rect">
            <a:avLst/>
          </a:prstGeom>
          <a:noFill/>
          <a:ln w="76200">
            <a:solidFill>
              <a:schemeClr val="tx1">
                <a:lumMod val="50000"/>
              </a:schemeClr>
            </a:solidFill>
          </a:ln>
        </p:spPr>
      </p:pic>
      <p:pic>
        <p:nvPicPr>
          <p:cNvPr id="9" name="Picture 57" descr="V:\Mes documents\Montserrat\pediatrie\PHOTOS\FCDI2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4479771" cy="3127103"/>
          </a:xfrm>
          <a:prstGeom prst="rect">
            <a:avLst/>
          </a:prstGeom>
          <a:noFill/>
          <a:ln w="76200">
            <a:solidFill>
              <a:schemeClr val="tx1">
                <a:lumMod val="50000"/>
              </a:schemeClr>
            </a:solidFill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71600" y="332656"/>
            <a:ext cx="2531462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fr-CH" sz="3200" dirty="0"/>
              <a:t> </a:t>
            </a:r>
            <a:r>
              <a:rPr lang="fr-CH" sz="3200" dirty="0" smtClean="0"/>
              <a:t>Permissions</a:t>
            </a:r>
          </a:p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fr-CH" sz="3200" dirty="0" smtClean="0"/>
              <a:t>progressives</a:t>
            </a:r>
            <a:endParaRPr lang="fr-CH" sz="3200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68144" y="3356991"/>
            <a:ext cx="22557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fr-CH" sz="3200" dirty="0"/>
              <a:t> </a:t>
            </a:r>
            <a:r>
              <a:rPr lang="fr-CH" sz="3200" dirty="0" smtClean="0"/>
              <a:t>Formation </a:t>
            </a:r>
          </a:p>
          <a:p>
            <a:pPr>
              <a:buClr>
                <a:srgbClr val="FF0000"/>
              </a:buClr>
            </a:pPr>
            <a:r>
              <a:rPr lang="fr-CH" sz="3200" dirty="0" smtClean="0"/>
              <a:t>entourage</a:t>
            </a:r>
            <a:endParaRPr lang="fr-FR" sz="3200" dirty="0"/>
          </a:p>
        </p:txBody>
      </p:sp>
      <p:sp>
        <p:nvSpPr>
          <p:cNvPr id="13" name="Ellipse 9"/>
          <p:cNvSpPr>
            <a:spLocks noChangeArrowheads="1"/>
          </p:cNvSpPr>
          <p:nvPr/>
        </p:nvSpPr>
        <p:spPr bwMode="auto">
          <a:xfrm>
            <a:off x="611560" y="260648"/>
            <a:ext cx="3096344" cy="144016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fr-CH" sz="2400">
              <a:solidFill>
                <a:srgbClr val="000000"/>
              </a:solidFill>
            </a:endParaRPr>
          </a:p>
        </p:txBody>
      </p:sp>
      <p:sp>
        <p:nvSpPr>
          <p:cNvPr id="14" name="Ellipse 14"/>
          <p:cNvSpPr>
            <a:spLocks noChangeArrowheads="1"/>
          </p:cNvSpPr>
          <p:nvPr/>
        </p:nvSpPr>
        <p:spPr bwMode="auto">
          <a:xfrm>
            <a:off x="5508104" y="3285108"/>
            <a:ext cx="2952328" cy="129602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fr-CH" sz="2400">
              <a:solidFill>
                <a:srgbClr val="000000"/>
              </a:solidFill>
            </a:endParaRPr>
          </a:p>
        </p:txBody>
      </p:sp>
      <p:sp>
        <p:nvSpPr>
          <p:cNvPr id="15" name="Ellipse 9"/>
          <p:cNvSpPr>
            <a:spLocks noChangeArrowheads="1"/>
          </p:cNvSpPr>
          <p:nvPr/>
        </p:nvSpPr>
        <p:spPr bwMode="auto">
          <a:xfrm>
            <a:off x="755576" y="1772816"/>
            <a:ext cx="5256584" cy="18002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fr-CH" sz="24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88024" y="4797152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3200" dirty="0" smtClean="0">
                <a:latin typeface="Comic Sans MS" pitchFamily="66" charset="0"/>
              </a:rPr>
              <a:t>Enseignement </a:t>
            </a:r>
          </a:p>
          <a:p>
            <a:pPr algn="ctr"/>
            <a:r>
              <a:rPr lang="fr-CH" sz="3200" dirty="0" smtClean="0">
                <a:latin typeface="Comic Sans MS" pitchFamily="66" charset="0"/>
              </a:rPr>
              <a:t>de l’outil</a:t>
            </a:r>
          </a:p>
          <a:p>
            <a:pPr algn="ctr"/>
            <a:r>
              <a:rPr lang="fr-CH" sz="3200" dirty="0" smtClean="0">
                <a:latin typeface="Comic Sans MS" pitchFamily="66" charset="0"/>
              </a:rPr>
              <a:t> </a:t>
            </a:r>
            <a:r>
              <a:rPr lang="fr-CH" sz="3200" dirty="0">
                <a:latin typeface="Comic Sans MS" pitchFamily="66" charset="0"/>
              </a:rPr>
              <a:t>« assistant bolus »</a:t>
            </a:r>
            <a:endParaRPr lang="fr-CH" sz="3200" dirty="0"/>
          </a:p>
        </p:txBody>
      </p:sp>
      <p:sp>
        <p:nvSpPr>
          <p:cNvPr id="17" name="Ellipse 9"/>
          <p:cNvSpPr>
            <a:spLocks noChangeArrowheads="1"/>
          </p:cNvSpPr>
          <p:nvPr/>
        </p:nvSpPr>
        <p:spPr bwMode="auto">
          <a:xfrm>
            <a:off x="4788024" y="4653136"/>
            <a:ext cx="4176464" cy="2016224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fr-CH" sz="2400">
              <a:solidFill>
                <a:srgbClr val="000000"/>
              </a:solidFill>
            </a:endParaRPr>
          </a:p>
        </p:txBody>
      </p:sp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683568" y="2226691"/>
            <a:ext cx="540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CH" sz="3200" dirty="0" smtClean="0">
                <a:solidFill>
                  <a:schemeClr val="tx2"/>
                </a:solidFill>
              </a:rPr>
              <a:t>FCDI: Formation Continue </a:t>
            </a:r>
          </a:p>
          <a:p>
            <a:pPr algn="ctr"/>
            <a:r>
              <a:rPr lang="fr-CH" sz="3200" dirty="0" smtClean="0">
                <a:solidFill>
                  <a:schemeClr val="tx2"/>
                </a:solidFill>
              </a:rPr>
              <a:t>pour le Diabète Inaugural</a:t>
            </a:r>
            <a:endParaRPr lang="fr-FR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  <p:bldP spid="14" grpId="0" animBg="1"/>
      <p:bldP spid="15" grpId="0" animBg="1"/>
      <p:bldP spid="3" grpId="0"/>
      <p:bldP spid="17" grpId="0" animBg="1"/>
      <p:bldP spid="194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539551" y="116632"/>
            <a:ext cx="8169473" cy="115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CH" sz="3200" dirty="0" smtClean="0"/>
              <a:t>Accompagnement au passage des soins pédiatriques aux soins adultes</a:t>
            </a:r>
            <a:endParaRPr lang="fr-FR" sz="3200" dirty="0">
              <a:solidFill>
                <a:schemeClr val="tx2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858058" y="3567504"/>
            <a:ext cx="4043342" cy="129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</a:pPr>
            <a:r>
              <a:rPr lang="fr-CH" sz="3200" dirty="0"/>
              <a:t> </a:t>
            </a:r>
            <a:r>
              <a:rPr lang="fr-CH" sz="3200" dirty="0" smtClean="0"/>
              <a:t>fiche de transfert réalisée avec l’ado</a:t>
            </a:r>
            <a:endParaRPr lang="fr-FR" sz="3200" dirty="0"/>
          </a:p>
        </p:txBody>
      </p:sp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268765" y="2739073"/>
            <a:ext cx="2831224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fr-CH" sz="3200" dirty="0"/>
              <a:t> </a:t>
            </a:r>
            <a:r>
              <a:rPr lang="fr-CH" sz="3200" dirty="0" smtClean="0"/>
              <a:t>Entretien </a:t>
            </a:r>
          </a:p>
          <a:p>
            <a:pPr algn="ctr">
              <a:spcBef>
                <a:spcPct val="20000"/>
              </a:spcBef>
              <a:buClr>
                <a:srgbClr val="FF0000"/>
              </a:buClr>
            </a:pPr>
            <a:r>
              <a:rPr lang="fr-CH" sz="3200" dirty="0"/>
              <a:t>d</a:t>
            </a:r>
            <a:r>
              <a:rPr lang="fr-CH" sz="3200" dirty="0" smtClean="0"/>
              <a:t>e préparation</a:t>
            </a:r>
            <a:endParaRPr lang="fr-CH" sz="3200" dirty="0"/>
          </a:p>
        </p:txBody>
      </p:sp>
      <p:sp>
        <p:nvSpPr>
          <p:cNvPr id="20490" name="Rectangle 11"/>
          <p:cNvSpPr>
            <a:spLocks noChangeArrowheads="1"/>
          </p:cNvSpPr>
          <p:nvPr/>
        </p:nvSpPr>
        <p:spPr bwMode="auto">
          <a:xfrm>
            <a:off x="5779216" y="4930908"/>
            <a:ext cx="25075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fr-CH" sz="3200" dirty="0"/>
              <a:t> </a:t>
            </a:r>
            <a:r>
              <a:rPr lang="fr-CH" sz="3200" dirty="0" smtClean="0"/>
              <a:t>1</a:t>
            </a:r>
            <a:r>
              <a:rPr lang="fr-CH" sz="3200" baseline="30000" dirty="0" smtClean="0"/>
              <a:t>er</a:t>
            </a:r>
            <a:r>
              <a:rPr lang="fr-CH" sz="3200" dirty="0" smtClean="0"/>
              <a:t> entretien </a:t>
            </a:r>
          </a:p>
          <a:p>
            <a:pPr>
              <a:buClr>
                <a:srgbClr val="FF0000"/>
              </a:buClr>
            </a:pPr>
            <a:r>
              <a:rPr lang="fr-CH" sz="3200" dirty="0" smtClean="0"/>
              <a:t>en commun</a:t>
            </a:r>
            <a:endParaRPr lang="fr-FR" sz="3200" dirty="0"/>
          </a:p>
        </p:txBody>
      </p:sp>
      <p:sp>
        <p:nvSpPr>
          <p:cNvPr id="20491" name="Ellipse 9"/>
          <p:cNvSpPr>
            <a:spLocks noChangeArrowheads="1"/>
          </p:cNvSpPr>
          <p:nvPr/>
        </p:nvSpPr>
        <p:spPr bwMode="auto">
          <a:xfrm>
            <a:off x="142844" y="2780655"/>
            <a:ext cx="3168352" cy="129641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fr-CH" sz="2400">
              <a:solidFill>
                <a:srgbClr val="000000"/>
              </a:solidFill>
            </a:endParaRPr>
          </a:p>
        </p:txBody>
      </p:sp>
      <p:sp>
        <p:nvSpPr>
          <p:cNvPr id="20494" name="Ellipse 14"/>
          <p:cNvSpPr>
            <a:spLocks noChangeArrowheads="1"/>
          </p:cNvSpPr>
          <p:nvPr/>
        </p:nvSpPr>
        <p:spPr bwMode="auto">
          <a:xfrm>
            <a:off x="5244255" y="4788041"/>
            <a:ext cx="3756901" cy="135560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fr-CH" sz="2400">
              <a:solidFill>
                <a:srgbClr val="000000"/>
              </a:solidFill>
            </a:endParaRPr>
          </a:p>
        </p:txBody>
      </p:sp>
      <p:sp>
        <p:nvSpPr>
          <p:cNvPr id="20496" name="Ellipse 14"/>
          <p:cNvSpPr>
            <a:spLocks noChangeArrowheads="1"/>
          </p:cNvSpPr>
          <p:nvPr/>
        </p:nvSpPr>
        <p:spPr bwMode="auto">
          <a:xfrm>
            <a:off x="2786050" y="3489038"/>
            <a:ext cx="4430866" cy="144016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fr-CH" sz="2400">
              <a:solidFill>
                <a:srgbClr val="000000"/>
              </a:solidFill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323528" y="188640"/>
            <a:ext cx="8498210" cy="108012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17" name="Flèche droite 16"/>
          <p:cNvSpPr/>
          <p:nvPr/>
        </p:nvSpPr>
        <p:spPr>
          <a:xfrm>
            <a:off x="1631072" y="6046688"/>
            <a:ext cx="1428760" cy="50006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86622" y="6091586"/>
            <a:ext cx="3263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/>
              <a:t>Suivi par l’ISC référent</a:t>
            </a:r>
            <a:endParaRPr lang="fr-FR" sz="2400" dirty="0"/>
          </a:p>
        </p:txBody>
      </p:sp>
      <p:sp>
        <p:nvSpPr>
          <p:cNvPr id="19" name="Ellipse 14"/>
          <p:cNvSpPr>
            <a:spLocks noChangeArrowheads="1"/>
          </p:cNvSpPr>
          <p:nvPr/>
        </p:nvSpPr>
        <p:spPr bwMode="auto">
          <a:xfrm>
            <a:off x="2729432" y="5877272"/>
            <a:ext cx="3714776" cy="857256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fr-CH" sz="24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592330">
            <a:off x="1312659" y="1649291"/>
            <a:ext cx="7138436" cy="2589864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pPr lvl="0" algn="ctr"/>
            <a:r>
              <a:rPr lang="fr-CH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PROCESSUS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73224" y="274638"/>
            <a:ext cx="7787208" cy="706090"/>
          </a:xfrm>
        </p:spPr>
        <p:txBody>
          <a:bodyPr/>
          <a:lstStyle/>
          <a:p>
            <a:pPr eaLnBrk="1" hangingPunct="1"/>
            <a:r>
              <a:rPr lang="fr-FR" sz="2000" b="1" dirty="0" smtClean="0"/>
              <a:t>PROBLEMATIQUE EDUCATIVE A L’ADOLESCENCE</a:t>
            </a: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640952" y="260351"/>
            <a:ext cx="7891488" cy="7397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214282" y="3786190"/>
            <a:ext cx="2214578" cy="192882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2000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603392" y="1142984"/>
            <a:ext cx="8001056" cy="2286016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Ø"/>
            </a:pPr>
            <a:r>
              <a:rPr lang="fr-CH" sz="2800" dirty="0" smtClean="0"/>
              <a:t>Identifier les problèmes, difficultés et besoins</a:t>
            </a:r>
          </a:p>
          <a:p>
            <a:pPr>
              <a:buNone/>
            </a:pPr>
            <a:r>
              <a:rPr lang="fr-CH" sz="2400" b="1" dirty="0" smtClean="0"/>
              <a:t>		Adolescents			leur entourage</a:t>
            </a:r>
          </a:p>
          <a:p>
            <a:pPr>
              <a:buNone/>
            </a:pPr>
            <a:endParaRPr lang="fr-CH" sz="2400" b="1" dirty="0" smtClean="0"/>
          </a:p>
          <a:p>
            <a:pPr>
              <a:buNone/>
            </a:pPr>
            <a:r>
              <a:rPr lang="fr-CH" sz="2400" b="1" dirty="0" smtClean="0"/>
              <a:t>				les soignants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285720" y="4071942"/>
            <a:ext cx="214314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</a:pPr>
            <a:r>
              <a:rPr lang="fr-CH" sz="2400" dirty="0" smtClean="0"/>
              <a:t>Construire </a:t>
            </a: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</a:pPr>
            <a:r>
              <a:rPr lang="fr-CH" sz="2400" dirty="0" smtClean="0"/>
              <a:t>ensemble </a:t>
            </a: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</a:pPr>
            <a:r>
              <a:rPr lang="fr-CH" sz="2400" dirty="0" smtClean="0"/>
              <a:t>des réponses</a:t>
            </a:r>
            <a:endParaRPr lang="fr-FR" sz="2400" dirty="0"/>
          </a:p>
        </p:txBody>
      </p:sp>
      <p:pic>
        <p:nvPicPr>
          <p:cNvPr id="16" name="Picture 4" descr="P10105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143248"/>
            <a:ext cx="6223451" cy="35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AutoShape 7"/>
          <p:cNvSpPr>
            <a:spLocks noChangeArrowheads="1"/>
          </p:cNvSpPr>
          <p:nvPr/>
        </p:nvSpPr>
        <p:spPr bwMode="auto">
          <a:xfrm rot="10800000">
            <a:off x="3460912" y="1643050"/>
            <a:ext cx="1785950" cy="85725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282154"/>
          </a:xfrm>
        </p:spPr>
        <p:txBody>
          <a:bodyPr/>
          <a:lstStyle/>
          <a:p>
            <a:r>
              <a:rPr lang="fr-CH" sz="4000" dirty="0" smtClean="0"/>
              <a:t>HISTORIQUE du poste d’ISC</a:t>
            </a:r>
            <a:r>
              <a:rPr lang="fr-CH" sz="4000" dirty="0"/>
              <a:t/>
            </a:r>
            <a:br>
              <a:rPr lang="fr-CH" sz="4000" dirty="0"/>
            </a:br>
            <a:r>
              <a:rPr lang="fr-CH" sz="4000" dirty="0"/>
              <a:t>d’Infirmi</a:t>
            </a:r>
            <a:r>
              <a:rPr lang="fr-CH" sz="4000" dirty="0" smtClean="0"/>
              <a:t>er/ère Spécialiste Clinique</a:t>
            </a:r>
            <a:endParaRPr lang="fr-CH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680" y="1816224"/>
            <a:ext cx="8686800" cy="4853136"/>
          </a:xfrm>
          <a:solidFill>
            <a:schemeClr val="bg1"/>
          </a:solidFill>
        </p:spPr>
        <p:txBody>
          <a:bodyPr/>
          <a:lstStyle/>
          <a:p>
            <a:r>
              <a:rPr lang="fr-CH" dirty="0" smtClean="0"/>
              <a:t>1991-1995: poste commun (3HL-</a:t>
            </a:r>
            <a:r>
              <a:rPr lang="fr-CH" dirty="0" err="1" smtClean="0"/>
              <a:t>Cst</a:t>
            </a:r>
            <a:r>
              <a:rPr lang="fr-CH" dirty="0" smtClean="0"/>
              <a:t>)</a:t>
            </a:r>
          </a:p>
          <a:p>
            <a:r>
              <a:rPr lang="fr-CH" dirty="0" smtClean="0"/>
              <a:t>1998: création du poste commun adultes et enfants</a:t>
            </a:r>
          </a:p>
          <a:p>
            <a:r>
              <a:rPr lang="fr-CH" dirty="0" smtClean="0"/>
              <a:t>Poste transversal: Gériatrie,. Löex, Belle Idée, </a:t>
            </a:r>
            <a:r>
              <a:rPr lang="fr-CH" dirty="0" err="1" smtClean="0"/>
              <a:t>Bellerive</a:t>
            </a:r>
            <a:r>
              <a:rPr lang="fr-CH" dirty="0" smtClean="0"/>
              <a:t>…</a:t>
            </a:r>
          </a:p>
          <a:p>
            <a:pPr marL="0" indent="0">
              <a:buNone/>
            </a:pPr>
            <a:endParaRPr lang="fr-CH" sz="1200" dirty="0" smtClean="0"/>
          </a:p>
          <a:p>
            <a:pPr marL="0" indent="0">
              <a:buNone/>
            </a:pPr>
            <a:endParaRPr lang="fr-CH" sz="1800" dirty="0" smtClean="0"/>
          </a:p>
          <a:p>
            <a:pPr algn="ctr">
              <a:buNone/>
            </a:pPr>
            <a:r>
              <a:rPr lang="fr-CH" dirty="0" smtClean="0"/>
              <a:t>Nous adaptons nos stratégies de suivi à long terme, toujours en interdisciplinarité.</a:t>
            </a:r>
          </a:p>
          <a:p>
            <a:endParaRPr lang="fr-CH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79512" y="214290"/>
            <a:ext cx="8856984" cy="141451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5720" y="5072073"/>
            <a:ext cx="8433696" cy="129425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build="p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-252413" y="188913"/>
            <a:ext cx="8159751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CH" sz="3200" b="1" dirty="0">
                <a:solidFill>
                  <a:schemeClr val="tx2"/>
                </a:solidFill>
              </a:rPr>
              <a:t/>
            </a:r>
            <a:br>
              <a:rPr lang="fr-CH" sz="3200" b="1" dirty="0">
                <a:solidFill>
                  <a:schemeClr val="tx2"/>
                </a:solidFill>
              </a:rPr>
            </a:br>
            <a:endParaRPr lang="fr-FR" sz="3200" b="1" dirty="0">
              <a:solidFill>
                <a:schemeClr val="tx2"/>
              </a:solidFill>
            </a:endParaRPr>
          </a:p>
        </p:txBody>
      </p:sp>
      <p:sp>
        <p:nvSpPr>
          <p:cNvPr id="27653" name="Rectangle 21"/>
          <p:cNvSpPr>
            <a:spLocks noChangeArrowheads="1"/>
          </p:cNvSpPr>
          <p:nvPr/>
        </p:nvSpPr>
        <p:spPr bwMode="auto">
          <a:xfrm>
            <a:off x="5292080" y="2895327"/>
            <a:ext cx="2880320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2790825" algn="l"/>
              </a:tabLst>
            </a:pPr>
            <a:endParaRPr lang="fr-FR" sz="2400" dirty="0"/>
          </a:p>
        </p:txBody>
      </p:sp>
      <p:pic>
        <p:nvPicPr>
          <p:cNvPr id="27654" name="Picture 20" descr="MCj0251493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9952" y="908720"/>
            <a:ext cx="143668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5" name="AutoShape 9"/>
          <p:cNvSpPr>
            <a:spLocks noChangeArrowheads="1"/>
          </p:cNvSpPr>
          <p:nvPr/>
        </p:nvSpPr>
        <p:spPr bwMode="auto">
          <a:xfrm>
            <a:off x="6012160" y="332656"/>
            <a:ext cx="2996580" cy="2028304"/>
          </a:xfrm>
          <a:prstGeom prst="cloudCallout">
            <a:avLst>
              <a:gd name="adj1" fmla="val -65224"/>
              <a:gd name="adj2" fmla="val 28177"/>
            </a:avLst>
          </a:prstGeom>
          <a:solidFill>
            <a:srgbClr val="CC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CH" sz="2000" dirty="0"/>
              <a:t>Les parents discutent </a:t>
            </a:r>
            <a:r>
              <a:rPr lang="fr-CH" sz="2000" dirty="0" smtClean="0"/>
              <a:t>ensemble avec </a:t>
            </a:r>
            <a:r>
              <a:rPr lang="fr-CH" sz="2000" dirty="0"/>
              <a:t>l’infirmière</a:t>
            </a:r>
            <a:endParaRPr lang="fr-FR" sz="2000" dirty="0"/>
          </a:p>
          <a:p>
            <a:pPr algn="ctr"/>
            <a:endParaRPr lang="fr-CH" sz="2000" dirty="0"/>
          </a:p>
        </p:txBody>
      </p:sp>
      <p:sp>
        <p:nvSpPr>
          <p:cNvPr id="55303" name="AutoShape 7"/>
          <p:cNvSpPr>
            <a:spLocks noChangeArrowheads="1"/>
          </p:cNvSpPr>
          <p:nvPr/>
        </p:nvSpPr>
        <p:spPr bwMode="auto">
          <a:xfrm>
            <a:off x="251520" y="188640"/>
            <a:ext cx="3528392" cy="2232248"/>
          </a:xfrm>
          <a:prstGeom prst="cloudCallout">
            <a:avLst>
              <a:gd name="adj1" fmla="val 65145"/>
              <a:gd name="adj2" fmla="val 39610"/>
            </a:avLst>
          </a:prstGeom>
          <a:solidFill>
            <a:srgbClr val="CCEC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CH" sz="2000" b="1" dirty="0" smtClean="0">
                <a:solidFill>
                  <a:schemeClr val="tx2"/>
                </a:solidFill>
              </a:rPr>
              <a:t>Petit-déjeuner discussion, </a:t>
            </a:r>
            <a:r>
              <a:rPr lang="fr-CH" sz="2000" dirty="0" smtClean="0"/>
              <a:t>soirées arrosées, les copains, les préjugés</a:t>
            </a:r>
            <a:endParaRPr lang="fr-CH" sz="2000" dirty="0"/>
          </a:p>
        </p:txBody>
      </p:sp>
      <p:pic>
        <p:nvPicPr>
          <p:cNvPr id="12" name="Picture 19" descr="invitation6mai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3573016"/>
            <a:ext cx="4061877" cy="313500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504" y="3356992"/>
            <a:ext cx="4586327" cy="30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5537324" y="2852936"/>
            <a:ext cx="242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/>
              <a:t>Soirées à thème</a:t>
            </a:r>
            <a:endParaRPr lang="fr-CH" sz="2400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9552" y="2780928"/>
            <a:ext cx="4608512" cy="44627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CH" b="1" dirty="0">
                <a:latin typeface="Comic Sans MS" charset="0"/>
              </a:rPr>
              <a:t> </a:t>
            </a:r>
            <a:r>
              <a:rPr lang="fr-CH" sz="1600" b="1" dirty="0">
                <a:latin typeface="Comic Sans MS" charset="0"/>
              </a:rPr>
              <a:t>"…NOUS, </a:t>
            </a:r>
            <a:r>
              <a:rPr lang="fr-CH" sz="1600" b="1" dirty="0" smtClean="0">
                <a:latin typeface="Comic Sans MS" charset="0"/>
              </a:rPr>
              <a:t>souhaitons être plus impliqués…"</a:t>
            </a:r>
            <a:endParaRPr lang="fr-CH" sz="1600" b="1" dirty="0">
              <a:latin typeface="Comic Sans MS" charset="0"/>
            </a:endParaRPr>
          </a:p>
          <a:p>
            <a:pPr algn="r"/>
            <a:endParaRPr lang="fr-CH" sz="500" b="1" dirty="0">
              <a:latin typeface="Comic Sans MS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187624" y="6309320"/>
            <a:ext cx="3528392" cy="35394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CH" sz="1400" b="1" dirty="0">
                <a:latin typeface="Comic Sans MS" charset="0"/>
              </a:rPr>
              <a:t> </a:t>
            </a:r>
            <a:r>
              <a:rPr lang="fr-CH" sz="1200" b="1" dirty="0">
                <a:latin typeface="Comic Sans MS" charset="0"/>
              </a:rPr>
              <a:t>"…NOUS, ON A BESOIN DE GRANDIR</a:t>
            </a:r>
            <a:r>
              <a:rPr lang="fr-CH" sz="1200" b="1" dirty="0" smtClean="0">
                <a:latin typeface="Comic Sans MS" charset="0"/>
              </a:rPr>
              <a:t>… »</a:t>
            </a:r>
            <a:endParaRPr lang="fr-CH" sz="1200" b="1" dirty="0">
              <a:latin typeface="Comic Sans MS" charset="0"/>
            </a:endParaRPr>
          </a:p>
          <a:p>
            <a:pPr algn="r"/>
            <a:endParaRPr lang="fr-CH" sz="300" b="1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55305" grpId="0" animBg="1"/>
      <p:bldP spid="55303" grpId="0" animBg="1"/>
      <p:bldP spid="2" grpId="0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503238" y="260350"/>
            <a:ext cx="8351837" cy="73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CH" sz="2800" b="1" dirty="0" smtClean="0">
                <a:solidFill>
                  <a:schemeClr val="tx2"/>
                </a:solidFill>
              </a:rPr>
              <a:t>PROPOSITIONS DES </a:t>
            </a:r>
            <a:r>
              <a:rPr lang="fr-CH" sz="2800" b="1" dirty="0">
                <a:solidFill>
                  <a:schemeClr val="tx2"/>
                </a:solidFill>
              </a:rPr>
              <a:t>ADOLESCENTS</a:t>
            </a:r>
            <a:endParaRPr lang="fr-FR" sz="2800" b="1" dirty="0">
              <a:solidFill>
                <a:schemeClr val="tx2"/>
              </a:solidFill>
            </a:endParaRPr>
          </a:p>
        </p:txBody>
      </p:sp>
      <p:sp>
        <p:nvSpPr>
          <p:cNvPr id="31749" name="Oval 4"/>
          <p:cNvSpPr>
            <a:spLocks noChangeArrowheads="1"/>
          </p:cNvSpPr>
          <p:nvPr/>
        </p:nvSpPr>
        <p:spPr bwMode="auto">
          <a:xfrm>
            <a:off x="6370067" y="2421310"/>
            <a:ext cx="2666429" cy="16557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 sz="2400">
              <a:latin typeface="Comic Sans MS" charset="0"/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107504" y="2060575"/>
            <a:ext cx="2535224" cy="15843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 sz="2400">
              <a:latin typeface="Comic Sans MS" charset="0"/>
            </a:endParaRPr>
          </a:p>
        </p:txBody>
      </p:sp>
      <p:sp>
        <p:nvSpPr>
          <p:cNvPr id="31751" name="Rectangle 10"/>
          <p:cNvSpPr>
            <a:spLocks noChangeArrowheads="1"/>
          </p:cNvSpPr>
          <p:nvPr/>
        </p:nvSpPr>
        <p:spPr bwMode="auto">
          <a:xfrm>
            <a:off x="6595037" y="2637210"/>
            <a:ext cx="2232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dirty="0"/>
              <a:t>ateliers de formation des petits enfants diabétiques et à la fête de Noël</a:t>
            </a:r>
            <a:endParaRPr lang="es-ES_tradnl" dirty="0"/>
          </a:p>
        </p:txBody>
      </p:sp>
      <p:sp>
        <p:nvSpPr>
          <p:cNvPr id="31753" name="AutoShape 15"/>
          <p:cNvSpPr>
            <a:spLocks noChangeArrowheads="1"/>
          </p:cNvSpPr>
          <p:nvPr/>
        </p:nvSpPr>
        <p:spPr bwMode="auto">
          <a:xfrm>
            <a:off x="3635127" y="1267620"/>
            <a:ext cx="504825" cy="863600"/>
          </a:xfrm>
          <a:prstGeom prst="downArrow">
            <a:avLst>
              <a:gd name="adj1" fmla="val 50000"/>
              <a:gd name="adj2" fmla="val 427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fr-CH" sz="2400">
              <a:latin typeface="Comic Sans MS" charset="0"/>
            </a:endParaRPr>
          </a:p>
        </p:txBody>
      </p:sp>
      <p:sp>
        <p:nvSpPr>
          <p:cNvPr id="31754" name="AutoShape 16"/>
          <p:cNvSpPr>
            <a:spLocks noChangeArrowheads="1"/>
          </p:cNvSpPr>
          <p:nvPr/>
        </p:nvSpPr>
        <p:spPr bwMode="auto">
          <a:xfrm>
            <a:off x="1000100" y="1214422"/>
            <a:ext cx="504825" cy="863600"/>
          </a:xfrm>
          <a:prstGeom prst="downArrow">
            <a:avLst>
              <a:gd name="adj1" fmla="val 50000"/>
              <a:gd name="adj2" fmla="val 427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fr-CH" sz="2400">
              <a:latin typeface="Comic Sans MS" charset="0"/>
            </a:endParaRPr>
          </a:p>
        </p:txBody>
      </p:sp>
      <p:sp>
        <p:nvSpPr>
          <p:cNvPr id="31756" name="Rectangle 15"/>
          <p:cNvSpPr>
            <a:spLocks noChangeArrowheads="1"/>
          </p:cNvSpPr>
          <p:nvPr/>
        </p:nvSpPr>
        <p:spPr bwMode="auto">
          <a:xfrm>
            <a:off x="1142976" y="188913"/>
            <a:ext cx="7072362" cy="81119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1600" dirty="0"/>
          </a:p>
        </p:txBody>
      </p:sp>
      <p:sp>
        <p:nvSpPr>
          <p:cNvPr id="31757" name="Rectangle 16"/>
          <p:cNvSpPr>
            <a:spLocks noChangeArrowheads="1"/>
          </p:cNvSpPr>
          <p:nvPr/>
        </p:nvSpPr>
        <p:spPr bwMode="auto">
          <a:xfrm>
            <a:off x="142398" y="2493963"/>
            <a:ext cx="24701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dirty="0"/>
              <a:t>Témoigner auprès des</a:t>
            </a:r>
          </a:p>
          <a:p>
            <a:pPr>
              <a:spcBef>
                <a:spcPct val="20000"/>
              </a:spcBef>
            </a:pPr>
            <a:r>
              <a:rPr lang="fr-FR" dirty="0"/>
              <a:t> nouveaux diabétiques</a:t>
            </a:r>
          </a:p>
        </p:txBody>
      </p:sp>
      <p:sp>
        <p:nvSpPr>
          <p:cNvPr id="31762" name="AutoShape 15"/>
          <p:cNvSpPr>
            <a:spLocks noChangeArrowheads="1"/>
          </p:cNvSpPr>
          <p:nvPr/>
        </p:nvSpPr>
        <p:spPr bwMode="auto">
          <a:xfrm>
            <a:off x="5436096" y="1124744"/>
            <a:ext cx="516225" cy="1368151"/>
          </a:xfrm>
          <a:prstGeom prst="downArrow">
            <a:avLst>
              <a:gd name="adj1" fmla="val 50000"/>
              <a:gd name="adj2" fmla="val 8915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fr-CH" sz="2400">
              <a:latin typeface="Comic Sans MS" charset="0"/>
            </a:endParaRPr>
          </a:p>
        </p:txBody>
      </p:sp>
      <p:sp>
        <p:nvSpPr>
          <p:cNvPr id="31764" name="Rectangle 23"/>
          <p:cNvSpPr>
            <a:spLocks noChangeArrowheads="1"/>
          </p:cNvSpPr>
          <p:nvPr/>
        </p:nvSpPr>
        <p:spPr bwMode="auto">
          <a:xfrm>
            <a:off x="2918935" y="2455578"/>
            <a:ext cx="2242101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dirty="0"/>
              <a:t>Baby-sitting  pour </a:t>
            </a:r>
          </a:p>
          <a:p>
            <a:pPr algn="ctr">
              <a:spcBef>
                <a:spcPct val="20000"/>
              </a:spcBef>
            </a:pPr>
            <a:r>
              <a:rPr lang="fr-FR" dirty="0"/>
              <a:t>petits </a:t>
            </a:r>
            <a:r>
              <a:rPr lang="fr-FR" dirty="0" smtClean="0"/>
              <a:t>enfants</a:t>
            </a:r>
          </a:p>
          <a:p>
            <a:pPr algn="ctr">
              <a:spcBef>
                <a:spcPct val="20000"/>
              </a:spcBef>
            </a:pPr>
            <a:r>
              <a:rPr lang="fr-FR" dirty="0" smtClean="0"/>
              <a:t>diabétiques</a:t>
            </a:r>
            <a:endParaRPr lang="fr-FR" dirty="0"/>
          </a:p>
        </p:txBody>
      </p:sp>
      <p:pic>
        <p:nvPicPr>
          <p:cNvPr id="245762" name="Picture 2" descr="O:\ISC-Diabeto\pédiatrie\ADOLESCENTS Projet Montserrat\Noel ATELIERS des petits\fete noel 2011\DSCN28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168" y="4149080"/>
            <a:ext cx="3003998" cy="2594362"/>
          </a:xfrm>
          <a:prstGeom prst="rect">
            <a:avLst/>
          </a:prstGeom>
          <a:noFill/>
        </p:spPr>
      </p:pic>
      <p:pic>
        <p:nvPicPr>
          <p:cNvPr id="22" name="Picture 56" descr="V:\Mes documents\Montserrat\pediatrie\PHOTOS\Atelirs petits Noa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71942"/>
            <a:ext cx="3429023" cy="2750292"/>
          </a:xfrm>
          <a:prstGeom prst="roundRect">
            <a:avLst>
              <a:gd name="adj" fmla="val 3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760" name="Oval 6"/>
          <p:cNvSpPr>
            <a:spLocks noChangeArrowheads="1"/>
          </p:cNvSpPr>
          <p:nvPr/>
        </p:nvSpPr>
        <p:spPr bwMode="auto">
          <a:xfrm>
            <a:off x="2771924" y="2348880"/>
            <a:ext cx="2285673" cy="119444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 sz="2400">
              <a:latin typeface="Comic Sans MS" charset="0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7380312" y="1340768"/>
            <a:ext cx="504825" cy="863600"/>
          </a:xfrm>
          <a:prstGeom prst="downArrow">
            <a:avLst>
              <a:gd name="adj1" fmla="val 50000"/>
              <a:gd name="adj2" fmla="val 427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fr-CH" sz="2400">
              <a:latin typeface="Comic Sans MS" charset="0"/>
            </a:endParaRP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5148188" y="2852936"/>
            <a:ext cx="108012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dirty="0" smtClean="0"/>
              <a:t>Réaliser </a:t>
            </a:r>
          </a:p>
          <a:p>
            <a:pPr algn="ctr">
              <a:spcBef>
                <a:spcPct val="20000"/>
              </a:spcBef>
            </a:pPr>
            <a:r>
              <a:rPr lang="fr-FR" dirty="0" smtClean="0"/>
              <a:t>un film</a:t>
            </a:r>
            <a:endParaRPr lang="fr-FR" dirty="0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5148188" y="2564905"/>
            <a:ext cx="1080120" cy="122413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 sz="2400">
              <a:latin typeface="Comic Sans MS" charset="0"/>
            </a:endParaRPr>
          </a:p>
        </p:txBody>
      </p:sp>
      <p:pic>
        <p:nvPicPr>
          <p:cNvPr id="19" name="Picture 2" descr="C:\Documents and Settings\mcaf\Bureau\afficheFINALcorig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888" y="3861048"/>
            <a:ext cx="254528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 animBg="1"/>
      <p:bldP spid="31750" grpId="0" animBg="1"/>
      <p:bldP spid="31751" grpId="0"/>
      <p:bldP spid="31753" grpId="0" animBg="1"/>
      <p:bldP spid="31754" grpId="0" animBg="1"/>
      <p:bldP spid="31756" grpId="0" animBg="1"/>
      <p:bldP spid="31757" grpId="0"/>
      <p:bldP spid="31762" grpId="0" animBg="1"/>
      <p:bldP spid="31764" grpId="0"/>
      <p:bldP spid="31760" grpId="0" animBg="1"/>
      <p:bldP spid="16" grpId="0" animBg="1"/>
      <p:bldP spid="17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mocp\Bureau\photos\QUEBEC\Diabete_Echange-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504056"/>
            <a:ext cx="4436206" cy="318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355976" y="129332"/>
            <a:ext cx="4608512" cy="64807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9" name="Picture 2" descr="C:\Users\mocp\AppData\Local\Microsoft\Windows\Temporary Internet Files\Content.Outlook\QX36JJ5G\pho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77948"/>
            <a:ext cx="4033018" cy="3024764"/>
          </a:xfrm>
          <a:prstGeom prst="rect">
            <a:avLst/>
          </a:prstGeom>
          <a:noFill/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508104" y="3789040"/>
            <a:ext cx="2627784" cy="43204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5652120" y="3759423"/>
            <a:ext cx="2408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dirty="0"/>
              <a:t>Théâtre du vécu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4355976" y="216347"/>
            <a:ext cx="47160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CH" sz="2400" dirty="0"/>
              <a:t>Projet </a:t>
            </a:r>
            <a:r>
              <a:rPr lang="fr-CH" sz="2400" dirty="0" smtClean="0"/>
              <a:t>d’échange Suisse/Québec</a:t>
            </a:r>
            <a:endParaRPr lang="fr-CH" sz="2400" dirty="0"/>
          </a:p>
        </p:txBody>
      </p:sp>
      <p:pic>
        <p:nvPicPr>
          <p:cNvPr id="14" name="Picture 3" descr="O:\ISC-Diabeto\pédiatrie\ADOLESCENTS Projet Montserrat\Cours cuisine CHEVRIER\photos\2013 11 Chevrier 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47" y="2204864"/>
            <a:ext cx="3339946" cy="4418011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584" y="54582"/>
            <a:ext cx="3312368" cy="211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27584" y="1772816"/>
            <a:ext cx="3312368" cy="792088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99592" y="177281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 smtClean="0"/>
              <a:t>Ateliers cuisine dans </a:t>
            </a:r>
          </a:p>
          <a:p>
            <a:pPr algn="ctr"/>
            <a:r>
              <a:rPr lang="fr-CH" sz="2400" dirty="0" smtClean="0"/>
              <a:t>restaurant étoilé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/>
      <p:bldP spid="40967" grpId="0"/>
      <p:bldP spid="16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6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44" y="142852"/>
            <a:ext cx="4786346" cy="739460"/>
          </a:xfrm>
        </p:spPr>
        <p:txBody>
          <a:bodyPr/>
          <a:lstStyle/>
          <a:p>
            <a:pPr>
              <a:defRPr/>
            </a:pPr>
            <a:r>
              <a:rPr lang="fr-FR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CONCLUSION</a:t>
            </a:r>
            <a:endParaRPr lang="fr-FR" sz="6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1643042" y="1000108"/>
            <a:ext cx="328614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fr-FR" sz="2800" dirty="0">
                <a:latin typeface="Calibri"/>
                <a:cs typeface="Calibri"/>
              </a:rPr>
              <a:t>Situation actuelle</a:t>
            </a:r>
          </a:p>
          <a:p>
            <a:pPr algn="ctr" eaLnBrk="0" hangingPunct="0">
              <a:defRPr/>
            </a:pPr>
            <a:r>
              <a:rPr lang="fr-FR" sz="2800" dirty="0">
                <a:latin typeface="Calibri"/>
                <a:cs typeface="Calibri"/>
              </a:rPr>
              <a:t>du patient</a:t>
            </a:r>
          </a:p>
        </p:txBody>
      </p:sp>
      <p:sp>
        <p:nvSpPr>
          <p:cNvPr id="47109" name="AutoShape 6"/>
          <p:cNvSpPr>
            <a:spLocks noChangeArrowheads="1"/>
          </p:cNvSpPr>
          <p:nvPr/>
        </p:nvSpPr>
        <p:spPr bwMode="auto">
          <a:xfrm>
            <a:off x="785786" y="2214554"/>
            <a:ext cx="1285884" cy="7143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fr-FR" sz="2800" dirty="0">
                <a:latin typeface="Calibri" charset="0"/>
                <a:cs typeface="Calibri" charset="0"/>
              </a:rPr>
              <a:t>Besoins</a:t>
            </a:r>
          </a:p>
        </p:txBody>
      </p:sp>
      <p:sp>
        <p:nvSpPr>
          <p:cNvPr id="284679" name="Line 7"/>
          <p:cNvSpPr>
            <a:spLocks noChangeShapeType="1"/>
          </p:cNvSpPr>
          <p:nvPr/>
        </p:nvSpPr>
        <p:spPr bwMode="auto">
          <a:xfrm flipV="1">
            <a:off x="5429256" y="2786058"/>
            <a:ext cx="719134" cy="64294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sp>
        <p:nvSpPr>
          <p:cNvPr id="284680" name="Line 8"/>
          <p:cNvSpPr>
            <a:spLocks noChangeShapeType="1"/>
          </p:cNvSpPr>
          <p:nvPr/>
        </p:nvSpPr>
        <p:spPr bwMode="auto">
          <a:xfrm>
            <a:off x="5572132" y="4643446"/>
            <a:ext cx="1071570" cy="100013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sp>
        <p:nvSpPr>
          <p:cNvPr id="284683" name="Line 11"/>
          <p:cNvSpPr>
            <a:spLocks noChangeShapeType="1"/>
          </p:cNvSpPr>
          <p:nvPr/>
        </p:nvSpPr>
        <p:spPr bwMode="auto">
          <a:xfrm>
            <a:off x="1928794" y="3143248"/>
            <a:ext cx="0" cy="1285884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sp>
        <p:nvSpPr>
          <p:cNvPr id="284684" name="Text Box 12"/>
          <p:cNvSpPr txBox="1">
            <a:spLocks noChangeArrowheads="1"/>
          </p:cNvSpPr>
          <p:nvPr/>
        </p:nvSpPr>
        <p:spPr bwMode="auto">
          <a:xfrm>
            <a:off x="500034" y="5929330"/>
            <a:ext cx="457203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fr-FR" sz="2800" dirty="0">
                <a:latin typeface="Calibri"/>
                <a:cs typeface="Calibri"/>
              </a:rPr>
              <a:t>Situation désirable, souhaitée</a:t>
            </a:r>
          </a:p>
        </p:txBody>
      </p:sp>
      <p:sp>
        <p:nvSpPr>
          <p:cNvPr id="284685" name="Line 13"/>
          <p:cNvSpPr>
            <a:spLocks noChangeShapeType="1"/>
          </p:cNvSpPr>
          <p:nvPr/>
        </p:nvSpPr>
        <p:spPr bwMode="auto">
          <a:xfrm flipH="1">
            <a:off x="1000100" y="2857496"/>
            <a:ext cx="71438" cy="5381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sp>
        <p:nvSpPr>
          <p:cNvPr id="284686" name="Line 14"/>
          <p:cNvSpPr>
            <a:spLocks noChangeShapeType="1"/>
          </p:cNvSpPr>
          <p:nvPr/>
        </p:nvSpPr>
        <p:spPr bwMode="auto">
          <a:xfrm>
            <a:off x="5929322" y="4286256"/>
            <a:ext cx="1285884" cy="42862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sp>
        <p:nvSpPr>
          <p:cNvPr id="284687" name="Line 15"/>
          <p:cNvSpPr>
            <a:spLocks noChangeShapeType="1"/>
          </p:cNvSpPr>
          <p:nvPr/>
        </p:nvSpPr>
        <p:spPr bwMode="auto">
          <a:xfrm flipV="1">
            <a:off x="5786446" y="3143248"/>
            <a:ext cx="1643074" cy="500066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sp>
        <p:nvSpPr>
          <p:cNvPr id="284688" name="Text Box 16"/>
          <p:cNvSpPr txBox="1">
            <a:spLocks noChangeArrowheads="1"/>
          </p:cNvSpPr>
          <p:nvPr/>
        </p:nvSpPr>
        <p:spPr bwMode="auto">
          <a:xfrm>
            <a:off x="214282" y="3286124"/>
            <a:ext cx="128257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sz="2800" dirty="0">
                <a:latin typeface="Calibri"/>
                <a:cs typeface="Calibri"/>
              </a:rPr>
              <a:t>Qualité</a:t>
            </a:r>
          </a:p>
          <a:p>
            <a:pPr algn="ctr" eaLnBrk="0" hangingPunct="0">
              <a:defRPr/>
            </a:pPr>
            <a:r>
              <a:rPr lang="fr-FR" sz="2800" dirty="0">
                <a:latin typeface="Calibri"/>
                <a:cs typeface="Calibri"/>
              </a:rPr>
              <a:t>de vie</a:t>
            </a:r>
          </a:p>
        </p:txBody>
      </p:sp>
      <p:sp>
        <p:nvSpPr>
          <p:cNvPr id="284689" name="Text Box 17"/>
          <p:cNvSpPr txBox="1">
            <a:spLocks noChangeArrowheads="1"/>
          </p:cNvSpPr>
          <p:nvPr/>
        </p:nvSpPr>
        <p:spPr bwMode="auto">
          <a:xfrm>
            <a:off x="1142976" y="4332281"/>
            <a:ext cx="22055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sz="2800" dirty="0">
                <a:latin typeface="Calibri"/>
                <a:cs typeface="Calibri"/>
              </a:rPr>
              <a:t>Compétences</a:t>
            </a:r>
          </a:p>
          <a:p>
            <a:pPr algn="ctr" eaLnBrk="0" hangingPunct="0">
              <a:defRPr/>
            </a:pPr>
            <a:r>
              <a:rPr lang="fr-FR" sz="2800" dirty="0">
                <a:latin typeface="Calibri"/>
                <a:cs typeface="Calibri"/>
              </a:rPr>
              <a:t>à acquérir</a:t>
            </a: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5143504" y="4572008"/>
            <a:ext cx="71438" cy="500066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 flipV="1">
            <a:off x="6000760" y="3929066"/>
            <a:ext cx="1143008" cy="714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5786446" y="4500570"/>
            <a:ext cx="1285884" cy="71438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grpSp>
        <p:nvGrpSpPr>
          <p:cNvPr id="27" name="Groupe 26"/>
          <p:cNvGrpSpPr/>
          <p:nvPr/>
        </p:nvGrpSpPr>
        <p:grpSpPr>
          <a:xfrm>
            <a:off x="5214942" y="-142900"/>
            <a:ext cx="3680523" cy="2357454"/>
            <a:chOff x="-1214478" y="-500090"/>
            <a:chExt cx="3751961" cy="2500330"/>
          </a:xfrm>
        </p:grpSpPr>
        <p:pic>
          <p:nvPicPr>
            <p:cNvPr id="23" name="Picture 2" descr="C:\Users\Christiane\AppData\Local\Microsoft\Windows\Temporary Internet Files\Content.IE5\DD4GNNBS\MP900427670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4478" y="-500090"/>
              <a:ext cx="3751961" cy="2500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857232"/>
              <a:ext cx="605585" cy="366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2428860" y="2928934"/>
            <a:ext cx="19288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Collaboration </a:t>
            </a:r>
          </a:p>
          <a:p>
            <a:pPr algn="ctr"/>
            <a:r>
              <a:rPr lang="fr-FR" dirty="0" smtClean="0"/>
              <a:t>Interdisciplinaire</a:t>
            </a:r>
          </a:p>
          <a:p>
            <a:pPr algn="ctr"/>
            <a:r>
              <a:rPr lang="fr-FR" dirty="0" smtClean="0"/>
              <a:t>et en RESEAU</a:t>
            </a:r>
            <a:endParaRPr lang="fr-FR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7286644" y="3500438"/>
            <a:ext cx="1714512" cy="1071570"/>
          </a:xfrm>
          <a:prstGeom prst="roundRect">
            <a:avLst>
              <a:gd name="adj" fmla="val 190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Stages sport,</a:t>
            </a:r>
          </a:p>
          <a:p>
            <a:pPr algn="ctr"/>
            <a:r>
              <a:rPr lang="fr-FR" dirty="0" smtClean="0"/>
              <a:t>Camps de vacances </a:t>
            </a:r>
          </a:p>
          <a:p>
            <a:pPr algn="ctr"/>
            <a:r>
              <a:rPr lang="fr-FR" sz="1600" dirty="0" smtClean="0"/>
              <a:t>Dance with me</a:t>
            </a:r>
            <a:endParaRPr lang="fr-FR" sz="1600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7715272" y="2643182"/>
            <a:ext cx="1080058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DIAFIT 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6215074" y="2285992"/>
            <a:ext cx="1188132" cy="642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SETMC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7429520" y="4710324"/>
            <a:ext cx="1512168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Groupe de parole</a:t>
            </a:r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7286644" y="5353266"/>
            <a:ext cx="1512168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Assistant  bolus</a:t>
            </a:r>
            <a:endParaRPr lang="fr-FR" dirty="0"/>
          </a:p>
        </p:txBody>
      </p:sp>
      <p:sp>
        <p:nvSpPr>
          <p:cNvPr id="33" name="Rectangle à coins arrondis 32"/>
          <p:cNvSpPr/>
          <p:nvPr/>
        </p:nvSpPr>
        <p:spPr>
          <a:xfrm>
            <a:off x="6929454" y="5996208"/>
            <a:ext cx="1928826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Insulinothérapie intensive</a:t>
            </a:r>
            <a:endParaRPr lang="fr-FR" dirty="0"/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000100" y="214290"/>
            <a:ext cx="3143272" cy="64294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428596" y="5857892"/>
            <a:ext cx="4714908" cy="7397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235522" name="Picture 2" descr="http://ts1.mm.bing.net/th?&amp;id=HN.608008992539348463&amp;w=300&amp;h=300&amp;c=0&amp;pid=1.9&amp;rs=0&amp;p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928670"/>
            <a:ext cx="1285884" cy="1285884"/>
          </a:xfrm>
          <a:prstGeom prst="rect">
            <a:avLst/>
          </a:prstGeom>
          <a:noFill/>
        </p:spPr>
      </p:pic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1785918" y="1071546"/>
            <a:ext cx="2928958" cy="85725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28" name="Picture 9" descr="C:\Users\Christiane\AppData\Local\Microsoft\Windows\Temporary Internet Files\Content.IE5\RZ63HFBX\MC90033576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3212976"/>
            <a:ext cx="1609165" cy="130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à coins arrondis 39"/>
          <p:cNvSpPr/>
          <p:nvPr/>
        </p:nvSpPr>
        <p:spPr>
          <a:xfrm>
            <a:off x="4429124" y="5143512"/>
            <a:ext cx="1643074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Associations diverses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429132"/>
            <a:ext cx="1357322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5857892"/>
            <a:ext cx="1536700" cy="76835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Ellipse 35"/>
          <p:cNvSpPr/>
          <p:nvPr/>
        </p:nvSpPr>
        <p:spPr>
          <a:xfrm>
            <a:off x="2357422" y="2714620"/>
            <a:ext cx="2214578" cy="1428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17457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6" grpId="0"/>
      <p:bldP spid="284677" grpId="0"/>
      <p:bldP spid="47109" grpId="0" animBg="1"/>
      <p:bldP spid="284679" grpId="0" animBg="1"/>
      <p:bldP spid="284680" grpId="0" animBg="1"/>
      <p:bldP spid="284683" grpId="0" animBg="1"/>
      <p:bldP spid="284684" grpId="0"/>
      <p:bldP spid="284685" grpId="0" animBg="1"/>
      <p:bldP spid="284686" grpId="0" animBg="1"/>
      <p:bldP spid="284687" grpId="0" animBg="1"/>
      <p:bldP spid="284688" grpId="0"/>
      <p:bldP spid="284689" grpId="0"/>
      <p:bldP spid="19" grpId="0" animBg="1"/>
      <p:bldP spid="21" grpId="0" animBg="1"/>
      <p:bldP spid="22" grpId="0" animBg="1"/>
      <p:bldP spid="25" grpId="0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40" grpId="0" animBg="1"/>
      <p:bldP spid="36" grpId="0" animBg="1"/>
      <p:bldP spid="3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hristiane\AppData\Local\Microsoft\Windows\Temporary Internet Files\Content.IE5\DD4GNNBS\MP90044834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hristiane\AppData\Local\Microsoft\Windows\Temporary Internet Files\Content.IE5\DD4GNNBS\MP90044834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7675" y="242789"/>
            <a:ext cx="57070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82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Pj0424428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775"/>
            <a:ext cx="9144000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268138" y="5884151"/>
            <a:ext cx="3661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/>
              <a:t>Merci pour votre</a:t>
            </a:r>
            <a:r>
              <a:rPr lang="fr-CH" dirty="0" smtClean="0"/>
              <a:t> </a:t>
            </a:r>
            <a:r>
              <a:rPr lang="fr-CH" sz="2400" dirty="0" smtClean="0"/>
              <a:t>attention</a:t>
            </a:r>
          </a:p>
          <a:p>
            <a:r>
              <a:rPr lang="fr-CH" sz="2400" dirty="0" smtClean="0"/>
              <a:t>et place aux 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"/>
          <p:cNvSpPr>
            <a:spLocks noChangeArrowheads="1"/>
          </p:cNvSpPr>
          <p:nvPr/>
        </p:nvSpPr>
        <p:spPr bwMode="auto">
          <a:xfrm>
            <a:off x="1907704" y="1390546"/>
            <a:ext cx="5472608" cy="4392488"/>
          </a:xfrm>
          <a:prstGeom prst="ellips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3A7CCB"/>
                    </a:gs>
                    <a:gs pos="20000">
                      <a:srgbClr val="3C7BC7"/>
                    </a:gs>
                    <a:gs pos="100000">
                      <a:srgbClr val="2C5D98"/>
                    </a:gs>
                  </a:gsLst>
                  <a:lin ang="5400000"/>
                </a:gra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004048" y="3190746"/>
            <a:ext cx="2016224" cy="1800200"/>
          </a:xfrm>
          <a:prstGeom prst="ellips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3A7CCB"/>
                    </a:gs>
                    <a:gs pos="20000">
                      <a:srgbClr val="3C7BC7"/>
                    </a:gs>
                    <a:gs pos="100000">
                      <a:srgbClr val="2C5D98"/>
                    </a:gs>
                  </a:gsLst>
                  <a:lin ang="5400000"/>
                </a:gra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211960" y="886490"/>
            <a:ext cx="1296144" cy="3600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800" dirty="0">
                <a:latin typeface="+mj-lt"/>
                <a:ea typeface="ÇlÇr ñæí©" charset="0"/>
              </a:rPr>
              <a:t>E</a:t>
            </a: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ÇlÇr ñæí©" charset="0"/>
              </a:rPr>
              <a:t>thique</a:t>
            </a: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Text Box 13"/>
          <p:cNvSpPr txBox="1">
            <a:spLocks noGrp="1" noChangeArrowheads="1"/>
          </p:cNvSpPr>
          <p:nvPr>
            <p:ph idx="1"/>
          </p:nvPr>
        </p:nvSpPr>
        <p:spPr bwMode="auto">
          <a:xfrm>
            <a:off x="2699792" y="3983209"/>
            <a:ext cx="1296144" cy="791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ÇlÇr ñæí©" charset="0"/>
              </a:rPr>
              <a:t>Intégration recherche clinique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5508104" y="3622794"/>
            <a:ext cx="1656184" cy="8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ÇlÇr ñæí©" charset="0"/>
              </a:rPr>
              <a:t>Consultation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ÇlÇr ñæí©" charset="0"/>
              </a:rPr>
              <a:t>Coaching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ÇlÇr ñæí©" charset="0"/>
              </a:rPr>
              <a:t>Enseignement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ÇlÇr ñæí©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ÇlÇr ñæí©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ÇlÇr ñæí©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ÇlÇr ñæí©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ÇlÇr ñæí©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071934" y="1966610"/>
            <a:ext cx="1180331" cy="792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ÇlÇr ñæí©" charset="0"/>
              </a:rPr>
              <a:t>Pratique clinique directe</a:t>
            </a:r>
            <a:endParaRPr kumimoji="0" lang="fr-CH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347864" y="5855042"/>
            <a:ext cx="3024336" cy="3600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effectLst/>
                <a:latin typeface="+mj-lt"/>
                <a:ea typeface="ÇlÇr ñæí©" charset="0"/>
              </a:rPr>
              <a:t>Leadership </a:t>
            </a:r>
            <a:r>
              <a: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ÇlÇr ñæí©" charset="0"/>
              </a:rPr>
              <a:t>et collaboration</a:t>
            </a:r>
            <a:endParaRPr kumimoji="0" lang="fr-FR" sz="1800" b="0" i="0" u="none" strike="noStrike" cap="none" normalizeH="0" baseline="0" dirty="0">
              <a:ln>
                <a:noFill/>
              </a:ln>
              <a:effectLst/>
              <a:latin typeface="+mj-lt"/>
              <a:ea typeface="ÇlÇr ñæí©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charset="0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259632" y="739055"/>
            <a:ext cx="6768751" cy="5904655"/>
          </a:xfrm>
          <a:prstGeom prst="ellips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3A7CCB"/>
                    </a:gs>
                    <a:gs pos="20000">
                      <a:srgbClr val="3C7BC7"/>
                    </a:gs>
                    <a:gs pos="100000">
                      <a:srgbClr val="2C5D98"/>
                    </a:gs>
                  </a:gsLst>
                  <a:lin ang="5400000"/>
                </a:gra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2627784" y="3334762"/>
            <a:ext cx="1944216" cy="1800200"/>
          </a:xfrm>
          <a:prstGeom prst="ellips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3A7CCB"/>
                    </a:gs>
                    <a:gs pos="20000">
                      <a:srgbClr val="3C7BC7"/>
                    </a:gs>
                    <a:gs pos="100000">
                      <a:srgbClr val="2C5D98"/>
                    </a:gs>
                  </a:gsLst>
                  <a:lin ang="5400000"/>
                </a:gra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3707904" y="1678578"/>
            <a:ext cx="1944216" cy="1800200"/>
          </a:xfrm>
          <a:prstGeom prst="ellips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3A7CCB"/>
                    </a:gs>
                    <a:gs pos="20000">
                      <a:srgbClr val="3C7BC7"/>
                    </a:gs>
                    <a:gs pos="100000">
                      <a:srgbClr val="2C5D98"/>
                    </a:gs>
                  </a:gsLst>
                  <a:lin ang="5400000"/>
                </a:gra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3779912" y="2837546"/>
            <a:ext cx="1827510" cy="186536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4579B8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071934" y="3000372"/>
            <a:ext cx="1289874" cy="121444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fr-FR" sz="1800" dirty="0" smtClean="0">
                <a:latin typeface="+mj-lt"/>
                <a:ea typeface="ÇlÇr ñæí©" charset="0"/>
              </a:rPr>
              <a:t>Patients et proches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ÇlÇr ñæí©" charset="0"/>
              </a:rPr>
              <a:t>Equipes</a:t>
            </a:r>
            <a:r>
              <a:rPr kumimoji="0" lang="fr-F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ÇlÇr ñæí©" charset="0"/>
              </a:rPr>
              <a:t> soignantes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fr-FR" sz="1800" baseline="0" dirty="0" smtClean="0">
                <a:latin typeface="+mj-lt"/>
              </a:rPr>
              <a:t>Institution</a:t>
            </a:r>
            <a:endParaRPr kumimoji="0" lang="fr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00232" y="71414"/>
            <a:ext cx="5214974" cy="5000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tx1"/>
                </a:solidFill>
              </a:rPr>
              <a:t>5 familles d’activités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04248" y="6165304"/>
            <a:ext cx="2083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 smtClean="0"/>
              <a:t>Selon Diane </a:t>
            </a:r>
            <a:r>
              <a:rPr lang="fr-CH" dirty="0"/>
              <a:t>Morin</a:t>
            </a:r>
          </a:p>
        </p:txBody>
      </p:sp>
    </p:spTree>
    <p:extLst>
      <p:ext uri="{BB962C8B-B14F-4D97-AF65-F5344CB8AC3E}">
        <p14:creationId xmlns:p14="http://schemas.microsoft.com/office/powerpoint/2010/main" xmlns="" val="407420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43758" cy="1082660"/>
          </a:xfrm>
        </p:spPr>
        <p:txBody>
          <a:bodyPr/>
          <a:lstStyle/>
          <a:p>
            <a:r>
              <a:rPr lang="fr-CH" dirty="0" smtClean="0"/>
              <a:t>Rôle transversal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744216"/>
            <a:ext cx="8363272" cy="4997152"/>
          </a:xfrm>
        </p:spPr>
        <p:txBody>
          <a:bodyPr/>
          <a:lstStyle/>
          <a:p>
            <a:r>
              <a:rPr lang="fr-CH" sz="2800" dirty="0" smtClean="0"/>
              <a:t>Touche tous les HUG</a:t>
            </a:r>
          </a:p>
          <a:p>
            <a:r>
              <a:rPr lang="fr-CH" sz="2800" dirty="0" smtClean="0"/>
              <a:t>Touche tous âges</a:t>
            </a:r>
          </a:p>
          <a:p>
            <a:r>
              <a:rPr lang="fr-CH" sz="2800" dirty="0" smtClean="0"/>
              <a:t>Prévalence de </a:t>
            </a:r>
            <a:r>
              <a:rPr lang="fr-CH" sz="2800" dirty="0" smtClean="0"/>
              <a:t>la maladie</a:t>
            </a:r>
          </a:p>
          <a:p>
            <a:r>
              <a:rPr lang="fr-CH" sz="2800" dirty="0" smtClean="0"/>
              <a:t>Evolution des traitements</a:t>
            </a:r>
          </a:p>
          <a:p>
            <a:r>
              <a:rPr lang="fr-CH" sz="2800" dirty="0" smtClean="0"/>
              <a:t>Evolution de la technique</a:t>
            </a:r>
          </a:p>
          <a:p>
            <a:r>
              <a:rPr lang="fr-CH" sz="2800" dirty="0" smtClean="0"/>
              <a:t>Evolution de la relation patient/soignant</a:t>
            </a:r>
          </a:p>
          <a:p>
            <a:pPr marL="0" indent="0">
              <a:buNone/>
            </a:pPr>
            <a:r>
              <a:rPr lang="fr-CH" sz="2800" dirty="0"/>
              <a:t>	</a:t>
            </a:r>
            <a:r>
              <a:rPr lang="fr-CH" sz="2800" dirty="0" smtClean="0"/>
              <a:t>			</a:t>
            </a:r>
          </a:p>
          <a:p>
            <a:pPr marL="0" indent="0">
              <a:buNone/>
            </a:pPr>
            <a:r>
              <a:rPr lang="fr-CH" sz="2800" dirty="0"/>
              <a:t>	</a:t>
            </a:r>
            <a:r>
              <a:rPr lang="fr-CH" sz="2800" dirty="0" smtClean="0"/>
              <a:t>			patient acteur</a:t>
            </a:r>
            <a:endParaRPr lang="fr-CH" sz="2800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85852" y="285729"/>
            <a:ext cx="5357850" cy="100013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Flèche courbée vers la droite 10"/>
          <p:cNvSpPr/>
          <p:nvPr/>
        </p:nvSpPr>
        <p:spPr>
          <a:xfrm>
            <a:off x="3059832" y="4869160"/>
            <a:ext cx="822960" cy="1038984"/>
          </a:xfrm>
          <a:prstGeom prst="curved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H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23928" y="5229200"/>
            <a:ext cx="2520280" cy="7200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5684" y="142852"/>
            <a:ext cx="7429552" cy="1011222"/>
          </a:xfrm>
        </p:spPr>
        <p:txBody>
          <a:bodyPr/>
          <a:lstStyle/>
          <a:p>
            <a:r>
              <a:rPr lang="fr-CH" sz="2800" dirty="0" smtClean="0"/>
              <a:t>ANCRAGE DE NOTRE PRATIQUE</a:t>
            </a:r>
            <a:endParaRPr lang="fr-CH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8820" y="1384088"/>
            <a:ext cx="8715436" cy="542928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CH" dirty="0" smtClean="0"/>
              <a:t>Fruit des travaux de recherche </a:t>
            </a:r>
          </a:p>
          <a:p>
            <a:pPr>
              <a:buFont typeface="Wingdings" pitchFamily="2" charset="2"/>
              <a:buChar char="Ø"/>
            </a:pPr>
            <a:r>
              <a:rPr lang="fr-CH" dirty="0" smtClean="0"/>
              <a:t>Actions menées</a:t>
            </a:r>
          </a:p>
          <a:p>
            <a:pPr>
              <a:buNone/>
            </a:pPr>
            <a:endParaRPr lang="fr-CH" sz="1800" dirty="0" smtClean="0"/>
          </a:p>
          <a:p>
            <a:pPr lvl="2">
              <a:buNone/>
            </a:pPr>
            <a:r>
              <a:rPr lang="fr-CH" dirty="0" smtClean="0"/>
              <a:t>	Analyses des besoins</a:t>
            </a:r>
          </a:p>
          <a:p>
            <a:pPr lvl="2">
              <a:buNone/>
            </a:pPr>
            <a:endParaRPr lang="fr-CH" dirty="0" smtClean="0"/>
          </a:p>
          <a:p>
            <a:pPr lvl="2">
              <a:buNone/>
            </a:pPr>
            <a:r>
              <a:rPr lang="fr-CH" dirty="0" smtClean="0"/>
              <a:t>			Mise en place</a:t>
            </a:r>
          </a:p>
          <a:p>
            <a:pPr lvl="5">
              <a:buNone/>
            </a:pPr>
            <a:endParaRPr lang="fr-CH" sz="2400" dirty="0" smtClean="0"/>
          </a:p>
          <a:p>
            <a:pPr lvl="5">
              <a:buNone/>
            </a:pPr>
            <a:r>
              <a:rPr lang="fr-CH" sz="2400" dirty="0" smtClean="0"/>
              <a:t>			Évaluation</a:t>
            </a:r>
          </a:p>
          <a:p>
            <a:pPr lvl="5">
              <a:buNone/>
            </a:pPr>
            <a:r>
              <a:rPr lang="fr-CH" sz="2400" dirty="0" smtClean="0"/>
              <a:t>			</a:t>
            </a:r>
          </a:p>
          <a:p>
            <a:pPr lvl="5">
              <a:buNone/>
            </a:pPr>
            <a:r>
              <a:rPr lang="fr-CH" sz="2400" dirty="0" smtClean="0"/>
              <a:t>				Réajustement</a:t>
            </a:r>
          </a:p>
          <a:p>
            <a:pPr lvl="1">
              <a:buNone/>
            </a:pPr>
            <a:endParaRPr lang="fr-CH" dirty="0" smtClean="0"/>
          </a:p>
        </p:txBody>
      </p:sp>
      <p:sp>
        <p:nvSpPr>
          <p:cNvPr id="6" name="Flèche droite 5"/>
          <p:cNvSpPr/>
          <p:nvPr/>
        </p:nvSpPr>
        <p:spPr>
          <a:xfrm>
            <a:off x="683568" y="2999232"/>
            <a:ext cx="571504" cy="28575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 droite 6"/>
          <p:cNvSpPr/>
          <p:nvPr/>
        </p:nvSpPr>
        <p:spPr>
          <a:xfrm>
            <a:off x="1979712" y="3863328"/>
            <a:ext cx="571504" cy="28575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lèche droite 7"/>
          <p:cNvSpPr/>
          <p:nvPr/>
        </p:nvSpPr>
        <p:spPr>
          <a:xfrm>
            <a:off x="2915816" y="4727424"/>
            <a:ext cx="571504" cy="28575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>
            <a:off x="3851920" y="5519512"/>
            <a:ext cx="571504" cy="28575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187624" y="214290"/>
            <a:ext cx="6768752" cy="91045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11" name="Picture 2" descr="C:\Users\Christiane\AppData\Local\Microsoft\Windows\Temporary Internet Files\Content.IE5\DD4GNNBS\MP90042767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1107" y="2143116"/>
            <a:ext cx="3508881" cy="258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ristiane\AppData\Local\Microsoft\Windows\Temporary Internet Files\Content.IE5\DD4GNNBS\MP90042767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36" y="1005238"/>
            <a:ext cx="8618144" cy="552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971600" y="188070"/>
            <a:ext cx="7200800" cy="86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fr-CH" sz="2800" b="1" dirty="0" smtClean="0"/>
              <a:t>L’ETP UNE URGENCE DE CONTINUITE</a:t>
            </a:r>
            <a:endParaRPr lang="fr-FR" sz="2800" b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043608" y="116633"/>
            <a:ext cx="7056784" cy="72007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43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332656"/>
            <a:ext cx="4824536" cy="936104"/>
          </a:xfrm>
        </p:spPr>
        <p:txBody>
          <a:bodyPr/>
          <a:lstStyle/>
          <a:p>
            <a:r>
              <a:rPr lang="fr-CH" dirty="0" smtClean="0"/>
              <a:t>ACTIONS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04056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Ø"/>
            </a:pPr>
            <a:r>
              <a:rPr lang="fr-CH" dirty="0" smtClean="0"/>
              <a:t>Formation continue pour le </a:t>
            </a:r>
            <a:r>
              <a:rPr lang="fr-CH" dirty="0" smtClean="0"/>
              <a:t>personnel</a:t>
            </a:r>
          </a:p>
          <a:p>
            <a:pPr>
              <a:buClr>
                <a:srgbClr val="FF0000"/>
              </a:buClr>
              <a:buFont typeface="Wingdings" charset="2"/>
              <a:buChar char="Ø"/>
            </a:pPr>
            <a:r>
              <a:rPr lang="fr-CH" dirty="0" smtClean="0"/>
              <a:t>Coaching individuel/</a:t>
            </a:r>
            <a:r>
              <a:rPr lang="fr-CH" dirty="0" smtClean="0"/>
              <a:t>é</a:t>
            </a:r>
            <a:r>
              <a:rPr lang="fr-CH" dirty="0" smtClean="0"/>
              <a:t>quipe</a:t>
            </a:r>
            <a:endParaRPr lang="fr-CH" dirty="0" smtClean="0"/>
          </a:p>
          <a:p>
            <a:pPr>
              <a:buClr>
                <a:srgbClr val="FF0000"/>
              </a:buClr>
              <a:buFont typeface="Wingdings" charset="2"/>
              <a:buChar char="Ø"/>
            </a:pPr>
            <a:r>
              <a:rPr lang="fr-CH" dirty="0" smtClean="0"/>
              <a:t>Formation action dans chaque service</a:t>
            </a:r>
          </a:p>
          <a:p>
            <a:pPr marL="0" indent="0">
              <a:buNone/>
            </a:pPr>
            <a:endParaRPr lang="fr-CH" sz="2400" dirty="0" smtClean="0"/>
          </a:p>
          <a:p>
            <a:pPr>
              <a:buNone/>
            </a:pPr>
            <a:r>
              <a:rPr lang="fr-CH" b="1" dirty="0" smtClean="0">
                <a:latin typeface="Univers" pitchFamily="34" charset="0"/>
              </a:rPr>
              <a:t>OBJECTIF: apprendre aux soignants à identifier les </a:t>
            </a:r>
            <a:r>
              <a:rPr lang="fr-CH" b="1" dirty="0" smtClean="0">
                <a:solidFill>
                  <a:srgbClr val="FF0000"/>
                </a:solidFill>
                <a:latin typeface="Univers" pitchFamily="34" charset="0"/>
              </a:rPr>
              <a:t>opportunités d’enseignement</a:t>
            </a:r>
          </a:p>
          <a:p>
            <a:pPr>
              <a:buNone/>
            </a:pPr>
            <a:endParaRPr lang="fr-CH" sz="10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b="1" dirty="0" smtClean="0">
                <a:latin typeface="Univers" pitchFamily="34" charset="0"/>
              </a:rPr>
              <a:t>Création d’outils pédagogiques destinés </a:t>
            </a:r>
          </a:p>
          <a:p>
            <a:pPr algn="ctr">
              <a:buNone/>
            </a:pPr>
            <a:r>
              <a:rPr lang="fr-FR" b="1" dirty="0" smtClean="0">
                <a:latin typeface="Univers" pitchFamily="34" charset="0"/>
              </a:rPr>
              <a:t>aux équipes et aux patients</a:t>
            </a:r>
          </a:p>
          <a:p>
            <a:endParaRPr lang="fr-FR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428860" y="357166"/>
            <a:ext cx="4286280" cy="85725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79512" y="3621654"/>
            <a:ext cx="8712968" cy="273630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fr-FR" sz="2400" b="1" dirty="0" smtClean="0"/>
              <a:t>Recommandations minimales pour la prise en charge des patients diabétiques aux H.U.G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44" y="1071546"/>
            <a:ext cx="9001156" cy="5572164"/>
          </a:xfrm>
        </p:spPr>
        <p:txBody>
          <a:bodyPr/>
          <a:lstStyle/>
          <a:p>
            <a:pPr>
              <a:buNone/>
            </a:pPr>
            <a:r>
              <a:rPr lang="fr-FR" sz="1400" b="1" dirty="0" smtClean="0"/>
              <a:t>Connaissance du patient</a:t>
            </a:r>
            <a:endParaRPr lang="fr-FR" sz="1400" dirty="0" smtClean="0"/>
          </a:p>
          <a:p>
            <a:pPr lvl="0"/>
            <a:r>
              <a:rPr lang="fr-FR" sz="1400" dirty="0" smtClean="0"/>
              <a:t>Écrire dans le dossier si le patient savait ou non qu’il est diabétique. </a:t>
            </a:r>
          </a:p>
          <a:p>
            <a:pPr lvl="0"/>
            <a:r>
              <a:rPr lang="fr-FR" sz="1400" dirty="0" smtClean="0"/>
              <a:t>Demander au patient diabétique s’il a déjà un programme alimentaire prescrit par son médecin ou par une diététicienne et en quoi il consiste. </a:t>
            </a:r>
          </a:p>
          <a:p>
            <a:pPr lvl="0"/>
            <a:r>
              <a:rPr lang="fr-FR" sz="1400" dirty="0" smtClean="0"/>
              <a:t>Intégrer de façon systématique le nom du médecin traitant au dossier infirmier. </a:t>
            </a:r>
          </a:p>
          <a:p>
            <a:pPr lvl="0"/>
            <a:r>
              <a:rPr lang="fr-FR" sz="1400" dirty="0" smtClean="0"/>
              <a:t>Évaluer les capacités physiques et cognitives du patient à apprendre la réalisation de geste de surveillance ou d’administration de son traitement. </a:t>
            </a:r>
          </a:p>
          <a:p>
            <a:pPr>
              <a:buNone/>
            </a:pPr>
            <a:r>
              <a:rPr lang="fr-FR" sz="1400" b="1" dirty="0" smtClean="0"/>
              <a:t>Mise en sécurité du patient.</a:t>
            </a:r>
            <a:r>
              <a:rPr lang="fr-FR" sz="1400" dirty="0" smtClean="0"/>
              <a:t> </a:t>
            </a:r>
          </a:p>
          <a:p>
            <a:pPr lvl="0"/>
            <a:r>
              <a:rPr lang="fr-FR" sz="1400" dirty="0" smtClean="0"/>
              <a:t>Examen systématique et quotidien des pieds . </a:t>
            </a:r>
          </a:p>
          <a:p>
            <a:pPr lvl="0"/>
            <a:r>
              <a:rPr lang="fr-FR" sz="1400" dirty="0" smtClean="0"/>
              <a:t>Mise en décharge complète des talons des patients diabétiques en décubitus dorsal ou en fauteuil, dans les unités, lors d’interventions chirurgicales ou d’investigations radiologiques ou autres. </a:t>
            </a:r>
          </a:p>
          <a:p>
            <a:pPr lvl="0"/>
            <a:r>
              <a:rPr lang="fr-FR" sz="1400" dirty="0" smtClean="0"/>
              <a:t>Intégration systématique dès l’admission, ou à la découverte du diabète, d’une fiche d’alerte pieds </a:t>
            </a:r>
          </a:p>
          <a:p>
            <a:pPr lvl="0">
              <a:buNone/>
            </a:pPr>
            <a:r>
              <a:rPr lang="fr-FR" sz="1400" b="1" dirty="0" smtClean="0"/>
              <a:t>Enseignement aux patients</a:t>
            </a:r>
            <a:endParaRPr lang="fr-FR" sz="1400" dirty="0" smtClean="0"/>
          </a:p>
          <a:p>
            <a:pPr lvl="0"/>
            <a:r>
              <a:rPr lang="fr-FR" sz="1400" dirty="0" smtClean="0"/>
              <a:t>Réalisation des contrôles glycémiques pour adapter le traitement.</a:t>
            </a:r>
          </a:p>
          <a:p>
            <a:pPr lvl="0"/>
            <a:r>
              <a:rPr lang="fr-FR" sz="1400" dirty="0" smtClean="0"/>
              <a:t>Informer le patient de ses glycémies, écouter le patient.</a:t>
            </a:r>
          </a:p>
          <a:p>
            <a:pPr lvl="0"/>
            <a:r>
              <a:rPr lang="fr-FR" sz="1400" dirty="0" smtClean="0"/>
              <a:t>Enseignement précoce et systématique des autocontrôles glycémiques à tout patient diabétique qui n’en fait pas. Cf. 4 </a:t>
            </a:r>
          </a:p>
          <a:p>
            <a:r>
              <a:rPr lang="fr-FR" sz="1400" dirty="0" smtClean="0"/>
              <a:t>Diffusion des recommandations : à tous services des H.U.G. s’occupant de patients </a:t>
            </a:r>
          </a:p>
          <a:p>
            <a:r>
              <a:rPr lang="fr-FR" sz="1400" dirty="0" smtClean="0"/>
              <a:t>Diffusion de la fiche d’alerte pieds diabétiques : aux services d’admissions, de pré hospitalisation et d’urgence à intégrer au dossier de tout patient hospitalisé ayant une glycémie supérieur à 11 mmoles lors de l’admission ou diabétique connu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28596" y="285729"/>
            <a:ext cx="8143932" cy="78581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7288" y="-14290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4387</TotalTime>
  <Words>1242</Words>
  <Application>Microsoft Office PowerPoint</Application>
  <PresentationFormat>Affichage à l'écran (4:3)</PresentationFormat>
  <Paragraphs>271</Paragraphs>
  <Slides>25</Slides>
  <Notes>15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7" baseType="lpstr">
      <vt:lpstr>Modèle par défaut</vt:lpstr>
      <vt:lpstr>Document</vt:lpstr>
      <vt:lpstr>Diapositive 1</vt:lpstr>
      <vt:lpstr>HISTORIQUE du poste d’ISC d’Infirmier/ère Spécialiste Clinique</vt:lpstr>
      <vt:lpstr>Diapositive 3</vt:lpstr>
      <vt:lpstr>Rôle transversal</vt:lpstr>
      <vt:lpstr>ANCRAGE DE NOTRE PRATIQUE</vt:lpstr>
      <vt:lpstr>Diapositive 6</vt:lpstr>
      <vt:lpstr>ACTIONS </vt:lpstr>
      <vt:lpstr>Recommandations minimales pour la prise en charge des patients diabétiques aux H.U.G</vt:lpstr>
      <vt:lpstr>Diapositive 9</vt:lpstr>
      <vt:lpstr>Diapositive 10</vt:lpstr>
      <vt:lpstr>Diapositive 11</vt:lpstr>
      <vt:lpstr>Outils d’éducation thérapeutique du patient à disposition des équipes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PROBLEMATIQUE EDUCATIVE A L’ADOLESCENCE</vt:lpstr>
      <vt:lpstr>Diapositive 20</vt:lpstr>
      <vt:lpstr>Diapositive 21</vt:lpstr>
      <vt:lpstr>Diapositive 22</vt:lpstr>
      <vt:lpstr>CONCLUSION</vt:lpstr>
      <vt:lpstr>Diapositive 24</vt:lpstr>
      <vt:lpstr>Diapositive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montserrat</dc:creator>
  <cp:lastModifiedBy>mocp</cp:lastModifiedBy>
  <cp:revision>171</cp:revision>
  <dcterms:created xsi:type="dcterms:W3CDTF">2011-03-11T08:28:17Z</dcterms:created>
  <dcterms:modified xsi:type="dcterms:W3CDTF">2014-11-07T08:39:33Z</dcterms:modified>
</cp:coreProperties>
</file>