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0" r:id="rId2"/>
    <p:sldId id="416" r:id="rId3"/>
    <p:sldId id="439" r:id="rId4"/>
    <p:sldId id="450" r:id="rId5"/>
    <p:sldId id="421" r:id="rId6"/>
    <p:sldId id="436" r:id="rId7"/>
    <p:sldId id="432" r:id="rId8"/>
    <p:sldId id="468" r:id="rId9"/>
    <p:sldId id="446" r:id="rId10"/>
    <p:sldId id="461" r:id="rId11"/>
    <p:sldId id="462" r:id="rId12"/>
    <p:sldId id="463" r:id="rId13"/>
    <p:sldId id="464" r:id="rId14"/>
    <p:sldId id="465" r:id="rId15"/>
    <p:sldId id="466" r:id="rId16"/>
    <p:sldId id="467" r:id="rId17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00"/>
    <a:srgbClr val="0EC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3" autoAdjust="0"/>
    <p:restoredTop sz="85901" autoAdjust="0"/>
  </p:normalViewPr>
  <p:slideViewPr>
    <p:cSldViewPr snapToGrid="0" snapToObjects="1">
      <p:cViewPr varScale="1">
        <p:scale>
          <a:sx n="100" d="100"/>
          <a:sy n="100" d="100"/>
        </p:scale>
        <p:origin x="1194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08346-01E2-42C8-9396-3BEC56A6600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77F2E-A300-4B18-B2E7-EAA9F28CF62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4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5A906-724A-6E40-A06E-EDBCA48E5339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9D82C-465A-1B4C-8D56-E1CBAFD280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1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Mortalité 3.6%</a:t>
            </a:r>
          </a:p>
          <a:p>
            <a:r>
              <a:rPr lang="fr-CH" dirty="0"/>
              <a:t>Sahara occidental ou </a:t>
            </a:r>
            <a:r>
              <a:rPr lang="fr-CH" dirty="0" err="1"/>
              <a:t>yemen</a:t>
            </a:r>
            <a:r>
              <a:rPr lang="fr-CH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FF8F-3093-4216-9A20-7305B43ACFF3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288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No data ???</a:t>
            </a:r>
          </a:p>
          <a:p>
            <a:r>
              <a:rPr lang="fr-CH" dirty="0" err="1"/>
              <a:t>Unknown</a:t>
            </a:r>
            <a:r>
              <a:rPr lang="fr-CH" dirty="0"/>
              <a:t> and as </a:t>
            </a:r>
            <a:r>
              <a:rPr lang="fr-CH" dirty="0" err="1"/>
              <a:t>scary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9D82C-465A-1B4C-8D56-E1CBAFD280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3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9D82C-465A-1B4C-8D56-E1CBAFD280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4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9D82C-465A-1B4C-8D56-E1CBAFD280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440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dirty="0" err="1"/>
              <a:t>Présymptomatique</a:t>
            </a:r>
            <a:r>
              <a:rPr lang="fr-CH" sz="1200" dirty="0"/>
              <a:t>:</a:t>
            </a:r>
            <a:r>
              <a:rPr lang="fr-CH" sz="1200" baseline="0" dirty="0"/>
              <a:t> </a:t>
            </a:r>
            <a:r>
              <a:rPr lang="fr-CH" sz="1200" dirty="0"/>
              <a:t>(Notez que cette définition peut être spécifique au contexte, par exemple selon que c'est la source ou le destinataire qui est demandé si les symptômes étaient visibles.)</a:t>
            </a:r>
            <a:br>
              <a:rPr lang="fr-CH" sz="1200" dirty="0"/>
            </a:br>
            <a:endParaRPr lang="fr-CH" sz="1200" dirty="0"/>
          </a:p>
          <a:p>
            <a:r>
              <a:rPr lang="fr-CH" sz="1200" dirty="0"/>
              <a:t>Asymptomatique: Cela ne peut être établi que par le suivi, car une observation ponctuelle unique ne peut pas distinguer complètement les individus asymptomatiques des individus pré-symptomatiques</a:t>
            </a:r>
            <a:br>
              <a:rPr lang="fr-CH" sz="1200" dirty="0"/>
            </a:br>
            <a:endParaRPr lang="fr-CH" sz="1200" dirty="0"/>
          </a:p>
          <a:p>
            <a:pPr marL="0" indent="0">
              <a:buFont typeface="+mj-lt"/>
              <a:buNone/>
            </a:pPr>
            <a:r>
              <a:rPr lang="fr-CH" dirty="0"/>
              <a:t>Environnement: </a:t>
            </a:r>
            <a:r>
              <a:rPr lang="fr-CH" sz="1200" dirty="0"/>
              <a:t>c'est-à-dire, cela n'inclut pas les paires de transmission qui étaient en contact étroit prolongé, mais pour qui en réalité l'infectieux dose passée via l'environnement au lieu de plus directement). Ceux-ci pourraient être identifiés dans une analyse des mouvements spatiaux.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A5CD-5225-4968-89C9-0EAB16DFD1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20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76/82, 23 pos, 3 asymptomatique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A5CD-5225-4968-89C9-0EAB16DFD1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9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1-2% des cas (plus jeune 30h de vie)</a:t>
            </a:r>
          </a:p>
          <a:p>
            <a:r>
              <a:rPr lang="fr-FR" sz="1200" dirty="0" smtClean="0"/>
              <a:t>Infection peu ou asymptomatique </a:t>
            </a:r>
          </a:p>
          <a:p>
            <a:r>
              <a:rPr lang="fr-FR" sz="1200" dirty="0" smtClean="0"/>
              <a:t>Prévalence plus basse?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A5CD-5225-4968-89C9-0EAB16DFD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1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F9210C6-1752-EC41-ACA7-4E6BB6363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4993A79-7CD1-D74F-BAD5-C2C0D9467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2682140-EF0B-4F4F-BBA7-7B39506F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E976-1892-B049-8AC9-9C3BEA1DF4E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D10B03F-D43D-EB43-A9F8-2B597783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56BE901-F164-B544-9708-ACB3A4C3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2B08-0D49-F140-AF65-A17818B40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2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E40BCDB-D8A5-6F42-A367-5848BA1B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A8409B4-7838-2741-8CDD-3F60B2D84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D310C6D-4010-2E4E-B116-1B71E26A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E976-1892-B049-8AC9-9C3BEA1DF4E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2DEFE73-FF8C-1944-9F71-487B16CF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E676167-1CA6-634D-A6A3-6C0BBA28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2B08-0D49-F140-AF65-A17818B40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05FA56C0-5FA0-CA41-B692-BC421FA56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1146691-D63B-E348-BE12-3C56F2005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549D028-90D0-E14C-88FF-9C87BD9D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E976-1892-B049-8AC9-9C3BEA1DF4E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295817A-A924-404F-A6EF-6B16E8C5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5E65F03-57BC-E249-9FFB-6CB0590AC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2B08-0D49-F140-AF65-A17818B40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79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7403FE-AEF3-EB46-8817-3634436F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F6BB8DC-9253-AC4F-9E60-EFEE65788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0834505-BD44-F849-91B9-B211EB91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E976-1892-B049-8AC9-9C3BEA1DF4E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CDDAFA7-682E-4B46-8FBD-584476EA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C5D6E78-C308-FD47-A7C1-D945D392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2B08-0D49-F140-AF65-A17818B40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7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5AA3383-8ADB-D846-9DD5-393C40EA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18C3E62-1211-BC41-8859-241A8A5DB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97D851B-12E5-2A4D-9A41-9A918ABD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E976-1892-B049-8AC9-9C3BEA1DF4E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624A63B-A367-3642-B65A-B6222430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08A9B5C-8787-B14C-87AE-94EB6D22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2B08-0D49-F140-AF65-A17818B40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0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384DD0B-06EF-C545-91A1-7E425E19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4507853-F786-B74B-A67C-D2043DA81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7C5C943-8B7C-B847-8D37-3AE5738D3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1AFC001-4143-554B-8DB8-3EE4BC72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E976-1892-B049-8AC9-9C3BEA1DF4E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81FA50B-7308-7046-A6D5-272B6AFA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F248418-B9F1-CA40-939F-A21294D5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2B08-0D49-F140-AF65-A17818B40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C86C32-B450-2247-9271-9A06D65F5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4FD87B6-BBE5-0547-8CF0-8D7BEEC21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EE422FA-C5D3-5F46-AE7F-A9991EDD7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4C14982-F37F-DA49-B80C-C7D4C4966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59CED95E-F4CA-D041-A1BB-67CAF395D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6BC9A55-C265-8542-B211-B51821F3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E976-1892-B049-8AC9-9C3BEA1DF4E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3873D15E-B816-B44D-9F9B-9BDA5CDA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84B24BF-7B7F-0944-9B57-1E3FE204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2B08-0D49-F140-AF65-A17818B40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C185295-BBC1-454C-8260-2D1C53CE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B2F178A-39A4-1740-BE18-0FD3D7D7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E976-1892-B049-8AC9-9C3BEA1DF4E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B3D2BB6-4427-DB4F-B239-30611B4E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CB4C05D-47F4-9546-A0D5-749AC4B2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2B08-0D49-F140-AF65-A17818B40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2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47E7B2F-026D-354B-B6C9-9ABCE111A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E976-1892-B049-8AC9-9C3BEA1DF4E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1F59A85B-8EC4-F541-9190-F9ED8B1DD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1C2A872-C078-6640-BDE2-1FB96297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2B08-0D49-F140-AF65-A17818B40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3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21884F-B6C8-E041-AD52-A13B8E75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54BA60A-CCE0-EA4E-96BA-1CED76D07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B6BA6AC-72BE-DE45-8D6A-33A670C9A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29E3938-2567-5244-83B2-CCD6EE14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E976-1892-B049-8AC9-9C3BEA1DF4E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3B4B9D5-8444-7D45-AB24-6203959E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F7D6F59-E266-0C4A-8FD5-A73D3686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2B08-0D49-F140-AF65-A17818B40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91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5085CB4-4703-1E41-81D3-90C3D960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441D34DD-A9D2-6247-9560-A787994C6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9C60152-D96B-CF42-8761-8DE4F0738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7CBAFB0-352A-C045-9F45-61112056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E976-1892-B049-8AC9-9C3BEA1DF4E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92B0897-AAF9-2342-99A3-A03F02542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C65F04B-1B02-8F43-A818-0DFDBF67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2B08-0D49-F140-AF65-A17818B40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0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791DA65-5307-4F4C-8864-CAADAECC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3CAF24D-6C72-254D-9508-1971CA118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5937567-56F9-2843-AB12-6E01CF682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E976-1892-B049-8AC9-9C3BEA1DF4E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A27BD99-99FA-9C45-B838-B73831AAC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14E204D-E78E-3542-B82F-BC7D6F2BB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E2B08-0D49-F140-AF65-A17818B40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0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flourish.studio/visualisation/1712761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23C922-EF64-3047-9568-03D31B3EA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110" y="-12257"/>
            <a:ext cx="10427780" cy="2387600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SARS-CoV-2 et COVID-19</a:t>
            </a: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Situation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épidémiologique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au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14.04.2020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434765C-DF68-304A-94AF-2C08F6B52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0019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/>
              <a:t>F. Jacquerioz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H" sz="2100" dirty="0">
                <a:solidFill>
                  <a:schemeClr val="bg1">
                    <a:lumMod val="50000"/>
                  </a:schemeClr>
                </a:solidFill>
              </a:rPr>
              <a:t>Centre des maladies virales émergentes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H" sz="2100" dirty="0">
                <a:solidFill>
                  <a:schemeClr val="bg1">
                    <a:lumMod val="50000"/>
                  </a:schemeClr>
                </a:solidFill>
              </a:rPr>
              <a:t>Service de médecine de premier recours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H" sz="2100" dirty="0">
                <a:solidFill>
                  <a:schemeClr val="bg1">
                    <a:lumMod val="50000"/>
                  </a:schemeClr>
                </a:solidFill>
              </a:rPr>
              <a:t>Service de médecine tropical et humanitaire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CH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51037" b="-1710"/>
          <a:stretch/>
        </p:blipFill>
        <p:spPr>
          <a:xfrm>
            <a:off x="4290853" y="2594919"/>
            <a:ext cx="1289909" cy="1693285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0" y="6225781"/>
            <a:ext cx="9187543" cy="642297"/>
            <a:chOff x="0" y="5786438"/>
            <a:chExt cx="12192000" cy="1079500"/>
          </a:xfrm>
        </p:grpSpPr>
        <p:pic>
          <p:nvPicPr>
            <p:cNvPr id="6" name="Image 5" descr="medecin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0" y="5786438"/>
              <a:ext cx="914400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7" descr="medecine.jpg"/>
            <p:cNvPicPr>
              <a:picLocks noChangeAspect="1"/>
            </p:cNvPicPr>
            <p:nvPr/>
          </p:nvPicPr>
          <p:blipFill rotWithShape="1">
            <a:blip r:embed="rId4" cstate="print"/>
            <a:srcRect r="28370"/>
            <a:stretch/>
          </p:blipFill>
          <p:spPr bwMode="auto">
            <a:xfrm>
              <a:off x="0" y="5786438"/>
              <a:ext cx="6549887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Image 7" descr="LOGO_HUG_H_PANTONES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437915" y="6280597"/>
            <a:ext cx="2449287" cy="563115"/>
          </a:xfrm>
          <a:prstGeom prst="rect">
            <a:avLst/>
          </a:prstGeom>
        </p:spPr>
      </p:pic>
      <p:pic>
        <p:nvPicPr>
          <p:cNvPr id="1026" name="Picture 2" descr="Description de cette image, également commentée ci-aprè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81" y="2607276"/>
            <a:ext cx="2087738" cy="163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0" y="6667270"/>
            <a:ext cx="13773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Zhou, NEJM 2020; </a:t>
            </a:r>
            <a:r>
              <a:rPr lang="fr-CH" sz="800" dirty="0" err="1"/>
              <a:t>Wikipedia</a:t>
            </a:r>
            <a:endParaRPr lang="fr-CH" sz="800" dirty="0"/>
          </a:p>
        </p:txBody>
      </p:sp>
    </p:spTree>
    <p:extLst>
      <p:ext uri="{BB962C8B-B14F-4D97-AF65-F5344CB8AC3E}">
        <p14:creationId xmlns:p14="http://schemas.microsoft.com/office/powerpoint/2010/main" val="1713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Infection </a:t>
            </a:r>
            <a:r>
              <a:rPr lang="fr-CH" dirty="0" smtClean="0"/>
              <a:t>&amp; </a:t>
            </a:r>
            <a:r>
              <a:rPr lang="fr-CH" dirty="0"/>
              <a:t>transmission asymptomatique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Infection asymptomatique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815" y="1446415"/>
            <a:ext cx="10515600" cy="51206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On </a:t>
            </a:r>
            <a:r>
              <a:rPr lang="en-US" sz="2000" dirty="0" err="1" smtClean="0"/>
              <a:t>parle</a:t>
            </a:r>
            <a:r>
              <a:rPr lang="en-US" sz="2000" dirty="0" smtClean="0"/>
              <a:t> </a:t>
            </a:r>
            <a:r>
              <a:rPr lang="en-US" sz="2000" dirty="0" err="1" smtClean="0"/>
              <a:t>d’infection</a:t>
            </a:r>
            <a:r>
              <a:rPr lang="en-US" sz="2000" dirty="0" smtClean="0"/>
              <a:t> </a:t>
            </a:r>
            <a:r>
              <a:rPr lang="en-US" sz="2000" dirty="0" err="1" smtClean="0"/>
              <a:t>asymptomatique</a:t>
            </a:r>
            <a:r>
              <a:rPr lang="en-US" sz="2000" dirty="0" smtClean="0"/>
              <a:t> </a:t>
            </a:r>
            <a:r>
              <a:rPr lang="en-US" sz="2000" dirty="0" err="1" smtClean="0"/>
              <a:t>lorsqu’une</a:t>
            </a:r>
            <a:r>
              <a:rPr lang="en-US" sz="2000" dirty="0" smtClean="0"/>
              <a:t> </a:t>
            </a:r>
            <a:r>
              <a:rPr lang="en-US" sz="2000" dirty="0" err="1" smtClean="0"/>
              <a:t>personne</a:t>
            </a:r>
            <a:r>
              <a:rPr lang="en-US" sz="2000" dirty="0" smtClean="0"/>
              <a:t> 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en-US" sz="2000" dirty="0" err="1" smtClean="0"/>
              <a:t>infectée</a:t>
            </a:r>
            <a:r>
              <a:rPr lang="en-US" sz="2000" dirty="0" smtClean="0"/>
              <a:t> </a:t>
            </a:r>
            <a:r>
              <a:rPr lang="en-US" sz="2000" dirty="0" err="1" smtClean="0"/>
              <a:t>mais</a:t>
            </a:r>
            <a:r>
              <a:rPr lang="en-US" sz="2000" dirty="0" smtClean="0"/>
              <a:t> ne </a:t>
            </a:r>
            <a:r>
              <a:rPr lang="en-US" sz="2000" dirty="0" err="1" smtClean="0"/>
              <a:t>développe</a:t>
            </a:r>
            <a:r>
              <a:rPr lang="en-US" sz="2000" dirty="0" smtClean="0"/>
              <a:t> </a:t>
            </a:r>
            <a:r>
              <a:rPr lang="en-US" sz="2000" dirty="0" err="1" smtClean="0"/>
              <a:t>aucun</a:t>
            </a:r>
            <a:r>
              <a:rPr lang="en-US" sz="2000" dirty="0" smtClean="0"/>
              <a:t> </a:t>
            </a:r>
            <a:r>
              <a:rPr lang="en-US" sz="2000" dirty="0" err="1" smtClean="0"/>
              <a:t>symptôme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fr-CH" sz="2000" dirty="0" smtClean="0"/>
              <a:t>Nombreux CASE REPORTS sur population </a:t>
            </a:r>
            <a:r>
              <a:rPr lang="fr-CH" sz="2000" b="1" dirty="0" smtClean="0"/>
              <a:t>adultes</a:t>
            </a:r>
            <a:r>
              <a:rPr lang="fr-CH" sz="2000" dirty="0" smtClean="0"/>
              <a:t> (</a:t>
            </a:r>
            <a:r>
              <a:rPr lang="fr-CH" sz="2000" i="1" dirty="0" err="1" smtClean="0"/>
              <a:t>Hoehl</a:t>
            </a:r>
            <a:r>
              <a:rPr lang="fr-CH" sz="2000" i="1" dirty="0" smtClean="0"/>
              <a:t> 2020 NEJM, Tong 2020 EID, Bai 2020 JAMA, Hu 2020 Sci China Life Sci, Zou 2020 NEJM</a:t>
            </a:r>
            <a:r>
              <a:rPr lang="fr-CH" sz="2000" dirty="0" smtClean="0"/>
              <a:t>), </a:t>
            </a:r>
            <a:r>
              <a:rPr lang="fr-CH" sz="2000" b="1" dirty="0" smtClean="0"/>
              <a:t>enfants</a:t>
            </a:r>
            <a:r>
              <a:rPr lang="fr-CH" sz="2000" dirty="0" smtClean="0"/>
              <a:t> (</a:t>
            </a:r>
            <a:r>
              <a:rPr lang="fr-CH" sz="2000" i="1" dirty="0" smtClean="0"/>
              <a:t>Wei 2020 JAMA, Chan 2020 Lancet, Kam 2020 CID, Hu 2020 Sci China Lige Sci</a:t>
            </a:r>
            <a:r>
              <a:rPr lang="fr-CH" sz="2000" dirty="0" smtClean="0"/>
              <a:t>) et la </a:t>
            </a:r>
            <a:r>
              <a:rPr lang="fr-CH" sz="2000" b="1" dirty="0" smtClean="0"/>
              <a:t>femme enceinte </a:t>
            </a:r>
            <a:r>
              <a:rPr lang="fr-CH" sz="2000" dirty="0" smtClean="0"/>
              <a:t>(</a:t>
            </a:r>
            <a:r>
              <a:rPr lang="fr-CH" sz="2000" i="1" dirty="0" smtClean="0"/>
              <a:t>Liu 2020 JID</a:t>
            </a:r>
            <a:r>
              <a:rPr lang="fr-CH" sz="2000" dirty="0" smtClean="0"/>
              <a:t>).</a:t>
            </a:r>
          </a:p>
          <a:p>
            <a:pPr lvl="1">
              <a:lnSpc>
                <a:spcPct val="120000"/>
              </a:lnSpc>
            </a:pPr>
            <a:r>
              <a:rPr lang="fr-CH" sz="1800" dirty="0" smtClean="0"/>
              <a:t>Personnes asymptomatiques peuvent avoir un CT thorax anormal. </a:t>
            </a:r>
          </a:p>
          <a:p>
            <a:pPr lvl="2">
              <a:lnSpc>
                <a:spcPct val="120000"/>
              </a:lnSpc>
            </a:pPr>
            <a:r>
              <a:rPr lang="fr-CH" sz="1600" dirty="0" smtClean="0"/>
              <a:t>12/19 CT anormaux adultes et enfants (</a:t>
            </a:r>
            <a:r>
              <a:rPr lang="fr-CH" sz="1600" i="1" dirty="0" smtClean="0"/>
              <a:t>Hu 2020 Sci China Life Sci</a:t>
            </a:r>
            <a:r>
              <a:rPr lang="fr-CH" sz="1600" dirty="0" smtClean="0"/>
              <a:t>)</a:t>
            </a:r>
          </a:p>
          <a:p>
            <a:pPr lvl="2">
              <a:lnSpc>
                <a:spcPct val="120000"/>
              </a:lnSpc>
            </a:pPr>
            <a:r>
              <a:rPr lang="fr-CH" sz="1600" dirty="0" smtClean="0"/>
              <a:t>1 enfant de 10 ans avec CT anormal (</a:t>
            </a:r>
            <a:r>
              <a:rPr lang="fr-CH" sz="1600" i="1" dirty="0" smtClean="0"/>
              <a:t>Chan 2020 Lancet</a:t>
            </a:r>
            <a:r>
              <a:rPr lang="fr-CH" sz="160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fr-CH" sz="1800" dirty="0" smtClean="0"/>
              <a:t>Charge virale élevée (RT PCR)</a:t>
            </a:r>
          </a:p>
          <a:p>
            <a:pPr lvl="2">
              <a:lnSpc>
                <a:spcPct val="120000"/>
              </a:lnSpc>
            </a:pPr>
            <a:r>
              <a:rPr lang="fr-CH" sz="1600" dirty="0" smtClean="0"/>
              <a:t>1 personne asymptomatique avec une charge virale </a:t>
            </a:r>
            <a:r>
              <a:rPr lang="fr-CH" sz="1600" dirty="0"/>
              <a:t>(</a:t>
            </a:r>
            <a:r>
              <a:rPr lang="fr-CH" sz="1600" dirty="0" smtClean="0"/>
              <a:t>FNP/FOP) similaire à 17 personnes symptomatiques (</a:t>
            </a:r>
            <a:r>
              <a:rPr lang="fr-CH" sz="1600" i="1" dirty="0" smtClean="0"/>
              <a:t>Zou 2020 NEJM</a:t>
            </a:r>
            <a:r>
              <a:rPr lang="fr-CH" sz="1600" dirty="0" smtClean="0"/>
              <a:t>)</a:t>
            </a:r>
          </a:p>
          <a:p>
            <a:pPr lvl="2">
              <a:lnSpc>
                <a:spcPct val="120000"/>
              </a:lnSpc>
            </a:pPr>
            <a:r>
              <a:rPr lang="fr-CH" sz="1600" dirty="0" smtClean="0"/>
              <a:t>FNP avec haute charge virale chez un 1 enfant &lt;1an en bonne santé (</a:t>
            </a:r>
            <a:r>
              <a:rPr lang="fr-CH" sz="1600" i="1" dirty="0" smtClean="0"/>
              <a:t>Kam 2020 CID</a:t>
            </a:r>
            <a:r>
              <a:rPr lang="fr-CH" sz="1600" dirty="0" smtClean="0"/>
              <a:t>) (FNP positif pour 16 jours.</a:t>
            </a:r>
          </a:p>
          <a:p>
            <a:pPr lvl="2">
              <a:lnSpc>
                <a:spcPct val="120000"/>
              </a:lnSpc>
            </a:pPr>
            <a:endParaRPr lang="fr-CH" sz="1400" dirty="0" smtClean="0"/>
          </a:p>
          <a:p>
            <a:pPr lvl="2"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404553" y="632083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https://www.publichealthontario.ca/-/media/documents/ncov/what-we-know-jan-30-2020.pdf?la=fr</a:t>
            </a:r>
          </a:p>
        </p:txBody>
      </p:sp>
    </p:spTree>
    <p:extLst>
      <p:ext uri="{BB962C8B-B14F-4D97-AF65-F5344CB8AC3E}">
        <p14:creationId xmlns:p14="http://schemas.microsoft.com/office/powerpoint/2010/main" val="11113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Infection asymptomatique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815" y="1529541"/>
            <a:ext cx="10515600" cy="483800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Proportion </a:t>
            </a:r>
            <a:r>
              <a:rPr lang="en-US" sz="2400" dirty="0"/>
              <a:t>de </a:t>
            </a:r>
            <a:r>
              <a:rPr lang="en-US" sz="2400" dirty="0" err="1"/>
              <a:t>cas</a:t>
            </a:r>
            <a:r>
              <a:rPr lang="en-US" sz="2400" dirty="0"/>
              <a:t> </a:t>
            </a:r>
            <a:r>
              <a:rPr lang="en-US" sz="2400" dirty="0" err="1"/>
              <a:t>asymptomatiques</a:t>
            </a:r>
            <a:r>
              <a:rPr lang="en-US" sz="2400" dirty="0"/>
              <a:t> </a:t>
            </a:r>
            <a:r>
              <a:rPr lang="en-US" sz="2400" dirty="0" err="1"/>
              <a:t>confirmés</a:t>
            </a:r>
            <a:r>
              <a:rPr lang="en-US" sz="2400" dirty="0"/>
              <a:t> par RT PCR :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1.2% (China</a:t>
            </a:r>
            <a:r>
              <a:rPr lang="en-US" sz="2000" dirty="0" smtClean="0"/>
              <a:t>), CDC Chinois, 72’314 patients 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dirty="0"/>
              <a:t>6.4% (Italy</a:t>
            </a:r>
            <a:r>
              <a:rPr lang="en-US" sz="2000" dirty="0" smtClean="0"/>
              <a:t>), </a:t>
            </a:r>
            <a:r>
              <a:rPr lang="en-US" sz="2000" dirty="0" err="1" smtClean="0"/>
              <a:t>Système</a:t>
            </a:r>
            <a:r>
              <a:rPr lang="en-US" sz="2000" dirty="0" smtClean="0"/>
              <a:t> de surveillance, 22’013 patients (</a:t>
            </a:r>
            <a:r>
              <a:rPr lang="en-US" sz="2000" dirty="0" err="1" smtClean="0"/>
              <a:t>données</a:t>
            </a:r>
            <a:r>
              <a:rPr lang="en-US" sz="2000" dirty="0" smtClean="0"/>
              <a:t> </a:t>
            </a:r>
            <a:r>
              <a:rPr lang="en-US" sz="2000" dirty="0" err="1" smtClean="0"/>
              <a:t>disponibles</a:t>
            </a:r>
            <a:r>
              <a:rPr lang="en-US" sz="2000" dirty="0" smtClean="0"/>
              <a:t>)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dirty="0"/>
              <a:t>12.9% (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pédiatrique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Chine</a:t>
            </a:r>
            <a:r>
              <a:rPr lang="en-US" sz="2000" dirty="0" smtClean="0"/>
              <a:t>), </a:t>
            </a:r>
            <a:r>
              <a:rPr lang="en-US" sz="2000" dirty="0" smtClean="0"/>
              <a:t>731 </a:t>
            </a:r>
            <a:r>
              <a:rPr lang="en-US" sz="2000" dirty="0" err="1" smtClean="0"/>
              <a:t>enfants</a:t>
            </a:r>
            <a:r>
              <a:rPr lang="en-US" sz="2000" dirty="0" smtClean="0"/>
              <a:t> (</a:t>
            </a:r>
            <a:r>
              <a:rPr lang="en-US" sz="2000" i="1" dirty="0" smtClean="0"/>
              <a:t>Dong 2020 Pediatrics</a:t>
            </a:r>
            <a:r>
              <a:rPr lang="en-US" sz="20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fr-FR" sz="2000" dirty="0" smtClean="0"/>
              <a:t>15.8% (</a:t>
            </a:r>
            <a:r>
              <a:rPr lang="fr-FR" sz="2000" smtClean="0"/>
              <a:t>cas </a:t>
            </a:r>
            <a:r>
              <a:rPr lang="fr-FR" sz="2000" smtClean="0"/>
              <a:t>pédiatriques), 171 </a:t>
            </a:r>
            <a:r>
              <a:rPr lang="fr-FR" sz="2000" dirty="0" smtClean="0"/>
              <a:t>enfants </a:t>
            </a:r>
            <a:r>
              <a:rPr lang="fr-FR" sz="2000" i="1" dirty="0" smtClean="0"/>
              <a:t>(Lu </a:t>
            </a:r>
            <a:r>
              <a:rPr lang="fr-FR" sz="2000" i="1" dirty="0"/>
              <a:t>2020 NEJM</a:t>
            </a:r>
            <a:r>
              <a:rPr lang="fr-FR" sz="2000" i="1" dirty="0" smtClean="0"/>
              <a:t>)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dirty="0"/>
              <a:t>13% (EMS Washington State</a:t>
            </a:r>
            <a:r>
              <a:rPr lang="en-US" sz="2000" dirty="0" smtClean="0"/>
              <a:t>), 23 patients  (</a:t>
            </a:r>
            <a:r>
              <a:rPr lang="en-US" sz="2000" i="1" dirty="0" smtClean="0"/>
              <a:t>Kimball 2020 MMWR</a:t>
            </a:r>
            <a:r>
              <a:rPr lang="en-US" sz="20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17.9</a:t>
            </a:r>
            <a:r>
              <a:rPr lang="en-US" sz="2000" dirty="0"/>
              <a:t>% (Etude de modeling </a:t>
            </a:r>
            <a:r>
              <a:rPr lang="en-US" sz="2000" dirty="0" err="1"/>
              <a:t>basée</a:t>
            </a:r>
            <a:r>
              <a:rPr lang="en-US" sz="2000" dirty="0"/>
              <a:t> sur le bateau de </a:t>
            </a:r>
            <a:r>
              <a:rPr lang="en-US" sz="2000" dirty="0" err="1"/>
              <a:t>croisière</a:t>
            </a:r>
            <a:r>
              <a:rPr lang="en-US" sz="2000" dirty="0"/>
              <a:t> </a:t>
            </a:r>
            <a:r>
              <a:rPr lang="en-US" sz="2000" dirty="0" err="1"/>
              <a:t>Diamon</a:t>
            </a:r>
            <a:r>
              <a:rPr lang="en-US" sz="2000" dirty="0"/>
              <a:t> Princess</a:t>
            </a:r>
            <a:r>
              <a:rPr lang="en-US" sz="2000" dirty="0" smtClean="0"/>
              <a:t>) 634 patients (</a:t>
            </a:r>
            <a:r>
              <a:rPr lang="en-US" sz="2000" i="1" dirty="0" err="1" smtClean="0"/>
              <a:t>Mizumoto</a:t>
            </a:r>
            <a:r>
              <a:rPr lang="en-US" sz="2000" i="1" dirty="0" smtClean="0"/>
              <a:t> 2020 Euro </a:t>
            </a:r>
            <a:r>
              <a:rPr lang="en-US" sz="2000" i="1" dirty="0" err="1" smtClean="0"/>
              <a:t>Surveill</a:t>
            </a:r>
            <a:r>
              <a:rPr lang="en-US" sz="2000" dirty="0" smtClean="0"/>
              <a:t>)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b="1" dirty="0" err="1"/>
              <a:t>Varie</a:t>
            </a:r>
            <a:r>
              <a:rPr lang="en-US" sz="2000" b="1" dirty="0"/>
              <a:t> </a:t>
            </a:r>
            <a:r>
              <a:rPr lang="en-US" sz="2000" b="1" dirty="0" err="1"/>
              <a:t>selon</a:t>
            </a:r>
            <a:r>
              <a:rPr lang="en-US" sz="2000" b="1" dirty="0"/>
              <a:t> </a:t>
            </a:r>
            <a:r>
              <a:rPr lang="en-US" sz="2000" b="1" dirty="0" err="1"/>
              <a:t>groupe</a:t>
            </a:r>
            <a:r>
              <a:rPr lang="en-US" sz="2000" b="1" dirty="0"/>
              <a:t> </a:t>
            </a:r>
            <a:r>
              <a:rPr lang="en-US" sz="2000" b="1" dirty="0" err="1"/>
              <a:t>d’âge</a:t>
            </a:r>
            <a:r>
              <a:rPr lang="en-US" sz="2000" b="1" dirty="0"/>
              <a:t>,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lieux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d’études</a:t>
            </a:r>
            <a:r>
              <a:rPr lang="en-US" sz="2000" b="1" dirty="0" smtClean="0"/>
              <a:t>, </a:t>
            </a:r>
            <a:r>
              <a:rPr lang="en-US" sz="2000" b="1" dirty="0" err="1"/>
              <a:t>stratégie</a:t>
            </a:r>
            <a:r>
              <a:rPr lang="en-US" sz="2000" b="1" dirty="0"/>
              <a:t> de </a:t>
            </a:r>
            <a:r>
              <a:rPr lang="en-US" sz="2000" b="1" dirty="0" err="1"/>
              <a:t>dépistage</a:t>
            </a:r>
            <a:r>
              <a:rPr lang="en-US" sz="2000" b="1" dirty="0"/>
              <a:t> pour les </a:t>
            </a:r>
            <a:r>
              <a:rPr lang="en-US" sz="2000" b="1" dirty="0" err="1"/>
              <a:t>personnes</a:t>
            </a:r>
            <a:r>
              <a:rPr lang="en-US" sz="2000" b="1" dirty="0"/>
              <a:t> </a:t>
            </a:r>
            <a:r>
              <a:rPr lang="en-US" sz="2000" b="1" dirty="0" err="1"/>
              <a:t>exposées</a:t>
            </a:r>
            <a:r>
              <a:rPr lang="en-US" sz="2000" b="1" dirty="0"/>
              <a:t>/contacts, durée du </a:t>
            </a:r>
            <a:r>
              <a:rPr lang="en-US" sz="2000" b="1" dirty="0" err="1"/>
              <a:t>suivi</a:t>
            </a:r>
            <a:r>
              <a:rPr lang="en-US" sz="2000" b="1" dirty="0"/>
              <a:t> pour savoir </a:t>
            </a:r>
            <a:r>
              <a:rPr lang="en-US" sz="2000" b="1" dirty="0" err="1"/>
              <a:t>si</a:t>
            </a:r>
            <a:r>
              <a:rPr lang="en-US" sz="2000" b="1" dirty="0"/>
              <a:t> </a:t>
            </a:r>
            <a:r>
              <a:rPr lang="en-US" sz="2000" b="1" dirty="0" err="1"/>
              <a:t>dévelopement</a:t>
            </a:r>
            <a:r>
              <a:rPr lang="en-US" sz="2000" b="1" dirty="0"/>
              <a:t> des </a:t>
            </a:r>
            <a:r>
              <a:rPr lang="en-US" sz="2000" b="1" dirty="0" err="1"/>
              <a:t>symptômes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pPr>
              <a:lnSpc>
                <a:spcPct val="110000"/>
              </a:lnSpc>
            </a:pPr>
            <a:r>
              <a:rPr lang="fr-CH" sz="2400" dirty="0" smtClean="0"/>
              <a:t>La mission conjointe OMS-CDC Chinois rapporte que les infections asymptomatiques sont rares et que la majorité développent finalement des symptômes (</a:t>
            </a:r>
            <a:r>
              <a:rPr lang="fr-CH" sz="2400" i="1" dirty="0" smtClean="0"/>
              <a:t>pas de détail</a:t>
            </a:r>
            <a:r>
              <a:rPr lang="fr-CH" sz="2400" dirty="0" smtClean="0"/>
              <a:t>)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04553" y="632083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https://www.publichealthontario.ca/-/media/documents/ncov/what-we-know-jan-30-2020.pdf?la=fr</a:t>
            </a:r>
          </a:p>
        </p:txBody>
      </p:sp>
    </p:spTree>
    <p:extLst>
      <p:ext uri="{BB962C8B-B14F-4D97-AF65-F5344CB8AC3E}">
        <p14:creationId xmlns:p14="http://schemas.microsoft.com/office/powerpoint/2010/main" val="37149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FB901BA-F1A2-9A40-A70A-E9AB97D6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Transmission asymptomatique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0FA5F42-B39D-E946-998A-BC662333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167"/>
            <a:ext cx="10515600" cy="46307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H" dirty="0" smtClean="0"/>
              <a:t>Transmission </a:t>
            </a:r>
            <a:r>
              <a:rPr lang="fr-CH" dirty="0"/>
              <a:t>directe d‘une </a:t>
            </a:r>
            <a:r>
              <a:rPr lang="fr-CH" b="1" dirty="0"/>
              <a:t>personne qui ne présente jamais de symptômes </a:t>
            </a:r>
            <a:r>
              <a:rPr lang="fr-CH" dirty="0"/>
              <a:t>perceptibles. </a:t>
            </a:r>
            <a:endParaRPr lang="fr-CH" dirty="0" smtClean="0"/>
          </a:p>
          <a:p>
            <a:pPr>
              <a:lnSpc>
                <a:spcPct val="100000"/>
              </a:lnSpc>
            </a:pPr>
            <a:r>
              <a:rPr lang="fr-FR" dirty="0"/>
              <a:t>Plusieurs case </a:t>
            </a:r>
            <a:r>
              <a:rPr lang="fr-FR" dirty="0" smtClean="0"/>
              <a:t>reports:</a:t>
            </a:r>
            <a:endParaRPr lang="fr-CH" dirty="0" smtClean="0"/>
          </a:p>
          <a:p>
            <a:pPr lvl="2">
              <a:lnSpc>
                <a:spcPct val="100000"/>
              </a:lnSpc>
            </a:pPr>
            <a:r>
              <a:rPr lang="fr-CH" dirty="0"/>
              <a:t>1 personne asymptomatique a transmis à 5 autres membres de la famille (</a:t>
            </a:r>
            <a:r>
              <a:rPr lang="fr-CH" i="1" dirty="0"/>
              <a:t>Bai 2020 JAMA</a:t>
            </a:r>
            <a:r>
              <a:rPr lang="fr-CH" dirty="0"/>
              <a:t>)</a:t>
            </a:r>
          </a:p>
          <a:p>
            <a:pPr lvl="3">
              <a:lnSpc>
                <a:spcPct val="100000"/>
              </a:lnSpc>
            </a:pPr>
            <a:r>
              <a:rPr lang="fr-CH" dirty="0"/>
              <a:t>Personne source: RT PCR positive 18 jours après l’exposition supposée, RT PCR négative à j16, j26 et j29</a:t>
            </a:r>
          </a:p>
          <a:p>
            <a:pPr lvl="3">
              <a:lnSpc>
                <a:spcPct val="100000"/>
              </a:lnSpc>
            </a:pPr>
            <a:r>
              <a:rPr lang="fr-CH" dirty="0"/>
              <a:t>Membres de la famille ont visité un hôpital (sans patient </a:t>
            </a:r>
            <a:r>
              <a:rPr lang="fr-CH" dirty="0" err="1"/>
              <a:t>covid</a:t>
            </a:r>
            <a:r>
              <a:rPr lang="fr-CH" dirty="0"/>
              <a:t>+ reporté à ce moment là</a:t>
            </a:r>
            <a:r>
              <a:rPr lang="fr-CH" dirty="0" smtClean="0"/>
              <a:t>)</a:t>
            </a:r>
          </a:p>
          <a:p>
            <a:pPr lvl="2">
              <a:lnSpc>
                <a:spcPct val="100000"/>
              </a:lnSpc>
            </a:pPr>
            <a:r>
              <a:rPr lang="fr-CH" dirty="0" smtClean="0"/>
              <a:t>1 personne asymptomatique qui aurait transmis à sa femme, son fils, et sa belle-fille  au retour d’un voyage à Hubei. La famille vit à </a:t>
            </a:r>
            <a:r>
              <a:rPr lang="fr-CH" dirty="0" err="1" smtClean="0"/>
              <a:t>Najing</a:t>
            </a:r>
            <a:r>
              <a:rPr lang="fr-CH" dirty="0"/>
              <a:t> </a:t>
            </a:r>
            <a:r>
              <a:rPr lang="fr-CH" dirty="0" smtClean="0"/>
              <a:t>et nie tout autre contact avec patient </a:t>
            </a:r>
            <a:r>
              <a:rPr lang="fr-CH" dirty="0" err="1" smtClean="0"/>
              <a:t>covid</a:t>
            </a:r>
            <a:r>
              <a:rPr lang="fr-CH" dirty="0" smtClean="0"/>
              <a:t>+ ou autre exposition à risque. (</a:t>
            </a:r>
            <a:r>
              <a:rPr lang="fr-CH" i="1" dirty="0" smtClean="0"/>
              <a:t>Hu 2020 Sci China Life Sci</a:t>
            </a:r>
            <a:r>
              <a:rPr lang="fr-CH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553" y="632083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https://www.publichealthontario.ca/-/media/documents/ncov/what-we-know-jan-30-2020.pdf?la=fr</a:t>
            </a:r>
          </a:p>
        </p:txBody>
      </p:sp>
    </p:spTree>
    <p:extLst>
      <p:ext uri="{BB962C8B-B14F-4D97-AF65-F5344CB8AC3E}">
        <p14:creationId xmlns:p14="http://schemas.microsoft.com/office/powerpoint/2010/main" val="286423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FB901BA-F1A2-9A40-A70A-E9AB97D6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Transmission asymptomatique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0FA5F42-B39D-E946-998A-BC662333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167"/>
            <a:ext cx="10515600" cy="463079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CH" dirty="0" smtClean="0"/>
              <a:t>Transmission </a:t>
            </a:r>
            <a:r>
              <a:rPr lang="fr-CH" dirty="0"/>
              <a:t>directe d'une </a:t>
            </a:r>
            <a:r>
              <a:rPr lang="fr-CH" b="1" dirty="0"/>
              <a:t>personne qui se produit avant qu’elle ne présente des symptômes</a:t>
            </a:r>
            <a:r>
              <a:rPr lang="fr-CH" dirty="0"/>
              <a:t> perceptibles. </a:t>
            </a:r>
            <a:endParaRPr lang="fr-CH" dirty="0" smtClean="0"/>
          </a:p>
          <a:p>
            <a:pPr>
              <a:lnSpc>
                <a:spcPct val="100000"/>
              </a:lnSpc>
            </a:pPr>
            <a:r>
              <a:rPr lang="fr-FR" dirty="0"/>
              <a:t>Plusieurs case </a:t>
            </a:r>
            <a:r>
              <a:rPr lang="fr-FR" dirty="0" smtClean="0"/>
              <a:t>reports:</a:t>
            </a:r>
            <a:endParaRPr lang="fr-CH" sz="1200" dirty="0"/>
          </a:p>
          <a:p>
            <a:pPr lvl="2">
              <a:lnSpc>
                <a:spcPct val="100000"/>
              </a:lnSpc>
            </a:pPr>
            <a:r>
              <a:rPr lang="fr-CH" dirty="0" smtClean="0"/>
              <a:t>1 personne de Chine </a:t>
            </a:r>
            <a:r>
              <a:rPr lang="fr-CH" dirty="0"/>
              <a:t>(cas source) </a:t>
            </a:r>
            <a:r>
              <a:rPr lang="fr-CH" dirty="0" smtClean="0"/>
              <a:t>en réunions d’affaire en Allemagne. </a:t>
            </a:r>
            <a:r>
              <a:rPr lang="fr-CH" dirty="0"/>
              <a:t>Symptômes </a:t>
            </a:r>
            <a:r>
              <a:rPr lang="fr-CH" dirty="0" smtClean="0"/>
              <a:t>légers non </a:t>
            </a:r>
            <a:r>
              <a:rPr lang="fr-CH" dirty="0"/>
              <a:t>spécifiques pendant son séjour en </a:t>
            </a:r>
            <a:r>
              <a:rPr lang="fr-CH" dirty="0" smtClean="0"/>
              <a:t>Allemagne (initialement décrite dans symptôme). Testée </a:t>
            </a:r>
            <a:r>
              <a:rPr lang="fr-CH" dirty="0"/>
              <a:t>positive pour COVID-19 à son retour en </a:t>
            </a:r>
            <a:r>
              <a:rPr lang="fr-CH" dirty="0" smtClean="0"/>
              <a:t>Chine (</a:t>
            </a:r>
            <a:r>
              <a:rPr lang="fr-CH" i="1" dirty="0"/>
              <a:t>Rothe 2020 NEJM</a:t>
            </a:r>
            <a:r>
              <a:rPr lang="fr-CH" dirty="0" smtClean="0"/>
              <a:t>):</a:t>
            </a:r>
          </a:p>
          <a:p>
            <a:pPr marL="1371600" lvl="3" indent="0">
              <a:lnSpc>
                <a:spcPct val="100000"/>
              </a:lnSpc>
              <a:buNone/>
            </a:pPr>
            <a:r>
              <a:rPr lang="fr-CH" dirty="0" smtClean="0">
                <a:sym typeface="Wingdings" panose="05000000000000000000" pitchFamily="2" charset="2"/>
              </a:rPr>
              <a:t> </a:t>
            </a:r>
            <a:r>
              <a:rPr lang="fr-CH" dirty="0" smtClean="0"/>
              <a:t>1 collègue allemand infecté (symptomatique)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CH" dirty="0" smtClean="0"/>
              <a:t>2 autres collègues allemands non </a:t>
            </a:r>
            <a:r>
              <a:rPr lang="fr-CH" dirty="0"/>
              <a:t>exposés au cas </a:t>
            </a:r>
            <a:r>
              <a:rPr lang="fr-CH" dirty="0" smtClean="0"/>
              <a:t>source, possiblement infectés </a:t>
            </a:r>
            <a:r>
              <a:rPr lang="fr-CH" dirty="0"/>
              <a:t>par le premier cas allemand. </a:t>
            </a:r>
            <a:r>
              <a:rPr lang="fr-CH" dirty="0" smtClean="0"/>
              <a:t>1/2 exposition au 1</a:t>
            </a:r>
            <a:r>
              <a:rPr lang="fr-CH" baseline="30000" dirty="0" smtClean="0"/>
              <a:t>er</a:t>
            </a:r>
            <a:r>
              <a:rPr lang="fr-CH" dirty="0" smtClean="0"/>
              <a:t> cas allemand  pour la dernière fois 1 jour après que celui-ci ait été exposé au cas source chinois, et 3 jours avant qu’il ne présente de symptômes </a:t>
            </a:r>
          </a:p>
          <a:p>
            <a:pPr lvl="2">
              <a:lnSpc>
                <a:spcPct val="100000"/>
              </a:lnSpc>
            </a:pPr>
            <a:r>
              <a:rPr lang="fr-CH" dirty="0" smtClean="0"/>
              <a:t>Plusieurs autres case reports décrivent des transmissions durant la phase d’incubation, à noter que le virus circulait à ce moment là en Chine et une source autre d’exposition  inconnue n’est pas exclue. (</a:t>
            </a:r>
            <a:r>
              <a:rPr lang="fr-CH" i="1" dirty="0" err="1" smtClean="0"/>
              <a:t>Yu</a:t>
            </a:r>
            <a:r>
              <a:rPr lang="fr-CH" i="1" dirty="0" smtClean="0"/>
              <a:t> 2020 JID, Huang 2020 Lancet </a:t>
            </a:r>
            <a:r>
              <a:rPr lang="fr-CH" i="1" dirty="0" err="1" smtClean="0"/>
              <a:t>infec</a:t>
            </a:r>
            <a:r>
              <a:rPr lang="fr-CH" i="1" dirty="0" smtClean="0"/>
              <a:t> dis, Tong 2020 EID</a:t>
            </a:r>
            <a:r>
              <a:rPr lang="fr-CH" dirty="0" smtClean="0"/>
              <a:t>)</a:t>
            </a: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404553" y="632083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https://www.publichealthontario.ca/-/media/documents/ncov/what-we-know-jan-30-2020.pdf?la=fr</a:t>
            </a:r>
          </a:p>
        </p:txBody>
      </p:sp>
    </p:spTree>
    <p:extLst>
      <p:ext uri="{BB962C8B-B14F-4D97-AF65-F5344CB8AC3E}">
        <p14:creationId xmlns:p14="http://schemas.microsoft.com/office/powerpoint/2010/main" val="1725567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E2E9253-53BC-2A42-87D8-194CB45D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Enfants </a:t>
            </a:r>
            <a:r>
              <a:rPr lang="fr-FR" dirty="0" smtClean="0"/>
              <a:t>et infection asymptomatique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D5901DE-6E21-3647-A068-81E9F94D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470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r-FR" dirty="0"/>
              <a:t>Cluster familial (6) : 1 enfant de 10 </a:t>
            </a:r>
            <a:r>
              <a:rPr lang="fr-FR" dirty="0" smtClean="0"/>
              <a:t>ans sans symptômes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/>
              <a:t>RT PCR pos sur expectorations et FOP, CT scan avec des opacités en verre de glace dépoli  </a:t>
            </a:r>
            <a:r>
              <a:rPr lang="fr-FR" i="1" dirty="0"/>
              <a:t>(Chan 2020 Lancet)</a:t>
            </a:r>
          </a:p>
          <a:p>
            <a:pPr>
              <a:lnSpc>
                <a:spcPct val="110000"/>
              </a:lnSpc>
            </a:pPr>
            <a:r>
              <a:rPr lang="fr-FR" dirty="0"/>
              <a:t>9 enfants hospitalisés &lt; 1 an: 1/9 asymptomatique (</a:t>
            </a:r>
            <a:r>
              <a:rPr lang="fr-FR" i="1" dirty="0"/>
              <a:t>Wei 2020 JAMA)</a:t>
            </a:r>
          </a:p>
          <a:p>
            <a:pPr>
              <a:lnSpc>
                <a:spcPct val="110000"/>
              </a:lnSpc>
            </a:pPr>
            <a:r>
              <a:rPr lang="fr-FR" dirty="0"/>
              <a:t>1 enfant de 6 mois: RT PCR pos on FNP and </a:t>
            </a:r>
            <a:r>
              <a:rPr lang="fr-FR" dirty="0" err="1"/>
              <a:t>stool</a:t>
            </a:r>
            <a:r>
              <a:rPr lang="fr-FR" dirty="0"/>
              <a:t>, asymptomatique </a:t>
            </a:r>
            <a:r>
              <a:rPr lang="fr-FR" i="1" dirty="0"/>
              <a:t>(Kam 2020 CID)</a:t>
            </a:r>
          </a:p>
          <a:p>
            <a:pPr>
              <a:lnSpc>
                <a:spcPct val="110000"/>
              </a:lnSpc>
            </a:pPr>
            <a:r>
              <a:rPr lang="fr-FR" dirty="0"/>
              <a:t>1391 enfants testés en raison d’un contact avec un cas </a:t>
            </a:r>
            <a:r>
              <a:rPr lang="fr-FR" dirty="0" err="1"/>
              <a:t>covid</a:t>
            </a:r>
            <a:r>
              <a:rPr lang="fr-FR" dirty="0"/>
              <a:t>+: 171 (12.3%) </a:t>
            </a:r>
            <a:r>
              <a:rPr lang="fr-FR" dirty="0" err="1"/>
              <a:t>covid</a:t>
            </a:r>
            <a:r>
              <a:rPr lang="fr-FR" dirty="0"/>
              <a:t> pos, 27/171  (15.8%) asymptomatique </a:t>
            </a:r>
            <a:r>
              <a:rPr lang="fr-FR" i="1" dirty="0"/>
              <a:t>(Lu 2020 NEJM)</a:t>
            </a:r>
          </a:p>
          <a:p>
            <a:pPr>
              <a:lnSpc>
                <a:spcPct val="110000"/>
              </a:lnSpc>
            </a:pPr>
            <a:r>
              <a:rPr lang="fr-FR" dirty="0"/>
              <a:t>L’importance de l’infection asymptomatique pédiatrique en terme de transmission demeure inconnue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16C1AD-E175-C343-AC1D-EDA598093CF1}"/>
              </a:ext>
            </a:extLst>
          </p:cNvPr>
          <p:cNvSpPr/>
          <p:nvPr/>
        </p:nvSpPr>
        <p:spPr>
          <a:xfrm>
            <a:off x="838201" y="6451281"/>
            <a:ext cx="105155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https://</a:t>
            </a:r>
            <a:r>
              <a:rPr lang="fr-FR" sz="1000" dirty="0" err="1"/>
              <a:t>www.publichealthontario.ca</a:t>
            </a:r>
            <a:r>
              <a:rPr lang="fr-FR" sz="1000" dirty="0"/>
              <a:t>/-/media/documents/</a:t>
            </a:r>
            <a:r>
              <a:rPr lang="fr-FR" sz="1000" dirty="0" err="1"/>
              <a:t>ncov</a:t>
            </a:r>
            <a:r>
              <a:rPr lang="fr-FR" sz="1000" dirty="0"/>
              <a:t>/what-we-know-children-feb-21-2020.pdf?la=en</a:t>
            </a:r>
          </a:p>
        </p:txBody>
      </p:sp>
    </p:spTree>
    <p:extLst>
      <p:ext uri="{BB962C8B-B14F-4D97-AF65-F5344CB8AC3E}">
        <p14:creationId xmlns:p14="http://schemas.microsoft.com/office/powerpoint/2010/main" val="2898793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En résumé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1644" y="1690688"/>
            <a:ext cx="10670771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Evidence </a:t>
            </a:r>
            <a:r>
              <a:rPr lang="en-US" dirty="0" err="1" smtClean="0"/>
              <a:t>claire</a:t>
            </a:r>
            <a:r>
              <a:rPr lang="en-US" dirty="0" smtClean="0"/>
              <a:t>  </a:t>
            </a:r>
            <a:r>
              <a:rPr lang="en-US" b="1" dirty="0" err="1" smtClean="0"/>
              <a:t>d’infections</a:t>
            </a:r>
            <a:r>
              <a:rPr lang="en-US" b="1" dirty="0" smtClean="0"/>
              <a:t> </a:t>
            </a:r>
            <a:r>
              <a:rPr lang="en-US" b="1" dirty="0" err="1" smtClean="0"/>
              <a:t>asymptomatique</a:t>
            </a:r>
            <a:r>
              <a:rPr lang="en-US" dirty="0" err="1" smtClean="0"/>
              <a:t>s</a:t>
            </a:r>
            <a:r>
              <a:rPr lang="en-US" dirty="0" smtClean="0"/>
              <a:t> chez les </a:t>
            </a:r>
            <a:r>
              <a:rPr lang="en-US" dirty="0" err="1" smtClean="0"/>
              <a:t>adultes</a:t>
            </a:r>
            <a:r>
              <a:rPr lang="en-US" dirty="0" smtClean="0"/>
              <a:t> et les </a:t>
            </a:r>
            <a:r>
              <a:rPr lang="en-US" dirty="0" err="1" smtClean="0"/>
              <a:t>enfants</a:t>
            </a:r>
            <a:endParaRPr lang="en-US" dirty="0"/>
          </a:p>
          <a:p>
            <a:pPr lvl="1"/>
            <a:r>
              <a:rPr lang="en-US" dirty="0" smtClean="0"/>
              <a:t>1.2 -15.8% </a:t>
            </a:r>
            <a:r>
              <a:rPr lang="en-US" dirty="0" err="1" smtClean="0"/>
              <a:t>d’infections</a:t>
            </a:r>
            <a:r>
              <a:rPr lang="en-US" dirty="0" smtClean="0"/>
              <a:t> </a:t>
            </a:r>
            <a:r>
              <a:rPr lang="en-US" dirty="0" err="1" smtClean="0"/>
              <a:t>asymptomatiques</a:t>
            </a:r>
            <a:r>
              <a:rPr lang="en-US" dirty="0" smtClean="0"/>
              <a:t> (</a:t>
            </a:r>
            <a:r>
              <a:rPr lang="en-US" dirty="0" err="1" smtClean="0"/>
              <a:t>confirmées</a:t>
            </a:r>
            <a:r>
              <a:rPr lang="en-US" dirty="0" smtClean="0"/>
              <a:t> </a:t>
            </a:r>
            <a:r>
              <a:rPr lang="en-US" dirty="0"/>
              <a:t>par RT </a:t>
            </a:r>
            <a:r>
              <a:rPr lang="en-US" dirty="0" smtClean="0"/>
              <a:t>PCR)</a:t>
            </a:r>
            <a:endParaRPr lang="en-US" dirty="0"/>
          </a:p>
          <a:p>
            <a:pPr lvl="1"/>
            <a:r>
              <a:rPr lang="en-US" dirty="0" smtClean="0"/>
              <a:t>% </a:t>
            </a:r>
            <a:r>
              <a:rPr lang="en-US" dirty="0" err="1" smtClean="0"/>
              <a:t>varie</a:t>
            </a:r>
            <a:r>
              <a:rPr lang="en-US" dirty="0" smtClean="0"/>
              <a:t> </a:t>
            </a:r>
            <a:r>
              <a:rPr lang="en-US" dirty="0" err="1"/>
              <a:t>selon</a:t>
            </a:r>
            <a:r>
              <a:rPr lang="en-US" dirty="0"/>
              <a:t> </a:t>
            </a:r>
            <a:r>
              <a:rPr lang="en-US" dirty="0" err="1"/>
              <a:t>groupe</a:t>
            </a:r>
            <a:r>
              <a:rPr lang="en-US" dirty="0"/>
              <a:t> </a:t>
            </a:r>
            <a:r>
              <a:rPr lang="en-US" dirty="0" err="1"/>
              <a:t>d’âge</a:t>
            </a:r>
            <a:r>
              <a:rPr lang="en-US" dirty="0"/>
              <a:t>,  </a:t>
            </a:r>
            <a:r>
              <a:rPr lang="en-US" dirty="0" err="1"/>
              <a:t>stratégie</a:t>
            </a:r>
            <a:r>
              <a:rPr lang="en-US" dirty="0"/>
              <a:t> de </a:t>
            </a:r>
            <a:r>
              <a:rPr lang="en-US" dirty="0" err="1"/>
              <a:t>dépistage</a:t>
            </a:r>
            <a:r>
              <a:rPr lang="en-US" dirty="0"/>
              <a:t> pour 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exposées</a:t>
            </a:r>
            <a:r>
              <a:rPr lang="en-US" dirty="0"/>
              <a:t>/contacts, durée du </a:t>
            </a:r>
            <a:r>
              <a:rPr lang="en-US" dirty="0" err="1"/>
              <a:t>suivi</a:t>
            </a:r>
            <a:r>
              <a:rPr lang="en-US" dirty="0"/>
              <a:t> pour </a:t>
            </a:r>
            <a:r>
              <a:rPr lang="en-US" dirty="0" err="1" smtClean="0"/>
              <a:t>s’assurer</a:t>
            </a:r>
            <a:r>
              <a:rPr lang="en-US" dirty="0" smtClean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dévelopement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/>
              <a:t>symptômes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fr-CH" dirty="0" smtClean="0"/>
              <a:t>Evidence limitée </a:t>
            </a:r>
            <a:r>
              <a:rPr lang="fr-CH" b="1" dirty="0" smtClean="0"/>
              <a:t>de transmission </a:t>
            </a:r>
            <a:r>
              <a:rPr lang="fr-CH" dirty="0" smtClean="0"/>
              <a:t>par de vrais asymptomatiques </a:t>
            </a:r>
          </a:p>
          <a:p>
            <a:r>
              <a:rPr lang="fr-CH" dirty="0" smtClean="0"/>
              <a:t>Evidence modérée </a:t>
            </a:r>
            <a:r>
              <a:rPr lang="fr-CH" b="1" dirty="0" smtClean="0"/>
              <a:t>de transmission </a:t>
            </a:r>
            <a:r>
              <a:rPr lang="fr-CH" dirty="0" smtClean="0"/>
              <a:t>durant la phase d’incubation </a:t>
            </a:r>
          </a:p>
          <a:p>
            <a:r>
              <a:rPr lang="fr-CH" dirty="0" smtClean="0"/>
              <a:t>Personnes (pauci-)symptomatiques contribuent de manière majeure à la transmission, contribution des asymptomatiques restent à déterminer par des études de plus grande ampleur.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553" y="632083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https://www.publichealthontario.ca/-/media/documents/ncov/what-we-know-jan-30-2020.pdf?la=fr</a:t>
            </a:r>
          </a:p>
        </p:txBody>
      </p:sp>
    </p:spTree>
    <p:extLst>
      <p:ext uri="{BB962C8B-B14F-4D97-AF65-F5344CB8AC3E}">
        <p14:creationId xmlns:p14="http://schemas.microsoft.com/office/powerpoint/2010/main" val="54884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1580" cy="1325563"/>
          </a:xfrm>
        </p:spPr>
        <p:txBody>
          <a:bodyPr>
            <a:normAutofit/>
          </a:bodyPr>
          <a:lstStyle/>
          <a:p>
            <a:r>
              <a:rPr lang="fr-CH" sz="5400" dirty="0">
                <a:solidFill>
                  <a:schemeClr val="accent5">
                    <a:lumMod val="75000"/>
                  </a:schemeClr>
                </a:solidFill>
              </a:rPr>
              <a:t>Situation globale : PANDEMIE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68300" y="6369800"/>
            <a:ext cx="3232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/>
              <a:t>13 </a:t>
            </a:r>
            <a:r>
              <a:rPr lang="fr-CH" sz="1000" dirty="0"/>
              <a:t>avril 2020, John Hopkins, ECDC, WHO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47074" y="1753617"/>
            <a:ext cx="3046496" cy="215443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1’871’896 </a:t>
            </a:r>
            <a:r>
              <a:rPr lang="fr-CH" sz="3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cas</a:t>
            </a:r>
          </a:p>
          <a:p>
            <a:r>
              <a:rPr lang="fr-CH" sz="2000" dirty="0" smtClean="0">
                <a:solidFill>
                  <a:schemeClr val="tx2">
                    <a:lumMod val="50000"/>
                  </a:schemeClr>
                </a:solidFill>
              </a:rPr>
              <a:t>23% </a:t>
            </a:r>
            <a:r>
              <a:rPr lang="fr-CH" sz="2000" dirty="0">
                <a:solidFill>
                  <a:schemeClr val="tx2">
                    <a:lumMod val="50000"/>
                  </a:schemeClr>
                </a:solidFill>
              </a:rPr>
              <a:t>guéris </a:t>
            </a:r>
          </a:p>
          <a:p>
            <a:endParaRPr lang="fr-CH" sz="1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fr-CH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175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pays, 30 territoires et 1 bateau de croisière</a:t>
            </a:r>
            <a:endParaRPr lang="fr-CH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1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fr-CH" sz="2000" b="1" dirty="0" smtClean="0">
                <a:solidFill>
                  <a:srgbClr val="FF0000"/>
                </a:solidFill>
                <a:latin typeface="+mj-lt"/>
              </a:rPr>
              <a:t>116’004 décès </a:t>
            </a:r>
            <a:endParaRPr lang="fr-CH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AutoShape 2" descr="data:image/jpeg;base64,/9j/4AAQSkZJRgABAQEAAAAAAAD/2wBDABALDA4MChAODQ4SERATGCgaGBYWGDEjJR0oOjM9PDkzODdASFxOQERXRTc4UG1RV19iZ2hnPk1xeXBkeFxlZ2P/2wBDARESEhgVGC8aGi9jQjhCY2NjY2NjY2NjY2NjY2NjY2NjY2NjY2NjY2NjY2NjY2NjY2NjY2NjY2NjY2NjY2NjY2P/wAARCAD6AW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twskkso850CsAAoX+6D3HvTvJk/5+ZfyX/wCJpYf9bcf74/8AQVqagCDyZP8An5l/Jf8A4mjyZP8An5l/Jf8A4mp6KAIPJk/5+ZfyX/4mjyZP+fmX8l/+JqeigCDyZP8An5l/Jf8A4mjyZP8An5l/Jf8A4mp6KAIPJk/5+ZfyX/4mjyZP+fmX8l/+JqeigCDyZP8An5l/Jf8A4mjyZP8An5l/Jf8A4mp6KAIPJk/5+ZfyX/4mjyZP+fmX8l/+JqeigCDyZP8An5l/Jf8A4mjyZP8An5l/Jf8A4mp6KAIPJk/5+ZfyX/4mjyZP+fmX8l/+JqeigCDyZP8An5l/Jf8A4mjyZP8An5l/Jf8A4mp6KAIPJk/5+ZfyX/4mjyZP+fmX8l/+JqeigCDyZP8An5l/Jf8A4mjyZP8An5l/Jf8A4mp6KAIPJk/5+ZfyX/4mjyZP+fmX8l/+JqeigCDyZP8An5l/Jf8A4mjyZP8An5l/Jf8A4mp6KAIPJk/5+ZfyX/4mjyZP+fmX8l/+JqeigCDyZP8An5l/Jf8A4mjyZP8An5l/Jf8A4mp6KAIPJk/5+ZfyX/4mjyZP+fmX8l/+JqeigCDyZP8An5l/Jf8A4mjyZP8An5l/Jf8A4mp6KAIPJk/5+ZfyX/4mjyZP+fmX8l/+JqeigCDyZP8An5l/Jf8A4mjyZP8An5l/Jf8A4mp6KAIPJk/5+ZfyX/4mjyZP+fmX8l/+JqeigCDyZP8An5l/Jf8A4mmTLJEqsLiQ/OowQvILAHtVqoLv/VL/ANdE/wDQxQBPRRRQBDD/AK24/wB8f+grU1Qw/wCtuP8AfH/oK1NQAUUUUAFFFFABRRRQAUUUUAFFFFABRRRQAUUUUAFFFFABRRRQAUUUUAFFFFABRRRQAUUUUAFFFFABRRRQAUUUUAFFFFABRRRQAUUUUAFFFFABUF3/AKpf+uif+hip6gu/9Uv/AF0T/wBDFAE9FFFAEMP+tuP98f8AoK1NUMP+tuP98f8AoK1NQAUUUUAFFFFABRRRQAUUUUAFFFFABRRRQAUUUUAFFFFABRRRQAUUUUAFFFFABRRRQAUUUUAFFFFABRRRQAUUUUAFFFFABRRRQAUUUUAFFFFABUF3/ql/66J/6GKnqC7/ANUv/XRP/QxQBPRRRQBDD/rbj/fH/oK1NUMP+tuP98f+grU1ABRRRQAUVk3+sJbu0UDQtIvB3sRg+nA/rWUdZ1OeQIFAUnG622ue3Yn/AAoA6ukJxXOzXl5NZi0YSR3B5R/OVWkGeOhGM1Su7m5hke2kJkdhtUvcRueexBXNAHRzarYQAmS7iGOuGzj8qrHxHpYztuN/+6p5rk4osxIEhDMclwsnA/4Djj+VQiy2glWDDOSGoA69fEtg/wB3zT/wH/69KfElgpAYyD/gNZ2j6JbXMSzXMoaQHPlRyfKB2yKluND1AMyQXEHkH+Hywn8hQBopr2nuu4zFfZkOaRtf05f+WzH6Rsf6Vjt4fvY4iVEbYH3Vbk/pWWrBs46g4IPUGgDppPE1ihAWO4fP92P/ABNNPia2/htrg/UKP61zlFAHQHxTbg4+yXB+gH+NTweI9PlYKzPEScfvFwPzrmOgqtcSF1CQ4kdjjC8n8qAO5TWLCQArdIc/WrwIIyOhrO0S0S202FTAI5APmyoBPvWlQAUUU0jII9aAFpNwPcVmyaUxkUpOxjHDK3Ofx706DSoomLIzMjc7G47UAaNLUSwoi7QMj0PSpMAEnHWgBGdUGXYL9Tio2urdI/MaeJUzjcXGPzp0sMUy7ZY0cejDNU706bYW5e4igRAOF2DJ9gKAHpqthIu5LuJgDjhs1bVldQykMp6EHg1k2dxHNlrPSSqEffZVQH/GrscsyMWulhhi6DEmTn8hQBa6UAgjI5qNmiLgsw3KCfvdu9UrjWbO23+bKMLgAJ8xP4Dp+NAF5po0JDyKpAyQWA49aWOWOVd0bq49VOa5y+1TT7wZntDcbc7Aw24H1zWelzAkZaC1a2mJPMUxx6UAdtRXH2uvXdoyrK6zRAdHJ3fnzWxpuvQ3vmeaq2+wjG587s/gKANiioGvLZI/Ma4jCH+LcMU+OaKX/VyI/wDusDQBJRVS6vGt87baWUDqUxxxmorXUvtUbPHayEKOzIfw60AaFFQwStLHuaJ4z6P1qagAqC7/ANUv/XRP/QxU9QXf+qX/AK6J/wChigCeiiigDm9T1G6s9UmSGTCnadpAPO0VCPEF8Mf6k/VDz+tM1qKafWpY7eLzJML8uccbRzUS6NqRXLW2Oem8GgC4PEs5hGLePeccknH5VE3iC/Y8CBB6BSf1zWXcxS2Cqt3E8OeAWHB/EUgIIBByD3oAtLdRGQvLZQMCTkAsP61nSRESnylYxk8AkHaPTpViigCKGWWO4Voo/LKEENnkfSrM10XiYtaxSTkk+YBs/HA759aiZgilm6CmxSLKu5envSuPldrk1vdvBavbyKrQSdVztYHrkHn8qhiiW5vRBZszF8Bg43MB3PFbmi6RbXMf2meTze3lA8L9a0ToVqtws0O+LByQrEZ9hzxTEc/caNdaY2+J1IXLGRG8vaM8c5/T+dOtdcv7WeMyzGeA/eRgN34GpNTkCajN5sMMzMqgl1PHHbniq0EFnc7xJcPatGNwywYH2Gef5mgDq9O1S21JGa3LZTG4MuMf0rmfFlqLS+juImZTcZJVRwWGOTXQ6FLbvpkSW7Z8sBXyMHd3yKsX9jDqFq0E4+U8gjqp9RQBxVJuG4JnLHgAdTWjPoOoxHbEkcoJwGDY+hIP/wBeuk0+xisLVYIuccsx6se5oA5mPQr+6i+4IQ3Qu2D+WKt6fpNrpN/HLc30SzKpITgE57kmumqpeadaXxU3MIcqMA5IP6UALFqFpM4SK5idj0CsDmrGOc5NU7XSrK0KmG3VWXoSSSPzqS5Zop4pWukihGQ6MB83Hr7UDLNBOBk1FBOs4LR/NH/C/ZvpXLaxqGoSX89oxaKFCVVYwQZAR69+PSgEXtQ8SiKbybGNLg9338CsqbXdTZgHuI4hj/lmoH485rMtrdkuFILGNj0UZYj2HrWrrASzHlIGS2lUNsJBLHpk4/rUpvqXOEVK0Xcdb69qMLsXmSZcZAZP8K1ovEPyh57SRIzyHXkfXnFcwnzMGUYUDA96lycY3HGMYzxVGZ0sviCBJZY0XeFXKuDwTjpWTe39tezpNLbSCRQBuWXHv0IIrPooA1h4hu1kOEjaPtvHzfmMfyqjqWoSX02+XiMfdQcgVXooAScvuXDM6gLkBzxgf0/rTQhEhfccEfdP86fRQAUUU07/ADBgjZjn1oGOxRRRQIMU+GaS3dnhcozLtJHXFMooAnkvbqVCklzKykYI3HmoEOz7h2/TiirCWF3IiultIVboQtADodSvYE2Jcvt9zu/nU8Ot3sb5eTzF/usMVVNjeBwn2WbJwfuEjmpb6wFmUU3KSSMPmRASQe3+eKALj+I7sgbYoR1zkE9uO9LDrd1czQQyJFhpUBKgg/eHvVOHR7+WISCHAPIBIBNaFvoT25huJ5RvSVCFQZH3h3oA6KiiigCtBFGLu5lCL5hYKWxzjaOKs1DD/rbj/fH/AKCtTUAV7y0gvbdoLiMPG3UGuNvdIn0iNpTk24fbgsCRk8EV3VMkRZEKSKGVuCCMg0AcErBhlSCPUUtTalZW9rqk6wLtXIwATxwDUG0ep/M0ABAIIIyDSIiou1RgUu0ep/M0bR6n8zQO7tYcjshyjMp9QcVpWuu3cLIJm82MHnIGcfWsrbgjB+XBGCT/AI06QkztmJYVCggFicnA6UCJJ5jK5G5mRCwQkknGfeo+lM8zcoKKWJ9KlgtL2YGeGOUhO6cY+nvQAtrcz2lz5lm4EjjaV6hh9K67Sb46hYrOU2NkqR2yKzNMtb2aARXFqtrFIuJJA/7xz69OM981a0zRBpt480Vy7RuCPLKgDrxQBr0UUUAFFFFACVzGuJqGoXEsDQiOzg+YSleSQOoz+XFdPVa5vLWImGadY2I6Z5HvQNHMeHtTksA8d5u+zt8ysR90/wCBqhrWtrq8Kp5TRtG5KsG4I9x603XkQXoEN19piYAhiwJzzwarS6dcRrvMTJGiguxUgZrGV9kehSUFact2WbLUY4iHeNJJ+SGfJGfp0zSX00l/cJcSHbuwAgUgAAccZrMjUgl9jFB3H9asW8m2LIOCDg59KqMrrUyrU1CXuFoEpgIGbnkYxUgYN0NW7DSrq8tpZ4yNqn5A3V/XFNutLvIYklmhZUHLYAOPToa0OMrkgDJOBTd6/T6inRxfapUhjZd7MACegPvUt3D9lneJg25B82Vxk+3PSgCuXy4VMH1PpS4bH3ufpxS7vUYoBGM54oATLjkgY9qUMp6Gk3r/AHh+dNx5q5ONp7Ec0APLAdSBSFwDjr9BSBdh4GVNKCvbAoAUMD0INGR60EKRyBTMK44XjPWgB24knaM496VW3DPShAVXB/QU2TauG6H2oAntZjbXSzGNJVXna/rXWaVqB1CKRmi8pkfbtPXGO/61z2k6W13+9uMrbLyzE43ewP8AWtTSby2E1xs+aeWRiFQE5GeOemPegDYlOInO7Z8p+Y9veuZ0vRnvP31zlIs9O7/59a6RozMAJlXb129c+maloAYFYSE78qf4cdPxqK5JMQypH71Px+YVZqC7/wBUv/XRP/QxQBPRRRQBDD/rbj/fH/oK1NUMP+tuP98f+grU1ABRRRQBy3iG0eK9NxjMcuOfQgdP0rJrup4IriIxzRq6HqGGa5HVbD7FdbI2OyQAxLtyfcHvQBTqn5U32rd2z1z2q0d454PsKVTuOAp3HoMZJpNXNKdRwvZbi0Hkgnkjoau/2RqH7s/Zmw5HOR8v15outKubNFe42iMsFLIc4zTMyLTLX7bqMduxCxbSzY6kDsK7C1tYLSPy7eMIvXrnNMs7O3tIgsCAcfe7n6mrVABRSDgdc0tABRRRQAx9+Ds257ZpQc9RinUUAJXIeJ9NvJNQa7U5gKqoOcYPTH5/zrpzdQoXLTdDgg/w1yut30l5elYpWMCEYXHBHr/Ok1c0pzcHdEOk2MFuzvqZjGR+7Q/Pz6kD+tbGoahp13BFFLNIVRwzYT7+O1c7kRKzufc4qWOPzpo1BwWYKD9TQkkrBOcpy52bVvoqRX4Fqs0K43NLvBDKegxisy+0KS31OU+XutpSdrbwuCeg+oPb2rqYmlhRVDmQAY+f/EVFeXM0NvJMuGK8hGAI60WQnOT1bOaig1KDT2XFwsaA55O3r1/OoLe7vrdXilnmGOwcntn1961LrxHcNbsqwRBsc85/HH/66w4BM5d5idzsWOe5pdSl8DEEbefvVipxlQa6C81DT5EhZ83EgXaVkABPuTWEQY2yAzFm9eBn+lNvLKZbpg5AI688fUeooba2HCMZP3nY3S+m30OGUWsiDg4A/wD11jyRwsJN7S7RypTjd7mhvlZTyeMU1iS6hlwp5/8A11RlYc3khyEkdo+xcbc04YwMdO2KjMZdGG4gNnApVlHAYbaBElBAPUUiEO21Dub0FNceZGyqcHkZoGtxQEPQA076VWtYHiZixwOmBVmkm2i6kVGVou5pWOmx36boxOu1TliBtZvQHPT8KsaBd2st5coLUQtAOGPOAODn3pfDMs3nzQ7cwbdxPo3/ANerWoaNBdSQwRN5Sby8qKcFlPU/niglNJO6INf121js2ggK3BmUqSrAhR9fX2rU0qHydOgUqFYoC3GD070lvpdlax7YLZB7nk/mau0A2rWSCloopkhUF3/ql/66J/6GKnqC7/1S/wDXRP8A0MUAT0UUUAQw/wCtuP8AfH/oK1NUMP8Arbj/AHx/6CtTUAFFFFABVW+s4r6AxSjn+FscqfUVapOtAHL6vphtYEnLgueJMDgn1/H0qhpQUajamdvuvy3Tnt+uK7SSKOWMxyKGQjBBGRWPc+HYXJa3lMX+yw3CgLmrc3UNpF5k77VzjOM81UvpDe2arDaNcRTLnduCY9OvesXUtL1KNlO6S7iUZGCSc+mM/wAqv6Nqv2qQWbWwRET8gMDGKAG2t9HbzsrD7PLxmGTHzKB2I6962oZkmTchB9cEHFMktIpGkL7yJBtYbzjH0zxVe002wti4tV2luW2SHPX60AaFFVlLR3fl5ZkZM+u0jjr7/wBKs0AFFFFABRRUKGbz2DY8rse+aAM7VdQjgdo2J3Ku5UwfmJ96562T7ZexJcSO275d27nof61b8TzY1RUxjbGOo68nvS2WmyKY7nz4tqEMdpJ460AQ3+myWgL53xf3vT61TWQxurJ95SCPrW3ca7bodqRtIp4yeBWEXUsSF2gnOAOKANmPXsbBLBz/ABFWqxd31vcadMY5Bkr908GucDBnIHbsaU8uo9OTQAmAGLeWdx4J4q9IouLEXIz5sWElGO3O059eMVUqWyvXs7lmCGSJhskTsR/jQBAA29iWyvYY6UeZLFbfZlETxliQZF3MueoUnoK2rDTrS4iSSOSSb5ieBwRnv6VdbRbWadDJiLHSNCMt9f8A61KxXMyvpmm2eo23my2rRbWx8rnDe9Q6xojQlJLJGePOGTqVPqK6WNFjRURQqqMADtT6ZJ5+5ZVPyHcP4Twc0YDgblyT261c1W3a21CZSOGO9foa3dF0yKCGO5c75XXIOOFB9KBnOxaLeJLH5tuYY3faXOCRn8av6xasJIBBgrjYsQwCPf3/APrV0dyFaExuQPM+UHGeT0rl/EEc0F7EwbdIVDZXjGD2oEtSgsc5d18lsxgs4H8IHrV2y0i8vAHCCOFgCJHPX6AU3T70LLskUyLOwWUMeGB7/Uf1rsERY41RFCqowAOgoAzNNsLmxnliWQC2wpU4GWb+In8q0hGASRnJOSfWsKXVFtPEzx3bPHG0arGRypzjr6c5rfBzyKBsdSUtMJ+dRg+tAh9FFFABUF3/AKpf+uif+hip6gu/9Uv/AF0T/wBDFAE9FFFAEMP+tuP98f8AoK1NUMP+tuP98f8AoK1NQAUUUUAFFFFABRRRQAlZN1pcyX7ahp8qpOw2vHIMow4/LpWjJJIksarCzo2QzAj5frT3bYjPjO0ZwKAucpqtxqMRNpeXCMPv70G3IPY+wrOtp5LZgYnZGIxlT1ou719QuJJpVyGOMei9qixubCtgJjAoGzQsdVls70SSs8yuCGVnPAz1HauntdUsrt9kM4L/AN0gqf1rihGAuBjPc4oCtERIhJdcEZ9R0oEehUVj2fiC0n2rNugc8fP90n6/41qRyxyruidXHqpzQBJRRRQBQ1PTYr6LlQJVxh+hx6VyUsVzb3UtttkiVs/ID94Z4+vBrvKTAznHNAHAx2N1cOBDBI7AnPH888USo1u5ikUq6cFT1rvqzNfTOlzMsYZuOcZxz1/CgDjwG8zdj5iOh7U6MxiRHlbcufmAOMj2qPG5uSW9KmwB9aAN2DTrOSLzYGMpK5AduOR3rD27CU4ypwec0wviXC5zjtSBAyhduW6AY5oAljmmRBBFK/l5/wBWrHH5V2Ol2n2OySNuXPzMT6mqWj6MluqT3C5l6qnZP/r1tUAFFFFAGbqmlrqHlsX2MmQSB1HpU2lm4+woLlNki/L9QOhq2OnTFLQBFKgbY20MyMGXJ/D+RNZF9cxx30OpIRLbqvlSbOSM+orcrl9fsnglkmibYko+YAcE/wCOeaANC10WwS7+2x/Or4Mak5Ud+Kn1nVI9LtfMcEu/CL6msnSr0/2M8DzI97ECY07/AOzgdzWNPJPqV2BOfOY8L2GSeAPSl0LVubXU19TtI9U06NrONp3/ANa8ucHnt7n27Yrf04yf2fAJRiQIAw9xWRFqVys/9nxKn7pdhkEZO3AA3YB6ZqT+1TZzTgx74AQUCYBC7cs3vyaZBt8/SnVmW+u2M2MuY9wBUuOD+X9avrNG8YkRwyHoVORQA/v04oz1qNZo2kaNZFMi9VzyPwqWgAqC7/1S/wDXRP8A0MVPVe64jXPeRP8A0IUAWKKKKAIYf9bcf74/9BWpqrxMFlnJ/vj/ANBFTAmgBFYNnHY4OafTQc/0p1ABRRRQAUUUUAFRzR+dBJHuK71K7h1GR1qSigDg7q2ezmkgYfMh/P0NQqUAJB+pNdTrmlyXmya3AMqghhnG4dv8+9ct5TRSGOXO9RhtwwaBj6Y0yLIEJ+Y0fcGRkr6elBiRnEhXLDoaTuOPL9ofU1rPPBKPszsrtgYXv+FQ1ueGbdHkluGXLJhVPYZ60yToRnaM9e9OoooASlopDQAtNIBBBGQadRQBw2pWgs9Qmjj+6GyoPYHnAquCc4PB61Z1C6N1eyyOT94gAjGADxVRtjNzggUAKWwx6kDr7Vc0vb/alqzkBQ/U8djj9cVRA2MSoJUnnJ4q7ZW0lzeobeNj84JJH3e5yfzoA7UnBGc8+1Iy7uD0+uKyNX1RbMyQQB/PYDn+Fc9/rWhprSPp9u0ud5QZz1oAtUUUUAIM96WiigApjoroVYAqRgg0+igDHj0yaxupJLAwskmN0cucrjPQj6mhPtXmh7vTEcg5DxBSc+vJrYooA50Pbw3j3pt7xHjc5GFBJPBGM8jp09aupGZoww0yOBmOcvtyB3PHfGeKn1PUItPgEkil3Jwigck/0rmr7VLjUIUimRFCsWyhIz6D+dAGpqGiD7Mos4Q02/qMINvoR09KzbS11O1ie4hVohGdrAck+p29Dip9Dv47WaT7VNJhwqpkkquPx46/pVnRtQ/4mM0Gd0c0jOrd8/8A6qALFgkV2z3MV3NPOoMaySKB5ffGABV1Lp0lWK5iKMxIDjlT/hVkopIJUEg5BxSlQTkgZFAC5FQ3f+pX/ron/oYoZ3W5VfL+Rx9/39KLv/VL/wBdE/8AQxQBPRRRQBDD/rbj/fH/AKCtSkAjBqKH/W3H++P/AEFamoAbjHQfhS5xS0UAFFFFABRSYxS0AFFFFABXHeIG3aw+0YIAU+/AOa7DOe9cRqTmTVrpic7XKigCo2ed3THUHpTlbJK9xStjac9MUllE93KI4ELysfw9z9KB2Ltnpt1ejdCgCdN7HArp9MshYWgizlidzn1NS2dutpaxwKSQo6nvVigQUUUUAFFFFABRRRQByniG2EF/vQYWUbvx7/0/OrOlvbxacPOkjw5YkMR9CKva7ZC7sWcHbJCCyn27j9K5EhwqhSDzzn070DWpJciMzsIQfKLYXPWuu0SJotMiV4vLfnIxgnnqaw9G0xrudJ5VKwxEMCf4mB7e1dZQI5fUbWa714xujFWKjIHAX/Oa6Ur8oVTtxjp6elPooAaFwoGSfcnmnUUUAFFFFABRRRQAVia7qktrLHb27hXI3sepA7Vt1h+JrdTBFcADcrbSfY//AF6AMG4uJrl988jOw4Ge1QkgAk9BSjkgDknsKtrpV7IhYWz49xj9DQCKMUqygle3rUgJVgykgg5BBwQaYI1gYx7djZIKng5p1JXKla/u7HT6Hqn2qPyJ2/fp0J/jHrWvXK+HY3fUw652opLenPGP8+ldV3pklaGCZJD5k/mRDlARyPqe9Pu/9Uv/AF0T/wBDFT1Bd/6pf+uif+higCeiiigCGH/W3H++P/QVqaoIiBLPkgfvB/6CtTAgjIORQAtFNBBJAPI606gAopoYMOCD24p1ABRRRQAUlLRQBXu5Ps9pNKuAUQsM9M1wiJlXyzEuSSSea6jxXcNDozouN0zCPk9u9c1Zxh/LjL7QxwGCk49OKB3LNjps97GRAoKL8pLGursLCGziASNBIVAdlGMmpreBLaBIY87UGBkkn9aloELRRRQAUUUUAFFFFABRRRQA0qGBBGQeCKhSxtYxhLaJR7IKsUUAIAAMAYFLRTc84wfrQA6iim856GgB1FFNyAQM8mgBaWiigAooooAKhuLeK5j2Txh1znBqaigCCK1ghVVihRQvTA6VPRRQBm6ho8F6zS/cmwcEdCexNYM2kXMEm2R4VGM5L449enNdhVW9sIL5FWdSdhyCDg0ARaTZCys9m4OzncWHQ+n6VfpoAVQB0HFOoASsK7vDHq8cMD+ZFM6b1ByFYMMkenuKs6v/AGlIUgsAEVx80vdfzp8OnxWFoqJ8zGRCztjJO4UAaNFFFAGfd2S36Twu7IPOVsr1BCjGKqjQpQI1N/LsRNoAyP4cZ6+vNasP+tuP98f+grUvegDEbQX8yZkv5Y/MPbORyMDryMDFWRpbjT1thdybgxYykkls59+2f0FXp1kePETbWz1qO8hlmjVYZTGwYEkHHFAFP+yClvFDDctHsMhJx1LHOevUVEdDm8soNRmHybc8n+LPc/hWpaxyRW6pK+9xnJznvU1AFLTrJ7JJFa4ebc2QXzkfmau0UUAFFFFAGV4h019T00xQkCVGDpnoSO1YeiG50/UVXULGUErtR1Qtg+uRxXY0UAQSpLLsMUxhAPzDaDn8+lTUtFABTGYqQNjNnuO1PooAKKQ8igcCgBaKKKACiiigAooooAKKKKACiiigAqN4kkZWdFYqcqSOhqSigBoz3p1FFABRRRQAUUUUAFFFFABRRRQAU3POKdRQA3GDkHrUV3/ql/66J/6GKnqC7/1S/wDXRP8A0MUAT0UUUAQQ/wCtuP8AfH/oK0AT/aySyeRt4GPm3UQ/624/3x/6CtVFu706ybc2/wDowH+swfTrn69qRUU3cvTByn7s4bI/LPP6VVtvt29fPAK7Tnkdc8dParUrOqZRcnIGPbPNU5bu7WQhbYlckZ2n1/w5/SmSJN/aP2l/K2+V/DnHpVy38zyE87/WY+aopp50tfMSAtJhSU+vWoZ7u7jndI7Uuo6Ng4PFAGhRUUDtJCrOpRiMkHtUtABRRRQAUUUUAFFFFABRRRQAUUUUAFFFFABRRRQAUUUUAFFFFABRRRQAUUUUAFFFFABRRRQAUUUUAFFFFABRRRQAlFZ2o3skDFIgdwXPCg9/c03Tr6RxILjICc7mx0/D60rq9hX1NSoLv/VL/wBdE/8AQxUwORkVDd/6pf8Aron/AKGKYyeiiigCCH/W3H++P/QVrITXmbVvs3k/u9+zP8Wc4zVy8vfsEc0vl78yhcZx/CKyhrNuLn7R/Z6ed/f3c/ypO/Q0hKKvzK50c0qxJvbOMgcVD9tQXPkFGDbiM8Y4AP8AUVBYaml5bvK8ewK+wAfMTxn0qybm3HJkTIOOeuTTMyuNViJxsf8AT0z/ACNX6rC8tPl/exjd0zxmntdQIqs0qgNypJ60AT0VXN5bqCTKoAbbk9M4zR9st9wXzlJOent1oAsUVX+22vGZ056c9aVru3RtrTID1wT+NAE9FVzeW6kAzLk9MHNOS6gcZWVGGM8HtQBNRVdry2QndMgx6mpY5ElBMbBgDjINAD6KKpzXjwysGt3ZBnDJz6f4/pQBcoqm97skZTbykDHIXOeM03+0DuA+zTAE4zt9wP60AXqKpxXvmEA28y5IHK/X/CmpfmQgC2mGWAyy47kZ/SgC9RVH+0SQf9FnyOSNtOF9mJ38ib5RnBXk8kf0oAuUVR/tAjraz59lzzTzeEOieRLlu+OByRz+VAFuiqS3rebsa2lA3hQ2MjtzTZNR8tsNbT9cA7eKAL9FVPth+0+V5EmMZ3Y46U1b5mOPs0w4ycj6cfr+lAF2is/+0sPtNtMuBlsjoOf8KdNfSRyhVtZWX+IgdOM8etAF6mB0LFdwyvUZ6VUF+ct/o83yjn5f5etVbjybiUmS1uDg59Pb+lAGsSAMkgClzWSvkKqKLS5PkjcoIz3Bxnuef0pqxQSMFNrcZ37SxGByf5f570Aa+4eo5oZgqlmIAHUmslobYQtKba4OG2gYy3Q9PzpwaCCORFt5wHXkjvz/APXoA0vOi/56J/30KPOiBx5icf7QrLQwl932S4DYweOBmlxAAkn2edQVPPQr2/qTQBqq6uMqwYexzTqz7aRbeRoVtpVVpCA2Mj6+wpy37fMGtpcjJ4GeBQBHqqQxR+ezQxMzAM8gHT8foKZGQbceTLCNwzuQAA5GVIp813BcIyTWckqKc4aPcCQcfnzTlkjSKIpZFQQMJsAK46Ch2aJtqWLUyFCJW3ODzjGPwpbr/VL/ANdE/wDQxUUN75kip9nmQEZyy4A/zmpbv/VL/wBdE/8AQxQUT0UUUAZd7BBdCaGebyv3gYe/ygVR/sWx/wCf7+VdFRQBl2NvZ2cDRC4WQM+7JIGDjH9KmC6eCDmHgg9fTpV6igCkBp4K4MQ29MHpSFdPO3JhO3OOemavUUAUj9gK7S0W3duxnv60H7Ae8Pc9fXrV2igCjt08DgwjjHB7UMunsMFohxjhsccf4Cr1FAFHGn5zmHP1oVbBHLK8Yyu3Abj/ADwPyq9RQBQKac3Xyjzu5bv61Mk1pHu2SRjccn5upqzRQBB9rt/+eyf99Ufa7f8A57J/31U9FAEH2u3/AOeyf99Ufa7f/nsn/fVT0UAQfa7f/nsn/fVH2u3/AOeyf99VPRQBB9rt/wDnsn/fVH2u3/57J/31U9FAEH2u3/57J/31R9rt/wDnsn/fVT0UAQfa7f8A57J/31R9qt/+e0f/AH1U9FAEH2u3/wCeyf8AfVH2u3/57J/31U9FAEH2q3/57R/nR9rt/wDnsn/fVT0UAQfa7f8A57J/31R9rt/+eyf99VPRQBB9rt/+eyf99Ufa7f8A57J/31U9FAEH2u3/AOeyf99Ufarf/ntH/wB9VPRQBB9rt/8Ansn/AH1R9qt/+e0f51PRQBB9rt/+eyf99Ufa7f8A57J/31U9FAEH2q3/AOe0f/fVH2u3/wCeyf8AfVT0UAQfa7f/AJ7J/wB9VHPcQyIqpIrMZE4Bz/EKt0UAFFFFAH//2Q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5" name="AutoShape 4" descr="data:image/jpeg;base64,/9j/4AAQSkZJRgABAQEAAAAAAAD/2wBDABALDA4MChAODQ4SERATGCgaGBYWGDEjJR0oOjM9PDkzODdASFxOQERXRTc4UG1RV19iZ2hnPk1xeXBkeFxlZ2P/2wBDARESEhgVGC8aGi9jQjhCY2NjY2NjY2NjY2NjY2NjY2NjY2NjY2NjY2NjY2NjY2NjY2NjY2NjY2NjY2NjY2NjY2P/wAARCAOI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6YZYwcGRQfc0+sLS9LsLqK4luLOGWQ3MoLMgJ++aANrzov8Anqn/AH0KPOi/56p/30Kpf2FpX/QPt/8Av2KP7C0r/oH2/wD37FAF3zov+eqf99Cjzov+eqf99CqX9haV/wBA+3/79ij+wtK/6B9v/wB+xQBd86L/AJ6p/wB9Cjzov+eqf99CqX9haV/0D7f/AL9ij+wtK/6B9v8A9+xQBd86L/nqn/fQo86L/nqn/fQql/YWlf8AQPt/+/Yo/sLSv+gfb/8AfsUAXfOi/wCeqf8AfQo86L/nqn/fQql/YWlf9A+3/wC/Yo/sLSv+gfb/APfsUAXfOi/56p/30KPOi/56p/30Kpf2FpX/AED7f/v2KP7C0r/oH2//AH7FAF3zov8Anqn/AH0KPOi/56p/30Kpf2FpX/QPt/8Av2KP7C0r/oH2/wD37FAF3zov+eqf99Cjzov+eqf99CqX9haV/wBA+3/79ij+wtK/6B9v/wB+xQBd86L/AJ6p/wB9Cjzov+eqf99CqX9haV/0D7f/AL9ij+wtK/6B9v8A9+xQBd86L/nqn/fQo86L/nqn/fQql/YWlf8AQPt/+/Yo/sLSv+gfb/8AfsUAXfOi/wCeqf8AfQo86L/nqn/fQql/YWlf9A+3/wC/Yo/sLSv+gfb/APfsUAXfOi/56p/30KPOi/56p/30Kpf2FpX/AED7f/v2KP7C0r/oH2//AH7FAF3zov8Anqn/AH0KPOi/56p/30Kpf2FpX/QPt/8Av2KP7C0r/oH2/wD37FAF3zov+eqf99Cjzov+eqf99CqX9haV/wBA+3/79ij+wtK/6B9v/wB+xQBd86L/AJ6p/wB9Cjzov+eqf99CqX9haV/0D7f/AL9ij+wtK/6B9v8A9+xQBd86L/nqn/fQo86L/nqn/fQql/YWlf8AQPt/+/Yo/sLSv+gfb/8AfsUAXfOi/wCeqf8AfQo86L/nqn/fQql/YWlf9A+3/wC/Yo/sLSv+gfb/APfsUAXfOi/56p/30KPOi/56p/30Kpf2FpX/AED7f/v2KP7C0r/oH2//AH7FAF3zov8Anqn/AH0KPOi/56p/30Kpf2FpX/QPt/8Av2KP7C0r/oH2/wD37FAF3zov+eqf99Cjzov+eqf99CqX9haV/wBA+3/79ij+wtK/6B9v/wB+xQBd86L/AJ6p/wB9Cjzov+eqf99CqX9haV/0D7f/AL9ij+wtK/6B9v8A9+xQBd86L/nqn/fQo86L/nqn/fQql/YWlf8AQPt/+/Yo/sLSv+gfb/8AfsUAXfOi/wCeqf8AfQo86L/nqn/fQql/YWlf9A+3/wC/Yo/sLSv+gfb/APfsUAXfOi/56p/30KPOi/56p/30Kpf2FpX/AED7f/v2KP7C0r/oH2//AH7FAF3zov8Anqn/AH0KPOi/56p/30Kpf2FpX/QPt/8Av2KP7C0r/oH2/wD37FAF3zov+eqf99Cjzov+eqf99CqX9haV/wBA+3/79ij+wtK/6B9v/wB+xQBd86L/AJ6p/wB9Cjzov+eqf99CqX9haV/0D7f/AL9ij+wtK/6B9v8A9+xQBd86L/nqn/fQo86L/nqn/fQql/YWlf8AQPt/+/Yo/sLSv+gfb/8AfsUAXfOi/wCeqf8AfQo86L/nqn/fQql/YWlf9A+3/wC/Yo/sLSv+gfb/APfsUAXfOi/56p/30KPOi/56p/30Kpf2FpX/AED7f/v2KP7C0r/oH2//AH7FAF3zov8Anqn/AH0KPOi/56p/30Kpf2FpX/QPt/8Av2KP7C0r/oH2/wD37FAF3zov+eqf99Cjzov+eqf99CqX9haV/wBA+3/79ij+wtK/6B9v/wB+xQBd86L/AJ6p/wB9Cjzov+eqf99CqX9haV/0D7f/AL9ij+wtK/6B9v8A9+xQBd86L/nqn/fQo86L/nqn/fQql/YWlf8AQPt/+/Yo/sLSv+gfb/8AfsUAXfOi/wCeqf8AfQo86L/nqn/fQql/YWlf9A+3/wC/Yo/sLSv+gfb/APfsUAXfOi/56p/30KPOi/56p/30Kpf2FpX/AED7f/v2KP7C0r/oH2//AH7FAF3zov8Anqn/AH0KPOi/56p/30Kpf2FpX/QPt/8Av2KP7C0r/oH2/wD37FAF3zov+eqf99Cjzov+eqf99CqX9haV/wBA+3/79ij+wtK/6B9v/wB+xQBd86L/AJ6p/wB9Cjzov+eqf99CqX9haV/0D7f/AL9ij+wtK/6B9v8A9+xQBd86L/nqn/fQo86L/nqn/fQql/YWlf8AQPt/+/Yo/sLSv+gfb/8AfsUAXfOi/wCeqf8AfQo86L/nqn/fQql/YWlf9A+3/wC/Yo/sLSv+gfb/APfsUAXfOi/56p/30KPOi/56p/30Kpf2FpX/AED7f/v2KP7C0r/oH2//AH7FAF3zov8Anqn/AH0KPOi/56p/30Kpf2FpX/QPt/8Av2KP7C0r/oH2/wD37FAF3zov+eqf99Cjzov+eqf99CqX9haV/wBA+3/79ij+wtK/6B9v/wB+xQBd86L/AJ6p/wB9Cjzov+eqf99CqX9haV/0D7f/AL9ij+wtK/6B9v8A9+xQBd86L/nqn/fQo86L/nqn/fQql/YWlf8AQPt/+/Yo/sLSv+gfb/8AfsUAXfOi/wCeqf8AfQo86L/nqn/fQql/YWlf9A+3/wC/Yo/sLSv+gfb/APfsUAXfOi/56p/30KPOi/56p/30Kpf2FpX/AED7f/v2KP7C0r/oH2//AH7FAF3zov8Anqn/AH0KPOi/56p/30Kpf2FpX/QPt/8Av2KP7C0r/oH2/wD37FAF3zov+eqf99Cjzov+eqf99CqX9haV/wBA+3/79ij+wtK/6B9v/wB+xQBd86L/AJ6p/wB9Cjzov+eqf99CqX9haV/0D7f/AL9ij+wtK/6B9v8A9+xQBd86L/nqn/fQo86L/nqn/fQql/YWlf8AQPt/+/Yo/sLSv+gfb/8AfsUAXfOi/wCeqf8AfQo86L/nqn/fQql/YWlf9A+3/wC/Yo/sLSv+gfb/APfsUAXfOi/56p/30KPOi/56p/30Kpf2FpX/AED7f/v2KP7C0r/oH2//AH7FAF3zov8Anqn/AH0KPOi/56p/30Kpf2FpX/QPt/8Av2KP7C0r/oH2/wD37FAF3zov+eqf99Cjzov+eqf99CqX9haV/wBA+3/79ij+wtK/6B9v/wB+xQBd86L/AJ6p/wB9Cjzov+eqf99CqX9haV/0D7f/AL9ij+wtK/6B9v8A9+xQBd86L/nqn/fQo86L/nqn/fQql/YWlf8AQPt/+/Yo/sLSv+gfb/8AfsUAXfOi/wCeqf8AfQo86L/nqn/fQql/YWlf9A+3/wC/Yo/sLSv+gfb/APfsUAXfOi/56p/30KPOi/56p/30Kpf2FpX/AED7f/v2KP7C0r/oH2//AH7FAF3zov8Anqn/AH0KPOi/56p/30Kpf2FpX/QPt/8Av2KP7C0r/oH2/wD37FAF3zov+eqf99Cjzov+eqf99CqX9haV/wBA+3/79ij+wtK/6B9v/wB+xQBd86L/AJ6p/wB9Cjzov+eqf99CqX9haV/0D7f/AL9ij+wtK/6B9v8A9+xQBd86L/nqn/fQo86L/nqn/fQql/YWlf8AQPt/+/Yo/sLSv+gfb/8AfsUAXfOi/wCeqf8AfQo86L/nqn/fQql/YWlf9A+3/wC/Yo/sLSv+gfb/APfsUAXfOi/56p/30KPOi/56p/30Kpf2FpX/AED7f/v2KP7C0r/oH2//AH7FAF3zov8Anqn/AH0KPOi/56p/30Kpf2FpX/QPt/8Av2KP7C0r/oH2/wD37FAF3zov+eqf99Cjzov+eqf99CqX9haV/wBA+3/79ij+wtK/6B9v/wB+xQBd86L/AJ6p/wB9Cjzov+eqf99CqX9haV/0D7f/AL9ij+wtK/6B9v8A9+xQBd86L/nqn/fQo86L/nqn/fQql/YWlf8AQPt/+/Yo/sLSv+gfb/8AfsUAXfOi/wCeqf8AfQo86L/nqn/fQql/YWlf9A+3/wC/Yo/sLSv+gfb/APfsUAXfOi/56p/30KPOi/56p/30Kpf2FpX/AED7f/v2KP7C0r/oH2//AH7FAF3zov8Anqn/AH0KPOi/56p/30Kpf2FpX/QPt/8Av2KP7C0r/oH2/wD37FAF3zov+eqf99Cjzov+eqf99CqX9haV/wBA+3/79ij+wtK/6B9v/wB+xQBd86L/AJ6p/wB9Cjzov+eqf99CqX9haV/0D7f/AL9ij+wtK/6B9v8A9+xQBd86L/nqn/fQo86L/nqn/fQql/YWlf8AQPt/+/Yo/sLSv+gfb/8AfsUAXfOi/wCeqf8AfQo86L/nqn/fQql/YWlf9A+3/wC/Yo/sLSv+gfb/APfsUAXfOi/56p/30KPOi/56p/30Kpf2FpX/AED7f/v2KP7C0r/oH2//AH7FAF3zov8Anon/AH0KfWDrej6dDo13JFYwI6RkqyoAQa3I/wDVr9BQA+s3Qv8Aj1n/AOvmX/0M1pVm6F/x6z/9fMv/AKGaANK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M7xB/yAb3/AK5Gr8f+rX6CqHiD/kA3v/XI1fj/ANWv0FADqzdC/wCPWf8A6+Zf/QzWlWboX/HrP/18y/8AoZoA0q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zvEP/IBvf8Arkavx/6tfoKoeIP+QDe/9cjV+P8A1a/QUAOrN0L/AI9Z/wDr5l/9DNaVZuhf8es//XzL/wChmgDS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O8Qf8gG9/wCuRq/H/q1+gqh4h/5AN7/1yNX4/wDVr9BQA6s3Qv8Aj1n/AOvmX/0M1pVm6F/x6z/9fMv/AKGaANK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M7xB/yAb3/AK5Gr8f+rX6CqHiH/kA3v/XI1fj/ANWv0FADqzdC/wCPWf8A6+Zf/QzWlWboX/HrP/18y/8AoZoA0q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zvEH/IBvf8Arkavx/6tfoKoeIP+QDe/9cjV+P8A1a/QUAOrN0L/AI9Z/wDr5l/9DNaVZuhf8es//XzL/wChmgDS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O8Qf8gG9/wCuRq/H/q1+gqh4g/5AN7/1yNX4/wDVr9BQA6s3Qv8Aj1n/AOvmX/0M1pVm6F/x6z/9fMv/AKGaANK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M7xB/yAb3/AK5Gr8f+rX6CqHiH/kA3v/XI1fj/ANWv0FADqzdC/wCPWf8A6+Zf/QzWlWboX/HrP/18y/8AoZoA0q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zvEH/IBvf8Arkavx/6tfoKoeIP+QDe/9cjV+P8A1a/QUAOrN0L/AI9Z/wDr5l/9DNaVZuhf8es//XzL/wChmgDS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O8Qf8gG9/wCuRq/H/q1+gqh4g/5AN7/1yNX4/wDVr9BQA6s3Qv8Aj1n/AOvmX/0M1pVm6F/x6z/9fMv/AKGaANK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M7xB/yAb3/AK5Gr8f+rX6CqHiH/kA3v/XI1fj/ANWv0FADqzdC/wCPWf8A6+Zf/QzWlWboX/HrP/18y/8AoZoA0qKKKACiiigAooooAKKKKACiiigAooooAKKKKACiiigAooooAKKKKACiiigAooooAKKKKACiiigAooooAKKKKACiiigAopKKAFopKKAFopKKAFopKKAFooooAKKKKACiiigAoopKAFopKMj1oAWikyPWjI9aAFoqCa7t4GCzTxxk8gMwFM/tKy/5+4P+/goAtUVV/tKy/wCfuD/v4KP7Ssv+fuD/AL+CgC1RVX+0rH/n7g/7+CnRXlrM+yK4iduuFYE0AWKKTI9aKAFooooAKKKKACiiigAooooAKKKKACiiigAooooAKKKKACiiigAooooAKKKKACiiigAooooAKKKKACiiigAooooAKKKKACiiigAooooAKKKKACiiigAooooAKKKKACiiigAooooAKKKKACiiigAooooAKKKKACiiigAooooAKKKKACiiigAooooAKKKKACiiigAooooAKKKKACiiigAooooAKKKKACiiigAooooAKKKKACiiigAooooAKKKKAM7xB/yAb3/rkavx/wCrX6CqHiH/AJAN7/1yNX4/9Wv0FADqzdC/49Z/+vmX/wBDNaVZuhf8es//AF8y/wDoZoA0qKKKACiiigAooooAKKKKACiiigAooooAKKKKACiiigAooooAKKKSgBaKSigBaKrzXtrA+ya4ijbGcM4BoivbWd9sNxFI3XCuDQBYopjNhSQNxA6DvWVa6xPLqTWs2nTxDOFfGR07npQBsUx3VBlmCj1JrG1vVru2tBLp9s0gyVZ2U/IR7dx71xMmoXd7Ji4unIdskMfl46UAekTX9tBavcvMvlRnDMvOPyqh/wAJRpH/AD9f+OH/AArkdtsUMe5cHqA3U0+5je6hSKWQFUOVbYNw9s+lAHSN4tsdzBEkdQcBhgA/mahn8Wr5AktbKRzn+MgDH4VyVxauI1VISNgO59+Q3vjtULrGHXypZFjK5zIMc/hQB10Xiy5lQkWCDHYyEf0qrP4l1d5Mw28USY+6fm/WsCO2leImOVHz7nNCC7gdflIz+IoA1JtZ1aWUNLcywZ4xEvy0/wC36ggzJqk2COMkCqBV7gBHmZSeoCECmizijb97OSRyATigC/FfaqXy2pStH2wetSPe6kcbNRnX8QaqrLDGmPNBA9TmmRXsUrbQGDE4AxkmgC+t9fgYN/OT67hTZdSvY1ydQuFzwDnp+lV9l852R2M+8nCkodtaMHha7nVGumhi3DL4yzA/TpQBR/tK/wD+gxJ+Yp83iG8eZD/aG3Z/CkfDfX1q7e+GvskMf2CI3EhI3lnAH/fPp+NZd3FLY3UbyQpby/dUQ7QefUZNAGxbaxrj3KhbYTIR90xmPP4nirkXiJ4btrfVLX7Idu5SCX3fkK5ny5Jj5skswcnJBfOak8tN4fGWHQk5oA6GXxdZxuwFvcMoP3gvB96Q+LLdkIht5GfHygleT+dYVNMaEg7RkcjigDXPiq6VWZrGMBf+mnX9KjPjGZtzxafuiBwCX5/lWd1oAA6DFAFu88ZXIBEFmI+flZ+ePpTJta1S5uYp0l+zxADMS85+uarEA9RmloArvqmtKf3l3cBT/dwaoxLeSbhvkB/2mNa1FAGeltdNgNPIvPJ3H9KkW0mEnzXEhT/eINXKKAKosVP+skkdsYyWp5tl2IqHYq9cDk1PRQBWNou8N5jYA6VEzQ7cp5zg/wB0VeoAx04oAzFggdsCCfPvxUogWJTtSZB1JDgVeoIzQBQjvGtLhXhubiM4xw+a0hrurQSKsNwlypX7xQ46++Oaj2L/AHR+VQyW7St88rbP7q8UAdFoevSTO8eqTRxSdUGAox9c1JN4u06KeSL942zOGUcMfQVy0lskSbkXJTnkbiarJPdyymOKHe/XaI8nFAHeQ+IdPks0uWmCBzjYeWH4Cj/hItN/57N/37b/AArmdP0XVrxPM2RQL2Mi4J/Cte38MSlUN1ecg/MsS4z+NAGjHr+nSSBBPgnuykD8yK0IpElQPG4dT0KnINZ0Hh/ToR80PmtnO6U5NaaqqLtUAAdhQA6iiigAooooAKKKKACiiigAooqC6uobSMPM21Sdo4zzQBPRWe2sWS53SMMdcoeP0qFdetWVn2y7AM79nGfSgDWorLi1hZYPOjtpWjxnIK/41mt4iuZQVhtdhIyGOTgepFAHTUVyya5cpLvNzBNnA8sKVz+Par0ep3ktwTFHC0eOELjI98igDborHm1aWJc4tnOQNqyEnr9KmivbySGRltAzDGz5sBvXrzQBpUVHE7PErOmxiOVJ6Uy5kkii3RQmVuwBAoAnoqrZyXMsZa6gWFs8KGzU0zOkLtEm9wpKrnGT6UAPpahtXlkt43nj8qUjLIDnB9M1NQAUUUyQMyMEbaxHBxnFAD6Ssi8ttbZdtte2+GBBLR7SPpjNYZtvFcMrhZXlXlQ28YPuKAOzpa4ePS9ennWS9e5Bj+4yOpIP51tztrlvYRpbRpPJgfPIQGH1HT9aANzIqvLfWsDlJbiJGHOGcA1y1zoGuagRNc3iK5Gdm4jb7cVkt4Z1lmy1sWPqXB/rQB2UPiLTJ50hjud0jttUbTya1cj1rzpPDerxOWW0B4IGWHHv161o2vhfUJUVppTBk8gyksP6UAbz+JNKSVo2uhuBwcKTzWsDmsFvD1wUVV1SUED5jsXmptL0FNPnEzXEk0gGAScDHuKANmiiigAooooAKKgurqKzgaaclY16kAnH5Uyz1C1v032syyD0HUfhQBaoqi+n7pC/2u6GTnaJOPp0q7QAtFFFABSUtYniSCxFr9rvDKPL4XymILE9BQBtUV57ceJrk2cdrZR/ZVT+IMWY/iagF/LdsDK080gXGWbgUAek0teZ/bb+2Y/ZzLCzDnYxINdFYeJ0gsY1uY7mWRR80jADJ/OgDqqKo2GqW99YC8XMUffzOMVKmoWcjhI7qFmPQBwSaALNFIDmloAKKKKACiiigAooooAKKKKACiiigAooooAKKKKACiiigAooooAKKKKACiiigAooooAKKKKACiiigAooooAKKKKAM7xB/wAgG9/65Gr8f+rX6CqHiD/kA3v/AFyNX4/9Wv0FADqzdC/49Z/+vmX/ANDNaVZuhf8AHrP/ANfMv/oZoA0qKKKACiiigAooooAKKKKACiiigAooooAKKKY+4o2zAbHGfWgB1RzTxQJvmlSNemWOBXOSDxTLFOpMCbeFKgAv9D2/Gse80/V0Xz57OSVy3JLbz7cCgDsptY0+GJpHvIdq8na4J/IVXi8Q6fcFktZTNKASIwMFvYZriWiuIXaW4WSCIDgPHgscdAKittRa1lY2cKRu6bWMh3HPcgnpQB0d74j1YW8ksWnGBEYZdwTx9KzJvEOrzw83EcWPm+TAJqpY3TWlxvWZJZBjHmkkAd+OldHaeJbKQFLuCOBznaygOvtQBN4Xn1a43yXhP2b+HzPvE+3tXRV5/qGqXM2pbvtEhjj4ikRSgHvitO38S30dsEltFklXA378Bh6mgCtra6fq11tSRbO8WQq4mUgOPUmq7+HL6Cz+0xzRXCIMgQkksPbFaV1fQ6zot39pijt3RgFlIypPsepNZ+k3Ws6dYBrSFbi1LnG0bjn+YoAbYR6yZmS1t7mDcMn5io/Wtq1h1+4tfsty7WzJlluAwLN6KR/WufudS10Fp7iee3UngbSq59BTo9R1JoGlkv50GMgbqALs0niGw/ezmZkUkHDCQH6j0qg+qrfRq+qWPmW4bCywrsI9vQ1HcXtpdWvm3Elyt65O4oflIA4yD6+1VY1LOIgNkHXfIhOOOpAoA24vDIu7dJ9OnR4mJ/10ZBH09apKsKOYUvLZJCdpOHxn8qu6hLd6YtqI9SllhnX92yHAH4elZWdShkmkjmbc5yxGMt70AW9Y0y7tDE87boSM7oRkA9sk1ksjBC8se/nkh+latpb2c0YN1fTo5Ub1MRZc1aW30xcqupP7gWxoAxIjaBAxZ1brgE1NGV3iS4ZwpP7sMauNHbBiI5bmRRwG8pRn35NQyxKkZeJriSQfdEqrj+dAEvnxf89E/OmxwNqFwUgtWnZRjIxt/E1DcqWjihjeGSWUhdoQg5P1Fdb4b0P+zI/OlZvPkQBk7L/jQBzkfhPUriZt0UdsuM8tkfpXU2ulDSdLaO2ZGlAzvm+6D3PtWxSEBgQRkGgDi7nXNVit3aW4gA6ExFCfw5rPbV3uYSs97cFepRm6/lXc3emWd5D5c0CFe2Bgj3FYFx4P2l3tLtgSchHHH50AYH2q1/vt+ZqeLy2Xegznuev61oTeG9ShhzF5ErA/dzyfzp3/AAjuqgKoktyW7jPy0AUaK0j4a1Ix8XMAfPTBxilHhzUAvMtsT9W/woAzKKLyK605Ea9tzGrttBDAikVgwBByD3oAWiiigAooooAKKKKACiiigAooooAKKKKACiiigAooqO4x5LEuyADORQBTnunW5UvG/kKcMBwW/GptGeEX9xIt21tHsYKSNzlT2HvWaI2kUkP34DHGa17a3s0t7W7eRoYllCToWzuPXK/pQB2ukLCLBGggkgVuSsn3vTJq9UNrdQXcQlt5VkQ91NT0AFFFFABRRRQAUUUUAFFFFABRRRQAVS1KwN/CI/OeIZ5xyDV2igDAstJu7ETMHim3dFbPP41l3Gp3lzvghhCDGGRFyfeuyqCe0gnjKSRqQfTg0Ac3pMNzbO8848m2K5YHofwq4bc6jdfuoPKjUYaSSPqO2KspoNukwbzZTGCD5ZbIyO9a1AHI31jPpd/EbZ9xl6BU9OvHpVsagHKwz2kc5U/OIwVbPspxXRFQSCQMjoaTy13bto3euOaAILRITbRskHlDHCsuCKSO0kUTK91KyucrzynsDUjQu10svnMEUY8scAn1NT0AUl06MZDSzOrHJVnyCauAAAAdBS0UAJS0UUAFFFFABRRRQAlFLRQAlFLRQAlLSdKoT6zp1vGXku4iB1CtuP5CgC/RXOT+KkKP9jtZJSDwznapHr61Sm8UXrqNqw27DkjO8n8KAOwpa5Rtd1c24VbFvM4+cRsc/gRilnPiWeIptMee6bQf50AdTkUVyQ8PapOBLcTxtKwGd7sSPyrc0XTW0y2ZHm813IY8cA47UAaVFFFADSARggEHtSLGifcRV+gxT6KACop5lgTe4YjIHyqWP6VJWNquufY7yOytoPPuZMYXdgD2JoA2RzS1XspLiW2V7qEQynOUDZA/GpJJY40LyOqqOpJwBQA4kAEk4AqOOW3u0JjeOZQcHaQwzVG+1LSXt9txcRSxkj5VO45+gqpaanodlu+yr5W7rtibn9KANZBbvM8QhG5MZzHgfgcc1HcaXYXLh5rWNmAxnFYr+KZdknlWRZg5CEtgFfX1zWPe3+pX/nkyNCkmAIxJwB3/ADoA6iXQtLlPlrCsbrhv3bYYVBc+GrL7O5VbiUgcJ5uM1yNi1/Zzb1DHdgMQ+Gx6A9q221zUlhSO38tNuctIS5agCKHQtVltWt5n8m2U5WKST5Rz7VSk0+C2mz9otmY8gxlmA/ECrF7dXeoGI3UwIjOcIu0H61EAB0GKALen6glnIhn1VliT7sKqxVvY5Fa0OvPNOI0eyblQ370jAPfkc1zTW8LHLRqfrUA09Fm8xSMdlIyKAPSqK4VLq8RFUXtxgDH36SS8v9h2X1wG7ZagDu6WuM0LXtRbU4LG6IkRsjcR83rnPeuyoAWiiigAooooAKKKKACiiigApKa7BELHOAM8DNZJ8RWy2BumhnUb9iqy4LH2oA2aSuY/4SW7PP2SID0Ln/ChvFb7URbIiY/e3N8g+hoA6iiuci8UAIftFm4YHrGwIx+NW7HxDbXkxhEUyScYBXdkHvxQBsUlZR8RaYN3+kchtuNpzn6U23vtOlmNyupMOT+7kk2gf8BNAGxSVFBcwXIJgmSXbwdrZxSwGUpmcIGyeEJIxQBLRRRQAUUUUAFFFFABRRRQAUUUUAZ3iD/kA3v/AFyNX4/9Wv0FUPEH/IBvf+uRq/H/AKtfoKAHVm6F/wAes/8A18y/+hmtGsXSL+0ghuI5bmJHF1LlWcA/fNAG3RSAgjIOaWgAooooAKKKKACiiigAooooAKKKQnHegArkb7XNQh1WS3t7iKWJT94R/d9jW/q0F7c2phsZUiZuGds5x7Vy1zpFxpMe94g8f8UkZzj655oAV9Q1CRmdr2UE9kO0D8KkOtauiqqXETYGMvHzVSMPMCYYpZADglEJFW4dFvruyln2mM/8s4jwz+uT2oABr18hRrmS3fH8DIAD+NEGr6LdXD/2jYRJIT/rFXcDWIYFtbyS3uoW8wHlfvBamS4G8Ktu45wDjFAGt/Y2iXZee2vRBGDtZZAOD+NXYfC+mW8DSz3DMDz5gYIoFc+trCrl+ST1yeKbJZiR+ZGCdNg6UAdlb6Vo00QMMEEqjjcDmsOXU/D8RkDaYdyPtxtHPqetZcVv9n+a2kkiccqwboaIkIdsoQrcncc/N3waANyLX9Kmt0tBYMIHIUJ8uOT6ZrokW3sbbChIIU/ACuHgn/sy7F9HGrYGHUjqPb3rsporTWLBVkw8UgDDDcigDI13xDZxRNAbU3SOPlLD92349/wrBlv0Bjk/se0SIfeUnO78e1bM/hFRGfKuQSD8olXj86yZ7K9EnkNp8jsrgcKSv1BoAvaJc2Gq2ssWowxbogShZstggk4+gFZubdt62ls6wnOx3nOT74xU/wBgfT9RiuL+BoIcH7vJc4+7x0zWfIJpEfyYAsTMSiMeUFAGkt2/9mJZXNvDPHHyrlirCn6ZYNfTBo7F1gYgtMZ2Ax6jI5rU0K00i7sli8hJJogBLvXnP9aueIjPDozpZxkDhWKcFF7kUAYN5Do0M7JbfapJAcO6PkDB5HNVEm021LG5F7Jk8AMoK/karx3dsqqitgdOlMuZxFFOsbK6zgKy+hBzmgDTSfQZ7djtvDJn/Vbzk/j0pGOmIqlbe+RE5I8wHI/Os7TtpjbapHbJGM1bOcHHX3oAsWV5oqzieOyuJZF6eY4OMd8ZraTxRbGRRLBNGp/iwDj8q47+znYszy4Y+lLBaSxyqH2uh6n0oA9HtLqG8gWa3kDo3Qipq84SW705gbF5UTcGYBsg/hWrY+MZoz5eoWxc9jGMH8qAOzorAt/FdjJOIpleAnoXwRn8OlbMVxDMMxyo/APynNAE1JRnNLQAUUUUARzQxzxtHKgdWGCCK4LxBpUmj3YktA/2ZgDnkhT6E16DVLV7X7ZplxAEDsyHaD/e7UAcPb3CTpkH5gOR6VNVKKwvNPeR57SQbOCdpx9c9KYmpjJ3x8dsGgDQoqOGZJ0Dofw9KkoAKKKKAEZQ2M9jmloooAKKKKACiiigAqKW5ihYLI2D16U992xtmA2OM1SM/mkCaKMgejjNADn1FEkK7dy9iKa+ooyMFUhscZ6VFFbRXE7RxrJkLnC/N+PFE1j5cYaMl1PJOOce1ACLY3Ny+1ImZ8jIVDwD3PtXY2vhSEQRx3txJOicqnRVPerPhee2n0wLapIqxHYTJjcT1/rWzQBBa2dvZRmO2hWJCckKO9WKKKACiiigAoqB7u3SQxtPGHHG0tzU9ABRRRQAUUUUAFFFFABRRRQAUUUUAFQSwu9xFIszIqZyg6P9anooAKKSmtIiKWZgABkkmgB9FUJNZ06NdxvISMgcODTzqdiEVzdwBW6HeMGgC5RUEF3b3IJgnjkA67WBxU1AC0UUUAFFFFABRRRQAUUUUAFRTTRQRmSaRY1HdjgU89OOtcF4huL2WdRqdsyRA/LsHH03d6ALup+K7iV5bayh2dvNzuI9SMcVgw+Y07FEa4uJMn5Rkk+4qxG8clsy2x5VcDsa6jww+nxWaQRMgusZlDfeLY5+ooAo2fhe5mcPe3HlxkAmKM8+4zW9YaPZWCkQQDcerNyT+NX6WgBKWikoAKhurqGzgaaeQJGvUmqd5rljau0Rk8yUD7iDPPoT2/GuUu3N/dTTzrne3yqewHSgDq7LXtOv7gQW85eQgkDaR0q9LPFBGZJpFRB/ExwK89kiihXekOW6fL1rSj1BrC0jsjbi6ilGWklbKFj1VcelAHTXerWlkiyTO3lsMh1Usv5irUM0c0CTI2UZdwJ44rgbS+fTLu5uFQsmBtg52HP+FQS6reXcrBr5kikPMQzgD0oA7iTULK2jkvWuy8WQp2tuVT7AdKzLjxLGVL2lkZWz8rPgAj19axjLKLaWCNYESUYYLEBmqk8n2W3GN+7PCnBXHpnrQBr3XiDULuMRCA2wLAmSJ8sB7ZrBuLe5kLtvldmY53t1H59atWlwbiMsVC4OOKnoAhtYfKhUMqhu+BU1FFABRRRQAUUUUAFFFFACE4BNV4bxZnZEXBAJO5gBxU7xpJjeoP1oWNFUKqgAdsUAVJLmWS38yHg5wE2kkj1z0o8uaWKJXWRevmEPkt6cdqujjpRQA7QNROlSzLcpIUI3RxqA3P17VtTeJN6qIoJoyCCThTkenWsOigDebxVAmN9rOq9zxwPzrSh1nTpolkW8iCt/eYA/lXHnmmlFI5UflQB3Ml5bRDMlxGo4OWYDr0rnn8VTfvI0sczRvjlsDb2NYpt4m6oD9aeqKgwq4oA6SDxPZSKPNWWJsDI2E89xxU8fiHTZJFTzyhboXQqPzNcrUV0rvCVQAk9qAPQY5UljDxurqejKcg0+ua8KXdrb6UsEk6xy+YQUkYA59van6j4laG5MVjAtwE4dy2Bn0HrQBvShzE4iIEm07SegPaqtpDcvbGLUUgc4x8g4Prx2qivia0NuH2S+djmLb3+vSon8VxIMmyuD9MH+tAFh/DWnszELKitztVyAPwrCuIvs+o/u9MWe05AUW7Bhxxkn3q1deKJZoZRBayxKUwj8Fg309Kxla4u40e8nndx03NQBpx32jB0iudKSOQkK/TC/nzXVWtrb20YW2iSNDz8org2toWJzGMnv3qyLq7UAC9uABwPnoA6+402yumVp7aOQr0JHSqTeGtNaTcY325zs3fL9MelYUGp6jBu2XbMD/wA9BuxTn1/V45EKGKVc/MCgFAHV2lja2QYWsCRBuTtGM1YrGt/EtlIi+fvgcnBDKcD8elaZu7dYBM00Yi679wx+dAE9FU/7V0//AJ/YP+/go/tXT/8An9g/7+CgC5RUCXUEkJmSZGjGcsGGOKIrqCZtsUyO20NhWzx60AT0UUUAFFFFABRRRQBneIf+QDe/9cjV+P8A1a/QVQ8Q/wDIBvf+uRq/H/q1+goAWvPpI0a6vcqDuuZM/wDfRr0GuBb/AI+rz/r5k/8AQjQA6Ca4t4xHDdTog6KHOKk+2Xv/AD/XP/fyoaKALcerajEgRLrIHd0DH86U63quRtuI8d8xiqdFAF9dc1NHVjLHIAeVKYyPqKsweKZRMyXFnnAyPLb/ABrHqIf8fR/3B/OgDqIvE1qc+dFLCOxI3Z/KrE2v6ZFbCY3SMp6Kpy35VylJsX+6PyoA1P8AhMJGl3x2JNtnGd3zflTJvGjNIBaWRcY53nnP4VmoiRjCKFHoKFREztUDPJxQBZPiPWLiVmjWOCPsrLnFR3t/f6jLA8ji3MHQxHkn1plFAGjB4ku7WxkSeJriccRuMY6cZqCy8UX8cjrf2/nIw+XYuMGqtFAGqviO7VfltLde+Ax/wq7b+JrZxi5ilhYAdtwJ/CudooA1NYTS9WtWktpoILkuCXl+RiAOnNcsYYIpSkszZU8hTkH8RWoQD1ANRXETyR7YmVSevFAFdrOMyKoaWJiNw3A8j15qxFC0b5adnHoaqGxuGRUM+VXkAk8U9LFljA+UyBs7yT09MUAXSwUZJAFRG5iBADqWPQZxVe8iuDL58WxSBjES7ePpVW2gjuHKOxR/QCgDQS8gk434478VA9ybe4VrfKsvKsjkVJ/Z8S4KFlcchs9DWm+o3jReXJ5EyEYKvEOaAILC6mvAkmtXUi2MeZF3HmQ+g7kVuX3imztYdlqrSTDAWNlKgfnWBfM93BBGkEFuYTuVoyRz34/Cm6mbjU54pJmRQihcAnn1P40AWNb1mTUNPMVzb+WUcMhjbIP1ql50kVnFcSIvlSfKu1wT+VV7uyCx7odxPcZzViBTPYxQTRqFiJIGwA5+tAEUvnzNHNbLs6NuBwc10On+LY0jSDU43WQcNIBwR64rLVQqhVGAOgFRzW8czKZBkr0oA2PsGjapKy2V09vKzbiuMZz6A0l34Ya0tJp4r1naNC22RBg4rIkVlkjlQZMZDDB5GCOR696kuL261G4laSaZLZjxEzdfwoApRPcyxlopYz7bcVEbi6ikWOVlQH+IjNXYpIAxjiKgg9BxSQpFHqKyG2+2Fv8AlhyT9QKAH3Onaijulwqm3VQ5mztXHr/9aoLC21Gezlnt4zJDFwOCSxz0FehtElxamJ0wjptK+gIqkbU6RpEkelxF2XLKrHJ560AcalwAieeUVn6AMDj6+lS/JIueGB70sWiXN5J5S286K7B3ZxtA55PPXqasz+GZrQyXM9/BDEoJ+QEfQYoAzZLCF5A2MDuB3qjcJLb/AC/dXPGG5rUhkMkYZlIPvTnRXGHUMPegCXwzrN4t4kDtJJaqvzAKXK8cYruwcjNeaSWI3FoZDGx7A8VoxazrFmobzlnVcAoVySBQB3dFcvZ+MoHIS9gaBucsvKj+tb9nfW19F5ltKsi98HkfWgCzRRRQByfiux1C4uEkiSSW1A5RHOc/Sueg0a8uWeK3t2DJy/mgKV9OtejXk4trOacgkRoWwOteWtJNPLJKZTuZsks+CaALEEb2epSWzHcVJViB1IrSrIsXkFwFXB3H5iRzj61r0AFFFFABRRRQAUUUUAFFJAsl5ci2tkLsThmwdqD1Nadr4PkVW86+ZCTwIhkY/GgDLkTeMbmX6HFUhp+yTKzEDHJ7111v4Vt4y3n3U8wPQZ24/KrNt4b0u3LEQeZu/wCeh3UAcZYA290psDLJcAEYRc5B9far/wDwjWq3VxtdY7eE88EYH4Cu2jhiiULHGqhRgYGMCnkgdTQBT0vTYdLtjDCWO47mZjnJx1q9RSUALRSEgDk0A56UALRRRQBCLeFZWlEah3+82OTU1FJQAtFFFABRRRQAUUUUAFFFFACVVudQtLQkXFxHGwG7aW5x9KbqLP8AZ/ku0tlB+eRscD2964PWDBOV+zyz3sg4a4k9P7oFAHU3Pi3T4UR4t8wfI+XgjHqDWJfeKNRuJSbJDFCcbfly351jW9iJc7mK49Oavx2saLg/Mf7x60ALJ4i1W7jeB50RXHJRMHH4dKpraZVWa6yn8XzcVcFvEE2bAR15qCe3WNlkiUYBG4Y4x60AMltrdNrqQQPuoP4vxpwsAykHCfTnH+FWhHGG3hRk96fQBkCOYExQ7WHTcnH610FjruoWduqNB57YwTJKT0/lWbgxSlYFyCcsCeBU7sEUs2cD0oA2bLxaHaRLy1aNlIA8vLCtIeI9NLAGV1ycZaMgfnXIx3ML8q45/A1LwfegDuILq3uQfImSTHXa2cVNXn6r5cgkiZopB/EhwauW+ralbIFFz5oBz+9XJPtmgDtKTcPUVR03U4r3To7l2VN3ysCcAN0xzXMeIraKDVkMMLxxFeTn5Hb0HvQB22c1m6prMOmSRRujySSZIVeOB35rnNHmlSSJxqcNvGjZkgkJHB68H+dWdW1WK7vCsNtbXCREBZZATn1AoA2tK1u21QukQZJE5ZWHQfXpVu7a2+zt9qaMRHg7yMc1xd1cXF4u2aYiPGNkY2D9KrfZk7M4OMfezQB0stp4bli2brVB6o4U/nT4/DujtKt1GpIJ3DEnyn/61csluVi8kyuYc58s9KkESAYC4HpQBqapqLjWlW01RY42UbQWzHu9OP604a/qtpL9mvbaEy43Bt2Aw9sVjSWsMiBSmADkY4qREVAAO3c80AbcfiWcODNaoU7+W3P61bXxNYCPdP5kJ7goTj8RXN0daAJNT8u71jz9OiiZPK8w+Ww3PnrketQRyrKoKnnGSO4oMY3q65SRfuuvBFNMiI7GWbdIfvFzyaAJD0P0q0/m3Phmxjhgd0aRjIEG48Hr7c1SEyMQsZ8x2OAi8kmtOG3g0tJZrmXfduNqwwy/MgI9P60AZD3cKMUcsGXggqeKkikimGUKmiKMrGFkwzeuKqG3liuTJFGpHYA4xQBfqC5thcKAWIx04p0MjvkSJsYflUtAFK2t5bZsYVgx5Oegq7RRQAUUUUAFFFFABRRRQAUUUUAFFFFABRRRQAUUUUAFFFFABRRRQAUUUUANeNH++oPfmlVQi7VGB6UtFABRRRQAUUUUAFFFFABRRRQAhAYEMMg9qYIIgANgwO1SUUAJtX+6Pyo2r/dH5UtFAERV4pkkhVcA5dSSA47g/Wty21yyhkLw6ZJG4UISMDgdvpWRRQBtr4nk80ZsiI+c/MN3tUv/AAlEf/PnN/30v+Nc/RQBf1DxPfLcRvaQAQj7yMMsfy6VLqOv3yWVpPEbePzBmTDbiOcYway6aEUZwo55oA0odf1KNyZDDMhHAI2kflU//CS3n/PtB/32ayKKALup+ILifTriGW2jCSRlSUY5H5118f8Aq1+grzy+/wCPOX/dr0SP/Vr9BQAtcC3/AB9Xn/XzJ/6Ea76uBb/j6vP+vmT/ANCNABRRRQAUUUUAFRD/AI+j/uD+ZqWoh/x9H/cH8zQBLRRRQAUUUUAFFFFABRRRQAUUUUAFFFFABRRRQAUwRIJPMCgN60+igAooooAKKKKACiimuCykBtpPegB1QvHNg7JhntlRUErSxMkSXGWPABXJNaOk6VdasWLzmGGM7WIUgk+1AFJJLlR+9iUgdw1RPbzO0NwyBROGwCM8DjP612dv4asYghl3zsvXzGyCfpWdqGh6tNJ55uIZSnypGo24XPQdqAOWFlM0q+c+1TxvwWx+ArufDq6bFaqlm8TSsNz4OW/XmsSbS54YzJqMos4MgZU7nY+2KhtrEXGoJHpuouWRc5aNlI+pFAHd1katrsWnSiFI3lnyMqBwAe+an0i1urO3Md7d/aJC2QfQVzPiG0kutbZpTbwqo/jnwZFHTjtQBrHxTEOtpL0z99f8a5iS7N1qLzmTdHIflEj5ZR2FdVpejaZ9jhle2hLsnIL7xz796r3mg6XqUcjabJDHcKQAUb5VP0FAGNRTb2w1DR3/AH6m4gxnzEHAqA3KyLtifY56FxxQBAIFW9jkvi32ct85j64q1dW6vN5ul3Jngc58vd+9GO2Opqobu5iyJYw3OM44pt5HiePCtBM2Mh/lAz3zQBfi0bUtUuPLNu1vGvO6Vcf/AK66/RdGg0qABADMwAkfPU+1T6U88mnQPctG0hUZMZyDV2gAooooAawDKVPcYrzrV9CudKnaUgSWxbAkIz19RXo9U9TsI9SspLWUkK/cdj2oA4G2uldyrMnsQMfhVuqVxp02k3hiu7fchbCyY4P0q6OnFABRRRQAE4GaigNzeSqtjbtMpO0vggKfeq9y73bi1tUaWQ8/LzXYeGdHk0q1k88oZZSD8vYY6UAZMvhTUJZRILuFCBgAA1as/CeZDJqNyZDjASP5RiunpaAK1nY21jF5dtEsa98dT7mrNFFABRRRQBHL5nlN5W3fjjd0rzzVbu5urmdrq9KvDIQkShscehr0eqOqacmo2jW/mGHcclkAyfagDjrPWdWFtPE7swf7ru3zJ9KqT61qkvP22RCowApx+fvXRp4SWBG8i7cv23qMVXPhO5L7/Mts/RsVMk3sbUpwjfmRnyT3V3EourmWQEA7CcDp6UxL+70x4nhuXMMfPkM5w3tXQW/hk4U3V0WOfmVBgH8etXrTQdPtJjMkO+Ts0h3Y+maoyZY0q6lvdPiuJovKdxkp6VcpAMDAooEFFUdV1JNOgDsu9mOFUHmoNH1ldRLROgSVRnAPB+lK6vYvkk481tDWooopkBRRRQAUUlVL3UrSwi33M6oOwzyfoKALdYniTVm02BETh5cgN6ViXXi69nuwlhGixhuNwyXH9Ky9Q+36hO01xJux91M8AH0qZXtoa0eXnXNsU55HuZDuZip9+tT2i+cpiZiI0HZutVdwzsBwRxTlRVHAzXPGbi9T16tCFWNomwAFAA6UtU7W5wrLK3CjIJ9K0dPtLrUzm1jxEDgyScD/AOvXSndXPGqU3CXKyBmcyJFEhkkkOFUd60F8MahcR/6RcRRKw5QDJHpzRNZpos9vcX4N1IWPlxxYAB7Hnk1HearfX6lXc28ef9XGeSPc0yDHvZJLef7Ms6SBeC8YOCfaprOV5UbfyQcZp7W8ToFKcDpjqKeiLGu1FAHtU2d7m7nD2fLbUr3x2LGy8NuwG9KtDkDvTJo/NiZOBn1FRW7spEEnLKPvA9RVGAslshEhXKlxggHGa1NPg06bTIrm7jfzBuDNbxkAAf3sVSpsamGRZIG8p1OQV/qKANDboc5RLe9mgLfxyAkEfjVTVorC1jgS2uUuCSN0hl3c5/ujtUUi+Y6syxDac/JEFzSGGJm3FFLeuKABkMu3zXLqv3V6Ko9hSCNsKhlZolYsIzyAfUVJRQAhAPUA0vTtRRQAUUUUAFFFFABRRRQAUUUUAFRywRS/fQE4xnvUlFAEMFslvIJIWeN8Y3K3NSJGsY+Ufj3p1FABRRRQAUUUUAFFFFABRRRQAUUUUAFFFRPcRRvtZwD/AC+tA0m9iWigEEAjkGigQUUUUAFFFFABRRRQAUUUUAFFFFABRRRQAUUUUAFFFFABRRRQAUUUUAFFFFABRRRQAUUUUAFFFFABRUZniUkGRQR6mnqyuu5WBHqKAFooooAKQkAEk4ApaKAKl5cRNazKJFJx616RH/q1+grzi/SL7JKSq5xXo0f+rX6CgB1cA5/0q8/6+ZP/AEI139eexxpNq16bxnjsYriXzHXuc/doAikusf6qNpB0yOmfSkS6k+ZpYmRR7HNaMWiNqd3JPpckMFqoUJk7j07gdDWta+FIEy11PLM7DBAO0A98YoA5YagrIziFyq9T6VYjnjkAww3EZxnmuot/DdhaRy+VAksjZx53zAelWJ9DsbqFVuLWIPgAtGNvT0PpQBydRAj7U3+4P511Y8M6aMfLLx0/emq0/hCykcmKWWIEYI+9n3yaAMLNFWJfCt9ZtutZFmBJ74IX3zWPPfSxny2jKOpwxIoA0KKzba/KgibkZ6960EdZFDKcg96AHUUUUAFFFFABRRRQAUUUUAFFFFABRRRQAUZ9aZNJ5UTPjOKzHYyMWfkmolPlOmhh3W2NaiqFnMVcRE/Kensav04yujOrSdKXKwqOQSuVht13zSHaq1JU+kXUdjq7T3G/yjEVBVd3ORVGRtaV4ZtbOTz5ybiYgH94Pun2rcAA6CqthqNtqCM1u5Ow4YEYI/CrdAC0UUUAU9R0621OFYrpSyq24YOOadY6fa6fHstogg7nufqatUlAGLf6G13rEN6J9iLgsuOeOmKwvETxvrUMoSRfMXafNj29PTNdOtnMl9LeT3UrqM7IU+6B9O5rmdbv/wC0tQVBH5SW5ON4w5P9BQBSNvEf4ccY4OKFt0jUeVmNhyHU8g+tS0UAXNN1m9s3dLstdw4+XJG7PuTWnaanY61dmzm085Qb/nUECufddykEkfQ4pulaidL1SSZYJJo2Taw7igDpDouj6gsptWA42nyX4U/SqF1osenfZPPvo2tEkwUnTO4k/wCfpWtbavo8NrvhnhiUjeUXg/l61y2r3Ta1fNIjyfYxwik9/XFAHeQpHHEiRKqxgYUL0xUlchoGvvbPFp9/5aIq4WXdjGOgNdaCGAIOQaAHUUUUAFFFFAFTUbCDUbZoZ1B4O1sZKn1FcTe6Vf6RdCNI3uLdj8rAZ69vrXoNJgGgDzi6untpTHJbyKwwSGGKDewiIvu5x93vXocsMUyMksasrDBBHWsVvCOlF1IjkCjORvPNAGf4MsWkaTUZAVYkqo2DBHqDXX1FbwJbQJDEMIgwB7VLQAUUUUAFFFFABRRRQAUUUUAFJS0UAJS0UUAFFFFAGfqumpqUARm2MpyrAc/Ss7QfDzaZey3M0okZl2pjPy+tdBUX2mHz/I81PNxu2Z5xSsr3LVSSjy9CaorieO2haaZwkaDJJrPbX9OEcrCcFoyVKfxEj0FQ2TSa/YyDULRUtpOY8N8x5PX0NMg0rG9hv7cTwbvLJ4LKRmrNRxRrFEkaDCqAAPapKAM3XzMNFuvs+7zNnG3r7/pXmoUsm9mzg9C1erXKNJazIv3mQgfXFeYwWstvqHlTIUeM/MDQBoWw/crmMJx0FS015FQDJ6nAA6k0XFjfxwi9aFlt4xllLDd6dKAsVLqJpJ9qKOgJJqqTtJDcEdQav2mXUyswZmPY9B6VPgelZypqR10MVKkrGctuSqmQ7EkYKT6KTya9FtLuza3xBcROkSgMVYcfWuIEoabyER5JT0RVyTWhpWjyed9o1ILbQSDYIicGQnsatKyMKk3UlzM0fFNzbPpEMytvDSjy5Ebge/5ZrAR0cZRgw9q66HRtPs7VojEGgB3lZW3KuO/PSuNvL7SXlc2unOGL8nzCFx7AUzMlLAA5I4pn2iHBIkU49Koy3Cs2yGKJI1bIGNxJ9yece1aNlqk8Fs6w20AefguBtx7gDipUk3Y2nRlGKkyuJXuf9UdkfQt3NTRRJEuEGPU9zUCWES8szM2c5zirQ4qjEKKKKACiiigAooooAKKKKACiiigAooooAKKKKACiiigAooooAKKKKACiiigAooooAKKKKACiiigAooooAKzp7eXzmwpcMeD6/WtGipcbmtKq6buhkCGOFVYkkDvT6KKozbu7hRRRQIKKKKACiiigAooooAKKKKACiiigAooooAKKKKACiikLAMF6seijqaAForRttCv7mFZSY4N38EgO79Ke/hy/VCVmt2IHAwRmgDLorRt/D+pSR7pWgibP3Tk/yp8Phy8a7ZbiZVhC5V4xnJ9MGgDLoqS90zU7QjZBJNuY4AUHC+5HepH0XWJI8LbIpI5PmCgCspaWZYYVMkrHARa2bXw1M8Ktc3JikPJRFBA9s1Y8O2V/ZReXdW9tGo6uv32/Kt0sq9SB9TQBxeu6PLpVsk8M80waQB8qPlFMjsZ3VXuXSyhJxumOGP0Fa+q+IArfZ9P2TNj5pDyq/wCJrBnkknmElxI88zHCjr17AUAQ7UZI7ZMSxIzO8pTHmE9PyFPDRRYQFVz0FSvZy/Z2RrG6lumwcLkLEO2cd8c108Xh3TViiH2cEod2SeT7H1HtQByYniPR1NL5seM7xgcHmu7htbeCMJDDGijsqgCq76RZvfi9aLMw6ZPH1xQByUVnqF02LW1YrjO+T5VI9vWty28MoApurl5OPmVRtGfr1rfAAHApaAMLV9LsrTRLt4bdBIsJG/HzfnW3H/q1+gqh4h/5AN7/ANcjV+P/AFa/QUALXnqaPfarqF8sDAW4u3DFm4Bz1x3r0OszQh/os/8A19S/+hmgCXSdPXTbFIBtLgfOyrjcavUUUAFFFFABRRRQAVj+IdHXVLEqg/fx5aPnGT6GtikoA8lubeazne3nTZIpwQf6U+1ujbnuVJ5Fej6rpFrqkLLMgEmMLIB8wrgpNFmi1BrR5YQVPLbs4Hqf896ALcU8cy5Rs+1SVjzR3FpP9mmHlyI3GT0/+tWsjAgDcGbHOKAHUUUUAFFFFABRRRQAUUUUAFFFFADJo/NiZM4z3rMdTGxV+GFa1GB6VEoKR00MRKjsUbOEs4lI+UdPc1eoopxjZWM6tV1JczCiiiqMifTr6TTrx5VjZ1ePaRuwN3YkfnWgniW7WRfMtomTuEYg/rWRRQB01r4itJnSOZWgkc4Abkfn0rXDA9CDXAsoYYYAj3qS2mntGzbTyR8525yv5UAd5RXJx+IdQSNVdLeRh1YgjNaeiarcahLMk0KKIwPmQ+vbBoANX1iLTL22Wd3WNwxbaoI9s96rRR2us2uy/lieSUFoTgCRVP8A+qjxRa2QSK9uraSXY21vLbHHufTNZd1qNxcw/Z4VW1tQNoROWI+v+FAFK3fdHjrtJXPripKRVCKFUYApaACmSRLJ94tjpwcU+igBiQxxnKIoP0p9FFAFW9hjaJpChLY6jrW14O1gsf7OuHZm6xE9h6Vn1VuLdjJHLb/JIrZ3A4x70Aek0VxEPifU7ZNtx9nmJ6bjtIH4V0uk6zb6rGTCHDKBuBHAPpmgDSopKWgAooooAKKKKACiiigAooooAKKKKACiiigAooooAKKKKACiiigAooqG4uYLWPzLiVYkzjcxwM0APcMUYIcNjg+hrzjVYJ9LvmIlZ5WBDy7cAMeTt/Aj866HWfFiWsyxWPlzZXJkzkA9hxWFe6iNRaE37CTZ8pMWQef4gOnFK43FrchghRo0fdtCj5lbBGfU1uaLqkz3kcf2+IWy/eD457ACuYeMxzSwqrkA5+bg7exx9KEO3DJwR6VnKpys7KGEdWPNc9WBBGaK57wtqouomtXcmSPlQeu3/wCtXQ1ondXOWcHCTiwqtd2NreDFzAkmAcEjkVJcXMNsgeeVY1PGWOKbb3ltdbhBMkm3rtOcUybPc4DVrmAXWy3tUjWP5QAOTjuT+FRafqUtteqzNiIn54yTtYe/r3q14l0yTTrvz+WhkJw3oeuDWKoaRyEILehPX2Fcz5uY9mCpOjodDfWiafehYtv2e5+eEDt6g1EWA6kD61QsktjOpvZXt41zjy/mYMPUeldJa2FpFAl5G8FzbzEF3ugAUX2rpPGe5U8NGWTXmlgjDwiPbI56L9K2rLTdQOoST314zxbiURGIHUY4pH1rS7PclmiyOFHEK8H2z09aSHxRaHf9pje3KjIz8276YoEL4m1E2lr9mQYedSN+RhRwD/OuSgvG0uCVLacFJcbucMMdwat61qp1O9gkWMQxxAgeYeTnvWVcy7pxvKkAcFRxUydkbUIpzVxltFHNcc85yTzVyWJoI4yrFkjOcdMCooPLWJhIoYk/Knfmp4LVgM3DF+eFJyBSgrIvEz5p2WxZBDDINLURt485AKn/AGTimQvsleJ275XJ5IqzmLFFFFABRRRQAUUUUAFFFFABRRRQAUUUUAFFFGcUAFFMaWNDhnUH61GbuPcVTc7eiigCeioRLIwyIGx7nFIqXJG4yKDnO3HFAE9FV0nKSNHMygjkEVMjq4yjAj2oAdRTHmjjOHcA+5pY5FlQOnKmgB1FFFABRRRQAUUUUAFFFFABRRRQAUUUUAFFFFABRRRQAUUUUAFFFFABRRRQAUUUUAFFFFABRTZGZUJVdxHQVE8scTo7hZyedj5jQY559TQBZsbe41O4aG0XCr96Vh8orrNN0i308b1G+ZgA8h6n6elUNF1hDZq97Hb2Mbf6lQcbh64rchmjnjEkLq6EZBBoAfS1WivbeW7ltY5AZohll9KsUALRRRQAmKWiigClqmoR6ba+c43EkKqA4LGuMuWkvpzPdMxYsSqbjhR6CtzxYsm6zbePK3kbcc7sHmsSgBAoUYUYFI7+XiRZDG6/dYNjFDusYyx+g9av6VYSTapF9qsZGg2nPmoQAcdaAN3w5IZtIidppJnJO5n657itSo4IIrePy4I1jTrtUYFZmpSara3S3FsFuLXIDQKvzD1OaANiiqtvdPLPJE9vJFswQx5DD61aoAKKKKAM7xB/yAb3/rkavx/6tfoKoeIP+QDe/wDXI1fj/wBWv0FADqzdC/49Z/8Ar5l/9DNaVZuhf8es/wD18y/+hmgDSooooAKKKKACiiigAooooASuP8ReHp/tjahYqHX77x9CCPT1rsaSgDl7zT4fE9lDe20ojuUG1geme4NcoRcabePHcIysDhwe9enxQRQbhFGqbjuO0YyfWuS8aC8fbvtVNurfu5VJLdOcigDNgnWdSUBGPUVLWVb3E0MZ2oHXOSauW94koUH5WPr0oAs0UZooAKKKKACiiigAooooAKKKKACiiigAooooAKKKKACiiigApgu7qwuDLabFaRRHvb+Hkcmn0UAbt9O13pEMt9PbwxMrb8NuEh2nGP5/hXOWjh7deS2OMnvTpI2lthbNIfIDlwgA4JpYoxFGqDkKMUAPooooAKKKKACimvIsYyx/+vSoJZLdrhLecxKCS+w4GOtAC0yRC64DlfcU22mF0xW3SSRgMkKtNN1GOqyfTYaAEjs4U/h3H1bmmTqbVHkgMiscfdJAGK1NO0271CRXZHt7XBJkOATxwQD2rK1JYDOYreT92DsVnk4kPdj6CgDu9En+06RbSeZ5jFAGbOee9aFYfhMLDoUKtInLMeG9626AFooooAKKKKACiiigAooooAKKKKACiiigAooooAKKKKACiiigArD8Vi1fSmS5lKHO5FBGXI7DP1rcqnqGm2upRrHdRbwpyOcEfjQB5qkE4X5069CT/OtjQ4PO1ez8sbjFl3Y9Mf5NdTB4e0yBgy2+7AwA7Fh+Rq7KYLa2Z3CrEi88dqlRs7ms6spxUWcV4hfztXJtZImU8ZTaTkdc4/rWOIpQSPLcnPpWreQ/aQJLDT57e23E+YAcuScdewqwmhalChYRIWPG55hSlBM0pYmdJWRQsVn0+8iuoCC4zvyeCPSux0TVJdSilaWNV2HG5Pun2+orm5NA1KbAuPJgjI+Z/NyB74qvNq1xa2cthbTQMgcDzYl27hin8KM0pVZi61qclxcyGQ5KsVRR0HNZ0d/dWv72CYo+CMgVATuYs5INMjGZsvyveua93c9t01Gny2Ll1dT3W1JriWSNcHa7kjOOtQbVIxgYpzLsdlHIB7UlEm7lUYRUNCa0kCSCMgFX4+lTRxLHeNlAoIyvPH5VRZ9rAAEnOcCnTO87b2x7D0rSM7LU4q2F56numuMdqpyXuJCFTco689fpVa3ufIfBBCdwOanNvHM5aOUBTyR6VfM5K6Ob2MaU7VC4jK6BhyCKgvSnlBCMsx+XjvVhFCIFHAFQ3eDCV53N02jJzWhyPfQfGiRrwqg98U5grjaeR1qOK3jEaho1LY54pTbxZyF2n/ZOKBEtULyQNOi7l2jk+xqw1sCRiWQD03VJFEsUYQc47+tAEMN1FtRdzc8AsOtWaZNEs0RQ8A9xUavJExWQM69mUfoaAJ6Ki+0Rg4fcn+8MVIGB6EGgBaKKKACikZgqkscAd6rtdqQBEpZjwAePxoAs0VB9nMm0zOzEdhwAaX7NHuLZfce+40ATUVXxcRMAuJE9WODTwbg5OEX0B5oAlqjdgXM6RI3zDJJzwKnT7ShO/bKD3HGKiEUrNu8vy2LZJVuPyoAsRRKg+6gbvtFSYoooAKKKKADGe1QNaRl9y5Q4x8vFT0UARJbxoGAXO7rnnNHlmPmM/KP4T0qWigBsbrIgZDkGnVC0LKzNCwUt1z0+tNzdKSu1XHZicUAWKKgMrxMPOC7D/EvY+9TBlIBBBB6GgBaKKiNzGG2qS7eijNAEtFQCScsD5Py4/vc0ouArFZR5ZxkZOc0ATU15ETG9gufWmi4hJx5i5+tRWyxyB2KhjuIJPOaALIIPSiovs8ecqCp/2TimLN5Q2zKwwcBsZBoAsUVCtwrKGVJCD320v2mMEhiU/wB4YoAlooBBAI5BooAKKZJKkX3zyegHU0z7TFkhm2kdm4NAE1RXDtHGSgyf5e9Sbl27twx65qsGF1MV4Mcf/jxoAkVJCoPnnkZ+6KTyZFGUmbP+1yKnAwMCigCASvE4SbGG6OOmfSp6jniE0ZXOD2PoaLdy8fzfeXg0ASUUUUAFRTW8c5BkGcdOalooAiSBUcMCxwu0AnOB6Uv2250yTz7WQorkCQAZyPXnipKu6JYwahfSrc7XSNOIz3z3oAr6ZdXB1q3vHMsss7bWUcfLj09B1ruRXnkYltCWXckltISAcjAHb8q7+2mW4t45kYMrqDkdKAJaKKKACiikJwM5xQBleJLfz9IkKoGaIhxntg8/pXJu+2IuoycZAroNS1oTXLafZwG5Z90ci4I7dd3TFLovhwWvlT3reZMg+WP+FP8AE0AR6Rod3DeQXlxNFtCkmIDoSPWukopaAEopaKAEpaKKAKWpSX8canT4IpXz8wkbGBUlhPJcWcck0RilI+ZCMYPerNFAGTrcwl0PUAEddkbL8y4z9PWtSP8A1a/QVQ8Qf8gG9/65Gr8f+rX6CgB1Zuhf8es//XzL/wChmtKs3Qv+PWf/AK+Zf/QzQBpUUUUAFFFFABRRRQAUUUUAFFFFABTSoYEEAg9qdRQBz2p+F7e4YS2JW1mzzgZUj6Vx17p8trczW7oTJEcFk6HvXqNcn4rgEF/bXEQOZsrIAOoHf9aAOYs4pZn3+YQU4wc9K0MT+sf5GpaKAIsT+sf5GjE/rH+RqWigCLE/rH+RoxP6x/kalooAixP6x/kaMT+sf5GpaKAIsT+sf5GjE/rH+RqWigCLE/rH+RoxP6x/kalooAixP6x/kajC3CS7siQN1XOAPpVmigCEzMh+eJgMZyOaRbuFpNgbn3FSyB2jIjba3Y4pNNuLywn3eXbzDnDSLkj8etADtOtr3Vbwpbp5cSD5mccU+7tb3TnX7dGixucK6HIz70r3uoG6W5a5ZivJjyVU+nSrV34qEyofssBCHJ8w78N7Y/GgCgjq4yjAj2p1Z8V9F9ocpEyiQ7ioOQD3xVgXsRcJhwx7FTQBYopFdXGVOccUtABRRTJJVjHzdTwAOpoAfVW5uWRvKhXdJ6Y6U5vPlRsYiB9etR28KyoW3EDOMjgn60ATwSy2jtcbtrA/I7cso+nTmpbjxBeGFl+2Bs8bTEuD+lQwgrJIm4sAQRnnrTbhvs7pcqkblDyjqCGFAHRr4Yt7hIrjLWk5UM4hPG7rx6Vt2UH2e3WFpmnKcb3xu/GuWtfGhjt1S5tGeQcFkOAap3/iAQq0GmfuQ/zSyZ3MzHr839aANfxPqsqM2m26qGkX53JzhT7dq50wwCFRMVO0Yzmu2s1sNVt0uvsySEjaWkj+bj61Hqeg2t5ZPDBDDBI2MOEHH5UAcNcwpHbh0lZlX7i7uBn0rsPCusLf2v2ZzI08Kjcz9xVNfBkY09ozMDdE5EmDgD0xV/w94fOjySyPOJXcBeBgAUAbtFFFABRRRQAUUUUAFFFFABRRRQAUUUUAFFFFABRRRQAUUUUAFFFFABSGlooA5vVfErWl69lBbAyoR80jYUise7uRdWjw+U4ZmDcS5QHJ6A8jrXZ3Fja3RLT28cjYxuZQTj61zOt6Amn27XmnghEXEkZYn8RQNHOXcr3DqrSytHH8qhmJxUOxfTFCMGQGnVySk2z6CjShGKsgRHkfYqhjjPWnSWYgUbpPm9B6/wCFPtgTcpjtyfpRqG4XGcELtHNWlaNznnNutyX0IWkkkA3bSR3xg4qXyJCu5SpXGd2f6VASoGMZp9payy5+8kfYn+lKK5tx15OglysjZQV3Hlj0xQGYABsD39adPF9nba5BA6Go/M3Lv3Becj2qbam6mnG63JU3NKnC7Sep6Ut4Ak37x9zEc7asQs27z7iPIYcEDpUU6oJj5IDB+gXrW3LaOh5savPVvPoOtBI6lsSMgOAd+Kktp086QysQ3Qbh0FJBISgt0LLJn5sj7oqywS2gZlXoPzNWtEctT3p6C/aYenmLmo/tgaTakTNxnNQRXLecC6qd3BIHIq1dRh4WbJVlGQw6ihNMVSm6bsx0U8cuQh5HY8GnhcMzZJzjj0qi0q+aksWCwABYtjPHStKax1NIoZUs2cSAkqBkqPeqMxlFML7JvJkRo5MZ2sKms7W7v8tBGiRq+1nlbH5CgCMgEHdjHvVNVQ3yGLG0D+EcVb1rTLqxaFGuY5VmOQFHIx3+lMt4vJiCFtxHegCWiiigCC8z5BwuRnn296kXY+1xtJxwaeQCMEZB7VSunSBlMIUSA4Kj0+lAF2irmj6VPqkH2h38iEkgDGWOPr71Hqeny6XHG0tzFIXfYAFOTQBXooooAKKM0UAFFFFACbjv27TjGc0tFFABRRRQAUUUUAFFFMmcpESOvQZ9aAH1TlgVyyxIcqeu7AU/SpVhlWPAnbdjuM0+KMxhizbmY5JoArSho5d00jtERgbeMfXFWITCBthK8dhUtQXICASq21l4GB19qAJ6KKKAGNFG5yyKT6kU8AAYHAoooAKKKTDbyc/LjgUALSMqupVhkHjFLRQBD5G3GyR1xx1z/Ol8kn78jt+OP5VLRQAxIURtwyW6ZJzUN1tyo2gMTyxHQVZpkrqib2GcdBQBERanB+QD26VOuMDbjHtUO6VsFYlUnqSaSKF0m3HaFIOQuev0oAsUUUUAFRmBC5bkE9cHFSUUAVnZ7Zgc7o2YDB6j8alkmSJdzNx7c09lDDDAEehpoijU5CKD64oAYLlTKqbWBYcEjFTVBCPNkaYjjomfT1qYkKCScAd6AEd1jUsxwK6PwvaTQw3E86snmuNqsuCAB/8AXqp4d00XLm9uYj5YP7lW7/7WK6OaYQhdyu25sfKM49z7UAcfpumHVbu5R7h1WNjvdDklieOT7V0mj2U2nQyWryeZChzExPzY9DXM6VFqiTC8s4Q8CylWXfjfzjp+NdspJAJGD6UAOopCcCoLq7htIHmmcBE6+v0oAsVm3VzJPePY2/lbgm5xKhIIPoRTzNJqOneZYSNA7/ceRO2fSrcKMkah33uBguRjNAFbS9Oj020EEbFhuLZPvVylooAKKKKACiiigAooooAKKKKAM7xB/wAgG9/65Gr8f+rX6CqHiD/kA3v/AFyNX4/9Wv0FADqzdC/49Z/+vmX/ANDNaVZuhf8AHrP/ANfMv/oZoA0qKKKACiiigAooooAKKKKACiiigAooooAK5rxSytc2qA5ZQxI9AcY/lXSVyXiIFdY+Zid0QIyOnJ4/z60AZ1FFFABRRRQAUUUUAFFFFABRRRQAUVDNcpCdpyW9BUSXyH76Ff1qeZGqozaukW6KAQQCORRVGTQUUUUARXIdoSsf3m4xjJOe1S6rZLbQW2lxsFdU82c7erHp/WkLiNo5CCQjqxx1wCDWhrd3b3t5FLasHURkMwHX0/LmgDFlVLOEPFuSQH5XQ4OfrW/qtzaXmjJdW4ZbveI0lAwwYDnPtjNZErKkbMwyBziobNJJ0a5leOCHd1YnkgHovc0AOlad7z7RO6AFQrFRjefU+9SCQmIyrHI0YONyrkVDcQtKQYpmbGCp2bNp9eetSxwrEFKkh1/jU4P50AQiSaaRkUeTsOGzyaBZBZPM81y3qeasKirnaoGevvTs468UARGHcMSSMw9OlPt0kucx2URlZRnC9MD39ahup1jibDqGI45rtNEvbO8tf9CjKImM/u9oJP8AOgDnrfw5d3Sm4uR9nG3IRT87ccAntWLJCLpzhCJPupChLc9O/vXptRJbQRytKkKLI33mCgE0AcjZ+FL2UD7XJHEOAQPnLD+lbFr4b02wTzDA1w6ZOW5J/DpW5RQBHCweJWClARnaRgj8KkpKWgAooooAKKKKACiiigAooooAKKKKACiiigAooooAKKKKACiiigAooooAKSlpDQBBc3ltaruuJ0jGcfMaSS/tYo1ke4jVWIAJbrmuD1Z4rPXLtJC0h3ghm5IyM0yOW2mzhV6Z+ZcUrlcst7Hofnxf89U/76FQX9xCtjOWlQDYR94eledyzqzERRoF9SOaiBBYF0DD24P6VPOr2OhYSo48xMbIpEpjwDj5gTgVDGjykhFyR1zwKszpJLb5hlLIeq45PtVWMTKxaMdAQSf5VEops6KVacabu9i/bwpCMswLnr7UXqCW2YbgO+a6zRNMtjpcLz2UYlcbm3ruOfxqdPD+mpKHFuDg52kkr+XStbJKxwOpJy5r6nF6dpkuoPi2jkkCjLF/kWo7yWWORrdo2idOGHf8K7PxDeS6bpoa1KxksF3bchR9PwriporiYmSdiZ/4twwT/kVnP3VodmGvWn77KiCMuWlbOR1P+NBtjEd4G8HoAM0pXDYZNp9+lWrG5MFxDncQHBBXrjPNYp3Z6MoqEW0U42cKFLuoOcDOOKc4k8jfvdijYBz2rrF0PSteSS7tZJY2LtngDB+npWVqmgXWmgTybJoFABdeNpz1Iro5WeS60WttTJRXeZDGxD56nv8AWrsdzveSK4CrjjjpVHfLHcMEfJUjkd6t2cqs7vL8rnr6YFKPYddNpTtYRWs4Zdwckjp6LVkzKykFJNpHJK1QeMszFCrqScNn+dWUnjMUQKyPCGAkOP4c8043JrJWTvdm54Z0iK4db4srRROQiYzyPrXWOgdCpzhhg4OKhs1to4VS1CKmMhVxT7i5htoy88ixqO7GrOY52/8ADkq3SHTkRYSPm3uSQc8nnrSxeEVaM/abyRmY5IjAC/l61d/4SawPIWcj1EdTW+v6fO+zzTE2QAJBtzn0oAyLjw3dwFfskxuI1GAkrYKj2NZO4q7RyqY5FOCjcEV36srjKkEeoOaqX+l2eoqouoQ+08HoRQBxoOenNFRXtpb6dfTW3nFkXDK24jg9qiCTeUpWbavbeMmgCacuIWMQy3auj8NQ2FzYJKlntdGxvlUFifXNcsLry3KT45Pylehrd8OavDasLCZlCSMWikz1z2NAFnxQ+qW0Zms59lttxIOMqenHeudEPmbHmLNIOclicGvQJokuIXikG5HGCPUVx2tWA029ghtFml84khSQQPYGgCtUCIJdzMWzuI4OKsPFcQxebPD5a7tp5yQfcdqgtyzuIoVDyPIQozQAvkIBxkN/ezzRueP7/wAy/wB4dvrV5dG1PYzt5O4HAjDdR65qmjk7hIvlupKlSeRQANNGpALjNAlQvsDjd6UKsayFVQAkZ4FMmhQxNtTkcjbwc0ATUVFbyb4lJ+8OCD1zTpZkhXLtj2oAfRVOKd523b/KQ8IOCSakMbk5mk+RR/Dx+dAFiiovKftMwHYcUGNwMmdgPcCgBl5vEYKNtGfmwO1ONtGwGdxHXljVZneciEOXQn5mAxxV5VCqFHQDAoAWiiigAprosgAb1zwadRQBEIWUYWZ8fgaRmliUnHmgenBqaigBsbiSNXHQinVF5OM7JGQHnA5oxMP4kP1BoAloqLE/96P8jR5jr9+M/VeaAJaKiFxGcgbsjtjk0jPP/DEPxagCaq9zKyNGoYqGPJAyacPtBHVFP50scAVt7ne57nt9KAAxy8L5vy9zjmhbeNf4c46ZOcVLRQAUUUUAFFFFABRSMwRcscCkRmlYLBG0zEE4QZoAbPuELlGwwGc0wQiSMZkbJHzc9atR6RqN23lRsquD+9B+6gPTn168Vq/8IgkcbG3vJVmI6sAV/KgDEJSGP0UdBWro+ivfGO6vF222Nyx55f6/4VqWXh21tpVmlZ7iRcEb+in2FbAGBQAgAUAAYArM8QxQzaVMZZDGYlLKynBBxj9elXL65NravMqByuMLnGTnpXDfaLvVtea3mlWMytjGTtGOQMd6ALukanNpoRcGS3bG5SxJQf7Na8viqyRlUJMS2eq47VkT6PqUUwh8neHbAlQZAGepHati38L2iSrLcPJcEYwr/dz64FAAss+suEEot7cpllU5c/4Vow6bawjiIMdwbL/NyO/NWgoUYAwKdQAlLRRQAUUUUAFFFFABRRRQAUUUUAFFFFAGd4g/5AN7/wBcjV+P/Vr9BVDxD/yAb3/rkavx/wCrX6CgB1Zuhf8AHrP/ANfMv/oZrSrN0L/j1n/6+Zf/AEM0AaVFFFABRRRQAUUUUAFFFFABRRRQAUUUUAFcr4ohmXUILghjBs2DB4DZrqqo6rYLqNr5RZlKnepHqOlAHHUUwNKtxLbzxeXJFwwzT6ACiiigAooooAKKKKACmTv5cLN0wKfTJU8yJk65FJlRtzK5l8nk8k9TRQQVJVhhh1orjd7n0cOXl02LVg5DNGTxjIq7VOxjOWkYdeFq5XVC9tTwsTy+0fKFFFFWc4UUUUAFMESKchFB9QKfRQAUUUyUP5Z2EBu2aADzow+zeN3pmrek6L/bXnSzTSJbqdqbONx71kaTaG9vYrcqjiSTcw3fdAPOfwr0e1tYbO3WG3jCRr0AoAzrDw3p1ip/dCZj/FLz+lascaRIEjUKo4AAwBT6KACiiigAooooAKKKKACiiigAooooAKKKKACiiigAooooAKjklSLbvYLuYKM9ye1SUxkV8blBwcjI6GgB1FRXKSyW8iQSeVKRhXIzg/Sqen6fcWsY86+llkLl3OBhvbnoKANKioBcZuTD5MvAzv2/L+dT0AFFFFABRRRQAlVNUuHtdPmmjA3ouRmrdQ3Vul1bvBJyrjBxQNWurnmt1MZ7l5HYsx6se9Vw2C2MYfg1d1PT5NNv5Ldm80Y3Kw9D6+9R21r5sTM/G7oP61zKMrntSrUeRENFOkRo3KuMH17U3OSABknoAKjldzpVWHLe5o6JZz6hO9tENqcM8n92usa00vQ4DdNHyuBvPzNn2rJ8IadKHa985kTcUaPbjd065rp1tYVieMrvRzlg53Z/OuqKsjwK0lKbaKenauuozkW9vL5AB/fMMDI7VqUyONIkCRoqKOgUYAoZ1UgMwBPTJqjI5TxWj/2hEGuH8iWMgxA4HHc/n+lMs9GmvtIS4VgZSTsyfvJ2yfWuivNOsL5knuY0fZ0fOBj39adYy2Qt9lnJGYo2KYDcA56Umk9y4TcHdHJNol683lNaknpuP3fzpz+GL2ziFzHiZh1hHUfQ966PV9XOmNEBbtL5meQcAYrObxS5wqWY3Odq5lGMnp2qVBI2qYqpUVmYtg1y195Ni/2acrkBuNzenpnGeta9wNV1DQZ4bqIxyxEFiwx5qjnAqxoWlzm4mvtSU/aPMJQYxjjBNdBVnMeUSMs9wzxjaoAXHrirFvbzTxn7NGJJPu+X1I9xnqK0vEum3a6rJcLahLbgb4x8uM9/fmsgpLDdReWAJtw8sKc854qFFp3OmpVjKmoo1r/QRZqUhbzJyPNO4YEaAcgnp1rMtVmkjQpIpVWyU6fniugtr6bUNGubeZ5I7jDOXkAZZMdVA7dqwdO3QsRIuxX6buDkVZzFtYSk5lhc25IxiFiM/malcGRw8jvIyjALsWx+dLnPSigCpd3BU+UnBxyaqbmBzuLezHIqxexMJDL1UgA+1VhzwOT7VzzcuY9jDwpOldmlbyM1uPImlhBOSI5CAD34qYyTnH+lXHH/AE1bn9ahtojFCFPU8mpScdeBW62PKnZSdiPyIsf6tT9RWZep5U4V/wDVkfKM8CtUyIASXAA96qzvDLJCwKvzg9+KGrodKfJK7RVsGhLFXGMHKknrVyJLfay5Rmb7x9akNpAX3FOabJbxefHLKCYVYeYgH8OecUJWFOXM7nV6JJqb29oZFha1Kfe3Evjt9ak8QHZHbzNvCxybiy9V9DVuwvrG4Ahs5UbYo+Vewqa5t0uYxHJyu4Nj1waZBjW1ityy3dzKZzIvQqApHbIq2ljaI4ZLaFWByCEGRWa+rW+npJbxgyypMyiIH7oz3PYVWfX7wS7kto/KBGVJy2O/NAHR1QudGsLpmeW3Uux3Ejjmo4dcs5ZUjPmRl+AXXAz6ZrSBBGQcj1FAHHzwyWEvkXHUfdfHDDtzSV18sUcyFJUV1PZhkVhahpVtb/vI7xbdR1SQ5H+NAGPMkI+8djNwCvBNVkR0kAkhkMbBvnxy3bqRUj3EciyZYK8Z+Vge/YiuoGq29ppiPK6+ckYzEGyS2M4oA4qEjhPKIO7G85wDV4P5UYiZxM7cAVt6ZqP228+zzWUKxTguML3Hr6mpNSi0Z5ER7mO2kjOf3WAT9eKAMH/Sjj/VjPBHp709bZNq78sR1yTgmnxujGQJJ5iq5Ab1GeKfQAgAAwBgUtFFABRRRQAUUUUAFFFFABRRRQAUUUUAFFFFABRRRQAUUUUAISB1IFTW1ndX7FbSMFehlY/Kv/16gUKs4eWBbiMqVaNjj8QexroYNd0+00uOVYPJL5CwoBkkd/8A69AGHqcFtp90sMd1JLInMxbAVfb61CvnTW/nQQSNFnBkK/KK1LAeH2ne8uJmaZ3ztuex9Md66K6/c6a32S3D4X5I0AA/L9aAMPTNJtm8u5ec3LJ2xhQ30q2qBppF0+1jWTlWmwAB/jWVcavJpdq0Bt5EuDyC+Mc9+KybPWLyzvPtIfcGP7xAMBqhzSdjohhpzjzI7+0tvs0ZUuZGZtzMe5qxVexu4760juIj8jjP0qxVmDVtAooqtfX9tYReZcyqgPAz1J9BQJakswUxNvTeBztxnOK89KTSXr3knF0kxbDdyDwDVu+8T30l2/2d/Lix8oAB/HmqenJJfTx2SyCOSUn94Rntk1Cmm7HTLDVIx5mjvtPuftljDcFdnmLnb6VaqC0t0tbWOCMYWNQBU9WcwUUUUAFFFFABRRRQAUUUUAFFFFABRRRQAUUUUAZ3iD/kA3v/AFyNX4/9Wv0FUPEH/IBvf+uRq/H/AKtfoKAHVm6F/wAes/8A18y/+hmtKs3Qv+PWf/r5l/8AQzQBpUUUUAFFFFABRRRQAUUUUAFFFFABRRRQAUUUUAc94i0p5CL20jDSoP3ijq4/xFYCMHUMvQ135rkbnw7qJ1KRreWMWzMWG48889PrQBn0VDHJICyzR7cOY94+6WHUVNQAUUUUAFFFFABRRRQBFLBHLy459RUaWUS/eLP9TVmilyrc0VWaVkw6UUUUzMKKKKACiiigAooooAKRioUlvu45pHcRrubp/OtOx0C6u3ja8XybcjcUDfM3sfSgCr4TuBFrDRxxr5Uw25BBwwGf6V3FZ+m6RaabHshQMQxIdgCwz2zWhQAUUUUAFFFJQAtFFFABRRRQAUUUUAFFFFABRRRQAUUUUAFFFFABRRRQAUUUUARSQpI6O27KHIwxH5+tSUtFABRRRQAUVE08SttaVA3oWGakoAWkpaSgCjcaRY3TM01sjszByT1JFYviiwhtoI7m12xSfcEar98n/J5rZvtYs7BxHNITJ/zzQZauX1DUJNTuvMkUJGmREh6gep+tAx1vp2l3OnJcXmpOhztdchcN6YrRsNN0XT4kvo7rzFjy4Yv17dP89awzGjHJRSfUiq9zHGnluEUYcdBRYLs6C58TyyEx2VqUB6Sy9MfSqX9p6iVw17IcjnCqP6VWooEKZJsYFxP/AN/W/wAaZIHncPPNJI46EseOMcU6igCEqyssHmSeSVP7vedvB9KdFCg1C1Lblg8xS4T1zxx9ajiDyM7sxDjKgY4FTRmFGP2xZJFJUKUO0LzyxNAHfsoZSrAEHgg1z0mjpc6yA9o0EcJDxyREBHwRgEevWtu3ubaW3SSGZGjxw26pxzyKACloooAr3lrHe2r28wOxxg4ODWFHo1tolzPqMrebbovyx7NxXkc10bMFGWIA9TSfJKhHyup4PcGgDkILbQJ5LeRb858xnMcjEHJ7e3OKTWtKTV9UzpzfP5O8sR8rc4GD69fyrpxpdgsjOLSHLYz8g7VZSNI0CRqFUcAAYAoA5s+FnR821ysaMB8jgtg45xzUz+GolsFVJtlyv3pTkhvXIJroKZNGs0TRyDKOCpHqKAODmjjSWSK5vIFRSAViO9256AU3XdLgs3tWsvNjacEiNxgqPrXTJpmj6M3nMiIzH5S/OPYVxusXj3l9JmXcVYkFCcD6VEmkdFGlKd+iJhbhE/eSt6fe4Bp/2ZSf3jM/1PFOVsQr5u0HAJpN7ycx7Qv9496swejIoreN5GdlB2sQBjgVK9tE642Ae4FHy20BPXHPPc1DFeFpArqAGPBz0pNpFxpykm0PilkEiwunIHLZqxVaHak8gfIdjkE+ntVmmZh8wyUd42xjcjYNPudRuWVRcX0u0dADtz+VRswVSx4A5rKZ2kbe/U/pUTnynTh6HtmXY7qAM3JUk5LP3P1qyDkZFZFWrKUhzET8uMiohUu7M3xGD9nHmiXGUMMMAR6Gp7PUpbC4gR5WNszFSp6KPX8Khqvu33pU5wgyAB61seedJd69bR7Rasty7EghWxt+vFYUrPdXD3FwsfmPjhR0wKAoGcADPXFI27jbjrzn0oAa8MTghkU9ulKkUceNqKMd8U+ormRooS6YyOxoAjuBK08QjcxjnlTg/Sq0VqpcLOrqSSQM/KatQK7yNM/AYDauc4omUG5i3/dGSOe9ADXg+z4kgVsg8oDwacbtVwrI4cnG3HepmdVXczAD1pBIjqSjA8GgBnnssipJGV3cAg5FTVQsDJcoJZpA21jgDir9ABRRRQAUUUUAFFFFABRRRQAU13RAS7AAetJNJ5UTPjOO1ZjMXYs/LHvUTnynVh8O6pppLHJyjg/Sn1kdDkcH1rRtZjNH833gcfWlCfMViMK6SuTUUUVocYUUUUAFJDaXF1MY7GANJ/E5GAufU0tPtLubTZzPAxCsQZUxkMBQB0Fh4btYoY2uwZ7gEMW3EAH2FbdMhlSaJJEOVcAin0AcV40tnW7juCSI3UIMHqa57IHfFdZ4q0y1YLNLcTrK7kgKpcYx0A7Uaf4Xsba1W7vGLSBNx8w/ID2OKylTu7noUcZ7OHK0XvCMTx6HGzgDzGLLg9quazqS6bZNMCrSAjahPLc/4ZrnJPEP2fT/ALBp/wC8mTIEyYC9c5AP1Nc99suZJjvfMp4Lucn9a0WhwylzNs7dPFdg6Z8u44HPydK57W7xtZkEgUCOPIhBGGI45P5VUtNN1HUizQhzsGWzlR9B61s2Hhye9mSa9DQRRnAQ/eb/AAo3CL5Xc5nhR6etbPhK2a51gTgHy4AST7njFbM/g6wkmMqSSrlgdhbK47j1rZ063s7e2UWKIsR6Fe/496yjTs7ndVxnPDlSLdLRRWx54UUUUAFFFFABRRRQAUUUUAFFFFABRRRQAUUUUAZ3iD/kA3v/AFyNX4/9Wv0FUPEH/IBvf+uRq/H/AKtfoKAHVm6F/wAes/8A18y/+hmtKs3Qv+PWf/r5l/8AQzQBpUUUUAFFFFABRRRQAUUUUAFFFFABRRRQAUUUUAFFFFAGZqGk21zYTwiLbvJkGzg78da4gqqW7mRHEkfDruOQa9GjlSRnVGBKHa3sa53xHpk73H2u2i8xGTbIqj5h1596AOeK3dskbTxOkcgyhk/i9sineeVOJY2XnGRyK001S21HToNOvU2Pg7ZAcBSo4PtWbbyiWPO4MRwcGgA+0Rf3/wBDSLLK6bliBHb5uamooAjimWUccN3U9RUlQ3ETNiSPiRf1HpTHuWOEjQiQnGGHAoAs0VEsrBgsqbCehzkE1LQAUUhZV6kD60tvBd30rR2UO8DgyE/Kp96ACirMukatBGGa2SY5xiJ+f1rKma7kwIYZkdc7gU44680AXCQOpxRWhpGh2usaXFcSzXAbPzDgDI9OOlW5fCkUcTta3M/nY+XzGBU/WgDEpsjhELdcdvWtI+H9SFs0peLzF6Qrzn8azFkbAdVIeNg20jowOcGgDpNF0GOCNLm8/e3J+YZ6J6ACt2obS4S6to5o2VgwzketT0AFFFFABRRRQAVBPbmZ4mErxmNt2FP3vY1NS0AJS0UUAFFFFABRRRQAUUUUAFFFFABRRRQAUUUUAFFFFABRRRQAUUUUAFFFITgZNAFJtKsWvGu2t0adurNz+lXaRGV1DIwYeoOaSR1jRndgqqMkntQA+q1/cizsprhgSI1zgCls7uK9t1ngbdGxOD64OKy/EeowRWclmNsk8oC+WT0B7mgDmQXffLJzLISzE+vpWWS+8nLeZn/P4VpNIsKKrtlsdB1NNaRySyQEkDq3BqZRubUqvJfQkeTy4wz9fb1qIpPKjK5jUHsMmn+TvAMx3H0HAFS1RkxkSeXGqbi2O5p9FRS3EcR2sefQUAot6IlopEdXUMpyD3paBWsRSqQfMQ4Ze3qKsWlnLqUhjiKrGAC7k8gH0FRnJBwcH1ra8MwRRWLMm4ylsSE+o9PbmgC1b6RaQQpEE3BRjLHr9fzqR4JbdWe0lkBGP3ZbIOO3NWqKACLVLR0UvJ5bHgq4IwfSriurjKsGHqDmqTKrqVdQwPYjNV/sYQyeTNJCr/eVMY/D0oAZDALuPzrl3lLH7pOAMH0FP+ytDKJLR/KOTuQ8q34VPFEsMSxp91RgU6gDPl11rK+NvdL5gCbiYk6Ht3qaHxJp8km1zJDxnMi4BrC1mJk1l3fcfMjG1j0wOoqrQB2EusWEVsJ2uUKN93ack/hVL/hKLHKhknUMcZKcCuaEaA5CAH1AockIxUZbHAoAZfan9sneaSUMedoHQD2rJBbzDKSQwO7IqUIZI90a57Mo/hNJbIWbLI5HUDH3sdq5+WXMeyqtJUi6h3nKp5jDu5H6U+OKeNAokQgdMilih2kFscDgAYqaug8d7kTMsimKQbSeOe/0qOKzCSBmYtjoP8asMoYEHkVHnyeGyU7HrilZMpVJRVkOkiSVcMPx7im25Yh1Y7trEA96gu7sLF+6b5icZx0qPSbKbUtQ+zRTGMMCWbrilzWdi1Sbhzl6RQ8bKe4xWVgjhhgjqK2r+wl0eaKGWbzkkXO/bgL7VWmt0mIY5B9R3qZw5jXC11SepnVYsk3Tb+cKOvvT1sefnkyPYYq0iKihVGAKiFNp3Z0YnFxlHliOqCRvKnMmxiu3BIHvU9VrxnXYwGUz8w/x9q3PMLI6UVF5p7xPn2HFJ5kzEgQ4HqWoAWSdUyB8z9AoqPZJLcBpIwEUY5OaCr21mwDbmHO7096r20snnqNxYN1H9alys7G0KTlFyNGmSojxsHAIx3p5OBk9KruftLlFP7tfvH1PpVGIy3tyyxtK+9QMquOlPmtUcMyfJJ/eFWAMDA4FFAFSx8oR5VvmP3geOat1VvEjCrhVEjHCnpz60vkzrhlm3OOoI4NAFmioUuAW2OpRvfp+dTdeaACiiigAoopnmqWwu5vUqCQKAH0VFHOkjsgDBl6gjFS0AV71d1uT/dOaoVr1TmsiWLRMAP7prKpBvVHoYTERp+7IqVb09fvv2PFNjsnP+sYKPQc1dVQqhVGAO1KnBp3ZeLxMZx5Yi0UUVseYFFFFABTJQxiYIAWI6HpT6a4LIQrbT60AanhPULn7SdMkC+VGhZT3HI4+ldZXnmmx3cupR2trKVCuHdjwT6jIH6V6HQAEZqveWcF9D5Nym+POSuSM/lVmkoA8/wDEVsun6wsyWwhhb5VAP3sDk/rXQ6PoVo+nRS3dvvmkIkbf1B7D6VZ1PRo9Wu0a7JEUQGwKeWz1z+QrVRQiKqjAAwKAAAKAAMAU6iigBKaiqi7UUKo6AU6oo4EjeR13bpDlssT/APqoAmooooAKKKKACiiigAooooAKKKKACiiigAooooAKKKKAM7xD/wAgG9/65Gr8f+rX6CqHiD/kA3v/AFyNX4/9Wv0FADqzdC/49Z/+vmX/ANDNaVZuhf8AHrP/ANfMv/oZoA0qKKKACiiigAooooAKKKKACiiigAooooAKKKKACiiigBqqqkkAAk5PHWqWrW91cWy/YpRFOjh1J6HHY1fooA82uS9xc3Au44o5TJkKAQM/4HFbMNvBrNuXtUS0vbcbWiXkOMeldNeWFtexsk8KNuGN2OR+NcMk39lalJcWjPshfYwkHzMvGc0AKj5yrjbIvDIeCDT63NbspL9Le9sIUk+UlgMBmzjH1rBRw4OOCpKkHsRQA6iiopbiOJtrE59BSvYaTbsh0sYljKnj0PpSQM7KQ+NynBx396cjq6hlOVPQ02SFWbfuKsO4NMTRoaDo8OrGS6u8vCjlY0zjPrmuuhgit4xHDGqIOyjFYPg61mispbiVjtmfKL2wO/410dACUjKGUqQCDwQadRQAxEWNAiKFUdABgCn0UUAJXCXvmxavdxXGN5feuBjcD3rvKxtf0lb2IXEW1LiEEhiPvDHSgCt4Wuo0intDhWQmX0yD1/Ktd9SskmSJrmISPyo3DmsHwrbSTSzXcikQlPKCsOG9aS5k0TzzpEdsyyGUA7Y89wTznOKAOpByM0tZ2n6ilxLNbOnkzQNs2Fs5HYj1rQoAWiiigAooooAKKKKACiiigAooooAKKKKACiiigAooooAKKKKACiiigAooooAKKKKACoLwTNaSi3CGUqQofoT71PRQBz8ehXAltyLvyreLB+zoCFBxzznJGatDTrm606a21G7LGRySYwBhfStWsvUZBcXkVkrEDG+THp2GRQBms2qtH5Gl+TFaRHajnhmxwfbrVIaNqO5nZY3dzlmaXkn8q2dSY2mkzG2/dlF+UjtzWF9uvv8An8k/If4UAVriB7O+KXIRXKAjBzxk96dRKZJ5DJPI0rEbctjpUBzE22Ms2OdmCaAJ6Kaj7wPlZT6MMU6gAqlc28hmLou4N79Ku0Umro0p1HTd0RW0RihCsfmzk+lS0UU9iJNyd2Fbfhz/AI85v+ux/kKxOo64rZ0K5t1ga3wsUinJ+b72e/NAjYooooAKKKKACiiigDB8Q/8AH5bf7jfzFZlafiH/AI/Lb/cb+YrMoApPesJDsQFQfXrVtGDoGXkEVXeyVpCwchTyR/hVlVCqFHAFTG99Teo6fKuXcq/ZWfUI445FiS4OwlugNXbvTpdHnjt5pfNjkHyOBjGO1RupOCrbXUhlb0I6V0sLLr2gssqq04BUg8bXHQ+1UYHOUUxFkiZ7eYgywna+Dnmn0AFFFRSXMcTbWPPfA6Ur2GouWxIVDDDDI9DTLdRYXMd3bJ+8jbJAP3h3FPVg6hlOQehpaB3a0Nt9e0/VbBreRjC8qFW3LkRn3rLv9NudLiEsrLNb8DzV4I+orn7hZLe4IXjd0PqK7rwzK97oyrdr5qqcBnwQ3/6qmMruzN6tFRgpRZzYljKhg64PvTI7qKVyqk9cZI4JrpdQ/sbT1+0i3hkmBIRFwck+1ZekWQ1qK9cypHKzqVCr8q454H6ZqzmKlIyhlKsMg8GtJtA1NWYAQOoPDb8ZH0xVK4sNSiim32cg2A4dCGH1oApptiudisSrDpnODVilh029ECvDp8rZGQTgE5qxFpepSsqizZCepkYACgCsQCMEZFV5AkGPKRd7ngnoKsSrJb3LW1wnlzDt1BHqDTJoxLGVOMkcHGcUDTa0IjHPKpWR0Ck/wjkipwoUYAwPamQuzBlcfMpwakoEFFFFADJIklXa65HWoxHNF/q2DLn7rdR+NT0UAU2YneJrZth6nOcfShUJIEF3gccHmrlRtBEwwUH4cUAVrieeLoytgA8DrSLI7Mv+kBSV3HIGPpTbiFVuEWNWYlcbQeQPWpo4xEWVoS4B+U7R0xQBJYeTdsVu70RIh5Cof3g+taU2r+XA8OmwrBEDgSnjgd8VnRyJvMYQo2M4IxU9vb/bL2K2IBUnc3POBQBAllPqF/HPumIkcK0xXjpVq8sH024EWS8L58ti2W4AzmurJWKMnGFQZwPQVyl9fHUrtZkDLbouEDDkk9TQBFRRRQAUUUUAFFFFABRRRQAUyRiBtTLSNwqjkk05mVRliAPerWg2hk1L+0rgGG3gGEZzjcf8MZoA3tA0htNhd5pWkmmwWyMAcdK16zNP1y01G4MNv5hYAtkjAIBrQ82PKjzFy3QZ60DatuSVnardyxwmCyG+8cfIvoM/ePtVq2uobtGeCQOqsVJHYjqKq2OkQWV3Lcq8kksnG6Rs4Gc4FAhNI057CFvNuZZ5ZMFy7ZAPt6VpVHKrNEyo2xiCA3ofWkgRo4USSQyMBguepoAlooooAKKKKACiiigAooooAKKKKACiiigAooooAKKKKACiiigAooooAzvEH/IBvf8Arkavx/6tfoKoeIf+QDe/9cjV+P8A1a/QUAOrN0L/AI9Z/wDr5l/9DNaVZuhf8es//XzL/wChmgDSooooAKKKKACiiigAooooAKKKKACiiigAooooAKKKKACiiigBKy9U0Kz1LLyIUlP8anBP19a1aKAOZ8NRX9pdTWssbi1XIyw4DD056EVa1rRBcr9os1VLhP4RwHHofetuq9+ty9nILNlWfjYW6ZzQBxCsTkMpVlOGU9Qap3NvIZi6DcG9+n/1q1tYVYtXK790kiB5VA4VunBqtSaTRpTqOm7oitojFCFY/N1PpUjY2nd93HNLSEBgQeQaFoRKTk7s63w8u3RLUYI+Xp+JrTrD8MXglsjbPIDLAxAHfb2NblMQUUVl6xq/9mtEiwmWSTJxnAAHvQBqUVycviK/dy0ccMSAdGyx/PitbQNQn1K0eacR4DlVZOM49qALV9qNrYRlriVVwPu9SfwrK/4Sywk+TyLht2RjYMH171Pc+Hba5umuZ5ZZZSpUbz8vtkDFMtdBWaySPU1R5Y3Oxo/lwuenFADLbxRp6mOGWN7bjuvyr+VWvsFlc6tDqFvKnnIDuCEHcCMc1m3fhWCINPBPIFVSSrr5nvx0rFa3n0e+MkJaF4zkPsIV1PTNAHSa5aXLXEV1FGrxwsrkx8ScHn6jGeK0LO6g8uVftRkMTYcyEAqT2PSsy08TxNII72EwE9HX5l/+tT7yKG6t8adaLcJeyBpZf4Rg9Tz1oA3QcjIpaz0t7u3Zdlx5q5wVfgKM9vwq/QAtFFFABRRRQAUUUUAFFFFABRRRQAUUUUAFFFFABRRRQAUUUUAFFFFABRRRQAUUUlAFe/uPstq0g5Y/Ko9SelUrK3NvF+8O6Z+ZH9TVHX9Qez1SENC0kYTK5baobJ9utQf8JBN/z5p/39/+tQA7XdQBjksYo97MMO2cBOhrJp9xO11dvMYli3AZAbOT61GWAYKTyegoAWr+hSMmpNGOkkZJ/Dp/OqFWdMk8nVIGxnfmP6Z7/pQB0N7ZxXsWyXIxyGHUfSsG80u4tFLgiaIdwPmH1FdLS0AcYCGHBzS10F/pMVzmSL91Ljt0b61zu7Ehjf5XHBU8UAOoopCQoJPAFAC1FL5X8YBbtjrRuaX7nyp/e705I1ToOfXvQBoWWsz2lssUlv5oU8Nv+bH+NX5PEFmsYKFmkY48vHIPvWHUcy/ujtHIOeKAOgtdchkO25QwMehzlfzrVVldQysCp6EHIrjEZZEDDkGpYJ57Y/6PM0Y6lRyD+FAHXUVjWuurwt4mw/8APRBlfxHateORJU3xuGU9wc0AYfiH/j8tv9xv5isytHxIpa7tgGK/I3I+orJ8pv8AntJ+lAEtFReU3/PaT9KPJOc+dJnp1FAEtXvD83kalIzzNHbuoyNuFZugycVlNbs/Bmk2ntVhZLhbYW4uZPKA2heMY/KgDota0OK7D3dvuS5Vcjb0f6iuajbegb8x6V0/hm8e609opdxeBtm8j7w7VztzbrZXs1sBtw5Kgnkg9DQAyqNxbSGYsi7gx9elXqKTVzSnUdN3RFbxmKEKTk96loopkN3dxkkUcq7ZFDCqs8l1bW6QR3EogVtyhTjH5VdopNXKjOzRkQMEkdkOWK4yetadoklnte3maOVQfmHfPqKSVI1iYmNTx0x1pwQmEIzEnGCRSirIqrPnlfY27HxDci7jjvVjMTkLvQY2n3yeldKrB1DKQQehFef28Y1G8SwhZcv95j0AHX8a72CFLeBIY12ogCgegqjIkopaKAMvWtJGpxJsl8qaM5V8Z/CuJmj+xTyw37EzoegPUdsV6TXPeIND+0yfbrZA1wo+ZD0cf40Ac9CiKN6KRuGeTUlCWt3ehobe3k3EclhtC/nUFokkUbRTZEiMVYHqDQBPTZHEaF26CnVHPEJoih49D6Uio2vqRw3aySbCpUnpViqkFoyyh5GBCngDv71bpRvbUuqoJ+4FFFMlfy4y3GR0zVGRHdDaqyhcsjD8qeSEhYq47kE81qf8IlLdxpK9/jeoO0R8D9at2/g+0jiRZp5pGU54IAP4UAcnZykeYzA5YZUnkmuv0fSxZgzyMzTSKAQwHy8cj86zL/SoIteZZ2EFof3ibSRk+n5iumBBAIORQAjqHRlPRhg1y+qaWdNaOaJ5JIACrBiPlPaupqC9tre6tzHdKDGOeTjB9aAOVJAGScComuYVzmReOtTnSZpjJFYXCTxR8kng5yeM96ff6YbPyZlt2KSL+9AG7D49McUAUzc5YeWjOvUkdqdDOswO0MCOoIxTo5FccAqR1UjBH4VHFDcT3whtFYu7YJZfkzj1oAnop+qaTf6XEtw0ySxZG7jG0+n096l07Rr7VbdJ/Ojgt5BlSPmb0xQBSe4iSQIzgNjNKJleMvEryAf3FJrdt/B1oqP9qmkmkbjcPlx/9eugt7eO2hWKJAqqMcDGaAOZ0rw7JdLHcanxGeRb4/LJpfGMVylnHtKizQquwDJzzyT7YH511VQ3dtHeW0lvMu6OQYIpNXRUJcsrnIeC7US3dzORhRGEx0yD3/SuoTSrKOWGRYAHhGIzknbRp+mw6eu2EuRsCfMc8DP+NXaErIdSfPLmY1I0jBEaKoJyQBjmn0UUyAooooAKKKKACiiigAoopKAFooooAKKKKACiiigAooooAKKKKACiiigAooooAzvEP/IBvf8Arkavx/6tfoKoeIf+QDe/9cjV+P8A1a/QUAOrN0L/AI9Z/wDr5l/9DNaVZuhf8es//XzL/wChmgDSooooAKKKKACiiigAooooAKKKKACiiigAooooAKKKKACiiigAqteXa2caO0cjhnCYRckZ7/SrNFACUUtFAHP6xoTTTteWWPNYfvEJwG9/rXPK+SVYFZF4ZD1Br0GqV3pdleOHnt0dh36H9KAONorVuvDlzDITZyLJFydjnBX2B71lS74HKXETwsDj5xgZ+vSgAjlltbqK6t1UyRnkE43D0rrrbWrC4IVblFfbkq3GPzrkahcwPMFcqXXoDQB2lzrenWxZXuVLAZwvzfyrmL+/Op3n2gKyQqu2NW6+5qsFVQcKAO/FV4mMsroZWVgcgKRjFAC3suyIoufMfgAc131gIxZQmJQqlQcBcc/Sub0nT45TYGMJu2+bLu5JweDXUC5ia5a3DfvVUMRjoDQBNVa++1fZn+xeX5/G3zPu+9WKKAIfKdnjkaVlKj5kX7rGsnWpNKu5ks7y/aJlP+rRsAntnitysvVNAstUkSScMrLnlMDP1oApp4Z02WEeXPMyjOXWQHNZmr3mlW+mm20u7aJi+WWIEkkeuenNdRp+m2+nRvHbKVVjkgnNI+lWLyvI1rEXddrHb1FAHAHW73YkMN7KItuOSPyzitDRfEk9mxjunaeAHk5BKDHQV0lx4dsLm9juHhXai7fLAwG9CatNpNg1v5BtYvL9Nv8AWps73NvaR5OW2o/+0bXyIpjKNkoynByR9KT+07LyfN+0JszjOf6UNptowAMI4ORgnj6UxNJs43DxRCM55xzn2OaoxLnmJuVdwywyBnk0+s/UYGDRXUEIkmiOAO+09cc4qPRJ5mtjDeTK92hJdcglQegNAGpRRRQAUUUUAFFFFABRRRQAUUUUAFFFFABRRRQAUUUUAFFZ+o3txZMjpZtPB1dkPzL+Heg6tbr9jysgN221AVwQffNAGhRRRQBjeKY5H0WXyyo2kM2f7uea5kHIrqvEl0LTR5mOcvhBxnk1xwuIlAXkKB1wcUAT0Y5zSAgjIOR7UtABT7Z1jvraRzhFkBJ9KZTJSFTcegIJ/OgDtKKRHWRFdDlWAIPqKWgAqneaZaXjGSaEPKF2hskEVcooA4yWC7tBGk0WC27G5ucCmiMkhpDuI6AdBWv4iZTdWq5G4K2R+VZlABRTXBZcK20+tOoAKbIxWNmHUDNOqOd1WMqT8zAgD1oAWFdsSgemafTUGI1B6gCnUAFNZ5IIpDBK8RKnO09adTJ/9RJ/umgARchXJYtjqWJp9NT/AFa/QU6gAooyBjPeigAooooA2fDV/HCZLOaRVLPuiBGN2evNamraRBqcQDkxyKcq69c47+1cO2+5YDf5a53Ljqcd89q7bQr4XWmQ+ZJmZfkfcRksKAOSXerNHKMSRsVYe4p1XPFWbfVEkS0ZQw+aVTw/4eop1nos9xaxzNc7DIN20x/d9utAFGkLAHHU+g5P5VoXGiXkQzC8cw6nI2n6CtDRbFraAy3EYWdzkjrtHYUAYUcU0xIhglcjqAuP51HKtxHIYmiMTAZ+eu0rE1+PzZIPIXzJwcFB1Kn/AOvQBhiHJBkYsQcgdgalRZJZRDBE8shBO1R2qy2iarcRhVhWLecZZ+VHvXS6ZpUOnruVE84jDOoIyPxJoATSbCK3tLZ3t1S4WIKxxz71pUUUAFFFFABRRRQAmK4KZ91/eLjG2dh+td7XIa9B5GsOwI2zIHwBjB6UAUKKKKACiikjV7iZbe3+aRyB0yF9zQAfO8ixQoZJn4VB/npXSWHh2GJoprpjLMvO3+AH6Va0zSINOLOuXmYfM7fyHoK0qAEpaKKAKt/ZxXtq0Uq54yvqDWTo08zRNb3CMskXHIxxXQVjXsqR67FuO39ycktgHmgCe5nS2t5J5DhUGTmuTlubm9j/ANInkMbHd5eeMdh0ravdS8wtHBF5sK5EzEfLj2NYs8H2K6+z+YHRlDxN3K+9AEmjyvZakkUbL5dy4BQjp7iunmmjWJj50aFgQpLAc1xs0fmun7wqVOcDrThAgYHBOOgJyBQOw26WaOcm9m3yuBiVcYK55wR1ruNMtrS3s1FkB5T/ADbgc7uOtczpUCXsU1hcMCiAPEf4lznOPanaNqLaJeS6dfEeUX+WT0z/AEoEN8RXM099PbTzlLdCNsY4DcZyfWtTwnazQWDSPIfJlO6KM/wj/wCvWx5VtcgSFIpcjhsBv1qUAKAAMAdqAHUUUUAFRyypDG0krBUUZJPapKxfE91BDpckEjgSTYCKR97BFAC6brIu72dGePyS4W3I4L8ZPFbFcJa701G1aBVMwkG0EdR3/TNd3QAtFFFABRRRQAUUUUAFFFFABVe7YIiuXdQrDOzv9farFQXckMVs7XBAixhs+9AEwORS01NuxdvTHH0p1ABRRRQAUUUUAFFFFABRRRQAUUUUAFFFFAGd4g/5AN7/ANcjV+P/AFa/QVQ8Qf8AIBvf+uRq/H/q1+goAdWboX/HrP8A9fMv/oZrSrN0L/j1n/6+Zf8A0M0AaVFFFABRRRQAUUUUAFFFFABRRRQAUUUUAFFFFABRRRQAUUUUAFFFFABRRRQAUUUUAJUc0MU8ZjljV1PZhmpaKAMeXw3p0hXbG0Sg8qjHDfWrI0jTxA0AtI/LY5Ixz+fWr9FAHCa9pNxp2fJO60duGb+D2PtVdfLjj3/KAByRXoLorqVdQwPUEZFZc3h3TJUZRbiMk53IcEUAcVa7ZHMolKk8BFYjipwwjLs8jqSepkPIrXvfCLJE72dxuZeY1ZefpmsGKBnDmdR56k8MPun3oAng1K5tGFzaNJwOkhyrD869AhYvCjHqygmuDQDzbdWA5lQY7dRXb7hdWytbzbFJBDAdgeRQBZpKKWgAoopKAFpKojV7E3htPPXzwdu0gjn0zTBrlhucNNtCS+VuPQt9aANKio4ZknhWWJtyMMg+tKzqgyxABOOTQA6sONbaz8UsqL+8u4ixx2I5OfrW4TgZrEsYba+1mfUoZDJsURrlMAHHOD3oA26WqtjHdRxst3Ksh3fKVXHHv71aoAKKKKACiiigAooooAKKKKACiiigAooooAKKKKAKt/NcQW++2tzcSZA2BscVQt7fULq9in1GG2EUeWjAzvRjWxRQAtJS0UAct4nuXku4rRkdIl+fJ6SH/wCtWOWG4KQTn8q2PGytss3XeoVmyyjOOlc2llOLZ7pHlKLks/HT6ZoAkcPbsfKXKOQAM9Ce9bMGgXgJEt1HtAGCFyT65rG88SQ7T5ikgEOV/Wui0zXrWS2iS6uVFxyGyCOlACx+Hogg825mZ+5UgD8qcfD1sQQZ7jB/2h/hVzT9Rg1FHeAnCNtIbr9fpVqgBsUaxRJGv3UAUZ9qqXeq2lpIYnk3TAZ8tRk1mazqEwvkhtLnCKh8wAAjnjmspFEZVDlmI++eT+JoA1n8RyLj/RFAZsDdJg/jxUP9s6icnMK+2zOP1qjKgkjZSM59agSY26Ik4YnpvAyKALUjyz3DTzuHkYY4GAB6CkquD9ok4GYl756mle3K4aA7XHYng0AT0VD/AKQuOUf1HSlCzNne4Uei9fzoAkJABJ6CoocyfvnHJ+77CkeGSTCvJmPvgYJqKGVop/s78rnCnFAFymqCN2Wzk5HtTqKACq7q1zIyEssa8HB6mp3yEO3lscVFan91t53KcNnrmgCUDAA9KWiigBCoJBIyRyKWikJCjJOB6mgBaZMSsLkcEKTSpIsn3Tn8KinbfmFAxY4yR2FADEnREUIrOF4Ygcioo7iSG+W4tzJFg5PbPY4/CrwUKOBilIyMHpQB0U88OtaJJLGzJ5eSQ2M5FW7aVZraORc4ZQea4OUNaTK0RYo5+aNWIJHpXT6JcXDaSDDavIwcgfMMdemaANmop7qK3Ul3G7+4OWP4UsNlcS7nuZ3jJPCRHhR+VWLawt7ZfkjBbuzck/jQBU3XkuRDbbOM7pTjn6DNWbKzNuZHkfzJZDlmxj6AVYlmihAMsiIDwNxxmoJ9Qt4DIrOS8YBKqMnnpQBaxS1SstQW8dlWGaPaM5kTGau0AFFFFABRRRQAUUUUAFYPiexaWFLyFC0kPDADJK963qayhlKnoRigDgQwZQw6HpS0roIbia3GR5TlQD1xng0lADreJJ7+1hmz5TyYbHf0Fdjp+nwadbiGAHA/ibknnua5Kx51SzUAk+aDwOwruKAFooooAKKKKAEqlf6Xbahgzqdw4DKcHHpVDxPdPDb28McwiM0oBYkg479q3B0oArxWcMNp9miQBMY6Z/E1xN1JKb5lm25RfLiOMBgP613rMFUk9Bya4nU5klmuDaqHt1kWUkcbfU80AjBIbec7vMz/AF/lWmZVjCiRvmI6AZqxDp11PDBcW0EkyurbmDDGckAAfhVK3IN1cZVg6nBB7VKjY2q1edJWFNwFuIHgfZKHHzdOO/Wr2uX1jqL2/kEtKrkBivylcc1Wxv3B0GOgz3qKQx74UTBIboOwqjE6LwrdMjyWDPlFG6IY5A7j/PrXS1yHh5gdcVc8iFjj8RXX0AFFFFAEZ8zzlxt8vB3eue1cx42RdtrNnc6E4THUev4cV1VYviSG1u7ZLSabyriQkwe7DtSd7aFQspLm2OW0TWorLUPMvIA+8ACQdUHfiu6t9QtLpVMFxG+/7oDcn8K8yis2e4CMkxUEhike4gjqAKm0e4jsdZhmcMUjY54wehoje2pVXlcvd2PUaKqaffQ6jbCeDdtzghhgg+lW6ZmFFFFABRRRQAUUUUAFV7zzPs7CKNZHPAVun1NT1Vgtpo7qaaS6eRH+5GQAEFAFlAQoBxnHOKdRRQAUUUUAFFFFABRRRQAUUUUAFFFFABRRRQBneIP+QDe/9cjV+P8A1a/QVQ8Qf8gG9/65Gr8f+rX6CgB1Zuhf8es//XzL/wChmtKs3Qv+PWf/AK+Zf/QzQBpUUUUAFFFFABRRRQAUUUUAFFFFABRRRQAUUUUAFFFFABRRRQAUUUUAFFFFABRRRQAUUUUAFFFFABRRRQAlcx4vtkgjjv4l2ybwsjAcbfU109MliSeJo5VDIwwQehoBHmtret9rgkuNrQpIGO3g4B616TC8ckSvCVMbDKlemK5TVfCZjUS6bltpBMJPX8ay7O71DRp03s8IbnypB8rCpjfqbVXB25Dvp7iK3jLzSKi+pNJbXUN1GHgkV19q4S9m1PXJGwfNSIbjGmAF46gdTVfStZutJuJCUZh0eJ+M+/saLu9g9nH2fNfU7TXNWOnLHHEqvPLnaGOAAB1rmbnUNRkWR5L2QKwOUTgfQU24u5dUuFvJ/lwP3cYPCioZ42kQBH2kHPsaoxG2Ty2cvnoIXYtgvIpYqxHQc0+BJbZHWGZl3ncwwCCfXBpkSu6ZEhWOQhnjA4JHep6ANiLXoHsUgu7SZmCgPsACkj05qS717TrnTpI2BEoUlIpFOSw6dKw6TAznHNAGhb+Kb5IVWexR3zjcH2j2qxpWq3OtXSR28Qs4oG3yFTkOP7vSsjGeKS2uW0y8W6iiBVclhu2g54oA7+lrL0nW7bUlVR+6nxkxN1/D1rToAWiiigAooooAKKKKACiiigAooooAKKKKACiiigAooooAKKKKAKmpWK39o0DMV5yCOxrktV0i405FZ3Mlq3Emzsc8Z9q7imSxrLG0bjKsMEUAcBvRYxh1AxgHNIixso+6/qcda2dP0mC01i4i+ZkjUeUsnPB6/WqOveVa6qohjIMkeWVF4+tAENleDS78zsrtDIu1lQZJbtWjceJImd4Y7eZkaM4cDB3YrBupg0UbR53FgQAOat54GeM+tAEFs0SQL8wBPUk85oieWYuQyqA2BxmpfJj3l9g3HvUMLJG8wGAgbORQA2R7qPGShzkDAp0CrIEkaQu3oTwD9KdeKTCCOqsD196Yfl89lGGVsBvrigB9v/rJQuNm7jHr3qemRRiNAoOff1p9AACCeDRSBQucDGTk0tADZXEcbMe1UZV5WaaUFlIOwHG0VZkPmzLGBlUO5jn9KbKphdpcKyHlgRyPcUAWAcgEdDS0wyxqMl1HGetQmZ5ZEWA/KeSxWgCaWVYkJY89h61Xj82O43OAEk7DsfepkhIffI+9u3HAouY3kVQhAwwJB70APL/NtRWdgCxC9gO9HmLsD5yD0xzWt4ZkhlgmDKouCx3A9dvb8KvjR7ANuW2VWByCM8H1oA5oyAPsKuH/ALu05/KgxSXWIIU3vJwPQD1NdTFp1tHcfaCpefOfMc5anxWdtDcNPHEqyPwzDvQBz2uwtYyrMygoyKi7f7wHSqUKsFJcAMxzxWpruoW1xuslRnmicEN2U9/0rPoAKKKRd3O7HXjHpQBWvIHkO9DgBSD6+vFbGh62bC2EEkbTQAZjZMZHsao1D5bxtmIggnJU/wBKAN6XxNcMH8i0VeoUu/P1Iqhcarqk5B+2eUQP+Wa4FUBPjAkjZTj0yKfHIsgOw5xx0xQAl9JNOge4lluHHyqDzyfQV3VoUntopvKKl1Bw64YfWuW0SyN/qG8sRDbkMcfxN2FdjQAUtFFABRRRQAUUUUAFFFFABRRUUcu+SVNjDyyBkjg8Z4oAwfFFkd0d9GOV+ST6dj+FYddtf232yxmt923zFK5x0rkF068e8SzMbK+cPIFyoHrQA/QmQa9C27HysntnHT612lcNrOnQ6fPaWkcshZVL7+nPsfrXR+H9Qa9sykzZnhO1/wDa9DQBr0UUUAFJS0UAY19pxu9dtZmiYxwru8wtlc56bf61s1Vv5DDb+cGcLEQ7BBksO4qS3uI7mBZoiSjjIJGKAHyRrLGyOMqwwRXBa1m21Ke1hjVFk+QhQTtU45r0CuF1mcnxFOvmOsiFdjDHHH/1zQB2GnCIWEAgdXjCABl6HisHxHo0nnC+0+IF+fOUHGR64q/4Xm8zSghzvidlYnuc5z+tbBAIwRQB5fd3Esh8tVeJSAfmGCf/AK1WtKjnulEVvatJIvBcDC/nXRazoEup6sjqVigWNVL9+p4ArV0uwXTYntoY1WEHKtuyzHuTxUpO9zeU4OCSWpW0TRfsDNcTsHumGMr0VfQVs0UVRgFFFITigBrusaM7HCqMk+1cxYXB1vW5LlopHtYcpA20YQn+LnvxU16LvW9Rktba4MVjDhZiOrnuAa3bS1hs7dIIECRqMACgDmPEmkSQxxT2ayfIGMsm/aT05PSuUuJ5ZljifaVhXA2j9Sa9H117Qaa8d9KYopPl3AZweo/lXBxNbxJcxQxmeZ2BhlIxtA6nFAHSeCLoNbzW2/OzD4Iwcnr9RwK6quF0WaWDXYZ5TGpuMpIcYA44x+Vd1QAUUUUAFFMMiK4QsAzdATyafQAlLUccQj3YJO5ixyakoAKKKKACiiigAopKWgAooooAKKKKACiiigAooooAKKKKAM7xB/yAb3/rkavx/wCrX6CqHiD/AJAN7/1yNX4/9Wv0FADqzdC/49Z/+vmX/wBDNaVZuhf8es//AF8y/wDoZoA0qKKKACiiigAooooAKKKKACiiigAooooAKKKKACiiigAooooAKKKKACiiigAooooAKKKKACiiigAooooAKKKKAEqnqOmW2pJGtyhYRtuGDjPt9Ku0UAZunaLaabK8lurbnGMsc4HoKyPFtrBE1veLEPOeTy2PqMV1NYXi1o10oGSMsRIu1gPuc9aAOdxjgdKKM5Gao3FxIJiqttCn060m7GlOm6jsix5LqCsUm1T2xnFNeZoMB1aTPQqKfbSGWFWYc96lpkNWdmQpKJwUKOuR3qYDAxUEOBcTDgE4OKklkEUZcgkDsKBD6rXCmaVYQduPmJxS/bIsLjdubouOtNkSWaQMF8rb3zyfagCdjLHNBLDgPGwbce1dLb+J7IoRdEwSLgMCCQfoRXKwO/ku7tuI4456UW4zCHH7xnxuyaAOzXxBpjuFFyASccqQPzxWijrIoZGDKRkEHINed3QU7N4/d7vm/pVq3vJdMl+0wudqj5oyflcentQB3tFZ2j6rHqtp5qKUdTh0P8JrRoAKKKKACiiigAooooAKKKKACiiigAooooAKKKKACiiigClc6bBcSebgpN2kU4Ncjqllc6fOz3hMvm8LMDnPoD6V3dRyRpKhWRQynsRmgDzcQ+Q6S7GZQvPOcGreFcK2MjqK1tQ8NzwiRtPYSIcnyn4I9gadY+GZ2jQ3lx5YGMxxjnGPWgDIbO0469qitcG3Hc55+tdX/wAIzZf89bj/AL+f/WqqfCiiRvKvJEjY5wVBP50Ac9ckeSwLKD1GTinW2naheJLLFZSbHIxnC/zrsbLRLGzYukW9z/HIdx+laIGBgCgDh5rG+giaWWykCLySCDj8jVdHWRAyHKnoa791DoysMqwwR6iuMudC1G0neOzt1mhJJVgwGPbFAFOR1jQu3QVCv2hiJPlA/uH0+tWtS0m8s4Yri6eLZuA8pSSWY9ulRo4dQ2CPY9aAI4F8vKu2ZHJY0k5LusI/i5b6VPj2qCdvKkjlIyv3T7Z70AOFvCGDCMZHepQMDA4FNaRFOC6j6moi5mmCRuQijLFT+lAEoB3k7sg9B6U6oFM0fysvmL2YHmkzcux2hY1B4Dc5oAnwyyCWJ2jlXo6nmui0jU49Qh28rMgw6Hr9a5X7K7H95O7AcgDjFTwNNZzi4t3ZnHBVjww9KAOzornD4iu9yE2Sqg5cB8kj0HvWnHrenSOiC5UM4yAePzoAfqenJfWzKqok2dyvjoa5sq8ckkUmN8bFTt6Vt6jrtvbQH7Oyyyk4AzwPc+1YE8lxcSmaRIjKWzuBI4x0oAkoqJZsErMAhHfPB/Ggzpnah3t6LQBLRUAud3Ecbs2OQeMUuydk5lVSR2XpQA5pC0hjjOGAySR0pT+6j+UFmPQdyTSIpj3ZI29cnr75rZ8N2Lz3QvpEKwoMRZ/iPrigDc0mxTT7JYlJYn5mY9STV6kpaACiiigAooooAKKKKACiiigAopKYkschYI6sVOGwc4PpQBJRRRQBzfiq2Dy2kyws7AsCVUnA7dKPDFtOlxPcSQPHG6BVLDBOCe1dHRQAtFFFABRRRQAnWs61UaTayve3I8syMy56ICeAK0qqalaC+sJbfIUuuASM4NAFlWV1DKQVPIIrL1fSoLi2neO2jaeTBLkkHgcEH1rmBJe6fK9q1xNbyA52q3yn3HtXQaHrQuVFreSKLoHA7eYPX60Ac1bavf6Q7RlRHuwSjjPOP04xXY6Pq0Wq27SRqUZThkbqOP5Vz2vwiHWXL8rOA65XjPQjP4VVtJ3tL+CWEDczhCN20MPQ0Ad5SUVDeNIlpK8TBXVCQSM9PagCeiqel3n2/ToLnGN68/XvVygBtcVr2syXEjIrMkSEhVB5Y+prodb1hNNh2oPMuXHyR/1PtXnsrzNJ5twvzOSR2HvWdS9tDswag5+8X9J1S50+ZtkwVZDzuGQPfFd7PeLbaebpg0qqgY7ByfcCvNIo5byZba3XdLJwBmu107QZorSCG4uXVUw7KrZ3Eggg+2MfrSp3tqVjVBSXKQ3TJ4nazEAlNmGYzj7u044/yKrazo0empam1ilaFC5ZupBOOvtxXV29vDawrFBGsca9FUcVIQCMHmtThOG0Sxk1O+WQFzbRybmJGBx0AP1ruqyr24t9I0u6kskj3RHc0anoxPer9m0jWsTSsGdlBJAx19qAJ6KKKAIHto5LmOdly8YIX2zU9FFABRRRQAUUUUAFFFFAEFxbJcGMuzjy23Dacc+9TUtFABUcqyNGRE4RvUjNSUUAIOnNLRSYzQAUtRxRiKNY1JIUYGTk1JQAUUUUAFFFFAGd4g/5AN7/ANcjV+P/AFa/QVQ8Q/8AIBvf+uRq/H/q1+goAdWboX/HrP8A9fMv/oZrSrN0L/j1n/6+Zf8A0M0AaVFFFABRRRQAUUUUAFFFFABRRRQAUUUUAFFFFABRRRQAUUUUAFFFFABRRRQAUUUUAFFFFABRRRQAx3VF3OwUdMmnVDd+X9lkaZN6IN5H05/pWdpviSw1GRIo2dJnJARhzQBsUUxHWRQyMGU9xT6ACiikoAZLIsMTyucKgLE+wri77VJdWJ3EC2WQsilcEjtmrniDVDLePawTyRxRKVmwcAk9qwYwvH2Z8gHlCeKB2drluopbaKVtzLz6jvUclw8JHmxgg8DYc81PG6yIGQ5Bo3BScdUKqhFCqMAdBTGmRWKnOR6AmpKqRpvvGkLkMpxsx2oEIkx+2DKna4xlhjHtVt2VVJYgD3pJI1kA3DOOQfQ1D9l3MPNkaRf7rdM0AJaF2RQ8QCgfK2c5qzQBgYHSigCGB0WHaSBs+U1XSVYpH8mNjGwyMKcZq0YY2feUBb1qTpQBUnFy64KI6kg7QacBJM6ebFtVOTk5z6VZooA0fD+oJZ3r20qELcMCrjoG6YNdbXmTXu66jZImkjjYMyf3sGu2s/Een3O1HkMEhz8sox09+lAGxRUcU0c6B4pFkQ9GU5FPoAWiiigAooooAKKKKACiiigAooooAKKKKACiiigAooooAKKKKACiiigAooooAKSlqGdpV2eSgclsHJxgetAEUlvaX6xyyxrKEOUJ7EH/AOtXFahdI2pXjQoXTeSCOB0/+sa7a/mjtrKVnZEG043HAJweK8/giY25aUsmckgHjFACi5mEe94MDjGDTmuAV+aFipODjBqXajxhSMqQOtQWe0GQ4CZbGygAtIxukbqucKCORUluMlpOAG6ADoBUrnYjNjoM0y3UrAoPXGaAJKKKKACiiigAqvEAJJFZV25yG+van3JOwIucuccfrTxGgQJj5R2oAGjVlK7RgjFR2pYxEMwYqSMjvS3JbYFXA3nBPpT0RUQKowBQApAPUZ+tIsaIWKKAT1xSgEMx3ZB7elLQBFB80Yc/efkmnswXGepOAAMkmo4nCW0fBJPAA6k+ldPoWimAi8vFBuD9xO0Y/wAaAKGl6JNeSCS9iMdsMEI33n+voK6tVCKFUAKOAB2paWgAooooAKKKKACiiigAooooAKKKKACmqirnaoGTk4HWlpkUqSqWQ5AJU/UdaAJKKKKACiiigAooooAKKKKACkpaKAMC/tpRYXC6mI5lMh8l1YKy5JxknHSuckieN44bqMrIUDqdwOR6giu41Cxh1G0a3nXKN39D61zNzZl4hp1osk1xpwyZGwAwPOP8+lAFG41OQ6alpeCR/KfckygMcAcA1Ta8kt/IkATzx869GX8asqwdc4I7EEdPasy9sijGWNuGPC+pPalK9tDSly83vbHb6Fey6ro/zTMlwD8zDGRznj27VrwQrDD5aklck/Mc9TmuU8DKYzdBxIHYgcr8ox2z612FCvbUU+XmfLsY9xf2+j3jG6u2KzkbIQvEQ7njtWdq2vyTSrDp86rE0e5pR97r09ulVfEMX/E7lWRjIJIgQD/CPQVmfY4yckt0x17UyCQyo0jzPN5jt1dmyahgBmleVuUzhAajkmhWbiENs4z/AIVcRlZFZehFJNMuUJRSbJdOeG01aG4aNCSCoLEKFOOD/T8a7iJy8KOQAWUEgHOK4jT9Pi1XUvs08hWNF3lF6tWnrC3VubHR9OkaFJAw8xmzn2zTIbudPkHvUN1cxWlu8877I0GWPpXFzafeabdRoupRwTyLgBWZjjuTxVwaPqWpwqs2pR3MAYbispI9+1AG/pptbyF7yG22C4OSWAy+Ohqrcay39qx2VqIsIwEzSMFAz2HrWlHHDY2YRBshiXoOwFcLpWnnVNWkmtZ12xyhz5hwzrnPSgD0GlrBufE9vbS+W9rdFsgH5McnOB+lXF1ywMqxtNscjJDgjb7H0oA0qKYXUJvLDbjOc8YpsM0U6b4ZEkXplTkUAS0UlLQAUUUUAFFFFABRRRQAUUUUAFFFFABRRRQAUUUUANZgqlmIAHUml602RFkQo6hlYYIPemxiQFg5BGflI9KAKfiD/kA3v/XI1fj/ANWv0FZ/iD/kA3v/AFyNaEf+rX6CgB1Zuhf8es//AF8y/wDoZrSrN0L/AI9Z/wDr5l/9DNAGlRRRQAUUUUAFFFFABRRRQAUUUUAFFFFABRRRQAUUUUAFFFFABRRRQAUUUUAFFFFABRRRQAUUUUANIBGCMg1jp4ctIJTLbfJIQ3LjdyT1/LI/GtqigCK3hS3gSKNQqoMAAYFS0UUAFJS1FczLBbyTMCVjUsQPagDzi5+YvDgibzDlD1bnvTbVGSXzH+RAMEnjPtU9zeteapJeXMfl5wFwOAO3NJEizs0r/MM4UHpipcbu5tGs4wcBx2zyr8uUTnPYmkdGhbzEJKk/MnX8RVj6UVRiQG5UMRskI9dpoR1kuA6HI2YJ/GiS4XDLFl37YGRTLBXCu0ibSSPxoAtUUUUAFFFFABRRRQAUUUUARvvXHlIpJ6k8VXjtnmk826wSOAmOKuUUARojwOHtZXgdehQ8flWxpPiVYTNDq0/7wNuVgvGD24rLqMQRiQyYyx7mgDtbbVbG6C+VdRkscBScNn6GrayIzMqspK8EA9K4BokY5Kgn1oWMI4eNmjcHIZSc5oA9Bpa53Rdc3D7NqDhZF+7K3Ace/vXQ5B6EUALRRRQAUUUUAFFFFABRRRQAUUUUAFFFFABRRRQAUUUUAFFFFABRRRQBQ1iwXUdPkhIG/wC8hx0YdK40bhlJF2yLwyHqDXoFY2vaQLyNrm3+S6jXggffHoaAOTNx86hFLJ/EcHikhIlmdzGygYxuH1qOCZIU2yuA7MTgDpUhu0OQgLN/CPWgAZTcSMpyI14PPU1YAwMDpTIlZVJbqxyQO1PoAKQkDGT16UtIVBIJGccigBaKKKAKNxIZbgRo+0IcZH3s+1SW0KOjM4LncfmbgmrdtPDZ3xneHzJBGfLGP4siooU8tMHqSSfxoAabaI/w4PUEHml3Sxthl3r/AHh1H4VLRQA1HWRQyHIpJJFjQsx/D1prJsk8xFycYIFaXhuOO81VnYZWBOhP8R9qALfhnR3Rhf3SbSR+6jbnb7+1dNRS0AFFFFABRRRQAUVXvbyGxt2nuGKxrgEgZotLkXVukwR03fwuuCKALFFFFABRRRQAUUUUAJSAAdBTqKACiiigAooooAKKKKACiiigAooooAKwtYs7qK/j1W0Yt5KYkhHWQZrdpKAOK1VoZLtLy3b93cghlJ5Vx1GO1VJI1kXa4yK7CbRrOa3mhMe1ZXMhI6hvUVyl3bTadcfZ7r/tnJ2cf40AC+ILvTrRraAF3V8+ZIMgLgYFdLpOt293pyT3EscUg4kDHGD+PrXI3hxayHAPFdNB4c0250+LfDgyKrsVODnFAFbxBpk15HPfPcIUiUNAFOBjvn61jK4KqSeo713UNrDDarbKg8oLt2nnis288OWNxGqwxi2ZWDb4xyR6UAcbJZFpCUcBSeRjpU7fuLY7MDYOM10f/CK24YFbmYE53c53en0xWTN4d1SWHyyq7fM2k7huK/3vSkkkaSqSkrM6HRNLt7O2jnC77iRMtIevPOPpXNau5n1e6laQ7Y2AikDfd+n4120EYhgjiznYoXPrgVxmoWQstUEBfzV3pIMjGMt0pmZXtbN9Z1BlnuI0kk5En8TADtWrpNpq+iQyxRWv2lXYMoMgUL1z+PSsjUPP0nUSGZY3ik8yMg/eUk8e3pXaaRevqOnxXLxeUX7ZzQBWtr7UJNRNrc2KRx7NxkDEg+w461k2vhy8s9QF0Lq3iVHZtwBJwfX1rT8QaRNqYhaCYI0eRgkgEH6VRl8LTXFzE1xfyNGsYVjk5Yjt9KAIbqxbWNRZBFujc5F4ku4DaOw7delZN8kem3DwPNHcRv0ZCCfcN71sjwtPYOs+nXbF0fcEfgEemf0pdT02XV7CK9t7UQX6HDoeM+3PWgDM0c22pLNZ+a0UrsrQqckEgHOfap0vZNAuJrK0to3kfBZlkLKp+mOPpVYaLqunqk4tyWX5t8TfMueoxTDttyVk3RueT5nDH35oA17XxHdxP/pkQlQA8xDBzx2P41sQa9p07bRcBGxnEgK/zrk+tQzqGeIMMgsev0NAHoYIYAg5B706uBjluYIzHbXc0S5zgNwK27TxOiFl1BPKAAxIuWB+tAGk2plLho2s7gRqSPNC5Bx7DmrN07JCJhL5SR/O5KZyvce1Otp47q3SeI7o3GVOOopzMm7yyy7iM7T6UAVLbV7C6hMsV1GVHXJxj86uggjIORXMeKbTSoLcM8RjnlbO6EDcfcjuKj8Hz3EqbU3GCM7CrN6jO79MYoA62ikzmloAKKKKACiiigAooooAKKKKAMfXCDpOpjzC2I+Vx93itaP/AFa/QVn+IABoV8cf8sjWhH/q1+goAdWboX/HrP8A9fMv/oZrSrN0L/j1n/6+Zf8A0M0AaVFFFABRRRQAUUVFPMlvC8shwiDJNAEtFMikWWNZEOVYZB9qfQAUUUUAFFFFABRRRQAUUUUAFFFFABRRRQAUUUUAFFFFABRRRQAUUUUAFFFFABRRRQAVBeQm4s5oVIDSIVBPuKnooA87EbxotvdxOr8jDqRux3FSgYGBwK6zXdPa/scRY86M7o8nHPpXIxvvXPQ9CPQ0AOqC6OYxGGIZzgY6+9T1XfMd0sjZKsNv0NAEyII1CqMAU6iigAooooAKKKKACiiigAoprusalnOAKjS7hdgoY5PqMUropQk1dImooopkhRRRQAUUUUAIyhlKsMg9jTQxtmSeJtrRsGBJyKfTZCFQ578UAd9G6yRq6kMrDII6Gn1XsYTb2MELEEogUkewqxQAUUUUAFFFFABRRRQAUUVHIJCU8tgPm+bPcUASUUUUAFFFFABRRRQAUUUUAFFFFABSUtFAHE+JbPydcWZIo1WWPgnuw6/j0qhtl3BtkWRwDzXU+K0X+yvNLBXicMo/vHpiucByAelAEQkcSqkgQbhkYNSMwUZY4HvUc8XmBWXh1OVNNdZpF2sIwMjoTQBKsiPnawOPQ06oZ4oyjtsG7aeakT/Vr9BQA6iiigCGb5ZY3zgAkE9sYqbrUTybiyCIuO/IxTIZguI5Mqw4G7vQBOxIUlRk44FKOgz1oooAK0vBMMbG7nZGE6tsLE9Qeen4Vm1seEhKHuyGj8vdyoXDZ7EnuMUAdPRRRQAUUmaKAFphdVZVLAFvugnrT6jaNHdHZQWQ5U+lADmUMMMAR6GlpaKACiiigAooooAKKKKAEooIyMetMijWKJY1ztUYGTQBJRRRQAUUUUAFFFFABRRRQAUUUUAFFFFACVT/ALPjeKaK4dp45WJAk52g9hV2igDgdd0ibSgJPtKyQGQBIm+8R6H2rStvE8w2r9ij8lcL+7fJAx2rp5YY5SvmRq+05XIzg1ky+GrJvMaFpYnclshsgE+1AFm21qynt1keZIWPVJHAIqtaeIrJm8q4nAk3lQ+0hWGeoNV28LcZF4Se2YxWe+iakjlPsySAdGVxg/nQB0dvqdrsVZb62eQkj5XHPPH9Kt+fEZfJ8xfMxu255x61wraXe2e8HTg3OcmISEZ9x9Ks2niOOzuF+1aWIpY08vKD5h3xz2oA7FoVadZjncilRzxzj/CsHWtGmaWa/imeWTKlYdvHBHGarP4zUToVtGMB6kt8w/CgeL4niZLqzlTzc7dp6qeM80Aamq6LFrKQtO5ikRP4OcE4/OptO019OdY4bhntQmPLfkhvUe1YVhrVlbsY7LT7uaZFIBJ3kD0z6VZPiLUPLGdKeNuMtKdqDrnk/hQB01JkCuDuPE9/c3ca/PbxbukI3Fj7E9a2LL+1ZbWTz7I3Cg+ZCZ3CtnI4I7d6AOkrJupZ9Vg2aZdLCN2JHIIYDPb/ABqDy9dmsryOVkSYlfJeMgYGeataFpX9l2hSRxJM53O/rQBnTXV1H4vtbQTuYTENy9icHmt25sra8ULcwJKAc/MM1NsXdu2jPrikclUJVdxA4HrQBw+oWv8AZuoyW5OIW+aHPp6ZqrMw86Fe5JP6Vo3ejazqd2j3acBiQXkG1R6ACqN1b3FrcRRXUPlvuyMHIIwelAD6ZLt8sh/uniq81xLtZY0yWbahU5ya6CPwvcfZ1kN5umIBKMvyA/zoAyp9U1BLdLdJ3LqAsRQ4PXuO9XLzRtd84Ol3JOjIVzuAYA9jmqkU1xZ325dq3MLbXQ8gius0vV7e/gjJkRLhs7os8gjrQBhWvhm8vX83VJyMcYJ3MQO2egrq440jTaihRjHAqu1+kd1JFKjRxogbzm4Q5PTPrU0FzBchjBMkoXg7GzigDmrLUX0K/k0+/D/Z2YtFLjOc10ltdQ3Ue+CRXHt2omtY5po5XBLR52jtzXNwRy6ffSwTI8fmDAmizwOxx9aAOrorCTUbm13W0zLM4U7JVPVscAj1rUsbtL21WZMgHgg9j3oAs0UUUAFFFFABRRRQBm+If+QDe/8AXI1oR/6tfoKzvEaK+g3gYZxGTWjH/q1+goAdWboX/HrP/wBfMv8A6Ga0qzdC/wCPWf8A6+Zf/QzQBpUUUUAFFFFABUVxClxA8MmdjjBwcVLRQBUignhnRUkX7KqbQhHzA/WrdFFABRRRQAUUUUAFFFFABRRRQAUUUUAFFFFABRRRQAUUUUAFFFFABRRRQAUUUUAFFFFABRRRQAlcdrlqbTVXYIwiuPmVu27uPauyrO1rTzqNgYUKLKGDIzD7pzQByNNkQSLtbOPahS3KyLtdCVYEdCKJHEcbOegoGlfQryxzrE4EmFGTn+L6VJHNEsahplJx1JqOK83yBWTaG6HP86fc4RA4XJVhwBSTTKnCUHZh5ry4EK4X++R/KlXetxtZ9w256Y71MOg7VFNGxIkjOHXt2I9KZBLRUBuQjASoUz0J5FTBgwBByDQAtFFFAGdeOzXBUn5VxgVD1q/c23mfOn3/AOdVktZmYBl2r65zXPKMnI9ehXpKlZlu0cyW6luo4qamooRAq9AMU6t1ojyptOTaCiiimSFFFBOBQAjEKuWOAO9auhaU93LHe3AKQId0SHqx9T7VR0W1OrXqfu2NtE26QkcEjoK7cAAYAwKAFpaKKACiiigAooooAKKKKACiiigAooooAKKKKACiiigAooooAKKKKACiiigClq1p9u06aAHDMMqfcciuLQlkG4YboR712OranFptvucF5H4jjHVj/hXHJu25YAMSSQPc5oAdRTX3FflOD706gBHXcjL6jFV4LlPJ+dwCvB/CrNVpHgWGRUZASDwPWgCdXVgpDAhulOqsLVCqMnyMACCKcY51besu8/3SMCgAtM+UfTccfSpioYYIzVGK5kj2x7VIzjBOCOfSr9AENtbGe8a2hMgbaXXb0Bx0PsakjbegJGD3FXtIE0SX12sShRGQshOTkdselZUVqu1XZm39SQccmgCzUmmaobDUAYj5iS4V0GTjnGRjvVb7PGTltz/7xzTixt/LeGMMySKVQdznpQB6ADkZ/nSg5pqktGCRgkcj0rNjtbqwiCQyq0KsXYlSXI7gCgC9JbJJcRTsz7os7QG459RToY2jDbpGfcxYZ7Z7U20uFuraOdVKrIMgHqKp63qDWFhI8BQ3GBtVj6nGaANOiszQ9SOoWeZARPHhZRjAz6itOgAooooAKKKKACiiigAooooAKKKKACiiigAooooAKKKKACiiigAooooAKKKKACiiigCOV3RQUjMhzjAIH40+looAKSlooATFNMUZOSik+pFPooAhW2gQsViQFjk/KOTXO6l4am+0m8sLk+eH3BZOgH1rqKKAKQl+zyBJIMARb2mUDbkdRXNz2t54muvPRTDZAYjLk8juce/9K7A80AADAGBQBRsNIsrBEEMC71XG8jLGr1FFAEUtxDC6rLKiMwJAY4zjrTFv7RpvJW5iMv8Ad3DNcp4xCy6lDHHLI0wX/VkfKoPf61ly2qSvCViSIIuGKMSW96APRwcio2miSVI2dRI/3VJ5P0ribbUNTsoBBbXKmNfu+YuSB6VNoV1qN34jDTyiUBW3dMKvsO3OKAO0qG5tLe7ULcQpKAcgMM4qaoL6VoLGeVDhkjZh9QKAMfR7bTm1O4KwRR3duxXYh+UDswHrXQVweiXT2l7b3BXPmnZKMcncev54ru6AMfWNDW/YT27LFcjgsRww9DXP6h4e1OFvOgRHfacvE2CB6c9a7migDlvCVtdxtdfaIXigbGI5ASc+vNblkbPMrW6LG7NmQFdpJ9SKu1RudJs7q7W5mi3SAY68H6jvQBdpMA84oAAGB0p1AGTqGhwXkwkDmFup2j7x9arWZl0m+ljlhb7NIflZBkZ9fbPpWpeWMV5tLllkTlHU4IqyBwAecUAKDkZqB7gi6jhWNjnO5tpwOPWrFNdd6FckZGMg4NAC0tMRdiBck4GMscmn0AFFFFAGd4g/5AN7/wBcjV+P/Vr9BVDxB/yAb3/rkavx/wCrX6CgB1Zuhf8AHrP/ANfM3/oZrSrN0L/j1n/6+Zv/AEM0AaVFVmnkW9WHyWMbJnzOwPpUwdGYqGBZeo9KAGRzpI7INwZeoIx+NTUx1LIwRtrEYDYzilQFVAZtxA5OOtADqKKjmQyRMiuUJ/iHUUABkAmEeGyRnOOPzqSkFLQAUUUUAFFFFABRRRQAUUUUAFFFFABRRRQAUUUUAFFFFABRRRQAUUUUAFFFFABRRRQAUUUUAFJS0UAcTq9pLZarPLKP3Vy+5HHTPofeqkiCWMoehru57eK5iMU8ayIeqsMisC98MlAX0+XH/TKQ5H4HtQNO2pzUVnskDM+4A8DHX61JcfM8SDgls5+lTOHhnaCdDHKp+6e/09agn5miCDL5z+HekkkVObm7ssUUU0lty4GR39qZA4gHqM1XmijiQSKAhQ544z7VYpsib42Q8AjFADgcjNFV3M0IBZ1KZAyRggVOCGAIOQehoAWiiigAooooAKKKKACkb7p+lLTZDtjY4zx0oA7TRwBpNpgAZiX+VXaq6bE0OnW8TjDJGqn64q1QAUUUUAFFFFABRRRQAUUUUAFFFFABRRRQAUUVHMhkjKByhP8AEOooAkopKWgAooooAKKKKACiiigDkPEM/nav5YdWWFMYHYnr/IVn1XN2Dc3HmFmk81iTgnjNSC4hI/1i/nQBJRUfnw/89F/OnJIj52MGx6UAJL/qX/3TQijYvA6CnMu5SvqMVFBJx5b8SJ1z396AJqRiwK4GRnn2oV1cZVgR7UjuEHqT0A70ANkjiz5jopI5yRTRLJJ/q48DP3n4/SlEXmZMwznopPApqwyxYEcmR6MOKALFnfXOnWrweVFPC2WbdxjPUe9S3tvHCYLq1BFtcjO3oFb2FUwWngdWG1uVOD3qaS+ur4qs6rHHCRtRRwTjGc0ANIbK4OB3qK8GbZvm24wc1KzqrBeSxOAo5JrU0rRJbybzb6No7dDxGwwXPv7UAdTB/qI/90fyp9IAFAAGAKxfEWpT2Zt4bSQJK5JYlcjb/wDroA1p5oraEyTOsaDuxwK4Se4GpX0164yGbEYPZR0omM1yFF1cyzqDnDnI/KlVQqhVAAHYUAavhicx6lPAzqFlQMq9yRx/KuqrlvCdgrTTX0kLK2SI2YfeB7j+VdTQAtFFFABRRRQAUUUUAFFFFABRRRQAUUUUAFFFFABRRRQAUUUUAFFFFABRRRQAUUUUAFFFFABRRRQAUUUUAFFFFABUF1dQWcRluJFjT1Y1BquoJptoZmQuxO1FHc1w9/qt9rUjW8+yONW3hMdMe9AF2717UNT4tmFtCrH50Jy3pV2z8TS2p8q/jab+7IgGQO+RWUiBECqAAOwo2Lu3YG7GM0ANWcXk8103Lu5+bGOO1SUAYooAR2KoWCliOwrR8Nafc+fHqCXkYhkJMkIJznGMGs+o2iBkSVGKOhBBHr9KAPQqo60hk0m5VZChCE5Ht2rBPim4trH99beZODjeDhT7kVc1+9/4k8UUhTz7jb8qHgdyfpQBzw3bEZDtdcMpx3HNdBomuT3N61vfKA0nMWwcDA5BrCoErW8sdwu7MTBvlOCR3H5UAd/RUUEyXEKSxkMjjIIqWgAooooAKKKKACiiigAqrf3a2Nq07qWUEDA96tVHNDHPGY5UDqexHFAFHT7qNpmQ3Adpv3iLk5CntitKucg02XTNThmO14dxQEcMMnAz610dABRRRQBneIP+QDe/9cjV+P8A1a/QVm+I3VNBvCzAZjIGfWtKP/Vr9BQA6s3Qv+PWf/r5l/8AQzWlWboX/HrP/wBfMv8A6GaANKoPssP2kXAQCUcbh3+tT0UAFFFFACHIHAqtHLLLKAUaLbnerDOfTBq1RQBG0qrKkZzufOOPShVcSMxkyp6LjpT8UwygTCPa2SM5xx+dAElFFFABRRRQAUUUUAFFFFABRRRQAUUUUAFFFFABRRRQAUUUUAFFFFABRRRQAUUUUAFFFFABRRRQAUUUUAUdT02DUYdsu4FOVZTgg4rgipVfPLlnVsE46AcGvS64HVYy93fIhwfObGKAGqwZQynIPQ0tR27+ZCrcZxyB2qSgApjyohwzgH3olYrEzDggcUkaJGqg4LN3PU0AIZoWUgupGORmi1GIBj7p5APYUs0YkiZcDkUQHdAh9qAJKKKKACiiigAooooAKls4IrrUILad9iOTnBxnHQVF2zW34YsCS9/MmN4xCGH8Pr+NAHRgYGKWkpaACiiigAooooAKKKKACiiigAooooAKKKKACiiigAooooAKKKKACiiigAooooA4nVbI6dqDJgeTMS8Zzz7iquB6Cuu12xN9pzqn+tj+eM+4rkEbcoJBB7g9jQAu0egpjwIzbuVbGMqcVJRQAtlpwvbzyftEsY2Fsg57itKTwvCYV23EjTBs735GPTFRaH/yFT/1yb+Yro6AObvvDsVrZebZlzLHy5LY3L3rNhROJFZmyOCWzXbVzmt6Z9kxd2ihY9371M8cnqKAM8tgqNpOT27U6kVlcZVsj2pJG2Rs3oM0ARWj70dgMZc1PEk1zOILWPzZcZxnAA9zUVurCIF/vN8xrpfCslv9iMSrEtwhIcL95gOhNAF7TNKttPhXbGDMR88jcsT9a0KKWgArmvFce2e1nLAKQY8e/X+ldJXIeIbwX98tugPlWzcn1egDPLBSoPVuBTZX8uNm744p9WNNgN1q1vF821W8xiBnp0/WgDrNMgNtp1vCxBKRgEirdJS0AFJVe+uWtLZpkgknK4+SPqarzCXVNIDW8r2skqhlbuvsaANGioLOOSG0ijmk8yRVAZ/7x9anoAQkDqaWopIIpWRpEVihypI6GpaACiiigAooooAKKKKACiiigAooooAKKKKACiiigAooooAKKKKACiiigAooooAKSgnFc/q2uyWeo+RCElTyyMIw3K/bPoKAOgoJAGSa4/8At3VGt0QvErjlpAuSfw6VTkmuJkZJrqaRW6gucH8KAL+v6iL+Y2sJBihYMZF6lucis3aAS2OT3oVQowowPQUtABRRRQAUUUUAFFFFACEAggjIPakWNFOVUA9KdRQAUUUUAbPhrWI1txYXbiKWM4TdwGHYD3rpa8/eNJBh1zWhoOp3kOqi1meS4imHybm+7jvk+1AHY0UlLQAUUUUAFFFFADFkRnZFYFk+8M8in1i65aXSYv8ATMLdIMOP+ei+mO9Q6Xr41OMQ+YkN2rZZCDgqDzjPtQBrX1uJo1fZvkhO+MbsDd706xuPtVpHNxlhyB0B7iqek6o18ZILiFoblMloypxtzwcmrtvbJblxHwjHIQdF+lAE9FFFAGb4hH/Ehvf+uRrQj/1a/QVQ8Qf8gG9/65Gr8f8Aq1+goAdWboX/AB6z/wDXzL/6Ga0qzdC/49Z/+vmX/wBDNAGlRRRQAUUUUAFFFFABSUtFAEas5lZTHhRjDZ61JRRQAUlFQmEm7E/muAF2+Xn5T70AT0UUUAFFFFABRRRQAUUUUAFFFFABRRRQAUUUUAFFFFABRRRQAUUUUAFFFFABRRRQAUUUUAQ3U32e1lm2lvLQtgdTgVwkcr3AaeQ5eVi54x1rt9QO3T7g7ymI2+YduOtcGhaOyz/EFzyKAIykol2bsRu+eOtOe1CxMIXdW7fNUkEZCrI5JkI554qWgCt9mYxDMjeYMHJORmnxShztkULInUf4VNTHiRzl0BPuKAHEblI7H0qH7MFxskdcdBnNDJLES0JBX+63b6VJDKJow44zQAkDl4/n+8Dg/WpKqXXlRNG20Alskgc1bzkZoAKKKIElu75LOBR5jjO5ugHegBrOqDLEAe9SWsF3esBa2sjoc4kPCn8a6jTtDt7S32zKs8rA73YZ69QPQVpRxpFGqRqFRRgKBgCgDlLXQL2a5jW8j8qDq5SQZPtXUwQpbwJDGMIihVGe1S0UAFFFFABRRRQAUUUUAFFFFABRRRQAUUUUAFFFFABRRRQAUUUUAFFFFABRRRQAUUUUAJXG65EIdclEY+V0V25/i/yK7OuZ8UQrHcwXABzJ8jccccj+tAGKyhipPY5FLRRQBt6DZQpaxXY3GaRCCS2R19K1qxvDd6k1mLZiBLFnC+q561ZvdYtrKcQyCRmHLFVyFHrQBoVn6nqsNkDFtMs5XKxgfz9KZd61bras9pNFLNxtTPNYLs8kzzSuXkc8n09hQBFIkk8rTSPtlfBOwYH5d6jK/wCkoJX3DBIB45qzUFyyEAEjcGBx3HNAE9anhfd/ak+3ds8obvTOeP0qhZ2d3qAZrSIGMNtMjHA9/rXRaLov9nSSTyyCSdxtyvAC+lAGvS0lLQAhGRiuDntWsbye2Yk7W3BieoPIrva5fxDp9x/aC3UEUkySLtcIMlSOlAGRW54Vtsm4u2U/MfLQ57Drx9axrW1vL4H7LbMQP4n+UZ9Oa7DS7P7Dp8Nv8u5V+YqOCe5oAuUUUUAJRgAUtFABRRRQAUUUUAFFFFABRRRQAUUUUAFFFFABRRRQAUUUUAFFFFABRRRQAUUUUAFFFFABRRRQBg+LJSLGGFJjG8ko+6cEgf5Fc4iBB3JPJJ6k1d8U6pC2qQ26g5gyHY++KqA5GRyKACiiigAooooAKKKKACiiql9Iy7YwcBgcmk3ZXNKcHOSiib7RDnHmLn61LWRir1lIXRlbkp39qiE+Z2OmvhfZR5rlmiiitDiCiiigAqKeN5F/dyGNx3H5GpaKANvwlqDzQzWtxKWeJvlLn5iK6OvPnQl0kQ7ZYyGVvQiul0LWrjU7qSKS3CLEg3OD1agDdooooAKKKKAErK1TQLPUmEjBopgMCSPg1rUUAVbC3ltrYRTTecy8ByOSvbPvVqiigAooooAzvEH/ACAb3/rkavx/6tfoKoeIP+QDe/8AXI1fj/1a/QUAOrN0L/j1n/6+Zf8A0M1pVm6F/wAes/8A18y/+hmgDSooooAKKKKACiiigAooooAKKKKACiiigAooooAKKKKACiiigAooooAiYyi4QKoMRB3HPIPGP61LRRQAUUUUAFFFFABRRRQAUUUUAFFFFABRRRQAUUUUAFFFFAGZ4gmMGjzlQCXGzn3OP61xty/lwhB95vlXHrXQeLBIZbQEgw5PHH3scfpmuejAe6lZlOUwFzQBJChjiVCckDBNPoooAKKKKAIrgO0e2MZzwee1NWUqgUQuCOMdvzqeq8kjSyGGI4x95vT2oAhLmWXcUDPgqEHb61biQpEqnkgYpY0WNQqDAFOoAK0vDGE1ibhiZIhzjgYNZe/OAg3sW2hV6k+lddpGlrpyOzPvlkxuYjp7D2oA06KKKACiiigAooooAKKKKACiiigAooooAKKKKACiiigAooooAKKKKACiiigAooooAKKKKACiiigArH8TWxuNJZl3boWEgC98df0JrYprKrqVYAqRgg96AOBDAgHPB5FLVzxHpCW10k8SqkEmFAB+43XgfhWV5VwxAeYbe+BgmgCbTpZbQtPAI97psBbPy80qqQWZ2Lu5yzHqTSooRQq9BUdzN5MW4DLE4GelJ6DinJ2RLgelFU7a5dpQkmDnoauxQTXlyLaBljbbuLt0A/rQncqpTdN2YlVJIHLSfLv3sCCTwMVeu4Psl55CzGYbAxJHQ1Lp+ny6pJIkTiOOMgO/fnsPemQbvhSF4dFTeoXe7OoB7GtqobW3S1to4IgdkY2jNTUAFFFFABRRRQAgAA4FLRRQAUUUUAFFFFABRRRQAUUUUAFFFFABRRRQAUUUUAFFFFABRRRQAUUUUAFFFFABRRRQAUUUUAFFFFABRRRQBzHivSIXjGoInzoR5oBwGHrWOOBx0rup4Y7iFopkDo4wQe9cNLAbW5ntid3lPtB9uo/nQAlFFFABRRRQAUUUUAFQXMHnKCPvr0qeik1cqE3B3RleVLnHlPn6VoW0Pkx4PLHkmpaKmMFE3q4mdVWYUUUVZzBRRRQAUUUUAFaXhmfZq00Ji/1iAh8c8dvpWbV7QYTLrcbAgeUhY+pzxigDsaKKKACiiigAooooAKKKKACiiigDO8Qf8gG9/wCuRq/H/q1+gqh4h/5AN7/1yNX4/wDVr9BQA6s3Qv8Aj1n/AOvmX/0M1pVm6F/x6z/9fMv/AKGaANKiiigAooooAKKKKACiiigAooooAKKKKACiiigAooooAKKKKACiiigAooooAKKKKACiiigAooooAKKKKACiiigAoopKAFoquLgtbSSpDJlc4Rhgtj0p1rK89tHLJE0LMMlG6r7UATUUUlAHL+Kv+P8AtzjJETY/MVhWmGj8zduZ/vf4Vq+JbiOTWo4iykxR8exNZVuQHlRcYDZ496B2aJ6KKaZEDBSw3HtQCVx1FFFAhsjbI2bGcDNVXEcUSlyFmxkEdc/1qa6bbA3IGeMntmq91C7SB0+cYwQD0pSbS0NaUYylaTJI53RQZCHQnHmL/UVLLMI4vMUb84wB3plrE0ULb+CecZ4FbPhbSHfy765XCAlokPP40LYiaSk0hfC2hSpO1/fxbWz+7VuoPrXW0lLTJCiiigAooooAKKKKACiiigAooooAKKKKACiiigAooooAKKKKACiiigAooooAKKKKACiiigAooooAKKKKAKeqWKajZPbsdpPKtjO09jXGtHJDI8M2PMjO1sdM13prgJv3Oo3UEsu+VZCST3zQAtNkjWVCjjKmlLquSWAx703zU9f0NA07aoZDbJCxYZLdMmnyRh+5U4IBBweaPMBwFDMxOAApya0bXRL28HzqbaPuzj5vwH9aVrDlJyd2Uba2luZltbNQXPU9kHqa7XT7NLG0SBDnaOWxyx9TSWGn2+nxFLePbk5Yk5LH3NW6ZIUUUUAFFFFABRRRQAUUUUAFFFFABRRRQAUUUUAFFFFABRRRQAUUUUAFFFFABRRRQAUUUUAFFFFABRRRQAUUUUAFFFFABRRRQAUUUUAJXH6/bm11YuTlLkbhk9GHUfyrsK5DxBeC71UQeVj7LkFiepIB4oAoUUU0NuJCK0jDkhBkigB1FPa3ukKhrO4BY4HydTU2m6bPqkrD54LdCQzkYYn0FAFUkDqRQjea/lxBpH6bUGTXW2+hadAD/o6yEgAmT5j+tXobeG3TZBEka5zhRigDixZXrMFFlPk+qYFQSF4HKXMbwuOSGFd/TWRXUqyhgRgg96AOCVldQykEeopa09a0f7HM13aRqIHxvRB93g8/Ssh3dlcQI0jqm47RnaPU0ASUVXsmdrceY2WzVigAooooAKKKKACt3wnDlLi6KDDsFRu5A61jWFm2qX/2QM0cajdI6nnHYD8a7W2t47W3jgiGEQYAoAmpKWigCKGRpA5aNk2uVGe4HepaKKACiiigAooooAKKazqn3mC/U0tAGf4g/wCQDe/9cjV+P/Vr9BVDxD/yAb3/AK5Gr8f+rX6CgB1Zuhf8es//AF8y/wDoZrSrN0L/AI9Z/wDr5l/9DNAGlRRRQAUUUUAFFFFABRRRQAUUUUAFFFFABRRRQAUUUUAFFFFABRRRQAUUUUAFFFFABRRRQAUUUUAFFFFABRRRQAUUUUAFFFFABUVzMlvbyTSHCIpY1LXNeK5J90EO4i2kB3cDBYHIFAHIXTSTTzTSod8rFunWr1km22Q4+Zhkn1pLxSVj/uhxu+lWKlRsbVKrmkrbBWVJE4kZWQsxJ7dfetWiiUbipVfZ30GxhhGoY5OOTTqKKozbu7jJI1lQo4ypq7pFnZajG1pOfJuIztjZPlZ16/Q1TZ1UZZgMeprZ8N2EktwNQkbbGmVjXHLdiTQIuQ+GbSK4WQySyRqciJjkfj61soixoERQqqMAAYAp9FABRRRQAUUUUAFFFFABRRRQAUUUUAFFFFABRRRQAUUUUAFFFFABRRRQAUUUUAFFFFABRRRQAUUUUAFFFFABRRRQAlUbzSLC9O6e3QtncWHBJ+oq/RQBnwaNp8CFVtY2yc5cbj+Zq6EUAAKAB7U+igBu0egp1FFABRRRQAUUUUAFFFFABRRRQAUUUUAFFFFABRRRQAUUUUAFFFFABRRRQAUUUUAFFFR7284psO3bnd2z6UASUUUUAFFFFABRRRQAUUUUAFFFFABRRRQAUUUUAFFFFACVQv8ASLW+Rt6BJGOfNQANn61oUUAc+3haFlKm8nwfTb/hWtY2FvYQiO3jC8YLY5b6mrVFACYoAx0paKACiiigAooooAgu7WK8t3gnXdG/UZxXL6ra3Gj2bWmmCWUz7nkbaDhQMEdPeuvpMUAcFFpl8lmt0LEoiRhWGfmOOrY/GkByM13cyebE8e4ruUjI6iuJn06709njlid4k6TKMgj396AIqKaJEJIDcjseKh+2ReaEOQD0Yjg0AWKa7bEZsZwM4o3O7rHBG00jdETrV5/D+pzxhDHHEGxlvMzgfSgDZ8N6e9pZtNKT5txh2U/w+grapka7I1T+6AKfQAUUUUAFFFFABRRRQAUUUUAUdWsI9RsZIXA3Yyjd1bsa57RtfltZ/sepygKoxuk4ZCOx9c111cv4xsbdxbzbcTO2wkD7wx/SgDT1mZLjw1dTRnKPAWGfStSP/Vr9BXCf2nNa6LcWEyeZCY2WOQcsPY+1d1H/AKtfoKAH1m6F/wAes/8A18y/+hmtKs3Qv+PWf/r5l/8AQzQBpUUUUAFFFFABRRRQAUUUUAFFFFABRRRQAUUUUAFFFFABRRRQAUUUUAFFFFABRRRQAUUUUAFFFFABRRRQAUUUUAFFFFABRRRQAVzPiyYtJa2yYDBjIWz0HTGPxrpq8+8SX+3X5zCAdoCNuHcUAQyYmuViP3VG5h6+lWKqWUrTNIzLgnHQcVboAKMgd6KYWs47qCS/VmgBOQuc9OKAEuG2wOc444NdFpXh6zfToHuA8srqGZvMOOag0jTtI1LzpIfPkjB+5IcBc88d66YAKAB0FAFGDRdPtw2y1RsnJLjcf1q+AAMDpS0UAFFFFABRRRQAUUUUAFFFFABRRRQAUUUUAFFFFABRRRQAUUUUAFFFFABRRRQAUUUUAFFFFABRRRQAUUUUAFFFFABRRRQAUUUUAFFFFABRRRQAUUUUAFFFFABRRRQAUUUUAFFFFABRRRQAUUUUAFFFFABRRRQAUUUUAFFFFABRRRQAUUUUAFFFFABRRRQAUUUUAFFFFABRRRQAUUUUAFFFFABRRRQAUUUUAFFFFABRRRQAUUUUAFFFFABSYpaKAM/UtNtLqFpJrUSyICRt4Y8dM1Daw2t5ZxQXdtCkwjwYSBmMHsK1a5PxRbPb6jHfbsLJiMFSQynBoA1o7C10G0uLi0gDNyx3Ng49AauabepqFjHcoNoccr6H0rhpdxjcXFzPJGRkq8hIrsvD+P7Ds8dPLFAGlRRRQAUUUUAFFFFABRRRQAUlFRT3EVvGzyyKiqMnJxQAk93b2zRrNKiNIdqAnqa5fXLK8S4lvXmFxbqc4DY8rtjH0qhfXD6rO084CqRtjUfwr/jU2jaNcahDdE3Eq28mCrNzvcdyO4oAztQLtaukSszbdxAHRe5r0aP/AFa/QVgXelppvh7UPnMkjxHcxHt0HtXQR/6tfoKAHVm6F/x6z/8AXzL/AOhmtKs3Qv8Aj1n/AOvmX/0M0AaVFFFABRRRQAUUUUAFFJS0AFFFFABRRRQAUUUUAFFFFABRRRQAUUUUAFFFFABRRRQAUUUUAFFFFABRRRQAUUUUAFFFFABRRRQBBeOI7WVvNEOFPznovvXm1zepLfXUrhZGlJCyBcAZPJx9K7XxPqUdjYGIBXnm4jRl3fjiuCggaW4C5BHUkdBQBcilVbsckI6DA96u1UVAdRJ6BFyMCrdABVnSLC31PUTFcAvFEm7aDxnPc03S4ba61Tyr1isSplRu2hz9a6vTrGyso3+woqo5ydrZyaAJ4LeG3XbBEkYPXaoGamoooAKKKKACiiigAooooAKKKKACiiigAooooAKKKKACiiigAooooAKKKKACiiigAooooAKKKKACiiigAooooAKKKKACiiigAooooAKKKKACiiigAooooAKKKKACiiigAoqF7mGO4jgeRRLICUU9TjrU1ABRRRQAUUUUAFFIelQw3BmYqYZY8d3GAaAJ6KKKACiiigAooooAKKKKACiiigAooooAKKKKACiiigAooooAKKKKACiiigAooooAKKKKACiiigAooooAKKKKACiiigAooooAKKKKACiiigAooooAKq39lDf2zQTrlT0PdT6irVFAHNQ+E4ftKvdztPGq42EYyfrXRRxpFGscahUUYAHQU+igAooooAKKKKACiiigApKWqGsw3dxpssVi4SZsAEnHHegClqfiGK3Yw2ai4m5B5+VD7muJv7ma7nklu3JbOdoJwv09qto5t5vsk0Txyr1HU/pV6y0mbVZlBjaK3B+aVhgn2FTJXNqVRQvdCWmlale2sMyQRiNsNh3xuH4etdvGgjjVFUKAMADoKSNFjjVEACqMADtT6oybuZ/iH/kA3v8A1yNX4/8AVr9BVDxD/wAgG9/65Gr8f+rX6CgQ6s3Qv+PWf/r5m/8AQzWlWZoX/HrP/wBfM3/oZoAs32oWmnRrJeTrCjHALetFzqFra2oup51SE4w56c9K5v4iJ5ul20YON0wGawL6+kg8O3Gi3zf6RbSp5ZP8aZpAelRusiK6HKsMg+tOrlG1G7h13R7OOUrby24LpgcmpP7TvP8AhM5rHzj9mWAsEwOuOtMDp6K4C0v/ABBfaReXqaisaWztgGMFnx2p8+q68dEh1v7XHHHkAwKnDDOMk0AdnJqFrFeR2kkyrcSDKoepFWa4TWZLu68UaTJZlI55bcEMwyFz3q/ZanqWma4+m6pcLdI0RljlC7Tx2xQB1lFed/8ACT3t0kt6us29qUY+XZmPO4D1NWZNe1TU77TI9PuBbi6hy4KghTkgn9KAO7oqrp0Nxb2aR3dx9omGd0mMZ/CsC+v9T1LX5dL0y5W0S3UNJKV3Ek9qAOoZgqlmOAOSapWWr2GoTPFaXUcrp94L2rmo7/Urq01TSrm5Vbq1XPnqv31x6VL8PrKSLS/tTyoyS8KojAK4Jzz3oA66iua13Ub+XWrfR9NmW3eRPMeYrnA9hUljLrdnY3w1F4XaH/UzOdob3PtQB0NFedx+I9RttRtM6mL1Jn2uixYQZ9G71reKdXvrXU7e2iuTY2rrua58vcM+lAHXUVzFrq95Z+Hbm8u57e8MQzHLE33/AEyO1YQ8T3tvFHfNrNvcMxBeyCY2g+hoA9EorhNT17UJdVaIX40y38sNEzx5EmRnk11miy3M2nRvePC8vd4Wyre9AGhRRRQAUUUUAFFFFABRRRQAUUUUAFFFFABRRRQBzHjK/NmlsIdouCSwYoDgD3PTnFcpYSOC7sVCZy5PUmuq8dJnToHCZIkxnHQYNcdaHEwJUso6jrQBp2YJjLsDuc5JPep6ZFIJFyoIwcYNO2ySSJDCoaSQ7VBOB+NAAFM0ogjiaaRudijNdR4bsJbGxYzBkeVt3lk5CD09qXQtKk09JJLhkaaXGdo+7jtmtegAooqNpo1k8tnAfG7BPb1oAkoqITxEgCVCT2DCpKAFooooAKKKKACiiigAooooAKKKKACiiigAooooAKKKKACiiigAooooAKKKKACiiigAooooAKKKKACiiigAooooAKKKKACiiigAooooAKKKKACiiigAooooAjMSM6yMil1+6xHIqSiigAooooAKKKKAEopaKACiiigAooooAKKKKACqiajatO0PmhZVJBVuDxVqsq70C1u7hpneUM3XDUAaisrjKkEeop1QWltHZ26wRDCL61PQAUUUUAFFFFABRRRQAUUUUAFFFFABRRRQAUUUUAFFFFABRRRQAUUUUAFFFFABRRRQAUUUUAFFFFABRRRQAUUUUAFFFFABRRRQAUUUUAFFFFABRRRQAUlLVaS8SO9itSkheRSwYL8ox6mgBkOmWcF3JdRwKJpPvP1NW6WigAooooAzvEP/ACAb3/rkavx/6tfoKoeIP+QDe/8AXI1fj/1a/QUAOrN0L/j1n/6+Zv8A0M1pVm6F/wAes/8A18y/+hmgCp4p0m51a2t47bZujlDneccVQ8W+F5NYME9nsW4j4bccBhXV0UAcvq2hag8+n3unvELq1QIVkPykUzT9E1ZfEUmpX8kD+ZEVPl8YJHTFdXRQBzOmaDeWnh+/spTH507MUw2Rz0zTJtAvX8Hx6WDH9oUjPzfL19cV1NFAHJah4f1SXUdOurOSGNrWAISxz8w7Y9Kn07Q7+fVpNR1p4jJ5ZjSOL7oBrpqKAOKXw1q1iJLWxWwe3ZiVlmjBkQH8OavpoF1Hrmn3QeNoreHZIcBSWyegArp6KAErm9R0bUYNYbVNGki82Vdssc33T710lFAHOaZoNzBDfXN5Ksl/eKQ237q8cAVd8M6dPpeiw2lzt8xM52nI61rUUAc9rmjXk2pQappcka3cI2lJfusKgXQ9WvdN1CLU7xfNuvuonKJXU0lAHEP4c1yeKxWY2arZyDaicbh6k+vFbWt2WrzTJJp8lvLHjDW1wuUz65rdooA5TTPC0q2GoRX7xq171SEfLH9Kr2/h7WUEVow05LeM/wCvWEGRh7giu0ooA5fVNL1pp2W0a0urVlwI7lB+74xxgVoeGdIk0bTPs80gd2YucdBnsK2KSgBaKKKACiiigAooooAKKKKACiiigAooooAKKKKAM7XbN77SLiCM/OVyOOpHOK8xIeNyrAqw4I6GvXqwtb8NQ6pKJo3EE38TBchqAOJtbry0CKxyT0255p/2yYzxyxqG8hw4yMcj8afd6NqWnyNugk2hsK6DOfcYqksnklleP5+QSfvCgD1OxuRd2cU4KneoJ2nIqxXnel64dOkxA2Im+9G44z7eldPZeIHunKf2dc5AydoyOvHXFAG5WTq+lTX7q0dxsA4KkfnzWjbzGaIO0TxH+645qagDlrLw1MJ91zIFQcgxnnP9K6WGMQwpGGZgoxljkmpKKACiiigAooooAKKKKACiiigBKKpXsN48iyWlyE2j/VsuQx9zTbGa+MzxXsCjuskf3fpQBoUUlLQAUUUUAFFFFABRRRQAUUUUAFFFFABRRRQAUUUUAFFFFABRRRQAUUUUAFFFFABRRRQAUUUUAFFFFABRRRQAUUUUAFFFFABRRRQAUUUUAFFFFABRRRQAUUUUAFFFFABRRRQAVCbiJbhYC4ErDIXuRU1MKKXDlRuHAOOaAH0UUUAFFFFABRRRQAUUUUAFFFFABRRRQAUUUUAFFFFABRRRQAUUUUAFFFFABRRRQAUUUUAFFFFABRRRQAUUUUAFFFFABRRRQAUUUUAFFFIelAC0VWsppp4N89uYH3EbCc8etWaACkpaKAGSMUjZgpYgZ2r1NNt5HlgR5IzG7DJQ9VPpUtFABRRRQBneIP8AkA3v/XI1fj/1a/QVQ8Q/8gG9/wCuRq/H/q1+goAdWboX/HrP/wBfMv8A6Ga0qzdC/wCPWf8A6+Zf/QzQBpUUUUAFFFRRyh5JECsPLOCSODxnigCWiiigAooqG5lMEDyLG0hUZ2r1NAEtLWRYXU1/KsjXMSKOfIjzu/EnnH4VrUAFFBrlbqSJ7zU5L24eOa3x9nXeVwMZBA785oA6qiuTiuU1G6gbU5Wji+yK8Y3FAznqevJ6cVseHbt7zS1d2LFXZAx7gEgfpQBq0UlLQAUUUUAFFFFABRRRQAUUUUAFFFFABRRRQAUUUUAFFFFABRRRQAUUUUAFFFFACVTu9Ksb3/j4to35znGDn6irtFAGND4a06C+W6iiI2jAjPK/ka2MYpaKACiiigAooooAKKKKACiiigAooooAKKKKACkpaKACiiigAqGV5FkjWOPcrE7mzjaKlqOSVUBA+Z8ZCA8n6UAS0UxGLKCQVyOh6in0AFFFFABRRRQAUUUUAFFFFABRRRQAUUUUAFFFFABRRRQAUUUUAFFFFABRRRQAUUUUAFFFFABRRRQAUUUUAFFFFABRRRQAUUUUAFFFFABRRRQAUUUUAFFFFABRRRQAUUUUAFFFFABRRRQAUUUUAFFFFABRRRQAUUUUAFFFFABRRRQAUUUUAFFFFABRRRQAUUUUAFFFFABRRRQAUUUUAFFFFABRRRQAUUUUAFFFFABRRRQAUUUUAFFFFABRRRQBneIP+QDe/wDXI1fj/wBWv0FUPEP/ACAb3/rkavx/6tfoKAHVm6F/x6z/APXzL/6Ga0qzdC/49Z/+vmX/ANDNAGlRRRQAUUUUAFFFFABUU6ytCwgkWOT+FmXcB+FS0UAZUWn3n2xJ7m4tpNpySkBVj+O6tSlooASsW/sL6a5lCLbyxSgBZJR80PrjjmtqigDFuNOuoRAlqkFxDHEI/Ln/AICP4hwav6ZZ/YbJIC25hksR3JOTVuigBaKKKACiiigAooooAKKKKACiiigAooooAKKKKACiiigAooooAKKKKACiiigAooooAKKKKACiiigAooooAKKKKACiiigAooooAKKKKACiiigAooooAKKKKACmbFL79o3dM45p9FACUtFFABRRRQAUUUUAFFFFABRRRQAUUUUAFFFFABRRRQAUUUUAFFFFABRRRQAUUUUAFFFFABRRRQAUUUUAFFFFABRRRQAUUUUAFFFFABRRRQAUUUUAFFFFABRRRQAUUUUAFFFFABRRRQAUUUUAFFFFABRRRQAUUUUAFFFFABRRRQAUUUUAFFFFABRRRQAUUUUAFFFFABRRRQAUUUUAFFFFABRRRQAUUUUAFFFFABRRRQAUUUUAFFFFABRRRQAUUUUAZ3iH/kA3v/XI1fj/ANWv0FUPEH/IBvf+uRq/H/q1+goAdWboX/HrP/18y/8AoZrSrN0L/j1n/wCvmX/0M0AaVFFJQAUVHcTLbwPK5wqDJNc7b+JZWu1E0SLCxA68r7+9JtIuFOU02jp6KQHIpaZAUUUyRmWNmVdzAcD1oAdRWHpd/eN/aT3wVWhbKxqchRtBxVdLm7ghsdRkupHW5kUSQnG0BumPpQB0maKwZ3ur6e/aG7kgW0+VAmMMcZO6tTTLo3unQXBGDIgJx60AW6SisS7knu9ae0F3JaxwwiT92QC5JPr2GKANuiuXi1O41L7DbC5MAkMgklj4LbTjA+tSNq88OmagqyiSW0k8sSn0OOT9M0AdJS1g2s8tlqltZPePdLcRF8uQSCMdMdjW7QA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Z3iD/AJAN7/1yNX4/9Wv0FUPEH/IBvf8Arkavx/6tfoKAHVm6F/x6z/8AXzL/AOhmtKs3Qv8Aj1n/AOvmX/0M0AaVJS0UAMdFkRkYZUjBrHt/DlvBdCbzXZVIKqex9/WtqilZMpTlHRMKWiimSJQaWigDJtrKXz9TEi7UuG+Q+o2gVRis72aCx0+a2KJaurPKSNrBemK6OigDCmhvLS4vlgtWmS75RlIwpxg5zWjY2ZttMitN5BSMKWXrn1FXKKAK9pataqwa5nnz3lYHH6Vm6xbSS3iO2ni7iCYUodrI3ucjitukoA5w6VLbadawvZrdRh2eWNDhlJOflOR0qaz0yeDTLzZDGs1w24QtyAMAYP4Ct2igDn9L0wjUIrkWJs44kKhGbJZj17njiugopa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M7xB/yAb3/rkavx/6tfoKoeIP+QDe/wDXI1fj/wBWv0FADqzdC/49Z/8Ar5l/9DNaVZuhf8es/wD18y/+hmgDSoopKACkyPWsTxDqklqBbQ5V3XJf0HtXMpNLG4dJXDA5B3VnKaTsddLCTqR5kehUVn6Nf/b7ISNgSKdrgetaFabnLJOLswpaKZI/lxs2CcDOB1oEOorJ0XUrjUJbvz4TAI3ARG+8BgHmpNSu50uLe0tWVJpyTvZdwUDrxQBp0Vhrq01vZXv2va89o23KjAfOMHHbrQuoXljcxpqEkciTRM6lE27CBkj3oA3KKwItRvkFndzvGba6cL5YTBTP3TnvW9mgApaSsKXUL6We+kt5Io4LI7SjLkyEDJ57UAbtFQWlytzZRXKjCyIHx+FYi6tffZm1Jni+yiXYIdvzbc7c7vXNAHRUVgvqN9PJeT20kSW9ocbGXJkwMnntUk+p3F1JYwWLJE1zGZTI67tqgDgD15oA26Kz9KvHulnim2ma3kMbleje9a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NDqc4IOOtU9WeRbJvKlWJmIAZhnkngfnVaWxgjtAJTJcknI3tkKe+MUbbibLkuo28cQl81Cp/2gKVNQtZGUJMrbjgEHg/jXPaVCIrIjYo2OyZ6hsGo3t4Y76PKDa+Svs454qObUjnOvorLsbspKltLu/eAmNyc5I6itSrLTuLRSUUDFooooAKKKKAM7xB/wAgG9/65Gr8f+rX6CqHiD/kA3v/AFyNX4/9Wv0FADqzdC/49Z/+vmX/ANDNaVZuhf8AHrP/ANfMv/oZoA0qSlooA57xJp0s5W6i+bYuGUdcetc0g3sET5mJwAOpr0WoxDEDkRqD6gVnKmm7nZRxcqceUo6HYtY2O2T/AFjncwz0rSooq0rHJKTk7sKDS0UxGVpkbpqOpMyMqtKCpI6/KKZqyvBqNnfCN3jiDJJsBYgHHOBWxSUAc09lNf2WqTpEym5cNErDBIXH+FOmV9auoNkMsawwuHLoV+YjAAz16V0dFAHMIJbu207TjbyrJbuplLIQoC8cHoc10VwkzwlYJRFJ2Yrux+FS0UAQ20c8cW24mEz/AN4Jt/Sud1SBWvLyP7NcpLMAFEJPlzcYy3GBj+ldTRQBU063Npp0FucZjjCn64rmriyW5MtnHb3MUrzZMWSYQM53g4x/+uuvooA5bUbdPtF3D9nulllUKohJ8ubjGW4wCP6VPe2q2ltp6TRTYhXaZ7fO+M49ADwa6KloAxvD1mbeK4lKOnnyl1D/AHsYAyfetm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D0paQ9KAOe1qW5l05UgjZVEqfvZjw3zDHHXr61C6XkkaJNfHao5EK7f1pl5qUk9q9tMkjTIRuRIyfmU5xkVPHd2phWUee+RniFsfyqZczXumT1Zmpp8c080Ms07rGwbBfjLcmnXmn2yRIyQjd5ijqehODVqKZ7iRpoNMuQHxuJAGcdMZNKE1SWbatgETON0r/AOGazcZ3JsOkgSGCBraSSKSOZQqg5XkgE4+ldIWCJuYgADkmsiCwvlliMssYiLZkRB0xyME+9WdWhaaGNdxEe8eZj0q7tR1NFoizb3cNwzCKQMV4OKnqvZ2kNpHthXGep7mrFVG9tSkLRRRTGFFFFAGd4h/5AN7/ANcjV+P/AFa/QVQ8Qf8AIBvf+uRq/H/q1+goAdWboX/HrP8A9fMv/oZrSrN0L/j1n/6+Zf8A0M0AaVFFIelAATjrUK3du8piWaMyDqoYZrldb1SS7uHgQlIY2IwDyxHesrvnv6ispVUnY76eClOPM2ei0Vzfh3VJHkFlNluCUb0A7GukrRO6uclSm6cuVi0UVFPMkERkkyFHUgZpmZLRUUFxFcRiSCRZEPRlORUd9ewWFq9xcyBI1HU9/agCxRVSPUIX01b5spEU389cVDZ6qLi5WCW2lt3dd8fmY+dfwoA0qKq315HZW/myAtyFVV6sT0AqtDrETJcG5ie2ktwGdHwTg9CMUAadFZtnqwubkQS20tu7pvj8zHzr7YqOTXI0lP8Ao8pt1k8trgY2hv50Aa1FIDkUt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lAC0UUUAFFFFABRRRQAUlLRQBVS0WO7knU/6wAMuO471V1G7XSbaGOGNS0sgiiQ8LzWnWJ4nsZLu3glij837PKJGjHVl7gU476kvbQS91G40iS3a7kjmgmfYSF2mP/EVdW6lurh4rbCrHw0hGefQCs1IdKuGiQaXIzMejxMAvvk8Vbh8ywvpg8TNFKdwZBnHtUzdrC1LMl21qCLjB4JVh/Fiq+by/smkDJEsg+VcZ4+tWLhF1C0kQKy5+6WGOags7h7e0EE0EgkjG0BVJB/GspXvboNlQ6y9rp1sFjEtxJIIVBbAz6mr0SanG0bySwyhiN6Bduwex71kX2lXMVlbXEcfmSQTid4weSPQe9a9tqqXAjVba5WR8ZV4yu36k8VtFe6hK/U0aWkpaCwooooAzvEH/ACAb3/rkavx/6tfoKoeIP+QDe/8AXI1fj/1a/QUAOrN0L/j1n/6+Zf8A0M1pVm6F/wAes/8A18y/+hmgDRprjcjAdxTqKAPPJYzFK8bHLIxUn1xTa6zV9EW9bzrcrHN3z0asdPD9+0xQoiqP4y3BrmlTd9D2qOLp8nvEGixNLq0AU42ncfoK7is7StLj0+Ls0rfef+laNbQjyo83EVVVndC1WvrgWtq8pC4H99go/EmrNNZVdcMAR6EVZzmBphtZdS+0fbrXz3GPJtmGD+PetXU4Y5bGXzEV9qllyOhxVhYYlOVjRT6hQKcyq6lWGVIwQe9AHOXCs3gmPb2hQnHpxVi5ZZ9a0vyWBxG7nH93ArYSGOOEQogEYG0KBxj0qK10+0s2Zra3SIt1KjrQBR187fsMjf6tLlS361la8DNe3rRHKx2yB8f72a6mWKOeJo5UDowwQRwait7G2tYmighREbqoHWgDKunWfWtMEDA4idjjspAxVHeo8J3EJYCXzmTHfcXyK6K2sLWzZjbQJEW6lR1pDp1mbr7SbeMzdd+OaAJoFKwordQoBqWkpaACiiigAooooAKKKKACiiigAooooAKKKKACiiigAooooAKKKKACiiigAooooAKKKKACiiigAooooAKKKKACiiigAooooAKKKKACiiigAooooAKKKKACiiigAooooAKKKKACiiigAooooAKKKKACiiigAooooAKKKKACiiigAooooAKKKKACiiigAooooAKKKKACiiigAooooAKKKKACiiigAooooAKKKKACiiigAooooAKKKKACiiigBKo3erW1pcCCQTPJt3YjiZ8D8BV6spCB4lmyQP8ARl/9CNAF60u4byHzYH3LnByMEH0I7VJJIkSF5HCKOpJwK5yadFfUDDJIiyzqi+TwXbAyAT0+tU3eW40bVYJpbgLDIu0PKGYcDgsOtAHZZB6UVydzcXy3MotzORbbFRzMoQjA5YE89a3dXuJbfSJpoztkCjnrj3oAvMwRSzHAAyagsr2G+i82DeUzgFlK5+maxdjo15ZC7mmiNr5m5nyynnv6cVd0iMweHodrux8gMCzZI4oA1aK5jT5Z0Onz/bpZ3uSVkRmyMeoHbFJHJcGyjke8mBuboxM277ihj09OlAHUVDDcxTSyxxtlom2uMdDjNc8086lrEXUph+1CLz93zBSucbvX3piM9naauYbh2ZJ1AkLZP8PU0AdVTJJEiQvI4RR1JOBXP6jqE8VzeiGYlVhixg5C5YgmmavaJHpNxENRnl+421pcsPm659P8KAOiWVWmaMBsqAc44/OpK5u+u57WW8SGdyscEQUsc4yxBP1qK8luLNLu2t7yWRQkbrIzbmUlsHmgDqaR2VFLMQFAySe1Y1ikkepXlm91NJGI0cFn+ZSc5wfwrVmEQtnE2DEF+bd6e9AFS31mzuHZEkZSFLZdCoIHUjPUU+01W1vJTHEzh8ZAdCu4eoz1FUbTbeXSXzKsNpboVhB43DuT6DijJXxBDK0qzRNCxj2jAjHHp1zQBdu9WtLR2SV23rjKqpY/kKfLqVtFaJcly0cn3Nqli3sAOaxbUgavBdz4UTrKw3duQAPyFXNFdF0eFWkWNpGfyi2PU4xQBfh1C2mtGuUciNM7sqQVPoR1zUL61ZRziJpGzkAtsO1SegJ6Csm3Vyktkx3yS3eHlx94AA5x+AFWrlY72d9PtEVIg4a5lHHPBwPfigC/LqtnFeLavIfMJA4UlQT0BPQUl5q1pZSiOZn3Y3HahbaPU46ViXG1bPUIiR5v2xNoPXquP61oajIrzSWVpGpuZ0AmkPRE9T7+goAt3Or2dq0YkkJ8wAgqpYAHucdBV0EMAQcg1zUscVo+pwuwwLRVQt34I/nit7TwwsIA3Xy1/lQBZooooAKKKKACiiigBKxfEOtSaQIfKgWUyHGCcVtVla5oiawsYadovLORtGaqNr6kyvbQwT40uNjstnG2w8jcenr0roYL+e5023uYoULypuKFsYOOMfjWMfBMJQr9scZOSQgrct9O+z2KWqTEBIvLD45+tXPk+yRHm6jbO9uJmxPHDH8oPyyZPNPjviA7T+VGAeMuORSDS41iRFlkBToc9ec8+tLLpqSTCTzZBxtZc8MP6VnoXqSW91vWNZwkUzZOzeDnHcUhmuWkPlQo8WV2tu6g9T+FT+RHuVigLKMA45FPVQihVGAOwpDFpaKKBhRRRQBneIP+QDe/9cjV+P8A1a/QVQ8Q/wDIBvf+uRq/H/q1+goAdWboX/HrP/18y/8AoZrSrN0L/j1n/wCvmb/0M0AWp721tmCz3EcbEZAdgM1F/aun/wDP7B/32KwfEwB1WLIz+5/9mrK2r/dH5UAdn/aun/8AP7B/32KP7V0//n9g/wC+xXGbV/uj8qNq/wB0flQB2f8Aaun/APP7B/32KP7V0/8A5/YP++xXGbV/uj8qNq/3R+VAHbw39pcSeXDcxSPjO1WBNWa47QABrcOAB8j/ANK68sFBJOAOpoAdRWWddslblpfLzjzfLby/++ulaSsGAIOQe4oAdRSUUALRTXYIpZjhQMk02KVJo1kjYMjDII70ASUVEJQZjFtbIGc7Tj86koAWiikoAWikooAWiop5kt4XmkOEQFifalhmSaFJUOUcBgfY0ASUVFDNHOm+Jwy5xkVLQAUUlQS3UUTMJSUCYyzDA56c0AWKKaDkA0tAC0VEsoaZo9rZUA5KnH4GpaACiikoAWikooAWikooAWimSSJFG0kjBUUZJPQCmLcI7qqhjuXcGCnGPrQBNRSUtABRRRQAUUlLQAUUlFAC0UlLQAUUUUAFFFFACVRk1jTYpGjkv7dXU4IMgBFX6x7+KM63p2Y158zPA5+WgDSiuYJiBFKjkruG05yPWpa5+9W5Guy/ZJVh22gJO3d0Y8YqGbW7qVLZYi8bvbiZjHAZck9vYUAdMSAMnpTY5ElQPGwZT0IOQarW8z3GmLLLGY3ePLKexxWLpM95aW+n75VkgnJTywuCnoc96AOmpKwF1G9O28MqeQ1yYfI2jgZIznrninrqdybS3kLLue8MLcfw7iP6UAblMkkSKMvIwVV6knAFc/BqGoEw3Ek6GJ7oweXsH3dxGc+vFM1ee7u7bUtkyxwW5CGMpkt0JOe3WgDpgQRkdKRmCqWY4A5JrmtU1S6tC5gueIlX92kBcdvvN2q3c3l42oSpFKqRRWwlI2A7ic8fpQBso6yIHRgysMgjvTq5ibWLspbxxM6P9mWU+XAZNxPbjoKu317ffYrWWNZIPMXMpWLzGQ46baANqiqVjdGbTVnaZHO0/PjaOPUdvesSLWLxboKbjzleGRxmAooI6bT/ABCgDqKZJLHHt8xwu47Rk9T6ViaffX32iz+1TLIlzAZCoQDaQB09etVJpbu7FjdSzL5L3eFiCY24yOv4UAdTRWbq9zcwi1S1dUeaYISRnjBqj/aF2lrcxyXSCWK48oSeVlmGAeFHU80AdBRXOwatdtpV9J5m6WCTajvFsJHHVfxpWn1UTSw/bEysAmDeUMg8/Lj096AOhormJ9cu5CiwmRHWBZSI4DIHJzwfQcfrVi+1G+QxSFntoTEHJEPmDd3Df3R70Ab9MklSJN0jqi5xknAqPzXaz8yPa7lNy4PBOOPwrl72+uprKSGefMp2t5UkOzB3jof4h70AdfRWLDfXds9/FcOsxt4hKpC7eoPH6VAb7UYAgedJTPA0y4jA2EYOPcYNAHQ0Vzba5cFnZCvlugWIbej5AP8AP9KkvLzUVmvBFcJGtrAsn+rB3Ng5H04oA6Gkqk94yaSbsqCwh8zHbOM1lSahf2kZMs6TGW2aZPkA2EY49xzQB0VGQO9YunXV79ugiuplkWa383AQLtPHHv1pLlZj4nhKzlY/szEptHPIoA2I5ElQPG4dT0IOQaEkSTdscNtO04PQ+lc3o095bw6crSoYJ3ZPL29MZOc/hT5tRvy8uxjHCkzqZIofMYYxgbf60AdJRVaynM9jHNvWQsudy9DWJHfao8dtN9pjxPKY9nlj5Rzzn1oA6SiueOo3aW0kUl0qzRzmPzFi3M49kHeoodVv57WNUmUStdND5jxbTt9dvY0AdNTXdY0Z3YKqjJJ6AVn6Vc3DyXNvcusjwPjzAuNwPTis/WZ7u6j1OOKZYobaLBUpkvkZ69qAOhVgyhlOQeQRS1zn2298mZreZIo7OFGKlQfMO3PJ7Vp395JFokt3DhZBEXXIzg4oA0KK546lfWZl+0SJN/ovnqNm3afTjqKljnvUma1nuVkMtuZFcIAUPpjvQBtkgDJPFJHIkqB42DK3II6GsvQvNj8PwtJL5jeXkEjGPaqdve392tlHFOkJltzI7CMHn2FAHRUVz1rqGof6HNPNGyTllaNUxggdc0lpqGoeXaXM88ckU8nlmIJjHYEGgDfjlSUExuGAJBwc8jtT65zT7mW12vkfZ3u5Uk46EscHP1rUsbqWa2muZMFNzGMAfwjp+dAF+qj6nYRyNG93CrqcFS4yD6VmWl9fGSykmmR470EhAgHl8ZGD3rLsba4bUrUvdhgbifIMS9jQB18cscq7o3DDOMg55o8xPMMe8bwM7c84rBi1G8uDFbRSLFJJNKDIEBwqn09al+2XdvdTw3E8BaO33iUrgZ3EZP8AhQBtswUFicAdTSRyJKivGwZGGQR0Nc9Y6jcz3FzbTTPKn2feC8HlEHnp6irNtdmx8KRXKruMdupA/CgDaqnd6XY3sgkubWOVwMBmHOKztO1G8k+0LL5kirF5iyvAY8H0x3qG11K/jFpNcyrKlxA0hQIBtIGeDQBry2lgYI7KWGLy2+5ER1x6U6PTrOOF4Uto1jkGHXHDfWsSFruXUdKubmdZFlV3CBANmQDj3qZdQvf3d4ZUMD3Bh8jaOBkjOeueKANM6VYl43NrGWiGEOPu1adFdCjgMpGCD3rGs7rUZrC7uQ6yOGdYo9oAGGI61TbWriGBkad5JWdVG62Kume+3uOKAN230+0tY3jt7eONH+8AOtSmBVtjDEoRdu1QOg4rGi1K8/sm8lYN5kJxHJJFs39Odv40zz9V88wfbI+YPO3eUODz8v0oA0NL0i3sIkIhj+0bcNIo5NWWsrZ7Y27QoYWJJTHHPNYEut3cgiSIyJIIBKxjgMm8nt7Dj9amkv8AUZ5JPKkW2EdqsxUx5O7nI5+lAGuNOs1tDaC3jEB6x44pYtPtIoXhjt41jk++oHB+tY4kuLrVtJn87YJLdmZAoIJwM/zq9qE9yb63s7WUQmVWYyFdxAGOAD9aALEGm2VujpDbRorrtYAdR6UkWlWMMEkEdrGsUn31A4NZUGo313PZwLKkZYyCRwgOdhxx9a2NQmaCykkWRI2UcM/QUAKtjaopVYEAZQh46qOgpkWmWUELQxW0axsclQOCawY9bvIvtSNI0xREKNJB5RBY46elaNxPf6dZSyS3CXDHaI22bSpJxyB2oA0mtYHd2aJS0gCscdQOgp0kEUsJhkQNGRgqehFYt9dX+mwqs1yJjM4RXSHLJwc/KOvShNSvRo11MwImhbakkkRTeOOSvbrQBoW+kadaPvgtIo2xjIHb0p9vptna+Z5FvHH5n3sDrXO6xPqCwfZprtW8xUkDrGAV+YZH05/SrusX91aZWK7w0cW4qlv5hJ9W/uigDXuLC0uYFhngSSJfuqRwKWaytp7cW8sCPCOAhHArCOpajcec8U6RLFapNjywckgkj6cVckvLu6mtLe3lW3aWHzXk2bvTgA/WgDShs7eAIIoUQRghcDpmqsmjaWJGuHtIQ2dzOR39azLzVb+G4a2DsZYYw5MUBkEpOeD/AHela9xI0ujyyOhRmhJKntxQA4WVlPcJeCGJ5QPlkxk4plxo+nXMzTT2cUkjdWI5NZmlzXtutjDJMskdxGdoCAeWQOPrU8Go3MqW8GVFz5pWbjoB1OPy/OgC9NptlMYjLbxv5P3Mj7tWYpI5UDxMrIehU5FZF0sx8SwlZysf2dyU2jnkVR0e4u7W307dKrQTuyeXt6Dk5z+FCA6io57iK2iMs8ixxjqzHAFYGn6xd3N5E22V4ZXZSnkELGBnBD9+lXfEgY6YAgUt5seA3TO4daALUGq6fcSiKC8gkkboquCTVysWdtRtbSeeSKxXy42YGIEnOPcVMl9M2oQQ7l2PamU8fxZH+NAGpRXO299qM1raZuFWS8kIDeWMRgAnj16VK+o3kel3J3o1xBN5QkK4DcjkigDdornLrVb7TvNinlE7FEZHWPlckA8Dr1qzp+oXL29357ECIZSaaIxA8dx7UAbVFcqus3sZuF88y7bZpVL2/lgMPT1FaVhc3o1Jbe6mWVZIPNGEC7TkDHvQBq+bH5vlb18zG7bnnHrQssbu6K4LJ94A8is48eJlz3tTj/voVTluJLWTXLiEgSRqpUkZGQtAG9JIkaF5GCqvJJ6CnAgjI6Gucmv7+2WdZpklP2Tz1/dgbT6e4qS5v75jdSQTJGlnGrFCgPmEjPXtQBv0VzdxqWoP9tmhmSOO2RHCGMHdlckE10UTb41Y9SAaAH0UUUAZ3iD/AJAN7/1yNX4/9Wv0FUPEH/IBvf8Arkavx/6tfoKAHVm6F/x6z/8AXzN/6Ga0qzdC/wCPWf8A6+Zv/QzQBj+Jv+QtH/1x/wDZjWVWp4mONVj/AOuP/sxrKyPWgBaKTI9aMj1oAWikyPWjI9aANDQf+Q3D/uP/AEre1/f/AGLdeXnOzt1xWBoBzrcP+4/9K69lDAgjIPUUAVIzarpa7ghthGOvTbis1XGo3wt4biSC1jt1kjETFCc9M+3FWjoFmTjM/lZz5Pmny/8AvnpU13pVtdMjNvjZBtDROUOPTjtQBk6ff3M11p6STMQTMjej7TgE0l5eXK22tFLh1aKVRGQfucDpWtLpFpLbwwhWjEP+raNirL68j1psei2UdtPAFcpOQ0mXJJPrn8KAMm+jlt5Y4ftlw6XNtIZA0h6gDkelNAlg0HSY7e5ljMsiKzbsnBHSuglsIJpY5HUlo1Krz2Iwahj0i1jgihHmMkMnmIGcnB/woAxdRvLnTJ7uO3mlkCQJs8x92CWIzk1a01NSivo90dwLdlPmGedX57EY6VqS6dbTTSyyR7mlQRvk8ECo7PSba0lEiNK7AbV8yQttHoM9KAMeeS4tZTJfy30WXO2eJ90WM8AqOnHrW1qM6w6bJI0zRgKPnRcn8BUTaJaNIWLTFC24xeYfL9fu9Kt3VrDd2zW8y5jYdBxQBzIubu2vNgN3GkltIwE8wckgcEDtU0JubeHSbk3k8slw6rKrvlSCCenbpWmmg2SSeaxmkk2lN8khY7T2zVk6dbmK3jKnbbENHz0IGBQBh3azaha6rM93LEYS0aIrYUADuO+c1tWC79Ht1yRmFRkHB6VDdaHZXc0kkgkHmjEio5VX+o71oQxJBCkSDCIAoHsKAOQtpJ7TR7WG1aZmubllY+ZhgATwCehrRiOo29rf+ak0cIhLRtLMHdWwe47Vof2JZ+RJCVfY778bz8req+lPh0q2iimjzLJ5w2u8jlmI9M0AYrpcpZaYRfXPmXUiiRi56bSePSoNajctdWrXNw0UQhK5kJOS3OTXSHT7do7ZCp22xBj56YGKbcaXa3LTNKjEzKFYhscDkYoApXAeS/tdPFzLHF5Rcsr4diMd/wAaz2ubuTybQXcoCXphMoPzMu3PJ9a3J9Kt54Yo3aXdFwkgkIcf8C60R6VaRpCiocQv5indyW9Se9AGY91PYXGpLHLJKtvbqyCRt3PPNRWH9q+ZazqlwVk5lM1wrIQR1AzxW6LGD7RNOUy8yhHyeCB7fjVe20W0tpVdDKwTOxHkJVPoO1AGS0lxazK2oS30Ls/EyPviPOANo6D61peIJZYtK3W8zRuXQB168sBTxoloJNxaYoDuERkJT/vnpVu6tIruHypgSm4NgHHIORQBg3rXUV9Bp8DXUyGMysVn2ux4/iPb2pLqXUoNClEryW8gmVY5DIGYKWHUitq906C98syb1eP7rxsVYfiKpalo6vpBs7ZC+6RWbe2S3zAkkmgENhaax1RbcTy3EcsBkPmNuKsMfoc1TWe5XT7bVPtcjSyzKGj3fJgtjAWtqx0y3smZ03vIwwWkYsQPQZ7VGmi2aXAmCvgNvEZc7A3qF6UAYs8Ut5p+ryz3dxiJ5FRFkIAAHQjvVuyeSC9s7dJpTGbMsQzZ5yOa1k0+3SGeIKdlwxaQE9SetR2+lW1s8bp5jNGhjUu5PyntQBgxPdR6Pa6i17cPMZVBUv8AKVLYwR9KfcyXVxpmoX63s0MsTOqKrYVQO2PWtz+y7X7ElptbykYMo3dwcisTUtJuLuW4iFmyrM3+sWbEZH94p60AdDFIwsUkPzN5YP1OKy9Gimure31CS9m3yZZoy3yEemO1bEUflwpH12qBVKLRrSK4EyCThtyx7zsU+oXpQBh6rdTFLy4tZL1zCTmRZPLjQjtg/eq/qBvZVgmRZ5LfytzrbybH3evv9KsTeH7Gdpd4l2SklohIQhJ749anuNKgnEfzTRtGu0NFIVbHoSKAOdjv57y8FnayXk8UaliN4ilBzjBJ5OK00XVjpDxsrLMsmFzKC7Jn+96471abQ7IxoFEiOhJEqOQ5z1y3U1N/Zdt9i+y4bZndu3Hdu9c+tAFDSJh9ueBpLyOUJloLklu/UN3/AArcqnZ6ZBaSNKrSySEY3yuXIHoCau0AFFFFABRRRQAVBJaxy3EU7A74s7Tn161PRQBWazha4ecg73j8s8/w1XfR7Zooo1MsflLsUxyFSV9Ce4rQooAYkKRwCFRhAu0D2qja6LaWkySRiQ+XnYruSq564FaNFAGeNHtVuvPAf7+8R7zsDeu31pv9iWn2gTYk4k80JvO0N6gVp0UAUl0y2WJIwrbUlMo+b+LJP9aiutGtLuWR5BIPMxvVXIVsdCR61pUUAZc2hWU7yM/m7ZCC6CQhSR0OPXirJsIDJJIQd0kYibn+H/Jq1RQBny6PbOkSgyx+WgQGNypK+hPepLjTYLiOJMyReUMI0TlWA9M1dooArQ2UENp9lRP3RBBB7565qpFoNnGVP75yqFF3yE7VPYe1adLQBUSwgjeB1U5t0Mac9Bx/hUH9iWf2hZcSfLJ5ipvO1W9QK0qKAIJ7WK4aJpASYn3rg96rT6Pazb8h1ZpPN3I5BDYxkHtV+igChHo9pFbzQqHKzHc+WJJPrn8KmNjAZWkKnc0flnn+GrVFAGdJo1q6xgGWPYu35JCu5fQ+opbnSLW4YFvMQBQhEblQyjsR3rQooAi8iPyPICDy9u3b2x6VQXQbL+PzZOgXfITtAIOB6DgVqUUAVvsUHnTSlctMoR8nggZ/xqC10m2tJC6eY7bdq+Y5bavoPQVoUUAZyaNZIkKiNsQyGRct3PrU0lhBI1wzKc3CBJOeoGf8atUUARC3jFuICuY9uzB7jGKpx6JaRrIv7196GP53LbVPYegrSooArJZQpNHKoO+OPy15/h4/wps9hDPdRXLbxLGCAVbGQex9at0UAUk022jW3VVOLdi0fPQnP+NRSaLauzODNG7MWLxyFSc9R9K0qKAIbe3jtrdYIl2xoMAVAmm2yRxRhTtifevPerlFAGfNo1rMxY+Yj+YZN6OVIJGDg1Uu9Cj228VsriPz/MkO/wCYHHUH1rbooAr2dlFZxlItx3HczMcsx9SagvNHtb2R3l8weYu1wjlQ49/WtCigDNn0W0mYMwkUbQjKrkBwOgYd6tz20dxavbSD9267SBxxU1FAFV9Pt3cs6bsxeSQTwV9KZaaXb2js6GR2K7d0jliF9BnoKvUUAVbSxis7Y28Rfy+cBmzj2FNg022tzEY1IMSeWuT/AA1cooAo/wBm26xRIinEJJj57mqekaKlrFE9wHMyZIQvlVJ7gVtUlAGRqOnt9geztISRPIWZy/8AqyTktWlBAkNukKgBFXbipaKAKFtpFrbTiaPzCVzsVnJVM9do7U+PTLaKVJFU7kZnHzd261dooAz30i1aIIBIhEjSB0chgScnBpg0OyCSIUZvMTY5LElhnOfrWlRQBn2+j21vK0oMryMmxmkkLEr6VYSzgSzFoEzCF2bTzxVmigCjbaZBbLIFaVy67SZHLED0HoKcmm2yC3AQ4t0KJk9iMHPrVuloAzYNGtbe4jmTzS0edgZyQgPYD0pRo9ot15+H4beI952BvXb61o0UAVF0+3W0e2CExOSSCe5OTVdNEtFRwxlkd8fvHkJcY6YPatOigCkmm26WklufMdZfvs7ks340/wCxQeb5m07vL8vr/DVqigDOfRrVkjVTLHsXbmOQqSPQ+oqUafbBnYIRviERwf4Rn/GrlFAFI6Zbk2xG9TbDbGVYjj0Pr0p17p8N7sMhkR0+68bFWHryKt0UAUoNNtrd4WjQgwqyrz69c+tS3drFe27QTglG64ODU9FAGdHolmnm7hJKZVCu0jliQOnNLHpFqkUsbeZL5oCsZXLHA6cmtGigDMXRLURsrNM7Nj940hLrjpg9qbeaWP7IntbcM7Scku+WY5HUmtWkoAy49DtPszxyCRzIoVmeQkgDoAe1On0S0nctI03zIEfEhG8D+961pUUAUo9KtY1kVVbEkYib5v4RnH86LjS7eeOFSZIzCNqPG5VgPTNXqKAM1tEtCqKvmx7RtOyQjePRvWrrQI0BhxiMrtwPSpaKAM6z0e1spVkiEjMi7UDuWCD0HpUWn2Ug1G5vpofKaTCom4HAHU8evH5VrUlAFaexhnuorht4kjBAKtjIPY+tMTTbaNLdFU7bdi0fPQnP+NXaKAKEOlW8Nz5yeZwSVQudik9wO1TXtnFfW5hm3bSQcq2CCDkc1ZooAzRo8XIe5u5FIIKPOSCD6inWmkW1pMJYzKzhCgLuWwvpWhRQBQfSrZ7SO2w6rEcxsrEMp9jVe+0lf7JeztlLb3DMWbluRkk+ta1FAGdDo9qkMiMJJDIAGZ3LNx0wfapI9Lt0tpoG8yRZhh2kcsxH1q7S0AZa6DZru3ec5aMxkvISdvpVtbOFbhZwp8xI/LBz/DVmigCpeafDeMjuXSRPuyRsVYfjTE0q2SzlttrMk2fMZmyz57k1eooApTaZbTljIpO6LyTg/wANR3GjWtxLvcSDICuquQrgdAw71oUUAU30y2dbhShxcACQA9gMDHpVgQgOrBmG0YAzx+VSUtABRRRQBneIf+QDe/8AXI1fj/1a/QVQ8Qf8gG9/65Gr8f8Aq1+goAdWboX/AB6z/wDXzN/6Ga0qwdL1WwtI7iK4u4opBcykqxwfvmgDVuLC0unD3FvHKwGAWXOKh/sbTf8Anyg/74FM/t7Sv+f+D/vqj+3tK/5/4P8AvqgB/wDY2m/8+UH/AHwKP7G03/nyg/74FM/t7Sv+f+D/AL6o/t7Sv+f+D/vqgB/9jab/AM+UH/fAo/sbTf8Anyg/74FM/t7Sv+f+D/vqj+3tK/5/4P8AvqgCeDTrO2l8yC1ijfGNyrg1b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DSorN/t7Sv+f8Ag/76o/t7Sv8An/g/76oA0qKzf7e0r/n/AIP++qP7e0r/AJ/4P++qANKis3+3tK/5/wCD/vqj+3tK/wCf+D/vqgBfEP8AyAb3/rkavx/6tfoKwdb1jTp9Hu4or2F3eMhVDZJNbsf+rX6CgB1N2L/dH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PLT+4v5UUUAHlp/cX8qdRRQB//Z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070873" y="4020307"/>
            <a:ext cx="3440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>
                <a:solidFill>
                  <a:schemeClr val="accent5">
                    <a:lumMod val="75000"/>
                  </a:schemeClr>
                </a:solidFill>
              </a:rPr>
              <a:t>Augmentation </a:t>
            </a:r>
            <a:r>
              <a:rPr lang="fr-CH" b="1" dirty="0" smtClean="0">
                <a:solidFill>
                  <a:schemeClr val="accent5">
                    <a:lumMod val="75000"/>
                  </a:schemeClr>
                </a:solidFill>
              </a:rPr>
              <a:t>exponentielle</a:t>
            </a:r>
          </a:p>
          <a:p>
            <a:r>
              <a:rPr lang="fr-CH" dirty="0" smtClean="0">
                <a:solidFill>
                  <a:srgbClr val="0070C0"/>
                </a:solidFill>
              </a:rPr>
              <a:t>0-750’000 cas  </a:t>
            </a:r>
            <a:r>
              <a:rPr lang="fr-CH" dirty="0">
                <a:solidFill>
                  <a:srgbClr val="0070C0"/>
                </a:solidFill>
              </a:rPr>
              <a:t>: 106 jours (16.12.19-30.03.19)</a:t>
            </a:r>
          </a:p>
          <a:p>
            <a:r>
              <a:rPr lang="fr-CH" dirty="0" smtClean="0">
                <a:solidFill>
                  <a:srgbClr val="0070C0"/>
                </a:solidFill>
              </a:rPr>
              <a:t>750’000 -1’500’000 </a:t>
            </a:r>
            <a:r>
              <a:rPr lang="fr-CH" dirty="0">
                <a:solidFill>
                  <a:srgbClr val="0070C0"/>
                </a:solidFill>
              </a:rPr>
              <a:t>: 10 jours (30.03.19-09.04.2020) </a:t>
            </a:r>
          </a:p>
          <a:p>
            <a:endParaRPr lang="fr-CH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498" y="1437481"/>
            <a:ext cx="6808353" cy="474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800" dirty="0">
                <a:solidFill>
                  <a:schemeClr val="accent5">
                    <a:lumMod val="75000"/>
                  </a:schemeClr>
                </a:solidFill>
              </a:rPr>
              <a:t>USA: EPICENTRE de la pandémie </a:t>
            </a:r>
            <a:endParaRPr lang="fr-CH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839788" y="1029524"/>
            <a:ext cx="10772559" cy="823912"/>
          </a:xfrm>
        </p:spPr>
        <p:txBody>
          <a:bodyPr>
            <a:noAutofit/>
          </a:bodyPr>
          <a:lstStyle/>
          <a:p>
            <a:r>
              <a:rPr lang="fr-CH" sz="36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560’433 </a:t>
            </a:r>
            <a:r>
              <a:rPr lang="fr-CH" sz="3600" b="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cas, </a:t>
            </a:r>
            <a:r>
              <a:rPr lang="fr-CH" sz="36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22’115 </a:t>
            </a:r>
            <a:r>
              <a:rPr lang="fr-CH" sz="3600" b="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décès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BFC99B8-51E6-BD47-BCBA-375CAFF41E77}"/>
              </a:ext>
            </a:extLst>
          </p:cNvPr>
          <p:cNvSpPr txBox="1"/>
          <p:nvPr/>
        </p:nvSpPr>
        <p:spPr>
          <a:xfrm>
            <a:off x="650753" y="6292294"/>
            <a:ext cx="2841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13 avril </a:t>
            </a:r>
            <a:r>
              <a:rPr lang="fr-FR" sz="1000" dirty="0"/>
              <a:t>2020, John </a:t>
            </a:r>
            <a:r>
              <a:rPr lang="fr-FR" sz="1000" dirty="0" smtClean="0"/>
              <a:t>Hopkins, CNN</a:t>
            </a:r>
            <a:endParaRPr lang="fr-FR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373579" y="1948476"/>
            <a:ext cx="340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Répartition des cas actifs USA </a:t>
            </a:r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AB25909-E5E6-A045-B7FA-956396F24A9A}"/>
              </a:ext>
            </a:extLst>
          </p:cNvPr>
          <p:cNvSpPr txBox="1"/>
          <p:nvPr/>
        </p:nvSpPr>
        <p:spPr>
          <a:xfrm>
            <a:off x="1223729" y="2271863"/>
            <a:ext cx="344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Augmentation du nombre de cas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15" y="2641195"/>
            <a:ext cx="5517760" cy="32817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475" y="2317808"/>
            <a:ext cx="5702691" cy="38203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129827" y="325879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92D050"/>
                </a:solidFill>
              </a:rPr>
              <a:t>USA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16885" y="4237507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accent2"/>
                </a:solidFill>
              </a:rPr>
              <a:t>Italie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6614" y="2502018"/>
            <a:ext cx="503237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H" sz="1400" dirty="0" smtClean="0"/>
              <a:t>35K</a:t>
            </a:r>
          </a:p>
          <a:p>
            <a:pPr>
              <a:lnSpc>
                <a:spcPct val="150000"/>
              </a:lnSpc>
            </a:pPr>
            <a:r>
              <a:rPr lang="fr-CH" sz="1400" dirty="0" smtClean="0"/>
              <a:t>30k</a:t>
            </a:r>
          </a:p>
          <a:p>
            <a:pPr>
              <a:lnSpc>
                <a:spcPct val="150000"/>
              </a:lnSpc>
            </a:pPr>
            <a:r>
              <a:rPr lang="fr-CH" sz="1400" dirty="0" smtClean="0"/>
              <a:t>25k</a:t>
            </a:r>
          </a:p>
          <a:p>
            <a:pPr>
              <a:lnSpc>
                <a:spcPct val="150000"/>
              </a:lnSpc>
            </a:pPr>
            <a:r>
              <a:rPr lang="fr-CH" sz="1400" dirty="0" smtClean="0"/>
              <a:t>20k</a:t>
            </a:r>
          </a:p>
          <a:p>
            <a:pPr>
              <a:lnSpc>
                <a:spcPct val="150000"/>
              </a:lnSpc>
            </a:pPr>
            <a:r>
              <a:rPr lang="fr-CH" sz="1400" dirty="0" smtClean="0"/>
              <a:t>15k</a:t>
            </a:r>
          </a:p>
          <a:p>
            <a:pPr>
              <a:lnSpc>
                <a:spcPct val="150000"/>
              </a:lnSpc>
            </a:pPr>
            <a:r>
              <a:rPr lang="fr-CH" sz="1400" dirty="0" smtClean="0"/>
              <a:t>10k</a:t>
            </a:r>
          </a:p>
          <a:p>
            <a:pPr>
              <a:lnSpc>
                <a:spcPct val="150000"/>
              </a:lnSpc>
            </a:pPr>
            <a:r>
              <a:rPr lang="fr-CH" sz="1400" dirty="0" smtClean="0"/>
              <a:t>5k</a:t>
            </a:r>
          </a:p>
          <a:p>
            <a:pPr>
              <a:lnSpc>
                <a:spcPct val="150000"/>
              </a:lnSpc>
            </a:pPr>
            <a:r>
              <a:rPr lang="fr-CH" sz="1400" dirty="0" smtClean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1379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800" dirty="0">
                <a:solidFill>
                  <a:schemeClr val="accent5">
                    <a:lumMod val="75000"/>
                  </a:schemeClr>
                </a:solidFill>
              </a:rPr>
              <a:t>Cause de décès: USA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29152" t="10847" r="28820" b="37107"/>
          <a:stretch/>
        </p:blipFill>
        <p:spPr>
          <a:xfrm>
            <a:off x="575192" y="1598043"/>
            <a:ext cx="5650594" cy="39359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1492" y="6211821"/>
            <a:ext cx="30171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CH" sz="1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https://public.flourish.studio/visualisation/1712761/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5192" y="6211821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/>
              <a:t>14 </a:t>
            </a:r>
            <a:r>
              <a:rPr lang="fr-CH" sz="1000" dirty="0"/>
              <a:t>avril 2020</a:t>
            </a:r>
            <a:endParaRPr lang="en-US" sz="1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786" y="1933575"/>
            <a:ext cx="5451727" cy="35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5400" dirty="0">
                <a:solidFill>
                  <a:schemeClr val="accent5">
                    <a:lumMod val="75000"/>
                  </a:schemeClr>
                </a:solidFill>
              </a:rPr>
              <a:t>Europe</a:t>
            </a:r>
            <a:endParaRPr lang="fr-CH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5440133" y="490934"/>
            <a:ext cx="5531321" cy="1558925"/>
          </a:xfrm>
        </p:spPr>
        <p:txBody>
          <a:bodyPr>
            <a:noAutofit/>
          </a:bodyPr>
          <a:lstStyle/>
          <a:p>
            <a:pPr marL="64575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 err="1">
                <a:solidFill>
                  <a:srgbClr val="FF0000"/>
                </a:solidFill>
              </a:rPr>
              <a:t>Espagne</a:t>
            </a:r>
            <a:r>
              <a:rPr lang="en-GB" sz="1800" dirty="0">
                <a:solidFill>
                  <a:srgbClr val="FF0000"/>
                </a:solidFill>
              </a:rPr>
              <a:t>:  </a:t>
            </a:r>
            <a:r>
              <a:rPr lang="en-GB" sz="1800" dirty="0" smtClean="0">
                <a:solidFill>
                  <a:srgbClr val="FF0000"/>
                </a:solidFill>
              </a:rPr>
              <a:t>169’496 </a:t>
            </a:r>
            <a:r>
              <a:rPr lang="en-GB" sz="1800" dirty="0" err="1" smtClean="0">
                <a:solidFill>
                  <a:srgbClr val="FF0000"/>
                </a:solidFill>
              </a:rPr>
              <a:t>cas</a:t>
            </a:r>
            <a:r>
              <a:rPr lang="en-GB" sz="1800" dirty="0" smtClean="0">
                <a:solidFill>
                  <a:srgbClr val="FF0000"/>
                </a:solidFill>
              </a:rPr>
              <a:t>, 17’489 </a:t>
            </a:r>
            <a:r>
              <a:rPr lang="en-GB" sz="1800" dirty="0" err="1" smtClean="0">
                <a:solidFill>
                  <a:srgbClr val="FF0000"/>
                </a:solidFill>
              </a:rPr>
              <a:t>décès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endParaRPr lang="en-GB" sz="1800" dirty="0">
              <a:solidFill>
                <a:srgbClr val="FF0000"/>
              </a:solidFill>
            </a:endParaRPr>
          </a:p>
          <a:p>
            <a:pPr marL="64575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 err="1"/>
              <a:t>Italie</a:t>
            </a:r>
            <a:r>
              <a:rPr lang="en-GB" sz="1800" dirty="0"/>
              <a:t>: </a:t>
            </a:r>
            <a:r>
              <a:rPr lang="en-GB" sz="1800" dirty="0" smtClean="0"/>
              <a:t>156’363 </a:t>
            </a:r>
            <a:r>
              <a:rPr lang="en-GB" sz="1800" dirty="0" err="1"/>
              <a:t>cas</a:t>
            </a:r>
            <a:r>
              <a:rPr lang="en-GB" sz="1800" dirty="0"/>
              <a:t>, </a:t>
            </a:r>
            <a:r>
              <a:rPr lang="en-GB" sz="1800" dirty="0" smtClean="0"/>
              <a:t>19’899 </a:t>
            </a:r>
            <a:r>
              <a:rPr lang="en-GB" sz="1800" dirty="0" err="1"/>
              <a:t>décès</a:t>
            </a:r>
            <a:r>
              <a:rPr lang="en-GB" sz="1800" dirty="0"/>
              <a:t> </a:t>
            </a:r>
            <a:endParaRPr lang="en-GB" sz="1800" dirty="0" smtClean="0"/>
          </a:p>
          <a:p>
            <a:pPr marL="64575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/>
              <a:t>France:  </a:t>
            </a:r>
            <a:r>
              <a:rPr lang="en-GB" sz="1800" dirty="0" smtClean="0"/>
              <a:t>132’591 </a:t>
            </a:r>
            <a:r>
              <a:rPr lang="en-GB" sz="1800" dirty="0" err="1"/>
              <a:t>cas</a:t>
            </a:r>
            <a:r>
              <a:rPr lang="en-GB" sz="1800" dirty="0"/>
              <a:t>, </a:t>
            </a:r>
            <a:r>
              <a:rPr lang="en-GB" sz="1800" dirty="0" smtClean="0"/>
              <a:t>14’393 </a:t>
            </a:r>
            <a:r>
              <a:rPr lang="en-GB" sz="1800" dirty="0" err="1"/>
              <a:t>décès</a:t>
            </a:r>
            <a:r>
              <a:rPr lang="en-GB" sz="1800" dirty="0"/>
              <a:t> </a:t>
            </a:r>
          </a:p>
          <a:p>
            <a:pPr marL="64575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 err="1" smtClean="0"/>
              <a:t>Allemagne</a:t>
            </a:r>
            <a:r>
              <a:rPr lang="en-GB" sz="1800" dirty="0" smtClean="0"/>
              <a:t> </a:t>
            </a:r>
            <a:r>
              <a:rPr lang="en-GB" sz="1800" dirty="0"/>
              <a:t>: </a:t>
            </a:r>
            <a:r>
              <a:rPr lang="en-GB" sz="1800" dirty="0" smtClean="0"/>
              <a:t>127’854 </a:t>
            </a:r>
            <a:r>
              <a:rPr lang="en-GB" sz="1800" dirty="0" err="1"/>
              <a:t>cas</a:t>
            </a:r>
            <a:r>
              <a:rPr lang="en-GB" sz="1800" dirty="0"/>
              <a:t>, </a:t>
            </a:r>
            <a:r>
              <a:rPr lang="en-GB" sz="1800" dirty="0" smtClean="0"/>
              <a:t>3’022 </a:t>
            </a:r>
            <a:r>
              <a:rPr lang="en-GB" sz="1800" dirty="0" err="1" smtClean="0"/>
              <a:t>décès</a:t>
            </a:r>
            <a:endParaRPr lang="en-GB" sz="1800" dirty="0" smtClean="0"/>
          </a:p>
          <a:p>
            <a:pPr marL="64575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b="1" dirty="0" smtClean="0"/>
              <a:t>Suisse</a:t>
            </a:r>
            <a:r>
              <a:rPr lang="en-GB" sz="1800" b="1" dirty="0"/>
              <a:t>: </a:t>
            </a:r>
            <a:r>
              <a:rPr lang="en-GB" sz="1800" b="1" dirty="0" smtClean="0"/>
              <a:t>25’503 </a:t>
            </a:r>
            <a:r>
              <a:rPr lang="en-GB" sz="1800" b="1" dirty="0" err="1"/>
              <a:t>cas</a:t>
            </a:r>
            <a:r>
              <a:rPr lang="en-GB" sz="1800" b="1" dirty="0"/>
              <a:t>, </a:t>
            </a:r>
            <a:r>
              <a:rPr lang="en-GB" sz="1800" b="1" dirty="0" smtClean="0"/>
              <a:t>1’117 </a:t>
            </a:r>
            <a:r>
              <a:rPr lang="en-GB" sz="1800" b="1" dirty="0" err="1"/>
              <a:t>décès</a:t>
            </a:r>
            <a:endParaRPr lang="fr-CH" sz="18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"/>
          </p:nvPr>
        </p:nvSpPr>
        <p:spPr>
          <a:xfrm>
            <a:off x="839788" y="1585119"/>
            <a:ext cx="5183188" cy="8239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CH" sz="2000" dirty="0"/>
              <a:t>Espagne: EPICENTRE en Europe </a:t>
            </a:r>
          </a:p>
          <a:p>
            <a:endParaRPr lang="fr-CH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BFC99B8-51E6-BD47-BCBA-375CAFF41E77}"/>
              </a:ext>
            </a:extLst>
          </p:cNvPr>
          <p:cNvSpPr txBox="1"/>
          <p:nvPr/>
        </p:nvSpPr>
        <p:spPr>
          <a:xfrm>
            <a:off x="390524" y="6381751"/>
            <a:ext cx="3571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13 </a:t>
            </a:r>
            <a:r>
              <a:rPr lang="fr-FR" sz="1050" dirty="0"/>
              <a:t>avril 2020, John Hopkins, SIMED (DF, DMA)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12458" y="2878884"/>
            <a:ext cx="190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FF3399"/>
                </a:solidFill>
              </a:rPr>
              <a:t>Espagne</a:t>
            </a:r>
          </a:p>
          <a:p>
            <a:r>
              <a:rPr lang="fr-CH" dirty="0">
                <a:solidFill>
                  <a:schemeClr val="accent2">
                    <a:lumMod val="75000"/>
                  </a:schemeClr>
                </a:solidFill>
              </a:rPr>
              <a:t>Italie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CH" dirty="0" smtClean="0">
              <a:solidFill>
                <a:srgbClr val="7030A0"/>
              </a:solidFill>
            </a:endParaRPr>
          </a:p>
          <a:p>
            <a:r>
              <a:rPr lang="fr-CH" dirty="0" smtClean="0">
                <a:solidFill>
                  <a:srgbClr val="00B050"/>
                </a:solidFill>
              </a:rPr>
              <a:t>France</a:t>
            </a:r>
            <a:endParaRPr lang="fr-CH" dirty="0" smtClean="0">
              <a:solidFill>
                <a:srgbClr val="7030A0"/>
              </a:solidFill>
            </a:endParaRPr>
          </a:p>
          <a:p>
            <a:r>
              <a:rPr lang="fr-CH" dirty="0" smtClean="0">
                <a:solidFill>
                  <a:srgbClr val="7030A0"/>
                </a:solidFill>
              </a:rPr>
              <a:t>Allemagne</a:t>
            </a:r>
            <a:endParaRPr lang="fr-CH" dirty="0">
              <a:solidFill>
                <a:srgbClr val="7030A0"/>
              </a:solidFill>
            </a:endParaRPr>
          </a:p>
          <a:p>
            <a:endParaRPr lang="fr-CH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CH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CH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CH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CH" dirty="0" smtClean="0">
                <a:solidFill>
                  <a:schemeClr val="accent1">
                    <a:lumMod val="75000"/>
                  </a:schemeClr>
                </a:solidFill>
              </a:rPr>
              <a:t>Suisse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705" t="26012" r="3361" b="11256"/>
          <a:stretch/>
        </p:blipFill>
        <p:spPr>
          <a:xfrm>
            <a:off x="1121670" y="2534945"/>
            <a:ext cx="8484431" cy="37819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98295" y="3444359"/>
            <a:ext cx="944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160’000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898295" y="3978311"/>
            <a:ext cx="944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120’000</a:t>
            </a:r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1015313" y="4532246"/>
            <a:ext cx="8274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80’000</a:t>
            </a:r>
            <a:endParaRPr lang="fr-CH" dirty="0"/>
          </a:p>
        </p:txBody>
      </p:sp>
      <p:sp>
        <p:nvSpPr>
          <p:cNvPr id="13" name="ZoneTexte 12"/>
          <p:cNvSpPr txBox="1"/>
          <p:nvPr/>
        </p:nvSpPr>
        <p:spPr>
          <a:xfrm>
            <a:off x="1015313" y="5086181"/>
            <a:ext cx="8274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40’000</a:t>
            </a:r>
            <a:endParaRPr lang="fr-CH" dirty="0"/>
          </a:p>
        </p:txBody>
      </p:sp>
      <p:sp>
        <p:nvSpPr>
          <p:cNvPr id="14" name="ZoneTexte 13"/>
          <p:cNvSpPr txBox="1"/>
          <p:nvPr/>
        </p:nvSpPr>
        <p:spPr>
          <a:xfrm>
            <a:off x="898295" y="2878884"/>
            <a:ext cx="944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200’000</a:t>
            </a:r>
            <a:endParaRPr lang="fr-CH" dirty="0"/>
          </a:p>
        </p:txBody>
      </p:sp>
      <p:sp>
        <p:nvSpPr>
          <p:cNvPr id="15" name="ZoneTexte 14"/>
          <p:cNvSpPr txBox="1"/>
          <p:nvPr/>
        </p:nvSpPr>
        <p:spPr>
          <a:xfrm>
            <a:off x="1129252" y="554977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0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562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5400" dirty="0">
                <a:solidFill>
                  <a:schemeClr val="accent5">
                    <a:lumMod val="75000"/>
                  </a:schemeClr>
                </a:solidFill>
              </a:rPr>
              <a:t>Suisse </a:t>
            </a:r>
            <a:endParaRPr lang="fr-CH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5678" y="1451485"/>
            <a:ext cx="4222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err="1"/>
              <a:t>En</a:t>
            </a:r>
            <a:r>
              <a:rPr lang="en-GB" sz="2000" b="1" dirty="0"/>
              <a:t> date du </a:t>
            </a:r>
            <a:r>
              <a:rPr lang="en-GB" sz="2000" b="1" dirty="0" smtClean="0"/>
              <a:t>14 </a:t>
            </a:r>
            <a:r>
              <a:rPr lang="en-GB" sz="2000" b="1" dirty="0" err="1"/>
              <a:t>avril</a:t>
            </a:r>
            <a:endParaRPr lang="en-GB" sz="20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 smtClean="0"/>
              <a:t>25’503 </a:t>
            </a:r>
            <a:r>
              <a:rPr lang="en-GB" sz="1600" dirty="0" err="1"/>
              <a:t>cas</a:t>
            </a:r>
            <a:r>
              <a:rPr lang="en-GB" sz="1600" dirty="0"/>
              <a:t> </a:t>
            </a:r>
            <a:r>
              <a:rPr lang="en-GB" sz="1600" dirty="0" smtClean="0"/>
              <a:t>(25’409 </a:t>
            </a:r>
            <a:r>
              <a:rPr lang="en-GB" sz="1600" dirty="0" err="1" smtClean="0"/>
              <a:t>confirmés</a:t>
            </a:r>
            <a:r>
              <a:rPr lang="en-GB" sz="1600" dirty="0" smtClean="0"/>
              <a:t>, OFSP)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 smtClean="0"/>
              <a:t>1’117 </a:t>
            </a:r>
            <a:r>
              <a:rPr lang="en-GB" sz="1600" dirty="0" err="1"/>
              <a:t>décès</a:t>
            </a:r>
            <a:r>
              <a:rPr lang="en-GB" sz="1600" dirty="0"/>
              <a:t> </a:t>
            </a:r>
            <a:r>
              <a:rPr lang="en-GB" sz="1600" dirty="0" smtClean="0"/>
              <a:t> (879 </a:t>
            </a:r>
            <a:r>
              <a:rPr lang="en-GB" sz="1600" dirty="0" err="1" smtClean="0"/>
              <a:t>confirmés</a:t>
            </a:r>
            <a:r>
              <a:rPr lang="en-GB" sz="1600" dirty="0" smtClean="0"/>
              <a:t>, OFSP)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 smtClean="0"/>
              <a:t>12’700 </a:t>
            </a:r>
            <a:r>
              <a:rPr lang="en-GB" sz="1600" dirty="0" err="1"/>
              <a:t>cas</a:t>
            </a:r>
            <a:r>
              <a:rPr lang="en-GB" sz="1600" dirty="0"/>
              <a:t> </a:t>
            </a:r>
            <a:r>
              <a:rPr lang="en-GB" sz="1600" dirty="0" err="1"/>
              <a:t>guéris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 smtClean="0"/>
              <a:t>46% </a:t>
            </a:r>
            <a:r>
              <a:rPr lang="en-GB" sz="1600" dirty="0"/>
              <a:t>des </a:t>
            </a:r>
            <a:r>
              <a:rPr lang="en-GB" sz="1600" dirty="0" err="1"/>
              <a:t>cas</a:t>
            </a:r>
            <a:r>
              <a:rPr lang="en-GB" sz="1600" dirty="0"/>
              <a:t> </a:t>
            </a:r>
            <a:r>
              <a:rPr lang="en-GB" sz="1600" dirty="0" err="1"/>
              <a:t>actifs</a:t>
            </a:r>
            <a:r>
              <a:rPr lang="en-GB" sz="16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374" y="6299303"/>
            <a:ext cx="21387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000" dirty="0" smtClean="0"/>
              <a:t>13 </a:t>
            </a:r>
            <a:r>
              <a:rPr lang="en-GB" sz="1000" dirty="0" err="1"/>
              <a:t>avril</a:t>
            </a:r>
            <a:r>
              <a:rPr lang="en-GB" sz="1000" dirty="0"/>
              <a:t> 2020, </a:t>
            </a:r>
            <a:r>
              <a:rPr lang="en-GB" sz="1000" dirty="0" err="1"/>
              <a:t>rts</a:t>
            </a:r>
            <a:r>
              <a:rPr lang="en-GB" sz="1000" dirty="0"/>
              <a:t>, John Hopkins, OFSP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B4A4248-0A0A-A247-8ADA-241CEE370CF8}"/>
              </a:ext>
            </a:extLst>
          </p:cNvPr>
          <p:cNvSpPr/>
          <p:nvPr/>
        </p:nvSpPr>
        <p:spPr>
          <a:xfrm>
            <a:off x="9493389" y="6271718"/>
            <a:ext cx="2611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https://covid-19-schweiz.bagapps.ch/fr-1.html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592" y="287603"/>
            <a:ext cx="7180328" cy="594259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773547" y="6299303"/>
            <a:ext cx="357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Nombre de nouveaux cas par jour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095000" y="4908568"/>
            <a:ext cx="1844687" cy="1399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7500" t="21945" r="62109" b="25277"/>
          <a:stretch/>
        </p:blipFill>
        <p:spPr>
          <a:xfrm>
            <a:off x="638175" y="3258898"/>
            <a:ext cx="3724275" cy="29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8567" y="82033"/>
            <a:ext cx="10515600" cy="132556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chemeClr val="accent5">
                    <a:lumMod val="75000"/>
                  </a:schemeClr>
                </a:solidFill>
              </a:rPr>
              <a:t>Genève: </a:t>
            </a:r>
            <a:r>
              <a:rPr lang="fr-CH" sz="4000" dirty="0" smtClean="0">
                <a:solidFill>
                  <a:schemeClr val="accent5">
                    <a:lumMod val="75000"/>
                  </a:schemeClr>
                </a:solidFill>
              </a:rPr>
              <a:t>4371 </a:t>
            </a:r>
            <a:r>
              <a:rPr lang="fr-CH" sz="4000" dirty="0">
                <a:solidFill>
                  <a:schemeClr val="accent5">
                    <a:lumMod val="75000"/>
                  </a:schemeClr>
                </a:solidFill>
              </a:rPr>
              <a:t>cas, </a:t>
            </a:r>
            <a:r>
              <a:rPr lang="fr-CH" sz="4000" dirty="0" smtClean="0">
                <a:solidFill>
                  <a:schemeClr val="accent5">
                    <a:lumMod val="75000"/>
                  </a:schemeClr>
                </a:solidFill>
              </a:rPr>
              <a:t>160 décès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6557" y="6499969"/>
            <a:ext cx="3230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/>
              <a:t>13 </a:t>
            </a:r>
            <a:r>
              <a:rPr lang="fr-CH" sz="1000" dirty="0"/>
              <a:t>avril 2020, DGS </a:t>
            </a:r>
            <a:r>
              <a:rPr lang="fr-CH" sz="1000" dirty="0" smtClean="0"/>
              <a:t>Genève</a:t>
            </a:r>
            <a:endParaRPr lang="en-US" sz="1000" dirty="0"/>
          </a:p>
        </p:txBody>
      </p:sp>
      <p:sp>
        <p:nvSpPr>
          <p:cNvPr id="6" name="ZoneTexte 5"/>
          <p:cNvSpPr txBox="1"/>
          <p:nvPr/>
        </p:nvSpPr>
        <p:spPr>
          <a:xfrm>
            <a:off x="787690" y="1826196"/>
            <a:ext cx="4671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/>
              <a:t>Nombre de tests (% positifs), canton Genève</a:t>
            </a:r>
            <a:endParaRPr lang="en-US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1815" t="32694" r="54178" b="27489"/>
          <a:stretch/>
        </p:blipFill>
        <p:spPr>
          <a:xfrm>
            <a:off x="787690" y="2801288"/>
            <a:ext cx="4146116" cy="27306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52192" t="30685" r="11438" b="26940"/>
          <a:stretch/>
        </p:blipFill>
        <p:spPr>
          <a:xfrm>
            <a:off x="6359701" y="1144198"/>
            <a:ext cx="4284621" cy="280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14795" t="52420" r="54897" b="11963"/>
          <a:stretch/>
        </p:blipFill>
        <p:spPr>
          <a:xfrm>
            <a:off x="6388275" y="3933173"/>
            <a:ext cx="4255590" cy="28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2733" y="0"/>
            <a:ext cx="10515600" cy="1325563"/>
          </a:xfrm>
        </p:spPr>
        <p:txBody>
          <a:bodyPr/>
          <a:lstStyle/>
          <a:p>
            <a:r>
              <a:rPr lang="fr-CH" dirty="0">
                <a:solidFill>
                  <a:schemeClr val="accent1"/>
                </a:solidFill>
              </a:rPr>
              <a:t>Surveillance HUG </a:t>
            </a:r>
            <a:r>
              <a:rPr lang="fr-CH" sz="1800" dirty="0">
                <a:solidFill>
                  <a:schemeClr val="accent1"/>
                </a:solidFill>
              </a:rPr>
              <a:t>(données disponibles au 13.04.2020)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69281" y="1577478"/>
            <a:ext cx="5019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804 patients hospitalisés pour COVID confirmé dont </a:t>
            </a:r>
          </a:p>
          <a:p>
            <a:pPr lvl="1"/>
            <a:r>
              <a:rPr lang="fr-CH" dirty="0"/>
              <a:t>320	(39.8%)	encore hospitalisés</a:t>
            </a:r>
          </a:p>
          <a:p>
            <a:pPr lvl="1"/>
            <a:r>
              <a:rPr lang="fr-CH" dirty="0"/>
              <a:t>403	(50.1%)  	ayant quitté l’hôpital </a:t>
            </a:r>
          </a:p>
          <a:p>
            <a:pPr lvl="1"/>
            <a:r>
              <a:rPr lang="fr-CH" dirty="0"/>
              <a:t>81	(10.1%) 	décédés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69281" y="4107284"/>
            <a:ext cx="526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Âge médian	66.0 ans ( min &lt;1an, max 100 ans)</a:t>
            </a:r>
          </a:p>
          <a:p>
            <a:r>
              <a:rPr lang="fr-CH" dirty="0"/>
              <a:t>Sexe 		430 (54,2%) hommes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33322C0B-581B-40DB-8755-42FEEDE2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20" y="3814658"/>
            <a:ext cx="4896000" cy="294990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B2F4FDE-BF26-47AB-BB4C-A7DB14F56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20" y="1053708"/>
            <a:ext cx="4896000" cy="264377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583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2260" t="18813" r="2809" b="13972"/>
          <a:stretch/>
        </p:blipFill>
        <p:spPr>
          <a:xfrm>
            <a:off x="6010274" y="2677628"/>
            <a:ext cx="5579063" cy="29329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800" dirty="0">
                <a:solidFill>
                  <a:schemeClr val="accent5">
                    <a:lumMod val="75000"/>
                  </a:schemeClr>
                </a:solidFill>
              </a:rPr>
              <a:t>Cas Hospitalisés aux HUG </a:t>
            </a:r>
            <a:r>
              <a:rPr lang="fr-CH" sz="2800" dirty="0" smtClean="0">
                <a:solidFill>
                  <a:schemeClr val="accent5">
                    <a:lumMod val="75000"/>
                  </a:schemeClr>
                </a:solidFill>
              </a:rPr>
              <a:t>(13.04.2020 7h)</a:t>
            </a:r>
            <a:r>
              <a:rPr lang="fr-CH" sz="2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CH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CH" sz="3200" dirty="0" smtClean="0">
                <a:solidFill>
                  <a:srgbClr val="0070C0"/>
                </a:solidFill>
              </a:rPr>
              <a:t>362 </a:t>
            </a:r>
            <a:r>
              <a:rPr lang="fr-CH" sz="3200" dirty="0">
                <a:solidFill>
                  <a:srgbClr val="0070C0"/>
                </a:solidFill>
              </a:rPr>
              <a:t>cas COVID19</a:t>
            </a:r>
            <a:r>
              <a:rPr lang="fr-CH" sz="3200" dirty="0" smtClean="0">
                <a:solidFill>
                  <a:srgbClr val="0070C0"/>
                </a:solidFill>
              </a:rPr>
              <a:t>+, 110 </a:t>
            </a:r>
            <a:r>
              <a:rPr lang="fr-CH" sz="3200" dirty="0">
                <a:solidFill>
                  <a:srgbClr val="0070C0"/>
                </a:solidFill>
              </a:rPr>
              <a:t>décès, </a:t>
            </a:r>
            <a:r>
              <a:rPr lang="fr-CH" sz="3200" dirty="0" smtClean="0">
                <a:solidFill>
                  <a:srgbClr val="0070C0"/>
                </a:solidFill>
              </a:rPr>
              <a:t>490 </a:t>
            </a:r>
            <a:r>
              <a:rPr lang="fr-CH" sz="3200" dirty="0">
                <a:solidFill>
                  <a:srgbClr val="0070C0"/>
                </a:solidFill>
              </a:rPr>
              <a:t>RAD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sz="1800" dirty="0" smtClean="0"/>
              <a:t>Bilan entrées et sorties </a:t>
            </a:r>
            <a:r>
              <a:rPr lang="fr-CH" sz="1800" dirty="0" err="1" smtClean="0"/>
              <a:t>covid</a:t>
            </a:r>
            <a:r>
              <a:rPr lang="fr-CH" sz="1800" dirty="0" smtClean="0"/>
              <a:t>+</a:t>
            </a:r>
            <a:endParaRPr lang="en-US" sz="18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CH" sz="1800" dirty="0" smtClean="0"/>
              <a:t>Distribution par tranches d’âge des cas </a:t>
            </a:r>
            <a:r>
              <a:rPr lang="fr-CH" sz="1800" dirty="0" err="1" smtClean="0"/>
              <a:t>covid</a:t>
            </a:r>
            <a:r>
              <a:rPr lang="fr-CH" sz="1800" dirty="0" smtClean="0"/>
              <a:t>+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46214" y="6458664"/>
            <a:ext cx="18261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000" dirty="0" smtClean="0"/>
              <a:t>13 </a:t>
            </a:r>
            <a:r>
              <a:rPr lang="fr-CH" sz="1000" dirty="0"/>
              <a:t>avril 2020, SIMED (DF, DMA)</a:t>
            </a:r>
            <a:endParaRPr lang="en-US" sz="1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6541" t="32512" r="27979" b="19086"/>
          <a:stretch/>
        </p:blipFill>
        <p:spPr>
          <a:xfrm>
            <a:off x="159206" y="2728609"/>
            <a:ext cx="5485857" cy="269213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862887" y="2772868"/>
            <a:ext cx="4662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Bef>
                <a:spcPts val="600"/>
              </a:spcBef>
            </a:pPr>
            <a:r>
              <a:rPr lang="fr-CH" sz="1200" dirty="0" smtClean="0"/>
              <a:t>200</a:t>
            </a:r>
            <a:endParaRPr lang="fr-CH" sz="1200" dirty="0"/>
          </a:p>
          <a:p>
            <a:pPr>
              <a:lnSpc>
                <a:spcPct val="250000"/>
              </a:lnSpc>
              <a:spcBef>
                <a:spcPts val="600"/>
              </a:spcBef>
            </a:pPr>
            <a:r>
              <a:rPr lang="fr-CH" sz="1200" dirty="0" smtClean="0"/>
              <a:t>150</a:t>
            </a:r>
            <a:endParaRPr lang="fr-CH" sz="1200" dirty="0"/>
          </a:p>
          <a:p>
            <a:pPr>
              <a:lnSpc>
                <a:spcPct val="250000"/>
              </a:lnSpc>
              <a:spcBef>
                <a:spcPts val="600"/>
              </a:spcBef>
            </a:pPr>
            <a:r>
              <a:rPr lang="fr-CH" sz="1200" dirty="0" smtClean="0"/>
              <a:t>100</a:t>
            </a:r>
            <a:endParaRPr lang="fr-CH" sz="1200" dirty="0"/>
          </a:p>
          <a:p>
            <a:pPr>
              <a:lnSpc>
                <a:spcPct val="250000"/>
              </a:lnSpc>
              <a:spcBef>
                <a:spcPts val="600"/>
              </a:spcBef>
            </a:pPr>
            <a:r>
              <a:rPr lang="fr-CH" sz="1200" dirty="0"/>
              <a:t>5</a:t>
            </a:r>
            <a:r>
              <a:rPr lang="fr-CH" sz="1200" dirty="0" smtClean="0"/>
              <a:t>0</a:t>
            </a:r>
            <a:endParaRPr lang="fr-CH" sz="1200" dirty="0"/>
          </a:p>
          <a:p>
            <a:pPr>
              <a:lnSpc>
                <a:spcPct val="250000"/>
              </a:lnSpc>
              <a:spcBef>
                <a:spcPts val="600"/>
              </a:spcBef>
            </a:pPr>
            <a:r>
              <a:rPr lang="fr-CH" sz="1200" dirty="0"/>
              <a:t>0</a:t>
            </a:r>
            <a:endParaRPr lang="en-US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1493174" y="3435143"/>
            <a:ext cx="79349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&gt;80</a:t>
            </a:r>
          </a:p>
          <a:p>
            <a:r>
              <a:rPr lang="fr-CH" sz="1600" dirty="0" smtClean="0"/>
              <a:t>60-80</a:t>
            </a:r>
          </a:p>
          <a:p>
            <a:endParaRPr lang="fr-CH" dirty="0"/>
          </a:p>
          <a:p>
            <a:endParaRPr lang="fr-CH" dirty="0" smtClean="0"/>
          </a:p>
          <a:p>
            <a:r>
              <a:rPr lang="fr-CH" sz="1600" dirty="0" smtClean="0"/>
              <a:t>40-60</a:t>
            </a:r>
          </a:p>
          <a:p>
            <a:r>
              <a:rPr lang="fr-CH" sz="1600" dirty="0" smtClean="0"/>
              <a:t>20-40</a:t>
            </a:r>
          </a:p>
          <a:p>
            <a:r>
              <a:rPr lang="fr-CH" sz="1600" dirty="0" smtClean="0"/>
              <a:t>&lt;20</a:t>
            </a:r>
          </a:p>
        </p:txBody>
      </p:sp>
    </p:spTree>
    <p:extLst>
      <p:ext uri="{BB962C8B-B14F-4D97-AF65-F5344CB8AC3E}">
        <p14:creationId xmlns:p14="http://schemas.microsoft.com/office/powerpoint/2010/main" val="18247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06883C05758F4DB4396D413FED67B0" ma:contentTypeVersion="12" ma:contentTypeDescription="Crée un document." ma:contentTypeScope="" ma:versionID="95fe37c89d215bdd7ad8f173fb917e40">
  <xsd:schema xmlns:xsd="http://www.w3.org/2001/XMLSchema" xmlns:xs="http://www.w3.org/2001/XMLSchema" xmlns:p="http://schemas.microsoft.com/office/2006/metadata/properties" xmlns:ns2="dd287202-2030-4659-a196-97760b0dd51e" xmlns:ns3="8859d4cf-4f8e-43b1-985d-278f0fa76b1a" targetNamespace="http://schemas.microsoft.com/office/2006/metadata/properties" ma:root="true" ma:fieldsID="4873ef388335b0ca980dbe84f4c40bf2" ns2:_="" ns3:_="">
    <xsd:import namespace="dd287202-2030-4659-a196-97760b0dd51e"/>
    <xsd:import namespace="8859d4cf-4f8e-43b1-985d-278f0fa76b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87202-2030-4659-a196-97760b0dd5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9d4cf-4f8e-43b1-985d-278f0fa76b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89D422-DB70-46C8-BC79-9A6E391943DE}"/>
</file>

<file path=customXml/itemProps2.xml><?xml version="1.0" encoding="utf-8"?>
<ds:datastoreItem xmlns:ds="http://schemas.openxmlformats.org/officeDocument/2006/customXml" ds:itemID="{830DF2A0-FBD3-4FA6-860A-2D139AA4EC00}"/>
</file>

<file path=customXml/itemProps3.xml><?xml version="1.0" encoding="utf-8"?>
<ds:datastoreItem xmlns:ds="http://schemas.openxmlformats.org/officeDocument/2006/customXml" ds:itemID="{53CE5D0E-A5C9-464F-825C-DE7BCBB2AC80}"/>
</file>

<file path=docProps/app.xml><?xml version="1.0" encoding="utf-8"?>
<Properties xmlns="http://schemas.openxmlformats.org/officeDocument/2006/extended-properties" xmlns:vt="http://schemas.openxmlformats.org/officeDocument/2006/docPropsVTypes">
  <TotalTime>4202</TotalTime>
  <Words>1260</Words>
  <Application>Microsoft Office PowerPoint</Application>
  <PresentationFormat>Grand écran</PresentationFormat>
  <Paragraphs>165</Paragraphs>
  <Slides>16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Thème Office</vt:lpstr>
      <vt:lpstr>SARS-CoV-2 et COVID-19 Situation épidémiologique au 14.04.2020</vt:lpstr>
      <vt:lpstr>Situation globale : PANDEMIE</vt:lpstr>
      <vt:lpstr>USA: EPICENTRE de la pandémie </vt:lpstr>
      <vt:lpstr>Cause de décès: USA</vt:lpstr>
      <vt:lpstr>Europe</vt:lpstr>
      <vt:lpstr>Suisse </vt:lpstr>
      <vt:lpstr>Genève: 4371 cas, 160 décès</vt:lpstr>
      <vt:lpstr>Surveillance HUG (données disponibles au 13.04.2020)</vt:lpstr>
      <vt:lpstr>Cas Hospitalisés aux HUG (13.04.2020 7h) 362 cas COVID19+, 110 décès, 490 RAD</vt:lpstr>
      <vt:lpstr>Infection &amp; transmission asymptomatique</vt:lpstr>
      <vt:lpstr>Infection asymptomatique</vt:lpstr>
      <vt:lpstr>Infection asymptomatique</vt:lpstr>
      <vt:lpstr>Transmission asymptomatique </vt:lpstr>
      <vt:lpstr>Transmission asymptomatique </vt:lpstr>
      <vt:lpstr>Enfants et infection asymptomatique </vt:lpstr>
      <vt:lpstr>En résumé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Vetter</dc:creator>
  <cp:lastModifiedBy>gended4</cp:lastModifiedBy>
  <cp:revision>349</cp:revision>
  <cp:lastPrinted>2020-04-13T18:53:36Z</cp:lastPrinted>
  <dcterms:created xsi:type="dcterms:W3CDTF">2020-02-23T21:22:57Z</dcterms:created>
  <dcterms:modified xsi:type="dcterms:W3CDTF">2020-04-14T05:55:41Z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0x0101006006883C05758F4DB4396D413FED67B0</vt:lpwstr>
  </property>
</Properties>
</file>