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661" r:id="rId2"/>
    <p:sldId id="760" r:id="rId3"/>
    <p:sldId id="799" r:id="rId4"/>
    <p:sldId id="801" r:id="rId5"/>
    <p:sldId id="771" r:id="rId6"/>
    <p:sldId id="803" r:id="rId7"/>
    <p:sldId id="804" r:id="rId8"/>
    <p:sldId id="802" r:id="rId9"/>
  </p:sldIdLst>
  <p:sldSz cx="9144000" cy="6858000" type="screen4x3"/>
  <p:notesSz cx="6808788" cy="99409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a.Hamer" initials="NH" lastIdx="10" clrIdx="0"/>
  <p:cmAuthor id="1" name="SOUZAJS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42943-0308-459E-98C8-6218A913B733}" type="datetimeFigureOut">
              <a:rPr lang="fr-FR" smtClean="0"/>
              <a:pPr/>
              <a:t>09/04/2020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D3FED-746C-4856-B5A3-477020FEA6E9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7444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62E32-593E-4633-9098-3F0B38948618}" type="datetimeFigureOut">
              <a:rPr lang="fr-FR" smtClean="0"/>
              <a:pPr/>
              <a:t>09/04/2020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091FC-E4CE-4EEC-94D1-7E41EA986EAF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52175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389E-7EE9-4FFE-8BB6-4056CF4B531A}" type="datetimeFigureOut">
              <a:rPr lang="fr-FR" smtClean="0"/>
              <a:pPr/>
              <a:t>09/04/2020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4A7B-75BC-4160-B3A3-DEE56F9D1DE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389E-7EE9-4FFE-8BB6-4056CF4B531A}" type="datetimeFigureOut">
              <a:rPr lang="fr-FR" smtClean="0"/>
              <a:pPr/>
              <a:t>09/04/2020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4A7B-75BC-4160-B3A3-DEE56F9D1DE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389E-7EE9-4FFE-8BB6-4056CF4B531A}" type="datetimeFigureOut">
              <a:rPr lang="fr-FR" smtClean="0"/>
              <a:pPr/>
              <a:t>09/04/2020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4A7B-75BC-4160-B3A3-DEE56F9D1DE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389E-7EE9-4FFE-8BB6-4056CF4B531A}" type="datetimeFigureOut">
              <a:rPr lang="fr-FR" smtClean="0"/>
              <a:pPr/>
              <a:t>09/04/2020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4A7B-75BC-4160-B3A3-DEE56F9D1DE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389E-7EE9-4FFE-8BB6-4056CF4B531A}" type="datetimeFigureOut">
              <a:rPr lang="fr-FR" smtClean="0"/>
              <a:pPr/>
              <a:t>09/04/2020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4A7B-75BC-4160-B3A3-DEE56F9D1DE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389E-7EE9-4FFE-8BB6-4056CF4B531A}" type="datetimeFigureOut">
              <a:rPr lang="fr-FR" smtClean="0"/>
              <a:pPr/>
              <a:t>09/04/2020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4A7B-75BC-4160-B3A3-DEE56F9D1DE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389E-7EE9-4FFE-8BB6-4056CF4B531A}" type="datetimeFigureOut">
              <a:rPr lang="fr-FR" smtClean="0"/>
              <a:pPr/>
              <a:t>09/04/2020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4A7B-75BC-4160-B3A3-DEE56F9D1DE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389E-7EE9-4FFE-8BB6-4056CF4B531A}" type="datetimeFigureOut">
              <a:rPr lang="fr-FR" smtClean="0"/>
              <a:pPr/>
              <a:t>09/04/2020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4A7B-75BC-4160-B3A3-DEE56F9D1DE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389E-7EE9-4FFE-8BB6-4056CF4B531A}" type="datetimeFigureOut">
              <a:rPr lang="fr-FR" smtClean="0"/>
              <a:pPr/>
              <a:t>09/04/2020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4A7B-75BC-4160-B3A3-DEE56F9D1DE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389E-7EE9-4FFE-8BB6-4056CF4B531A}" type="datetimeFigureOut">
              <a:rPr lang="fr-FR" smtClean="0"/>
              <a:pPr/>
              <a:t>09/04/2020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4A7B-75BC-4160-B3A3-DEE56F9D1DE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389E-7EE9-4FFE-8BB6-4056CF4B531A}" type="datetimeFigureOut">
              <a:rPr lang="fr-FR" smtClean="0"/>
              <a:pPr/>
              <a:t>09/04/2020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4A7B-75BC-4160-B3A3-DEE56F9D1DE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A389E-7EE9-4FFE-8BB6-4056CF4B531A}" type="datetimeFigureOut">
              <a:rPr lang="fr-FR" smtClean="0"/>
              <a:pPr/>
              <a:t>09/04/2020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84A7B-75BC-4160-B3A3-DEE56F9D1DE3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rct=j&amp;q=&amp;esrc=s&amp;source=images&amp;cd=&amp;cad=rja&amp;uact=8&amp;ved=2ahUKEwj8oY-Y5a3cAhWpPOwKHY3gBE4QjRx6BAgBEAU&amp;url=https://www.welt.de/vermischtes/article145262581/Familie-steckt-Tage-neben-Nilpferden-im-Matsch-fest.html&amp;psig=AOvVaw0Jutd39imtxnNpt4Rq9xf9&amp;ust=153217990810344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ctrTitle"/>
          </p:nvPr>
        </p:nvSpPr>
        <p:spPr>
          <a:xfrm>
            <a:off x="0" y="428625"/>
            <a:ext cx="9144000" cy="1470025"/>
          </a:xfrm>
        </p:spPr>
        <p:txBody>
          <a:bodyPr>
            <a:normAutofit/>
          </a:bodyPr>
          <a:lstStyle/>
          <a:p>
            <a:r>
              <a:rPr lang="fr-CH" sz="4000" b="1" dirty="0" smtClean="0"/>
              <a:t>Traitement de base, thérapies topiques –</a:t>
            </a:r>
            <a:br>
              <a:rPr lang="fr-CH" sz="4000" b="1" dirty="0" smtClean="0"/>
            </a:br>
            <a:r>
              <a:rPr lang="fr-CH" sz="4000" b="1" dirty="0" smtClean="0"/>
              <a:t>la base de (presque) tout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750" y="5857875"/>
            <a:ext cx="6400800" cy="6810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H" b="1" dirty="0" smtClean="0">
                <a:latin typeface="Trebuchet MS" pitchFamily="34" charset="0"/>
              </a:rPr>
              <a:t>Wolf-Henning Boehncke</a:t>
            </a:r>
            <a:endParaRPr lang="fr-CH" b="1" dirty="0">
              <a:latin typeface="Trebuchet MS" pitchFamily="34" charset="0"/>
            </a:endParaRPr>
          </a:p>
        </p:txBody>
      </p:sp>
      <p:pic>
        <p:nvPicPr>
          <p:cNvPr id="8196" name="Picture 4" descr="fac-medecine_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64275"/>
            <a:ext cx="142875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" descr="logo_hu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8700" y="6305550"/>
            <a:ext cx="17653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Image 6" descr="Genf-mit-MontBlan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813" y="2071688"/>
            <a:ext cx="5202237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000" b="1" dirty="0" smtClean="0"/>
              <a:t>La peau est forte!</a:t>
            </a:r>
            <a:endParaRPr lang="fr-CH" sz="4000" b="1" dirty="0"/>
          </a:p>
        </p:txBody>
      </p:sp>
      <p:pic>
        <p:nvPicPr>
          <p:cNvPr id="6" name="Picture 2" descr="Résultat de recherche d'images pour &quot;nilpferd im schlamm&quot;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7022" y="1600200"/>
            <a:ext cx="46299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b="1" dirty="0" smtClean="0"/>
              <a:t>Mais elle ne tient pas éternellement!</a:t>
            </a:r>
            <a:endParaRPr lang="fr-CH" b="1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839" y="1600200"/>
            <a:ext cx="3302321" cy="4525963"/>
          </a:xfrm>
        </p:spPr>
      </p:pic>
    </p:spTree>
    <p:extLst>
      <p:ext uri="{BB962C8B-B14F-4D97-AF65-F5344CB8AC3E}">
        <p14:creationId xmlns:p14="http://schemas.microsoft.com/office/powerpoint/2010/main" val="87829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b="1" dirty="0" smtClean="0"/>
              <a:t>Les problèmes de peau causés par …</a:t>
            </a:r>
            <a:endParaRPr lang="fr-CH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26590"/>
          </a:xfrm>
        </p:spPr>
        <p:txBody>
          <a:bodyPr>
            <a:normAutofit/>
          </a:bodyPr>
          <a:lstStyle/>
          <a:p>
            <a:r>
              <a:rPr lang="fr-CH" dirty="0" smtClean="0"/>
              <a:t>… les masques</a:t>
            </a:r>
          </a:p>
          <a:p>
            <a:r>
              <a:rPr lang="fr-CH" dirty="0" smtClean="0"/>
              <a:t>… les désinfectants</a:t>
            </a:r>
          </a:p>
          <a:p>
            <a:r>
              <a:rPr lang="fr-CH" dirty="0" smtClean="0"/>
              <a:t>… </a:t>
            </a:r>
            <a:r>
              <a:rPr lang="fr-CH" smtClean="0"/>
              <a:t>les sur blouses</a:t>
            </a:r>
            <a:endParaRPr lang="fr-CH" dirty="0" smtClean="0"/>
          </a:p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pPr marL="0" indent="0">
              <a:buNone/>
            </a:pPr>
            <a:endParaRPr lang="fr-CH" dirty="0"/>
          </a:p>
          <a:p>
            <a:r>
              <a:rPr lang="fr-CH" dirty="0" smtClean="0"/>
              <a:t>Particulièrement parmi ceux avec une disposition </a:t>
            </a:r>
            <a:r>
              <a:rPr lang="fr-CH" dirty="0" err="1" smtClean="0"/>
              <a:t>atopique</a:t>
            </a:r>
            <a:r>
              <a:rPr lang="fr-CH" dirty="0" smtClean="0"/>
              <a:t>!</a:t>
            </a:r>
            <a:endParaRPr lang="fr-CH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80" y="1600200"/>
            <a:ext cx="4038600" cy="227171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21" y="2759502"/>
            <a:ext cx="4041959" cy="252028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3" y="4019642"/>
            <a:ext cx="4064787" cy="270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8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fr-CH" sz="4000" b="1" dirty="0" smtClean="0"/>
              <a:t>Comment attaquer ces problèmes?</a:t>
            </a:r>
            <a:endParaRPr lang="fr-CH" sz="4000" b="1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CH" dirty="0" smtClean="0"/>
              <a:t>Guidelines psoriasis</a:t>
            </a:r>
            <a:endParaRPr lang="fr-CH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CH" dirty="0" smtClean="0"/>
              <a:t>Guidelines dermite </a:t>
            </a:r>
            <a:r>
              <a:rPr lang="fr-CH" dirty="0" err="1" smtClean="0"/>
              <a:t>atopique</a:t>
            </a:r>
            <a:endParaRPr lang="fr-CH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227" y="2174875"/>
            <a:ext cx="3650134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1252728" y="6488668"/>
            <a:ext cx="2449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Nast A et al., JDDG 2018</a:t>
            </a:r>
            <a:endParaRPr lang="fr-CH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3068981"/>
            <a:ext cx="4041775" cy="216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5292080" y="6488668"/>
            <a:ext cx="3191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Wollenberg</a:t>
            </a:r>
            <a:r>
              <a:rPr lang="fr-CH" dirty="0" smtClean="0"/>
              <a:t> A et al., JEADV 2018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b="1" dirty="0" err="1" smtClean="0"/>
              <a:t>Glucocorticostéroïdes</a:t>
            </a:r>
            <a:r>
              <a:rPr lang="fr-CH" b="1" dirty="0" smtClean="0"/>
              <a:t>: </a:t>
            </a:r>
            <a:br>
              <a:rPr lang="fr-CH" b="1" dirty="0" smtClean="0"/>
            </a:br>
            <a:r>
              <a:rPr lang="fr-CH" b="1" dirty="0" smtClean="0"/>
              <a:t>atrophie de la peau</a:t>
            </a:r>
            <a:endParaRPr lang="fr-CH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179512" y="1700808"/>
            <a:ext cx="4038600" cy="4525963"/>
          </a:xfrm>
        </p:spPr>
        <p:txBody>
          <a:bodyPr>
            <a:normAutofit fontScale="92500" lnSpcReduction="10000"/>
          </a:bodyPr>
          <a:lstStyle/>
          <a:p>
            <a:endParaRPr lang="fr-CH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467672" y="1628800"/>
            <a:ext cx="4676328" cy="4525963"/>
          </a:xfrm>
        </p:spPr>
        <p:txBody>
          <a:bodyPr>
            <a:normAutofit fontScale="92500" lnSpcReduction="10000"/>
          </a:bodyPr>
          <a:lstStyle/>
          <a:p>
            <a:endParaRPr lang="fr-CH" sz="2600" dirty="0" smtClean="0"/>
          </a:p>
          <a:p>
            <a:endParaRPr lang="fr-CH" sz="2600" dirty="0" smtClean="0"/>
          </a:p>
          <a:p>
            <a:r>
              <a:rPr lang="fr-CH" sz="2200" dirty="0" smtClean="0"/>
              <a:t>Une réalité</a:t>
            </a:r>
          </a:p>
          <a:p>
            <a:r>
              <a:rPr lang="fr-CH" sz="2200" dirty="0" smtClean="0"/>
              <a:t>Initialement réversible</a:t>
            </a:r>
          </a:p>
          <a:p>
            <a:pPr>
              <a:buNone/>
            </a:pPr>
            <a:endParaRPr lang="fr-CH" sz="2200" dirty="0" smtClean="0"/>
          </a:p>
          <a:p>
            <a:endParaRPr lang="fr-CH" sz="2200" dirty="0" smtClean="0"/>
          </a:p>
          <a:p>
            <a:r>
              <a:rPr lang="fr-CH" sz="2200" dirty="0" smtClean="0"/>
              <a:t>Donc: </a:t>
            </a:r>
          </a:p>
          <a:p>
            <a:pPr lvl="1"/>
            <a:r>
              <a:rPr lang="fr-CH" sz="1900" dirty="0" err="1" smtClean="0"/>
              <a:t>Tx</a:t>
            </a:r>
            <a:r>
              <a:rPr lang="fr-CH" sz="1900" dirty="0" smtClean="0"/>
              <a:t> court-terme</a:t>
            </a:r>
          </a:p>
          <a:p>
            <a:pPr lvl="1"/>
            <a:r>
              <a:rPr lang="fr-CH" sz="1900" dirty="0" smtClean="0"/>
              <a:t>Molécules avec un index thérapeutique haute (efficace, peu </a:t>
            </a:r>
            <a:r>
              <a:rPr lang="fr-CH" sz="1900" dirty="0" err="1" smtClean="0"/>
              <a:t>atrophogène</a:t>
            </a:r>
            <a:r>
              <a:rPr lang="fr-CH" sz="1900" dirty="0" smtClean="0"/>
              <a:t>)</a:t>
            </a:r>
          </a:p>
          <a:p>
            <a:pPr lvl="2"/>
            <a:r>
              <a:rPr lang="fr-CH" sz="1700" dirty="0" err="1" smtClean="0"/>
              <a:t>Prednicarbat</a:t>
            </a:r>
            <a:r>
              <a:rPr lang="fr-CH" sz="1700" dirty="0" smtClean="0"/>
              <a:t> (</a:t>
            </a:r>
            <a:r>
              <a:rPr lang="fr-CH" sz="1700" dirty="0" err="1" smtClean="0"/>
              <a:t>Prednicutan</a:t>
            </a:r>
            <a:r>
              <a:rPr lang="fr-CH" sz="1700" dirty="0" smtClean="0"/>
              <a:t>®, </a:t>
            </a:r>
            <a:r>
              <a:rPr lang="fr-CH" sz="1700" dirty="0" err="1" smtClean="0"/>
              <a:t>Prednitop</a:t>
            </a:r>
            <a:r>
              <a:rPr lang="fr-CH" sz="1700" dirty="0" smtClean="0"/>
              <a:t>®)</a:t>
            </a:r>
          </a:p>
          <a:p>
            <a:pPr lvl="2"/>
            <a:r>
              <a:rPr lang="fr-CH" sz="1700" dirty="0" err="1" smtClean="0"/>
              <a:t>Mometasone</a:t>
            </a:r>
            <a:r>
              <a:rPr lang="fr-CH" sz="1700" dirty="0" smtClean="0"/>
              <a:t> (</a:t>
            </a:r>
            <a:r>
              <a:rPr lang="fr-CH" sz="1700" dirty="0" err="1" smtClean="0"/>
              <a:t>Monovo</a:t>
            </a:r>
            <a:r>
              <a:rPr lang="fr-CH" sz="1700" dirty="0" smtClean="0"/>
              <a:t>®, </a:t>
            </a:r>
            <a:r>
              <a:rPr lang="fr-CH" sz="1700" dirty="0" err="1" smtClean="0"/>
              <a:t>Elocom</a:t>
            </a:r>
            <a:r>
              <a:rPr lang="fr-CH" sz="1700" dirty="0" smtClean="0"/>
              <a:t>®)</a:t>
            </a:r>
            <a:endParaRPr lang="fr-CH" sz="1900" dirty="0" smtClean="0"/>
          </a:p>
          <a:p>
            <a:pPr lvl="2">
              <a:buNone/>
            </a:pPr>
            <a:r>
              <a:rPr lang="fr-CH" dirty="0" smtClean="0"/>
              <a:t> </a:t>
            </a:r>
            <a:endParaRPr lang="fr-CH" dirty="0"/>
          </a:p>
        </p:txBody>
      </p:sp>
      <p:pic>
        <p:nvPicPr>
          <p:cNvPr id="7" name="Picture 2" descr="http://www.karger.com/Article/ShowPic/107621?image=000107621_f01.JPG"/>
          <p:cNvPicPr>
            <a:picLocks noChangeAspect="1" noChangeArrowheads="1"/>
          </p:cNvPicPr>
          <p:nvPr/>
        </p:nvPicPr>
        <p:blipFill>
          <a:blip r:embed="rId2" cstate="print"/>
          <a:srcRect l="50965" t="949" r="1737" b="76265"/>
          <a:stretch>
            <a:fillRect/>
          </a:stretch>
        </p:blipFill>
        <p:spPr bwMode="auto">
          <a:xfrm>
            <a:off x="251520" y="1772816"/>
            <a:ext cx="4038600" cy="1978164"/>
          </a:xfrm>
          <a:prstGeom prst="rect">
            <a:avLst/>
          </a:prstGeom>
          <a:noFill/>
        </p:spPr>
      </p:pic>
      <p:pic>
        <p:nvPicPr>
          <p:cNvPr id="8" name="Picture 2" descr="http://www.karger.com/Article/ShowPic/107621?image=000107621_f01.JPG"/>
          <p:cNvPicPr>
            <a:picLocks noChangeAspect="1" noChangeArrowheads="1"/>
          </p:cNvPicPr>
          <p:nvPr/>
        </p:nvPicPr>
        <p:blipFill>
          <a:blip r:embed="rId2" cstate="print"/>
          <a:srcRect l="965" t="949" r="51737" b="75316"/>
          <a:stretch>
            <a:fillRect/>
          </a:stretch>
        </p:blipFill>
        <p:spPr bwMode="auto">
          <a:xfrm>
            <a:off x="251520" y="3915956"/>
            <a:ext cx="4071966" cy="2077534"/>
          </a:xfrm>
          <a:prstGeom prst="rect">
            <a:avLst/>
          </a:prstGeom>
          <a:noFill/>
        </p:spPr>
      </p:pic>
      <p:pic>
        <p:nvPicPr>
          <p:cNvPr id="9" name="Image 1744" descr="young5.tif"/>
          <p:cNvPicPr>
            <a:picLocks noChangeAspect="1"/>
          </p:cNvPicPr>
          <p:nvPr/>
        </p:nvPicPr>
        <p:blipFill>
          <a:blip r:embed="rId3" cstate="print"/>
          <a:srcRect l="13551" t="25468" r="10103" b="31581"/>
          <a:stretch>
            <a:fillRect/>
          </a:stretch>
        </p:blipFill>
        <p:spPr bwMode="auto">
          <a:xfrm>
            <a:off x="2537536" y="2987262"/>
            <a:ext cx="176190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1745" descr="3 publi new.tif"/>
          <p:cNvPicPr>
            <a:picLocks noChangeAspect="1"/>
          </p:cNvPicPr>
          <p:nvPr/>
        </p:nvPicPr>
        <p:blipFill>
          <a:blip r:embed="rId4" cstate="print"/>
          <a:srcRect l="18629" t="38452" r="25278" b="36078"/>
          <a:stretch>
            <a:fillRect/>
          </a:stretch>
        </p:blipFill>
        <p:spPr bwMode="auto">
          <a:xfrm>
            <a:off x="2537536" y="5201840"/>
            <a:ext cx="1785950" cy="79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298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fr-CH" sz="4000" b="1" dirty="0" smtClean="0"/>
              <a:t>Inhibiteurs de </a:t>
            </a:r>
            <a:r>
              <a:rPr lang="fr-CH" sz="4000" b="1" dirty="0" err="1" smtClean="0"/>
              <a:t>calcineurin</a:t>
            </a:r>
            <a:endParaRPr lang="fr-CH" sz="4000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97349"/>
            <a:ext cx="8375645" cy="564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11560" y="5949280"/>
            <a:ext cx="8136904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7045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000" b="1" dirty="0" smtClean="0"/>
              <a:t>Les mesures prises aux HUG</a:t>
            </a:r>
            <a:endParaRPr lang="fr-CH" sz="4000" b="1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88296" cy="4525963"/>
          </a:xfrm>
        </p:spPr>
        <p:txBody>
          <a:bodyPr>
            <a:normAutofit/>
          </a:bodyPr>
          <a:lstStyle/>
          <a:p>
            <a:endParaRPr lang="fr-CH" sz="2000" dirty="0" smtClean="0"/>
          </a:p>
          <a:p>
            <a:endParaRPr lang="fr-CH" sz="2000" dirty="0"/>
          </a:p>
          <a:p>
            <a:r>
              <a:rPr lang="fr-CH" sz="2000" dirty="0" smtClean="0"/>
              <a:t>Protocol «masques FFP2»</a:t>
            </a:r>
          </a:p>
          <a:p>
            <a:pPr lvl="1"/>
            <a:r>
              <a:rPr lang="fr-CH" sz="1800" dirty="0" smtClean="0"/>
              <a:t>«prévention»</a:t>
            </a:r>
          </a:p>
          <a:p>
            <a:pPr lvl="1"/>
            <a:r>
              <a:rPr lang="fr-CH" sz="1800" dirty="0" smtClean="0"/>
              <a:t>«thérapie»</a:t>
            </a:r>
          </a:p>
          <a:p>
            <a:endParaRPr lang="fr-CH" sz="2000" dirty="0" smtClean="0"/>
          </a:p>
          <a:p>
            <a:r>
              <a:rPr lang="fr-CH" sz="2000" dirty="0" smtClean="0"/>
              <a:t>Consultations en dermatologie pour les professionnels des HUG</a:t>
            </a:r>
          </a:p>
          <a:p>
            <a:pPr lvl="1"/>
            <a:r>
              <a:rPr lang="fr-CH" sz="1800" dirty="0" smtClean="0"/>
              <a:t>Individualisation d’une stratégie préventive et/ou thérapeutique</a:t>
            </a:r>
          </a:p>
          <a:p>
            <a:pPr lvl="1"/>
            <a:r>
              <a:rPr lang="fr-CH" sz="1800" dirty="0" smtClean="0"/>
              <a:t>Stock des produits les plus utilisés sur place</a:t>
            </a:r>
            <a:endParaRPr lang="fr-CH" sz="1800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6" name="Espace réservé du contenu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09" y="1401681"/>
            <a:ext cx="3050805" cy="3196951"/>
          </a:xfrm>
          <a:prstGeom prst="rect">
            <a:avLst/>
          </a:prstGeom>
        </p:spPr>
      </p:pic>
      <p:pic>
        <p:nvPicPr>
          <p:cNvPr id="8" name="Espace réservé du contenu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87" y="3356554"/>
            <a:ext cx="2838648" cy="3004929"/>
          </a:xfrm>
          <a:prstGeom prst="rect">
            <a:avLst/>
          </a:prstGeom>
        </p:spPr>
      </p:pic>
      <p:pic>
        <p:nvPicPr>
          <p:cNvPr id="11" name="Espace réservé du contenu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82448"/>
            <a:ext cx="4038600" cy="489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8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06883C05758F4DB4396D413FED67B0" ma:contentTypeVersion="12" ma:contentTypeDescription="Crée un document." ma:contentTypeScope="" ma:versionID="95fe37c89d215bdd7ad8f173fb917e40">
  <xsd:schema xmlns:xsd="http://www.w3.org/2001/XMLSchema" xmlns:xs="http://www.w3.org/2001/XMLSchema" xmlns:p="http://schemas.microsoft.com/office/2006/metadata/properties" xmlns:ns2="dd287202-2030-4659-a196-97760b0dd51e" xmlns:ns3="8859d4cf-4f8e-43b1-985d-278f0fa76b1a" targetNamespace="http://schemas.microsoft.com/office/2006/metadata/properties" ma:root="true" ma:fieldsID="4873ef388335b0ca980dbe84f4c40bf2" ns2:_="" ns3:_="">
    <xsd:import namespace="dd287202-2030-4659-a196-97760b0dd51e"/>
    <xsd:import namespace="8859d4cf-4f8e-43b1-985d-278f0fa76b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87202-2030-4659-a196-97760b0dd5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59d4cf-4f8e-43b1-985d-278f0fa76b1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4F4AA3-9327-4225-A45C-6466834F36CC}"/>
</file>

<file path=customXml/itemProps2.xml><?xml version="1.0" encoding="utf-8"?>
<ds:datastoreItem xmlns:ds="http://schemas.openxmlformats.org/officeDocument/2006/customXml" ds:itemID="{A0C2B306-FE3D-43C5-A1F9-4D92C1495515}"/>
</file>

<file path=customXml/itemProps3.xml><?xml version="1.0" encoding="utf-8"?>
<ds:datastoreItem xmlns:ds="http://schemas.openxmlformats.org/officeDocument/2006/customXml" ds:itemID="{FBB5F977-AA9C-40D0-BB01-B33DA03BF3D7}"/>
</file>

<file path=docProps/app.xml><?xml version="1.0" encoding="utf-8"?>
<Properties xmlns="http://schemas.openxmlformats.org/officeDocument/2006/extended-properties" xmlns:vt="http://schemas.openxmlformats.org/officeDocument/2006/docPropsVTypes">
  <TotalTime>2578</TotalTime>
  <Words>146</Words>
  <Application>Microsoft Office PowerPoint</Application>
  <PresentationFormat>Affichage à l'écran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Trebuchet MS</vt:lpstr>
      <vt:lpstr>Thème Office</vt:lpstr>
      <vt:lpstr>Traitement de base, thérapies topiques – la base de (presque) tout</vt:lpstr>
      <vt:lpstr>La peau est forte!</vt:lpstr>
      <vt:lpstr>Mais elle ne tient pas éternellement!</vt:lpstr>
      <vt:lpstr>Les problèmes de peau causés par …</vt:lpstr>
      <vt:lpstr>Comment attaquer ces problèmes?</vt:lpstr>
      <vt:lpstr>Glucocorticostéroïdes:  atrophie de la peau</vt:lpstr>
      <vt:lpstr>Inhibiteurs de calcineurin</vt:lpstr>
      <vt:lpstr>Les mesures prises aux HUG</vt:lpstr>
    </vt:vector>
  </TitlesOfParts>
  <Company>Hôpitaux Universitaires de Genève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the advanced management of psoriasis (and its comorbidities):  the role of biologics</dc:title>
  <dc:creator>Boehncke</dc:creator>
  <cp:lastModifiedBy>BOEHNCKE Wolf-Henning</cp:lastModifiedBy>
  <cp:revision>220</cp:revision>
  <cp:lastPrinted>2020-04-09T09:31:07Z</cp:lastPrinted>
  <dcterms:created xsi:type="dcterms:W3CDTF">2013-02-20T11:08:34Z</dcterms:created>
  <dcterms:modified xsi:type="dcterms:W3CDTF">2020-04-09T09:31:10Z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0x0101006006883C05758F4DB4396D413FED67B0</vt:lpwstr>
  </property>
</Properties>
</file>