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08" r:id="rId3"/>
    <p:sldId id="416" r:id="rId4"/>
    <p:sldId id="419" r:id="rId5"/>
    <p:sldId id="426" r:id="rId6"/>
    <p:sldId id="420" r:id="rId7"/>
    <p:sldId id="421" r:id="rId8"/>
    <p:sldId id="418" r:id="rId9"/>
    <p:sldId id="413" r:id="rId10"/>
    <p:sldId id="422" r:id="rId11"/>
    <p:sldId id="423" r:id="rId12"/>
    <p:sldId id="424" r:id="rId13"/>
    <p:sldId id="425" r:id="rId14"/>
    <p:sldId id="427" r:id="rId15"/>
  </p:sldIdLst>
  <p:sldSz cx="10080625" cy="7559675"/>
  <p:notesSz cx="6797675" cy="9928225"/>
  <p:defaultTextStyle>
    <a:defPPr>
      <a:defRPr lang="en-GB"/>
    </a:defPPr>
    <a:lvl1pPr algn="l" defTabSz="449263" rtl="0" fontAlgn="base" hangingPunct="0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742950" indent="-285750" algn="l" defTabSz="449263" rtl="0" fontAlgn="base" hangingPunct="0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1143000" indent="-228600" algn="l" defTabSz="449263" rtl="0" fontAlgn="base" hangingPunct="0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600200" indent="-228600" algn="l" defTabSz="449263" rtl="0" fontAlgn="base" hangingPunct="0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2057400" indent="-228600" algn="l" defTabSz="449263" rtl="0" fontAlgn="base" hangingPunct="0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</p:showPr>
  <p:clrMru>
    <a:srgbClr val="ADBA0A"/>
    <a:srgbClr val="6600C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88698" autoAdjust="0"/>
  </p:normalViewPr>
  <p:slideViewPr>
    <p:cSldViewPr>
      <p:cViewPr varScale="1">
        <p:scale>
          <a:sx n="85" d="100"/>
          <a:sy n="85" d="100"/>
        </p:scale>
        <p:origin x="-41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lsrvsbs01\Association\4%20%20AMELIORATION\4.03%20EVALUATIONS\4.03.03%20STATISTIQUES\4.03.03.04%20GLOBAL\stat%20intern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lsrvsbs01\Association\4%20%20AMELIORATION\4.03%20EVALUATIONS\4.03.03%20STATISTIQUES\4.03.03.01%20QUAI%209\2013\Overdoses%2020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title>
      <c:tx>
        <c:rich>
          <a:bodyPr/>
          <a:lstStyle/>
          <a:p>
            <a:pPr algn="l">
              <a:defRPr lang="fr-CH" noProof="0"/>
            </a:pPr>
            <a:r>
              <a:rPr lang="fr-CH" noProof="0" smtClean="0"/>
              <a:t>Produits </a:t>
            </a:r>
            <a:r>
              <a:rPr lang="fr-CH" noProof="0"/>
              <a:t>consommés tous modes </a:t>
            </a:r>
            <a:r>
              <a:rPr lang="fr-CH" noProof="0" smtClean="0"/>
              <a:t>confondus</a:t>
            </a:r>
          </a:p>
          <a:p>
            <a:pPr algn="l">
              <a:defRPr lang="fr-CH" noProof="0"/>
            </a:pPr>
            <a:endParaRPr lang="fr-CH" sz="300" noProof="0"/>
          </a:p>
          <a:p>
            <a:pPr algn="l">
              <a:defRPr lang="fr-CH" noProof="0"/>
            </a:pPr>
            <a:r>
              <a:rPr lang="fr-CH" sz="900" b="0" noProof="0"/>
              <a:t>les chiffres</a:t>
            </a:r>
            <a:r>
              <a:rPr lang="fr-CH" sz="900" b="0" baseline="0" noProof="0"/>
              <a:t> donnés de 2002 à 2008 inclus, concernent uniquement l'injection comme mode de consommations.</a:t>
            </a:r>
            <a:endParaRPr lang="fr-CH" noProof="0"/>
          </a:p>
        </c:rich>
      </c:tx>
      <c:layout>
        <c:manualLayout>
          <c:xMode val="edge"/>
          <c:yMode val="edge"/>
          <c:x val="0.20195949519320086"/>
          <c:y val="2.127658980382259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'S:\4  AMELIORATION\4.03 EVALUATIONS\4.03.03 STATISTIQUES\4.03.03.04 GLOBAL\Quai9 - BIPS\2013\[Tableau stat produit 2013.xlsx]Feuil1'!$B$4</c:f>
              <c:strCache>
                <c:ptCount val="1"/>
                <c:pt idx="0">
                  <c:v>Héroïne</c:v>
                </c:pt>
              </c:strCache>
            </c:strRef>
          </c:tx>
          <c:spPr>
            <a:ln>
              <a:solidFill>
                <a:srgbClr val="8E7CC3"/>
              </a:solidFill>
            </a:ln>
          </c:spPr>
          <c:marker>
            <c:symbol val="none"/>
          </c:marker>
          <c:cat>
            <c:numRef>
              <c:f>'S:\4  AMELIORATION\4.03 EVALUATIONS\4.03.03 STATISTIQUES\4.03.03.04 GLOBAL\Quai9 - BIPS\2013\[Tableau stat produit 2013.xlsx]Feuil1'!$C$3:$N$3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'S:\4  AMELIORATION\4.03 EVALUATIONS\4.03.03 STATISTIQUES\4.03.03.04 GLOBAL\Quai9 - BIPS\2013\[Tableau stat produit 2013.xlsx]Feuil1'!$C$4:$N$4</c:f>
              <c:numCache>
                <c:formatCode>General</c:formatCode>
                <c:ptCount val="12"/>
                <c:pt idx="0">
                  <c:v>17</c:v>
                </c:pt>
                <c:pt idx="1">
                  <c:v>23</c:v>
                </c:pt>
                <c:pt idx="2">
                  <c:v>49.3</c:v>
                </c:pt>
                <c:pt idx="3">
                  <c:v>54.7</c:v>
                </c:pt>
                <c:pt idx="4">
                  <c:v>62.8</c:v>
                </c:pt>
                <c:pt idx="5">
                  <c:v>72.3</c:v>
                </c:pt>
                <c:pt idx="6">
                  <c:v>74.55</c:v>
                </c:pt>
                <c:pt idx="7">
                  <c:v>72.06</c:v>
                </c:pt>
                <c:pt idx="8">
                  <c:v>69.72</c:v>
                </c:pt>
                <c:pt idx="9">
                  <c:v>61.220000000000013</c:v>
                </c:pt>
                <c:pt idx="10">
                  <c:v>59.17</c:v>
                </c:pt>
                <c:pt idx="11">
                  <c:v>61.68</c:v>
                </c:pt>
              </c:numCache>
            </c:numRef>
          </c:val>
        </c:ser>
        <c:ser>
          <c:idx val="1"/>
          <c:order val="1"/>
          <c:tx>
            <c:strRef>
              <c:f>'S:\4  AMELIORATION\4.03 EVALUATIONS\4.03.03 STATISTIQUES\4.03.03.04 GLOBAL\Quai9 - BIPS\2013\[Tableau stat produit 2013.xlsx]Feuil1'!$B$5</c:f>
              <c:strCache>
                <c:ptCount val="1"/>
                <c:pt idx="0">
                  <c:v>Cocaïne</c:v>
                </c:pt>
              </c:strCache>
            </c:strRef>
          </c:tx>
          <c:spPr>
            <a:ln>
              <a:solidFill>
                <a:srgbClr val="B7B7B7"/>
              </a:solidFill>
            </a:ln>
          </c:spPr>
          <c:marker>
            <c:symbol val="none"/>
          </c:marker>
          <c:cat>
            <c:numRef>
              <c:f>'S:\4  AMELIORATION\4.03 EVALUATIONS\4.03.03 STATISTIQUES\4.03.03.04 GLOBAL\Quai9 - BIPS\2013\[Tableau stat produit 2013.xlsx]Feuil1'!$C$3:$N$3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'S:\4  AMELIORATION\4.03 EVALUATIONS\4.03.03 STATISTIQUES\4.03.03.04 GLOBAL\Quai9 - BIPS\2013\[Tableau stat produit 2013.xlsx]Feuil1'!$C$5:$N$5</c:f>
              <c:numCache>
                <c:formatCode>General</c:formatCode>
                <c:ptCount val="12"/>
                <c:pt idx="0">
                  <c:v>63</c:v>
                </c:pt>
                <c:pt idx="1">
                  <c:v>49</c:v>
                </c:pt>
                <c:pt idx="2">
                  <c:v>31.3</c:v>
                </c:pt>
                <c:pt idx="3">
                  <c:v>25.9</c:v>
                </c:pt>
                <c:pt idx="4">
                  <c:v>17</c:v>
                </c:pt>
                <c:pt idx="5">
                  <c:v>9.2000000000000011</c:v>
                </c:pt>
                <c:pt idx="6">
                  <c:v>8.41</c:v>
                </c:pt>
                <c:pt idx="7">
                  <c:v>2.8899999999999997</c:v>
                </c:pt>
                <c:pt idx="8">
                  <c:v>3.23</c:v>
                </c:pt>
                <c:pt idx="9">
                  <c:v>5.8599999999999985</c:v>
                </c:pt>
                <c:pt idx="10">
                  <c:v>10.139999999999999</c:v>
                </c:pt>
                <c:pt idx="11">
                  <c:v>8.120000000000001</c:v>
                </c:pt>
              </c:numCache>
            </c:numRef>
          </c:val>
        </c:ser>
        <c:ser>
          <c:idx val="2"/>
          <c:order val="2"/>
          <c:tx>
            <c:strRef>
              <c:f>'S:\4  AMELIORATION\4.03 EVALUATIONS\4.03.03 STATISTIQUES\4.03.03.04 GLOBAL\Quai9 - BIPS\2013\[Tableau stat produit 2013.xlsx]Feuil1'!$B$6</c:f>
              <c:strCache>
                <c:ptCount val="1"/>
                <c:pt idx="0">
                  <c:v>Dormicum</c:v>
                </c:pt>
              </c:strCache>
            </c:strRef>
          </c:tx>
          <c:spPr>
            <a:ln>
              <a:solidFill>
                <a:srgbClr val="656A30"/>
              </a:solidFill>
            </a:ln>
          </c:spPr>
          <c:marker>
            <c:symbol val="none"/>
          </c:marker>
          <c:cat>
            <c:numRef>
              <c:f>'S:\4  AMELIORATION\4.03 EVALUATIONS\4.03.03 STATISTIQUES\4.03.03.04 GLOBAL\Quai9 - BIPS\2013\[Tableau stat produit 2013.xlsx]Feuil1'!$C$3:$N$3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'S:\4  AMELIORATION\4.03 EVALUATIONS\4.03.03 STATISTIQUES\4.03.03.04 GLOBAL\Quai9 - BIPS\2013\[Tableau stat produit 2013.xlsx]Feuil1'!$C$6:$N$6</c:f>
              <c:numCache>
                <c:formatCode>General</c:formatCode>
                <c:ptCount val="12"/>
                <c:pt idx="0">
                  <c:v>4</c:v>
                </c:pt>
                <c:pt idx="1">
                  <c:v>2</c:v>
                </c:pt>
                <c:pt idx="2">
                  <c:v>1.9</c:v>
                </c:pt>
                <c:pt idx="3">
                  <c:v>4.3</c:v>
                </c:pt>
                <c:pt idx="4">
                  <c:v>6.6</c:v>
                </c:pt>
                <c:pt idx="5">
                  <c:v>4.5</c:v>
                </c:pt>
                <c:pt idx="6">
                  <c:v>2.44</c:v>
                </c:pt>
                <c:pt idx="7">
                  <c:v>5.21</c:v>
                </c:pt>
                <c:pt idx="8">
                  <c:v>6.03</c:v>
                </c:pt>
                <c:pt idx="9">
                  <c:v>9.7399999999999984</c:v>
                </c:pt>
                <c:pt idx="10">
                  <c:v>8.9700000000000006</c:v>
                </c:pt>
                <c:pt idx="11">
                  <c:v>8.56</c:v>
                </c:pt>
              </c:numCache>
            </c:numRef>
          </c:val>
        </c:ser>
        <c:ser>
          <c:idx val="3"/>
          <c:order val="3"/>
          <c:tx>
            <c:strRef>
              <c:f>'S:\4  AMELIORATION\4.03 EVALUATIONS\4.03.03 STATISTIQUES\4.03.03.04 GLOBAL\Quai9 - BIPS\2013\[Tableau stat produit 2013.xlsx]Feuil1'!$B$7</c:f>
              <c:strCache>
                <c:ptCount val="1"/>
                <c:pt idx="0">
                  <c:v>Héroïne/Dormicum</c:v>
                </c:pt>
              </c:strCache>
            </c:strRef>
          </c:tx>
          <c:spPr>
            <a:ln>
              <a:solidFill>
                <a:srgbClr val="ADBA0A"/>
              </a:solidFill>
            </a:ln>
          </c:spPr>
          <c:marker>
            <c:symbol val="none"/>
          </c:marker>
          <c:cat>
            <c:numRef>
              <c:f>'S:\4  AMELIORATION\4.03 EVALUATIONS\4.03.03 STATISTIQUES\4.03.03.04 GLOBAL\Quai9 - BIPS\2013\[Tableau stat produit 2013.xlsx]Feuil1'!$C$3:$N$3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'S:\4  AMELIORATION\4.03 EVALUATIONS\4.03.03 STATISTIQUES\4.03.03.04 GLOBAL\Quai9 - BIPS\2013\[Tableau stat produit 2013.xlsx]Feuil1'!$C$7:$N$7</c:f>
              <c:numCache>
                <c:formatCode>General</c:formatCode>
                <c:ptCount val="12"/>
                <c:pt idx="0">
                  <c:v>16</c:v>
                </c:pt>
                <c:pt idx="1">
                  <c:v>24</c:v>
                </c:pt>
                <c:pt idx="2">
                  <c:v>13.9</c:v>
                </c:pt>
                <c:pt idx="3">
                  <c:v>12.9</c:v>
                </c:pt>
                <c:pt idx="4">
                  <c:v>11.6</c:v>
                </c:pt>
                <c:pt idx="5">
                  <c:v>9.3000000000000007</c:v>
                </c:pt>
                <c:pt idx="6">
                  <c:v>9.57</c:v>
                </c:pt>
                <c:pt idx="7">
                  <c:v>15.57</c:v>
                </c:pt>
                <c:pt idx="8">
                  <c:v>13.1</c:v>
                </c:pt>
                <c:pt idx="9">
                  <c:v>15.58</c:v>
                </c:pt>
                <c:pt idx="10">
                  <c:v>14.56</c:v>
                </c:pt>
                <c:pt idx="11">
                  <c:v>14.450000000000005</c:v>
                </c:pt>
              </c:numCache>
            </c:numRef>
          </c:val>
        </c:ser>
        <c:marker val="1"/>
        <c:axId val="72692480"/>
        <c:axId val="72694016"/>
      </c:lineChart>
      <c:catAx>
        <c:axId val="72692480"/>
        <c:scaling>
          <c:orientation val="minMax"/>
        </c:scaling>
        <c:axPos val="b"/>
        <c:numFmt formatCode="General" sourceLinked="1"/>
        <c:majorTickMark val="none"/>
        <c:tickLblPos val="nextTo"/>
        <c:crossAx val="72694016"/>
        <c:crosses val="autoZero"/>
        <c:auto val="1"/>
        <c:lblAlgn val="ctr"/>
        <c:lblOffset val="100"/>
      </c:catAx>
      <c:valAx>
        <c:axId val="726940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CH" dirty="0" smtClean="0"/>
                  <a:t>Pourcentage</a:t>
                </a:r>
                <a:endParaRPr lang="fr-CH" dirty="0"/>
              </a:p>
            </c:rich>
          </c:tx>
          <c:layout>
            <c:manualLayout>
              <c:xMode val="edge"/>
              <c:yMode val="edge"/>
              <c:x val="8.3511801552189624E-2"/>
              <c:y val="0.36877160641882883"/>
            </c:manualLayout>
          </c:layout>
        </c:title>
        <c:numFmt formatCode="General" sourceLinked="1"/>
        <c:majorTickMark val="none"/>
        <c:tickLblPos val="nextTo"/>
        <c:crossAx val="726924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style val="5"/>
  <c:chart>
    <c:title>
      <c:tx>
        <c:rich>
          <a:bodyPr/>
          <a:lstStyle/>
          <a:p>
            <a:pPr>
              <a:defRPr/>
            </a:pPr>
            <a:r>
              <a:rPr lang="fr-CH" noProof="0" dirty="0" smtClean="0"/>
              <a:t>Appel au 144 et produits</a:t>
            </a:r>
            <a:r>
              <a:rPr lang="fr-CH" baseline="0" noProof="0" dirty="0" smtClean="0"/>
              <a:t> consommés</a:t>
            </a:r>
            <a:r>
              <a:rPr lang="fr-CH" noProof="0" dirty="0" smtClean="0"/>
              <a:t> </a:t>
            </a:r>
          </a:p>
          <a:p>
            <a:pPr>
              <a:defRPr/>
            </a:pPr>
            <a:r>
              <a:rPr lang="fr-CH" sz="1200" noProof="0" dirty="0" smtClean="0"/>
              <a:t>(32 appels en 2013)</a:t>
            </a:r>
            <a:endParaRPr lang="fr-CH" sz="1200" noProof="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ADBA0A"/>
            </a:solidFill>
            <a:ln>
              <a:noFill/>
            </a:ln>
          </c:spPr>
          <c:cat>
            <c:strRef>
              <c:f>Feuil2!$A$2:$A$6</c:f>
              <c:strCache>
                <c:ptCount val="5"/>
                <c:pt idx="0">
                  <c:v>Méthadone</c:v>
                </c:pt>
                <c:pt idx="1">
                  <c:v>Héroïne</c:v>
                </c:pt>
                <c:pt idx="2">
                  <c:v>Cocaïne</c:v>
                </c:pt>
                <c:pt idx="3">
                  <c:v>Dormicum</c:v>
                </c:pt>
                <c:pt idx="4">
                  <c:v>Mtd+Dormicum</c:v>
                </c:pt>
              </c:strCache>
            </c:strRef>
          </c:cat>
          <c:val>
            <c:numRef>
              <c:f>Feuil2!$B$2:$B$6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22</c:v>
                </c:pt>
              </c:numCache>
            </c:numRef>
          </c:val>
        </c:ser>
        <c:dLbls>
          <c:showVal val="1"/>
        </c:dLbls>
        <c:overlap val="-25"/>
        <c:axId val="65112320"/>
        <c:axId val="72912896"/>
      </c:barChart>
      <c:catAx>
        <c:axId val="65112320"/>
        <c:scaling>
          <c:orientation val="minMax"/>
        </c:scaling>
        <c:axPos val="b"/>
        <c:majorTickMark val="none"/>
        <c:tickLblPos val="nextTo"/>
        <c:crossAx val="72912896"/>
        <c:crosses val="autoZero"/>
        <c:auto val="1"/>
        <c:lblAlgn val="ctr"/>
        <c:lblOffset val="100"/>
      </c:catAx>
      <c:valAx>
        <c:axId val="72912896"/>
        <c:scaling>
          <c:orientation val="minMax"/>
        </c:scaling>
        <c:delete val="1"/>
        <c:axPos val="l"/>
        <c:numFmt formatCode="General" sourceLinked="1"/>
        <c:tickLblPos val="none"/>
        <c:crossAx val="65112320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0.03507</cdr:x>
      <cdr:y>0.98886</cdr:y>
    </cdr:from>
    <cdr:to>
      <cdr:x>0.96455</cdr:x>
      <cdr:y>1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88032" y="4104456"/>
          <a:ext cx="7632848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CH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784" tIns="41892" rIns="83784" bIns="41892" numCol="1" anchor="t" anchorCtr="0" compatLnSpc="1">
            <a:prstTxWarp prst="textNoShape">
              <a:avLst/>
            </a:prstTxWarp>
          </a:bodyPr>
          <a:lstStyle>
            <a:lvl1pPr defTabSz="412006">
              <a:buFont typeface="Times New Roman" charset="0"/>
              <a:buNone/>
              <a:defRPr sz="11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784" tIns="41892" rIns="83784" bIns="41892" numCol="1" anchor="t" anchorCtr="0" compatLnSpc="1">
            <a:prstTxWarp prst="textNoShape">
              <a:avLst/>
            </a:prstTxWarp>
          </a:bodyPr>
          <a:lstStyle>
            <a:lvl1pPr algn="r" defTabSz="412006">
              <a:buFont typeface="Times New Roman" charset="0"/>
              <a:buNone/>
              <a:defRPr sz="11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784" tIns="41892" rIns="83784" bIns="41892" numCol="1" anchor="b" anchorCtr="0" compatLnSpc="1">
            <a:prstTxWarp prst="textNoShape">
              <a:avLst/>
            </a:prstTxWarp>
          </a:bodyPr>
          <a:lstStyle>
            <a:lvl1pPr defTabSz="412006">
              <a:buFont typeface="Times New Roman" charset="0"/>
              <a:buNone/>
              <a:defRPr sz="11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784" tIns="41892" rIns="83784" bIns="41892" numCol="1" anchor="b" anchorCtr="0" compatLnSpc="1">
            <a:prstTxWarp prst="textNoShape">
              <a:avLst/>
            </a:prstTxWarp>
          </a:bodyPr>
          <a:lstStyle>
            <a:lvl1pPr algn="r" defTabSz="412006">
              <a:defRPr sz="11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C77F549-E72E-4E4B-B895-E8CB76879A8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8221" tIns="44111" rIns="88221" bIns="44111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8221" tIns="44111" rIns="88221" bIns="44111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8221" tIns="44111" rIns="88221" bIns="44111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54588" cy="371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0838" cy="446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2006">
              <a:lnSpc>
                <a:spcPct val="90000"/>
              </a:lnSpc>
              <a:buFont typeface="Times New Roman" charset="0"/>
              <a:buNone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 sz="13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46513" y="0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2006">
              <a:lnSpc>
                <a:spcPct val="90000"/>
              </a:lnSpc>
              <a:buFont typeface="Times New Roman" charset="0"/>
              <a:buNone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 sz="13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9431338"/>
            <a:ext cx="2943225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12006">
              <a:lnSpc>
                <a:spcPct val="90000"/>
              </a:lnSpc>
              <a:buFont typeface="Times New Roman" charset="0"/>
              <a:buNone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 sz="13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46513" y="9431338"/>
            <a:ext cx="2943225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12006">
              <a:lnSpc>
                <a:spcPct val="90000"/>
              </a:lnSpc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EB97B20C-BCEC-45AE-9C75-58BB482570C0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1163">
              <a:tabLst>
                <a:tab pos="0" algn="l"/>
                <a:tab pos="409575" algn="l"/>
                <a:tab pos="822325" algn="l"/>
                <a:tab pos="1231900" algn="l"/>
                <a:tab pos="1644650" algn="l"/>
                <a:tab pos="2055813" algn="l"/>
                <a:tab pos="2468563" algn="l"/>
                <a:tab pos="2878138" algn="l"/>
                <a:tab pos="3290888" algn="l"/>
                <a:tab pos="3702050" algn="l"/>
                <a:tab pos="4114800" algn="l"/>
                <a:tab pos="4524375" algn="l"/>
                <a:tab pos="4937125" algn="l"/>
                <a:tab pos="5349875" algn="l"/>
                <a:tab pos="5761038" algn="l"/>
                <a:tab pos="6173788" algn="l"/>
                <a:tab pos="6583363" algn="l"/>
                <a:tab pos="6996113" algn="l"/>
                <a:tab pos="7407275" algn="l"/>
                <a:tab pos="7820025" algn="l"/>
                <a:tab pos="8229600" algn="l"/>
              </a:tabLst>
            </a:pPr>
            <a:fld id="{F23A5A61-5A1A-471C-ABA6-DF7DF8C60442}" type="slidenum">
              <a:rPr lang="en-GB" smtClean="0"/>
              <a:pPr defTabSz="411163">
                <a:tabLst>
                  <a:tab pos="0" algn="l"/>
                  <a:tab pos="409575" algn="l"/>
                  <a:tab pos="822325" algn="l"/>
                  <a:tab pos="1231900" algn="l"/>
                  <a:tab pos="1644650" algn="l"/>
                  <a:tab pos="2055813" algn="l"/>
                  <a:tab pos="2468563" algn="l"/>
                  <a:tab pos="2878138" algn="l"/>
                  <a:tab pos="3290888" algn="l"/>
                  <a:tab pos="3702050" algn="l"/>
                  <a:tab pos="4114800" algn="l"/>
                  <a:tab pos="4524375" algn="l"/>
                  <a:tab pos="4937125" algn="l"/>
                  <a:tab pos="5349875" algn="l"/>
                  <a:tab pos="5761038" algn="l"/>
                  <a:tab pos="6173788" algn="l"/>
                  <a:tab pos="6583363" algn="l"/>
                  <a:tab pos="6996113" algn="l"/>
                  <a:tab pos="7407275" algn="l"/>
                  <a:tab pos="7820025" algn="l"/>
                  <a:tab pos="8229600" algn="l"/>
                </a:tabLst>
              </a:pPr>
              <a:t>1</a:t>
            </a:fld>
            <a:endParaRPr lang="en-GB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995363" y="754063"/>
            <a:ext cx="480695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fr-FR"/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464050"/>
          </a:xfrm>
          <a:noFill/>
          <a:ln/>
        </p:spPr>
        <p:txBody>
          <a:bodyPr wrap="none" lIns="83784" tIns="41892" rIns="83784" bIns="41892" anchor="ctr"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1163">
              <a:tabLst>
                <a:tab pos="0" algn="l"/>
                <a:tab pos="409575" algn="l"/>
                <a:tab pos="822325" algn="l"/>
                <a:tab pos="1231900" algn="l"/>
                <a:tab pos="1644650" algn="l"/>
                <a:tab pos="2055813" algn="l"/>
                <a:tab pos="2468563" algn="l"/>
                <a:tab pos="2878138" algn="l"/>
                <a:tab pos="3290888" algn="l"/>
                <a:tab pos="3702050" algn="l"/>
                <a:tab pos="4114800" algn="l"/>
                <a:tab pos="4524375" algn="l"/>
                <a:tab pos="4937125" algn="l"/>
                <a:tab pos="5349875" algn="l"/>
                <a:tab pos="5761038" algn="l"/>
                <a:tab pos="6173788" algn="l"/>
                <a:tab pos="6583363" algn="l"/>
                <a:tab pos="6996113" algn="l"/>
                <a:tab pos="7407275" algn="l"/>
                <a:tab pos="7820025" algn="l"/>
                <a:tab pos="8229600" algn="l"/>
              </a:tabLst>
            </a:pPr>
            <a:fld id="{F23A5A61-5A1A-471C-ABA6-DF7DF8C60442}" type="slidenum">
              <a:rPr lang="en-GB" smtClean="0"/>
              <a:pPr defTabSz="411163">
                <a:tabLst>
                  <a:tab pos="0" algn="l"/>
                  <a:tab pos="409575" algn="l"/>
                  <a:tab pos="822325" algn="l"/>
                  <a:tab pos="1231900" algn="l"/>
                  <a:tab pos="1644650" algn="l"/>
                  <a:tab pos="2055813" algn="l"/>
                  <a:tab pos="2468563" algn="l"/>
                  <a:tab pos="2878138" algn="l"/>
                  <a:tab pos="3290888" algn="l"/>
                  <a:tab pos="3702050" algn="l"/>
                  <a:tab pos="4114800" algn="l"/>
                  <a:tab pos="4524375" algn="l"/>
                  <a:tab pos="4937125" algn="l"/>
                  <a:tab pos="5349875" algn="l"/>
                  <a:tab pos="5761038" algn="l"/>
                  <a:tab pos="6173788" algn="l"/>
                  <a:tab pos="6583363" algn="l"/>
                  <a:tab pos="6996113" algn="l"/>
                  <a:tab pos="7407275" algn="l"/>
                  <a:tab pos="7820025" algn="l"/>
                  <a:tab pos="8229600" algn="l"/>
                </a:tabLst>
              </a:pPr>
              <a:t>13</a:t>
            </a:fld>
            <a:endParaRPr lang="en-GB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995363" y="754063"/>
            <a:ext cx="480695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fr-FR"/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464050"/>
          </a:xfrm>
          <a:noFill/>
          <a:ln/>
        </p:spPr>
        <p:txBody>
          <a:bodyPr wrap="none" lIns="83784" tIns="41892" rIns="83784" bIns="41892" anchor="ctr"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1163">
              <a:tabLst>
                <a:tab pos="0" algn="l"/>
                <a:tab pos="409575" algn="l"/>
                <a:tab pos="822325" algn="l"/>
                <a:tab pos="1231900" algn="l"/>
                <a:tab pos="1644650" algn="l"/>
                <a:tab pos="2055813" algn="l"/>
                <a:tab pos="2468563" algn="l"/>
                <a:tab pos="2878138" algn="l"/>
                <a:tab pos="3290888" algn="l"/>
                <a:tab pos="3702050" algn="l"/>
                <a:tab pos="4114800" algn="l"/>
                <a:tab pos="4524375" algn="l"/>
                <a:tab pos="4937125" algn="l"/>
                <a:tab pos="5349875" algn="l"/>
                <a:tab pos="5761038" algn="l"/>
                <a:tab pos="6173788" algn="l"/>
                <a:tab pos="6583363" algn="l"/>
                <a:tab pos="6996113" algn="l"/>
                <a:tab pos="7407275" algn="l"/>
                <a:tab pos="7820025" algn="l"/>
                <a:tab pos="8229600" algn="l"/>
              </a:tabLst>
            </a:pPr>
            <a:fld id="{F23A5A61-5A1A-471C-ABA6-DF7DF8C60442}" type="slidenum">
              <a:rPr lang="en-GB" smtClean="0"/>
              <a:pPr defTabSz="411163">
                <a:tabLst>
                  <a:tab pos="0" algn="l"/>
                  <a:tab pos="409575" algn="l"/>
                  <a:tab pos="822325" algn="l"/>
                  <a:tab pos="1231900" algn="l"/>
                  <a:tab pos="1644650" algn="l"/>
                  <a:tab pos="2055813" algn="l"/>
                  <a:tab pos="2468563" algn="l"/>
                  <a:tab pos="2878138" algn="l"/>
                  <a:tab pos="3290888" algn="l"/>
                  <a:tab pos="3702050" algn="l"/>
                  <a:tab pos="4114800" algn="l"/>
                  <a:tab pos="4524375" algn="l"/>
                  <a:tab pos="4937125" algn="l"/>
                  <a:tab pos="5349875" algn="l"/>
                  <a:tab pos="5761038" algn="l"/>
                  <a:tab pos="6173788" algn="l"/>
                  <a:tab pos="6583363" algn="l"/>
                  <a:tab pos="6996113" algn="l"/>
                  <a:tab pos="7407275" algn="l"/>
                  <a:tab pos="7820025" algn="l"/>
                  <a:tab pos="8229600" algn="l"/>
                </a:tabLst>
              </a:pPr>
              <a:t>14</a:t>
            </a:fld>
            <a:endParaRPr lang="en-GB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995363" y="754063"/>
            <a:ext cx="480695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fr-FR"/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464050"/>
          </a:xfrm>
          <a:noFill/>
          <a:ln/>
        </p:spPr>
        <p:txBody>
          <a:bodyPr wrap="none" lIns="83784" tIns="41892" rIns="83784" bIns="41892" anchor="ctr"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1163">
              <a:tabLst>
                <a:tab pos="0" algn="l"/>
                <a:tab pos="409575" algn="l"/>
                <a:tab pos="822325" algn="l"/>
                <a:tab pos="1231900" algn="l"/>
                <a:tab pos="1644650" algn="l"/>
                <a:tab pos="2055813" algn="l"/>
                <a:tab pos="2468563" algn="l"/>
                <a:tab pos="2878138" algn="l"/>
                <a:tab pos="3290888" algn="l"/>
                <a:tab pos="3702050" algn="l"/>
                <a:tab pos="4114800" algn="l"/>
                <a:tab pos="4524375" algn="l"/>
                <a:tab pos="4937125" algn="l"/>
                <a:tab pos="5349875" algn="l"/>
                <a:tab pos="5761038" algn="l"/>
                <a:tab pos="6173788" algn="l"/>
                <a:tab pos="6583363" algn="l"/>
                <a:tab pos="6996113" algn="l"/>
                <a:tab pos="7407275" algn="l"/>
                <a:tab pos="7820025" algn="l"/>
                <a:tab pos="8229600" algn="l"/>
              </a:tabLst>
            </a:pPr>
            <a:fld id="{F23A5A61-5A1A-471C-ABA6-DF7DF8C60442}" type="slidenum">
              <a:rPr lang="en-GB" smtClean="0"/>
              <a:pPr defTabSz="411163">
                <a:tabLst>
                  <a:tab pos="0" algn="l"/>
                  <a:tab pos="409575" algn="l"/>
                  <a:tab pos="822325" algn="l"/>
                  <a:tab pos="1231900" algn="l"/>
                  <a:tab pos="1644650" algn="l"/>
                  <a:tab pos="2055813" algn="l"/>
                  <a:tab pos="2468563" algn="l"/>
                  <a:tab pos="2878138" algn="l"/>
                  <a:tab pos="3290888" algn="l"/>
                  <a:tab pos="3702050" algn="l"/>
                  <a:tab pos="4114800" algn="l"/>
                  <a:tab pos="4524375" algn="l"/>
                  <a:tab pos="4937125" algn="l"/>
                  <a:tab pos="5349875" algn="l"/>
                  <a:tab pos="5761038" algn="l"/>
                  <a:tab pos="6173788" algn="l"/>
                  <a:tab pos="6583363" algn="l"/>
                  <a:tab pos="6996113" algn="l"/>
                  <a:tab pos="7407275" algn="l"/>
                  <a:tab pos="7820025" algn="l"/>
                  <a:tab pos="8229600" algn="l"/>
                </a:tabLst>
              </a:pPr>
              <a:t>2</a:t>
            </a:fld>
            <a:endParaRPr lang="en-GB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995363" y="754063"/>
            <a:ext cx="480695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fr-FR"/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464050"/>
          </a:xfrm>
          <a:noFill/>
          <a:ln/>
        </p:spPr>
        <p:txBody>
          <a:bodyPr wrap="none" lIns="83784" tIns="41892" rIns="83784" bIns="41892" anchor="ctr"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1163">
              <a:tabLst>
                <a:tab pos="0" algn="l"/>
                <a:tab pos="409575" algn="l"/>
                <a:tab pos="822325" algn="l"/>
                <a:tab pos="1231900" algn="l"/>
                <a:tab pos="1644650" algn="l"/>
                <a:tab pos="2055813" algn="l"/>
                <a:tab pos="2468563" algn="l"/>
                <a:tab pos="2878138" algn="l"/>
                <a:tab pos="3290888" algn="l"/>
                <a:tab pos="3702050" algn="l"/>
                <a:tab pos="4114800" algn="l"/>
                <a:tab pos="4524375" algn="l"/>
                <a:tab pos="4937125" algn="l"/>
                <a:tab pos="5349875" algn="l"/>
                <a:tab pos="5761038" algn="l"/>
                <a:tab pos="6173788" algn="l"/>
                <a:tab pos="6583363" algn="l"/>
                <a:tab pos="6996113" algn="l"/>
                <a:tab pos="7407275" algn="l"/>
                <a:tab pos="7820025" algn="l"/>
                <a:tab pos="8229600" algn="l"/>
              </a:tabLst>
            </a:pPr>
            <a:fld id="{F23A5A61-5A1A-471C-ABA6-DF7DF8C60442}" type="slidenum">
              <a:rPr lang="en-GB" smtClean="0"/>
              <a:pPr defTabSz="411163">
                <a:tabLst>
                  <a:tab pos="0" algn="l"/>
                  <a:tab pos="409575" algn="l"/>
                  <a:tab pos="822325" algn="l"/>
                  <a:tab pos="1231900" algn="l"/>
                  <a:tab pos="1644650" algn="l"/>
                  <a:tab pos="2055813" algn="l"/>
                  <a:tab pos="2468563" algn="l"/>
                  <a:tab pos="2878138" algn="l"/>
                  <a:tab pos="3290888" algn="l"/>
                  <a:tab pos="3702050" algn="l"/>
                  <a:tab pos="4114800" algn="l"/>
                  <a:tab pos="4524375" algn="l"/>
                  <a:tab pos="4937125" algn="l"/>
                  <a:tab pos="5349875" algn="l"/>
                  <a:tab pos="5761038" algn="l"/>
                  <a:tab pos="6173788" algn="l"/>
                  <a:tab pos="6583363" algn="l"/>
                  <a:tab pos="6996113" algn="l"/>
                  <a:tab pos="7407275" algn="l"/>
                  <a:tab pos="7820025" algn="l"/>
                  <a:tab pos="8229600" algn="l"/>
                </a:tabLst>
              </a:pPr>
              <a:t>3</a:t>
            </a:fld>
            <a:endParaRPr lang="en-GB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995363" y="754063"/>
            <a:ext cx="480695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fr-FR"/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464050"/>
          </a:xfrm>
          <a:noFill/>
          <a:ln/>
        </p:spPr>
        <p:txBody>
          <a:bodyPr wrap="none" lIns="83784" tIns="41892" rIns="83784" bIns="41892" anchor="ctr"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1163">
              <a:tabLst>
                <a:tab pos="0" algn="l"/>
                <a:tab pos="409575" algn="l"/>
                <a:tab pos="822325" algn="l"/>
                <a:tab pos="1231900" algn="l"/>
                <a:tab pos="1644650" algn="l"/>
                <a:tab pos="2055813" algn="l"/>
                <a:tab pos="2468563" algn="l"/>
                <a:tab pos="2878138" algn="l"/>
                <a:tab pos="3290888" algn="l"/>
                <a:tab pos="3702050" algn="l"/>
                <a:tab pos="4114800" algn="l"/>
                <a:tab pos="4524375" algn="l"/>
                <a:tab pos="4937125" algn="l"/>
                <a:tab pos="5349875" algn="l"/>
                <a:tab pos="5761038" algn="l"/>
                <a:tab pos="6173788" algn="l"/>
                <a:tab pos="6583363" algn="l"/>
                <a:tab pos="6996113" algn="l"/>
                <a:tab pos="7407275" algn="l"/>
                <a:tab pos="7820025" algn="l"/>
                <a:tab pos="8229600" algn="l"/>
              </a:tabLst>
            </a:pPr>
            <a:fld id="{F23A5A61-5A1A-471C-ABA6-DF7DF8C60442}" type="slidenum">
              <a:rPr lang="en-GB" smtClean="0"/>
              <a:pPr defTabSz="411163">
                <a:tabLst>
                  <a:tab pos="0" algn="l"/>
                  <a:tab pos="409575" algn="l"/>
                  <a:tab pos="822325" algn="l"/>
                  <a:tab pos="1231900" algn="l"/>
                  <a:tab pos="1644650" algn="l"/>
                  <a:tab pos="2055813" algn="l"/>
                  <a:tab pos="2468563" algn="l"/>
                  <a:tab pos="2878138" algn="l"/>
                  <a:tab pos="3290888" algn="l"/>
                  <a:tab pos="3702050" algn="l"/>
                  <a:tab pos="4114800" algn="l"/>
                  <a:tab pos="4524375" algn="l"/>
                  <a:tab pos="4937125" algn="l"/>
                  <a:tab pos="5349875" algn="l"/>
                  <a:tab pos="5761038" algn="l"/>
                  <a:tab pos="6173788" algn="l"/>
                  <a:tab pos="6583363" algn="l"/>
                  <a:tab pos="6996113" algn="l"/>
                  <a:tab pos="7407275" algn="l"/>
                  <a:tab pos="7820025" algn="l"/>
                  <a:tab pos="8229600" algn="l"/>
                </a:tabLst>
              </a:pPr>
              <a:t>4</a:t>
            </a:fld>
            <a:endParaRPr lang="en-GB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995363" y="754063"/>
            <a:ext cx="480695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fr-FR"/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464050"/>
          </a:xfrm>
          <a:noFill/>
          <a:ln/>
        </p:spPr>
        <p:txBody>
          <a:bodyPr wrap="none" lIns="83784" tIns="41892" rIns="83784" bIns="41892" anchor="ctr"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1163">
              <a:tabLst>
                <a:tab pos="0" algn="l"/>
                <a:tab pos="409575" algn="l"/>
                <a:tab pos="822325" algn="l"/>
                <a:tab pos="1231900" algn="l"/>
                <a:tab pos="1644650" algn="l"/>
                <a:tab pos="2055813" algn="l"/>
                <a:tab pos="2468563" algn="l"/>
                <a:tab pos="2878138" algn="l"/>
                <a:tab pos="3290888" algn="l"/>
                <a:tab pos="3702050" algn="l"/>
                <a:tab pos="4114800" algn="l"/>
                <a:tab pos="4524375" algn="l"/>
                <a:tab pos="4937125" algn="l"/>
                <a:tab pos="5349875" algn="l"/>
                <a:tab pos="5761038" algn="l"/>
                <a:tab pos="6173788" algn="l"/>
                <a:tab pos="6583363" algn="l"/>
                <a:tab pos="6996113" algn="l"/>
                <a:tab pos="7407275" algn="l"/>
                <a:tab pos="7820025" algn="l"/>
                <a:tab pos="8229600" algn="l"/>
              </a:tabLst>
            </a:pPr>
            <a:fld id="{F23A5A61-5A1A-471C-ABA6-DF7DF8C60442}" type="slidenum">
              <a:rPr lang="en-GB" smtClean="0"/>
              <a:pPr defTabSz="411163">
                <a:tabLst>
                  <a:tab pos="0" algn="l"/>
                  <a:tab pos="409575" algn="l"/>
                  <a:tab pos="822325" algn="l"/>
                  <a:tab pos="1231900" algn="l"/>
                  <a:tab pos="1644650" algn="l"/>
                  <a:tab pos="2055813" algn="l"/>
                  <a:tab pos="2468563" algn="l"/>
                  <a:tab pos="2878138" algn="l"/>
                  <a:tab pos="3290888" algn="l"/>
                  <a:tab pos="3702050" algn="l"/>
                  <a:tab pos="4114800" algn="l"/>
                  <a:tab pos="4524375" algn="l"/>
                  <a:tab pos="4937125" algn="l"/>
                  <a:tab pos="5349875" algn="l"/>
                  <a:tab pos="5761038" algn="l"/>
                  <a:tab pos="6173788" algn="l"/>
                  <a:tab pos="6583363" algn="l"/>
                  <a:tab pos="6996113" algn="l"/>
                  <a:tab pos="7407275" algn="l"/>
                  <a:tab pos="7820025" algn="l"/>
                  <a:tab pos="8229600" algn="l"/>
                </a:tabLst>
              </a:pPr>
              <a:t>5</a:t>
            </a:fld>
            <a:endParaRPr lang="en-GB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995363" y="754063"/>
            <a:ext cx="480695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fr-FR"/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464050"/>
          </a:xfrm>
          <a:noFill/>
          <a:ln/>
        </p:spPr>
        <p:txBody>
          <a:bodyPr wrap="none" lIns="83784" tIns="41892" rIns="83784" bIns="41892" anchor="ctr"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1163">
              <a:tabLst>
                <a:tab pos="0" algn="l"/>
                <a:tab pos="409575" algn="l"/>
                <a:tab pos="822325" algn="l"/>
                <a:tab pos="1231900" algn="l"/>
                <a:tab pos="1644650" algn="l"/>
                <a:tab pos="2055813" algn="l"/>
                <a:tab pos="2468563" algn="l"/>
                <a:tab pos="2878138" algn="l"/>
                <a:tab pos="3290888" algn="l"/>
                <a:tab pos="3702050" algn="l"/>
                <a:tab pos="4114800" algn="l"/>
                <a:tab pos="4524375" algn="l"/>
                <a:tab pos="4937125" algn="l"/>
                <a:tab pos="5349875" algn="l"/>
                <a:tab pos="5761038" algn="l"/>
                <a:tab pos="6173788" algn="l"/>
                <a:tab pos="6583363" algn="l"/>
                <a:tab pos="6996113" algn="l"/>
                <a:tab pos="7407275" algn="l"/>
                <a:tab pos="7820025" algn="l"/>
                <a:tab pos="8229600" algn="l"/>
              </a:tabLst>
            </a:pPr>
            <a:fld id="{F23A5A61-5A1A-471C-ABA6-DF7DF8C60442}" type="slidenum">
              <a:rPr lang="en-GB" smtClean="0"/>
              <a:pPr defTabSz="411163">
                <a:tabLst>
                  <a:tab pos="0" algn="l"/>
                  <a:tab pos="409575" algn="l"/>
                  <a:tab pos="822325" algn="l"/>
                  <a:tab pos="1231900" algn="l"/>
                  <a:tab pos="1644650" algn="l"/>
                  <a:tab pos="2055813" algn="l"/>
                  <a:tab pos="2468563" algn="l"/>
                  <a:tab pos="2878138" algn="l"/>
                  <a:tab pos="3290888" algn="l"/>
                  <a:tab pos="3702050" algn="l"/>
                  <a:tab pos="4114800" algn="l"/>
                  <a:tab pos="4524375" algn="l"/>
                  <a:tab pos="4937125" algn="l"/>
                  <a:tab pos="5349875" algn="l"/>
                  <a:tab pos="5761038" algn="l"/>
                  <a:tab pos="6173788" algn="l"/>
                  <a:tab pos="6583363" algn="l"/>
                  <a:tab pos="6996113" algn="l"/>
                  <a:tab pos="7407275" algn="l"/>
                  <a:tab pos="7820025" algn="l"/>
                  <a:tab pos="8229600" algn="l"/>
                </a:tabLst>
              </a:pPr>
              <a:t>7</a:t>
            </a:fld>
            <a:endParaRPr lang="en-GB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995363" y="754063"/>
            <a:ext cx="480695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fr-FR"/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464050"/>
          </a:xfrm>
          <a:noFill/>
          <a:ln/>
        </p:spPr>
        <p:txBody>
          <a:bodyPr wrap="none" lIns="83784" tIns="41892" rIns="83784" bIns="41892" anchor="ctr"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1163">
              <a:tabLst>
                <a:tab pos="0" algn="l"/>
                <a:tab pos="409575" algn="l"/>
                <a:tab pos="822325" algn="l"/>
                <a:tab pos="1231900" algn="l"/>
                <a:tab pos="1644650" algn="l"/>
                <a:tab pos="2055813" algn="l"/>
                <a:tab pos="2468563" algn="l"/>
                <a:tab pos="2878138" algn="l"/>
                <a:tab pos="3290888" algn="l"/>
                <a:tab pos="3702050" algn="l"/>
                <a:tab pos="4114800" algn="l"/>
                <a:tab pos="4524375" algn="l"/>
                <a:tab pos="4937125" algn="l"/>
                <a:tab pos="5349875" algn="l"/>
                <a:tab pos="5761038" algn="l"/>
                <a:tab pos="6173788" algn="l"/>
                <a:tab pos="6583363" algn="l"/>
                <a:tab pos="6996113" algn="l"/>
                <a:tab pos="7407275" algn="l"/>
                <a:tab pos="7820025" algn="l"/>
                <a:tab pos="8229600" algn="l"/>
              </a:tabLst>
            </a:pPr>
            <a:fld id="{F23A5A61-5A1A-471C-ABA6-DF7DF8C60442}" type="slidenum">
              <a:rPr lang="en-GB" smtClean="0"/>
              <a:pPr defTabSz="411163">
                <a:tabLst>
                  <a:tab pos="0" algn="l"/>
                  <a:tab pos="409575" algn="l"/>
                  <a:tab pos="822325" algn="l"/>
                  <a:tab pos="1231900" algn="l"/>
                  <a:tab pos="1644650" algn="l"/>
                  <a:tab pos="2055813" algn="l"/>
                  <a:tab pos="2468563" algn="l"/>
                  <a:tab pos="2878138" algn="l"/>
                  <a:tab pos="3290888" algn="l"/>
                  <a:tab pos="3702050" algn="l"/>
                  <a:tab pos="4114800" algn="l"/>
                  <a:tab pos="4524375" algn="l"/>
                  <a:tab pos="4937125" algn="l"/>
                  <a:tab pos="5349875" algn="l"/>
                  <a:tab pos="5761038" algn="l"/>
                  <a:tab pos="6173788" algn="l"/>
                  <a:tab pos="6583363" algn="l"/>
                  <a:tab pos="6996113" algn="l"/>
                  <a:tab pos="7407275" algn="l"/>
                  <a:tab pos="7820025" algn="l"/>
                  <a:tab pos="8229600" algn="l"/>
                </a:tabLst>
              </a:pPr>
              <a:t>9</a:t>
            </a:fld>
            <a:endParaRPr lang="en-GB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995363" y="754063"/>
            <a:ext cx="480695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fr-FR"/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464050"/>
          </a:xfrm>
          <a:noFill/>
          <a:ln/>
        </p:spPr>
        <p:txBody>
          <a:bodyPr wrap="none" lIns="83784" tIns="41892" rIns="83784" bIns="41892" anchor="ctr"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1163">
              <a:tabLst>
                <a:tab pos="0" algn="l"/>
                <a:tab pos="409575" algn="l"/>
                <a:tab pos="822325" algn="l"/>
                <a:tab pos="1231900" algn="l"/>
                <a:tab pos="1644650" algn="l"/>
                <a:tab pos="2055813" algn="l"/>
                <a:tab pos="2468563" algn="l"/>
                <a:tab pos="2878138" algn="l"/>
                <a:tab pos="3290888" algn="l"/>
                <a:tab pos="3702050" algn="l"/>
                <a:tab pos="4114800" algn="l"/>
                <a:tab pos="4524375" algn="l"/>
                <a:tab pos="4937125" algn="l"/>
                <a:tab pos="5349875" algn="l"/>
                <a:tab pos="5761038" algn="l"/>
                <a:tab pos="6173788" algn="l"/>
                <a:tab pos="6583363" algn="l"/>
                <a:tab pos="6996113" algn="l"/>
                <a:tab pos="7407275" algn="l"/>
                <a:tab pos="7820025" algn="l"/>
                <a:tab pos="8229600" algn="l"/>
              </a:tabLst>
            </a:pPr>
            <a:fld id="{F23A5A61-5A1A-471C-ABA6-DF7DF8C60442}" type="slidenum">
              <a:rPr lang="en-GB" smtClean="0"/>
              <a:pPr defTabSz="411163">
                <a:tabLst>
                  <a:tab pos="0" algn="l"/>
                  <a:tab pos="409575" algn="l"/>
                  <a:tab pos="822325" algn="l"/>
                  <a:tab pos="1231900" algn="l"/>
                  <a:tab pos="1644650" algn="l"/>
                  <a:tab pos="2055813" algn="l"/>
                  <a:tab pos="2468563" algn="l"/>
                  <a:tab pos="2878138" algn="l"/>
                  <a:tab pos="3290888" algn="l"/>
                  <a:tab pos="3702050" algn="l"/>
                  <a:tab pos="4114800" algn="l"/>
                  <a:tab pos="4524375" algn="l"/>
                  <a:tab pos="4937125" algn="l"/>
                  <a:tab pos="5349875" algn="l"/>
                  <a:tab pos="5761038" algn="l"/>
                  <a:tab pos="6173788" algn="l"/>
                  <a:tab pos="6583363" algn="l"/>
                  <a:tab pos="6996113" algn="l"/>
                  <a:tab pos="7407275" algn="l"/>
                  <a:tab pos="7820025" algn="l"/>
                  <a:tab pos="8229600" algn="l"/>
                </a:tabLst>
              </a:pPr>
              <a:t>10</a:t>
            </a:fld>
            <a:endParaRPr lang="en-GB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995363" y="754063"/>
            <a:ext cx="480695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fr-FR"/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464050"/>
          </a:xfrm>
          <a:noFill/>
          <a:ln/>
        </p:spPr>
        <p:txBody>
          <a:bodyPr wrap="none" lIns="83784" tIns="41892" rIns="83784" bIns="41892" anchor="ctr"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1163">
              <a:tabLst>
                <a:tab pos="0" algn="l"/>
                <a:tab pos="409575" algn="l"/>
                <a:tab pos="822325" algn="l"/>
                <a:tab pos="1231900" algn="l"/>
                <a:tab pos="1644650" algn="l"/>
                <a:tab pos="2055813" algn="l"/>
                <a:tab pos="2468563" algn="l"/>
                <a:tab pos="2878138" algn="l"/>
                <a:tab pos="3290888" algn="l"/>
                <a:tab pos="3702050" algn="l"/>
                <a:tab pos="4114800" algn="l"/>
                <a:tab pos="4524375" algn="l"/>
                <a:tab pos="4937125" algn="l"/>
                <a:tab pos="5349875" algn="l"/>
                <a:tab pos="5761038" algn="l"/>
                <a:tab pos="6173788" algn="l"/>
                <a:tab pos="6583363" algn="l"/>
                <a:tab pos="6996113" algn="l"/>
                <a:tab pos="7407275" algn="l"/>
                <a:tab pos="7820025" algn="l"/>
                <a:tab pos="8229600" algn="l"/>
              </a:tabLst>
            </a:pPr>
            <a:fld id="{F23A5A61-5A1A-471C-ABA6-DF7DF8C60442}" type="slidenum">
              <a:rPr lang="en-GB" smtClean="0"/>
              <a:pPr defTabSz="411163">
                <a:tabLst>
                  <a:tab pos="0" algn="l"/>
                  <a:tab pos="409575" algn="l"/>
                  <a:tab pos="822325" algn="l"/>
                  <a:tab pos="1231900" algn="l"/>
                  <a:tab pos="1644650" algn="l"/>
                  <a:tab pos="2055813" algn="l"/>
                  <a:tab pos="2468563" algn="l"/>
                  <a:tab pos="2878138" algn="l"/>
                  <a:tab pos="3290888" algn="l"/>
                  <a:tab pos="3702050" algn="l"/>
                  <a:tab pos="4114800" algn="l"/>
                  <a:tab pos="4524375" algn="l"/>
                  <a:tab pos="4937125" algn="l"/>
                  <a:tab pos="5349875" algn="l"/>
                  <a:tab pos="5761038" algn="l"/>
                  <a:tab pos="6173788" algn="l"/>
                  <a:tab pos="6583363" algn="l"/>
                  <a:tab pos="6996113" algn="l"/>
                  <a:tab pos="7407275" algn="l"/>
                  <a:tab pos="7820025" algn="l"/>
                  <a:tab pos="8229600" algn="l"/>
                </a:tabLst>
              </a:pPr>
              <a:t>12</a:t>
            </a:fld>
            <a:endParaRPr lang="en-GB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995363" y="754063"/>
            <a:ext cx="480695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fr-FR"/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464050"/>
          </a:xfrm>
          <a:noFill/>
          <a:ln/>
        </p:spPr>
        <p:txBody>
          <a:bodyPr wrap="none" lIns="83784" tIns="41892" rIns="83784" bIns="41892" anchor="ctr"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7E317-3C99-4BD0-9CE7-5ECF7E9E585A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58B11-8E7C-4DCB-B168-516943DF7214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6453188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6453188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26322-E21F-4008-B81A-D075492D1BCE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8AE7-E59B-4D5C-A8F4-BEA624198B2B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AA6E-C792-46B6-AAFA-510F22026FE0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CA612-B644-4181-84D8-7288A5B87348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E1BC-C82B-4EF2-82CA-6B84685AF1B5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E40DC-EA81-4A9A-906C-FB1207B41A1C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BC21-3515-4F41-B734-A743B8C94BE6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1308-0C16-424A-9C2F-3FB3ACEB8929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B115B-FADB-4366-88B6-19BE07235A1E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1692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E60C860B-B9C8-4BDD-9EE3-39DA68E43D47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0"/>
        </a:defRPr>
      </a:lvl2pPr>
      <a:lvl3pPr algn="ctr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0"/>
        </a:defRPr>
      </a:lvl3pPr>
      <a:lvl4pPr algn="ctr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0"/>
        </a:defRPr>
      </a:lvl4pPr>
      <a:lvl5pPr algn="ctr" defTabSz="449263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0"/>
        </a:defRPr>
      </a:lvl5pPr>
      <a:lvl6pPr marL="2514600" indent="-228600" algn="ctr" defTabSz="449263" rtl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7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49263" rtl="0" eaLnBrk="0" fontAlgn="base" hangingPunct="0">
        <a:lnSpc>
          <a:spcPct val="7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ＭＳ Ｐゴシック" charset="-128"/>
        </a:defRPr>
      </a:lvl2pPr>
      <a:lvl3pPr marL="1143000" indent="-228600" algn="l" defTabSz="449263" rtl="0" eaLnBrk="0" fontAlgn="base" hangingPunct="0">
        <a:lnSpc>
          <a:spcPct val="7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defTabSz="449263" rtl="0" eaLnBrk="0" fontAlgn="base" hangingPunct="0">
        <a:lnSpc>
          <a:spcPct val="7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057400" indent="-228600" algn="l" defTabSz="449263" rtl="0" eaLnBrk="0" fontAlgn="base" hangingPunct="0">
        <a:lnSpc>
          <a:spcPct val="7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514600" indent="-228600" algn="l" defTabSz="449263" rtl="0" fontAlgn="base" hangingPunct="0">
        <a:lnSpc>
          <a:spcPct val="7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ＭＳ Ｐゴシック" charset="-128"/>
        </a:defRPr>
      </a:lvl6pPr>
      <a:lvl7pPr marL="2971800" indent="-228600" algn="l" defTabSz="449263" rtl="0" fontAlgn="base" hangingPunct="0">
        <a:lnSpc>
          <a:spcPct val="7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ＭＳ Ｐゴシック" charset="-128"/>
        </a:defRPr>
      </a:lvl7pPr>
      <a:lvl8pPr marL="3429000" indent="-228600" algn="l" defTabSz="449263" rtl="0" fontAlgn="base" hangingPunct="0">
        <a:lnSpc>
          <a:spcPct val="7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ＭＳ Ｐゴシック" charset="-128"/>
        </a:defRPr>
      </a:lvl8pPr>
      <a:lvl9pPr marL="3886200" indent="-228600" algn="l" defTabSz="449263" rtl="0" fontAlgn="base" hangingPunct="0">
        <a:lnSpc>
          <a:spcPct val="7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1.xml"/><Relationship Id="rId7" Type="http://schemas.openxmlformats.org/officeDocument/2006/relationships/image" Target="../media/image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2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9.xml"/><Relationship Id="rId7" Type="http://schemas.openxmlformats.org/officeDocument/2006/relationships/image" Target="../media/image1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3.xml"/><Relationship Id="rId7" Type="http://schemas.openxmlformats.org/officeDocument/2006/relationships/image" Target="../media/image1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7.xml"/><Relationship Id="rId7" Type="http://schemas.openxmlformats.org/officeDocument/2006/relationships/image" Target="../media/image1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jpe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4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2.png"/><Relationship Id="rId5" Type="http://schemas.openxmlformats.org/officeDocument/2006/relationships/tags" Target="../tags/tag9.xml"/><Relationship Id="rId10" Type="http://schemas.openxmlformats.org/officeDocument/2006/relationships/image" Target="../media/image1.png"/><Relationship Id="rId4" Type="http://schemas.openxmlformats.org/officeDocument/2006/relationships/tags" Target="../tags/tag8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18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1.xml"/><Relationship Id="rId7" Type="http://schemas.openxmlformats.org/officeDocument/2006/relationships/image" Target="../media/image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9.xml"/><Relationship Id="rId7" Type="http://schemas.openxmlformats.org/officeDocument/2006/relationships/image" Target="../media/image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7.xml"/><Relationship Id="rId7" Type="http://schemas.openxmlformats.org/officeDocument/2006/relationships/image" Target="../media/image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8.xml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072760" y="-828675"/>
            <a:ext cx="3046031" cy="12117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31800" y="344918"/>
            <a:ext cx="2214190" cy="1058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719832" y="1835621"/>
            <a:ext cx="7488832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000" b="1" dirty="0" smtClean="0">
                <a:solidFill>
                  <a:schemeClr val="tx1"/>
                </a:solidFill>
              </a:rPr>
              <a:t>‘’De la prescription à l’usage’’</a:t>
            </a:r>
          </a:p>
          <a:p>
            <a:endParaRPr lang="fr-CH" sz="6000" dirty="0" smtClean="0">
              <a:solidFill>
                <a:schemeClr val="tx1"/>
              </a:solidFill>
            </a:endParaRPr>
          </a:p>
          <a:p>
            <a:endParaRPr lang="fr-CH" sz="6000" dirty="0" smtClean="0">
              <a:solidFill>
                <a:schemeClr val="tx1"/>
              </a:solidFill>
            </a:endParaRPr>
          </a:p>
          <a:p>
            <a:endParaRPr lang="fr-CH" sz="6000" dirty="0" smtClean="0">
              <a:solidFill>
                <a:schemeClr val="tx1"/>
              </a:solidFill>
            </a:endParaRPr>
          </a:p>
          <a:p>
            <a:endParaRPr lang="fr-CH" sz="6000" dirty="0" smtClean="0">
              <a:solidFill>
                <a:schemeClr val="tx1"/>
              </a:solidFill>
            </a:endParaRPr>
          </a:p>
          <a:p>
            <a:endParaRPr lang="fr-CH" sz="6000" dirty="0" smtClean="0">
              <a:solidFill>
                <a:schemeClr val="tx1"/>
              </a:solidFill>
            </a:endParaRPr>
          </a:p>
          <a:p>
            <a:pPr algn="ctr"/>
            <a:r>
              <a:rPr lang="fr-CH" sz="2000" dirty="0" smtClean="0">
                <a:solidFill>
                  <a:schemeClr val="tx1"/>
                </a:solidFill>
              </a:rPr>
              <a:t>9 Octobre 2014</a:t>
            </a:r>
            <a:endParaRPr lang="fr-CH" sz="2000" dirty="0">
              <a:solidFill>
                <a:schemeClr val="tx1"/>
              </a:solidFill>
            </a:endParaRPr>
          </a:p>
        </p:txBody>
      </p:sp>
      <p:pic>
        <p:nvPicPr>
          <p:cNvPr id="39937" name="Picture 1" descr="image cla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880072" y="2915741"/>
            <a:ext cx="3312368" cy="263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072760" y="-828675"/>
            <a:ext cx="3046031" cy="12117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31800" y="344918"/>
            <a:ext cx="2214190" cy="1058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59792" y="1847874"/>
            <a:ext cx="8136904" cy="46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u="sng" dirty="0" smtClean="0">
                <a:solidFill>
                  <a:srgbClr val="7030A0"/>
                </a:solidFill>
              </a:rPr>
              <a:t>Chapitre 4 </a:t>
            </a:r>
            <a:r>
              <a:rPr lang="fr-CH" b="1" dirty="0" smtClean="0">
                <a:solidFill>
                  <a:srgbClr val="7030A0"/>
                </a:solidFill>
              </a:rPr>
              <a:t>: Problèmes </a:t>
            </a:r>
            <a:r>
              <a:rPr lang="fr-CH" b="1" dirty="0" smtClean="0">
                <a:solidFill>
                  <a:srgbClr val="7030A0"/>
                </a:solidFill>
              </a:rPr>
              <a:t>de précarité</a:t>
            </a:r>
            <a:endParaRPr lang="fr-CH" sz="2400" dirty="0"/>
          </a:p>
        </p:txBody>
      </p:sp>
      <p:sp>
        <p:nvSpPr>
          <p:cNvPr id="66561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1840" y="2678811"/>
            <a:ext cx="806489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hangingPunct="1">
              <a:lnSpc>
                <a:spcPct val="100000"/>
              </a:lnSpc>
              <a:buClrTx/>
              <a:buSzTx/>
            </a:pPr>
            <a:r>
              <a:rPr lang="fr-CH" sz="1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Soulignons également que le </a:t>
            </a:r>
            <a:r>
              <a:rPr lang="fr-CH" sz="160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Dormicum</a:t>
            </a:r>
            <a:r>
              <a:rPr lang="fr-CH" sz="1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est de plus en plus prisé par la population consommatrice de drogues en situation de grande précarité. </a:t>
            </a:r>
          </a:p>
          <a:p>
            <a:pPr algn="just" defTabSz="914400" hangingPunct="1">
              <a:lnSpc>
                <a:spcPct val="100000"/>
              </a:lnSpc>
              <a:buClrTx/>
              <a:buSzTx/>
            </a:pPr>
            <a:endParaRPr lang="fr-CH" sz="16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Les consommateurs en situation de précarité n'ont pas le privilège de la consommation de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Dormicum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chemeClr val="tx1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Toutefois, nous constatons que plus ceux-ci sont en situation de précarité, plus la consommation de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Dormicum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a un impact majeur sur leur situation de vie et cette précarité s'accentue.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072760" y="-828675"/>
            <a:ext cx="3046031" cy="12117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31800" y="344918"/>
            <a:ext cx="2214190" cy="1058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719832" y="1691605"/>
            <a:ext cx="1702710" cy="419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smtClean="0">
                <a:solidFill>
                  <a:srgbClr val="7030A0"/>
                </a:solidFill>
              </a:rPr>
              <a:t>Scénario</a:t>
            </a:r>
            <a:endParaRPr lang="fr-CH" sz="2400" dirty="0"/>
          </a:p>
        </p:txBody>
      </p:sp>
      <p:sp>
        <p:nvSpPr>
          <p:cNvPr id="67585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5816" y="2453497"/>
            <a:ext cx="82809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B.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est un homme de 33 ans en provenance de la région frontalière. Il est en rupture avec son milieu de vie et vit dans la rue à Genève. Il vient quotidiennement au Quai 9. Il consomme aussi du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Dormicum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à plusieurs reprises dans la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journée et notamment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le soir, ce qui « l’aide » à passer la nuit et à « supporter » la rue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chemeClr val="tx1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Son état se dégradant jour après jour, des tentatives ont été faites pour l'amener à se soigner. Lorsqu'enfin il accepte d'être hospitalisé, il s'enfuit peu après de l'hôpital, avec sa perfusion. Lui aussi à beaucoup de peine à prendre acte de la gravité de sa situation, étant de plus en balance entre le désir de vivre et celui d'en finir. Il a d'ailleurs également fait une overdose durant laquelle son pronostic vital était engagé.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072760" y="-828675"/>
            <a:ext cx="3046031" cy="12117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31800" y="344918"/>
            <a:ext cx="2214190" cy="1058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59792" y="1847874"/>
            <a:ext cx="8136904" cy="46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u="sng" dirty="0" smtClean="0">
                <a:solidFill>
                  <a:srgbClr val="7030A0"/>
                </a:solidFill>
              </a:rPr>
              <a:t>Chapitre 5 </a:t>
            </a:r>
            <a:r>
              <a:rPr lang="fr-CH" b="1" dirty="0" smtClean="0">
                <a:solidFill>
                  <a:srgbClr val="7030A0"/>
                </a:solidFill>
              </a:rPr>
              <a:t>: Le </a:t>
            </a:r>
            <a:r>
              <a:rPr lang="fr-CH" b="1" dirty="0" smtClean="0">
                <a:solidFill>
                  <a:srgbClr val="7030A0"/>
                </a:solidFill>
              </a:rPr>
              <a:t>marché « noir »</a:t>
            </a:r>
            <a:endParaRPr lang="fr-CH" sz="2400" dirty="0"/>
          </a:p>
        </p:txBody>
      </p:sp>
      <p:sp>
        <p:nvSpPr>
          <p:cNvPr id="69633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1840" y="2699717"/>
            <a:ext cx="80648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La présence massive de </a:t>
            </a:r>
            <a:r>
              <a:rPr kumimoji="0" lang="fr-C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Dormicum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sur le marché a bien une origine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1600" dirty="0" smtClean="0">
              <a:solidFill>
                <a:schemeClr val="tx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La prescription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CH" sz="160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Internet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CH" sz="160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Vol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Provenance d’autres pays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CH" sz="1600" dirty="0" smtClean="0">
              <a:solidFill>
                <a:schemeClr val="tx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Il ne semble pas rare que des 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« usagers-dealers » 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puissent obtenir des boîtes de 100 et les revendre.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CH" sz="1600" dirty="0" smtClean="0">
              <a:solidFill>
                <a:schemeClr val="tx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Dans le marché de rue entre usagers, le comprimé peut se revendre entre 5.- et 10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.- 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selon les moments et la fluctuation de la disponibilité sur le marché. </a:t>
            </a: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072760" y="-828675"/>
            <a:ext cx="3046031" cy="12117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31800" y="344918"/>
            <a:ext cx="2214190" cy="1058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59792" y="1691605"/>
            <a:ext cx="8640960" cy="46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u="sng" dirty="0" smtClean="0">
                <a:solidFill>
                  <a:srgbClr val="7030A0"/>
                </a:solidFill>
              </a:rPr>
              <a:t>Chapitre 6 </a:t>
            </a:r>
            <a:r>
              <a:rPr lang="fr-CH" b="1" dirty="0" smtClean="0">
                <a:solidFill>
                  <a:srgbClr val="7030A0"/>
                </a:solidFill>
              </a:rPr>
              <a:t>: Prise </a:t>
            </a:r>
            <a:r>
              <a:rPr lang="fr-CH" b="1" dirty="0" smtClean="0">
                <a:solidFill>
                  <a:srgbClr val="7030A0"/>
                </a:solidFill>
              </a:rPr>
              <a:t>de position de </a:t>
            </a:r>
            <a:r>
              <a:rPr lang="fr-CH" b="1" dirty="0" smtClean="0">
                <a:solidFill>
                  <a:srgbClr val="7030A0"/>
                </a:solidFill>
              </a:rPr>
              <a:t>Première </a:t>
            </a:r>
            <a:r>
              <a:rPr lang="fr-CH" b="1" dirty="0" smtClean="0">
                <a:solidFill>
                  <a:srgbClr val="7030A0"/>
                </a:solidFill>
              </a:rPr>
              <a:t>ligne</a:t>
            </a:r>
            <a:endParaRPr lang="fr-CH" sz="2400" dirty="0"/>
          </a:p>
        </p:txBody>
      </p:sp>
      <p:sp>
        <p:nvSpPr>
          <p:cNvPr id="7168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3808" y="2606804"/>
            <a:ext cx="835292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Première ligne a régulièrement interpellé les autorités pour faire part de nos inquiétudes et constat sur l’accessibilité et les effets de ce produit.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Une des propositions étant de mettre le </a:t>
            </a:r>
            <a:r>
              <a:rPr kumimoji="0" lang="fr-C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Dormicum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sur carnet à souche, bien que l’on puisse imaginer qu’il serait rapidement remplacé.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Cette réalité justifie-t-elle pour autant de ne rien faire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La disparation du </a:t>
            </a:r>
            <a:r>
              <a:rPr kumimoji="0" lang="fr-C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Rohypnol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 déjà largement prouvé le contraire. Le </a:t>
            </a:r>
            <a:r>
              <a:rPr kumimoji="0" lang="fr-C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Rohypnol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 aujourd'hui complètement disparu du marché parallèle. Il s'est tout de même passé quelque temps, voire plusieurs années avant de voir apparaître une présence massive de </a:t>
            </a:r>
            <a:r>
              <a:rPr kumimoji="0" lang="fr-C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Dormicum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au marché noir. Les usagers de drogues ont ainsi 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« bénéficié 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d'une 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pause » 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fort utile.</a:t>
            </a: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072760" y="-828675"/>
            <a:ext cx="3046031" cy="12117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31800" y="344918"/>
            <a:ext cx="2214190" cy="1058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59792" y="1691605"/>
            <a:ext cx="8136904" cy="112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u="sng" dirty="0" smtClean="0">
                <a:solidFill>
                  <a:srgbClr val="7030A0"/>
                </a:solidFill>
              </a:rPr>
              <a:t>Épilogue</a:t>
            </a:r>
            <a:r>
              <a:rPr lang="fr-CH" b="1" dirty="0" smtClean="0">
                <a:solidFill>
                  <a:srgbClr val="7030A0"/>
                </a:solidFill>
              </a:rPr>
              <a:t> : 	Directive </a:t>
            </a:r>
            <a:r>
              <a:rPr lang="fr-CH" b="1" dirty="0" smtClean="0">
                <a:solidFill>
                  <a:srgbClr val="7030A0"/>
                </a:solidFill>
              </a:rPr>
              <a:t>sur la prise en charge </a:t>
            </a:r>
            <a:r>
              <a:rPr lang="fr-CH" b="1" dirty="0" smtClean="0">
                <a:solidFill>
                  <a:srgbClr val="7030A0"/>
                </a:solidFill>
              </a:rPr>
              <a:t>						médicamenteuse </a:t>
            </a:r>
            <a:r>
              <a:rPr lang="fr-CH" b="1" dirty="0" smtClean="0">
                <a:solidFill>
                  <a:srgbClr val="7030A0"/>
                </a:solidFill>
              </a:rPr>
              <a:t>des personnes </a:t>
            </a:r>
            <a:r>
              <a:rPr lang="fr-CH" b="1" dirty="0" smtClean="0">
                <a:solidFill>
                  <a:srgbClr val="7030A0"/>
                </a:solidFill>
              </a:rPr>
              <a:t>					toxicodépendantes</a:t>
            </a:r>
            <a:endParaRPr lang="fr-CH" sz="2400" dirty="0"/>
          </a:p>
        </p:txBody>
      </p:sp>
      <p:sp>
        <p:nvSpPr>
          <p:cNvPr id="71681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3809" y="3316521"/>
            <a:ext cx="820891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Comme vous le savez, une nouvelle directive a été émise en 2013 et nous nous réjouissons d’une telle action ayant pour but de réduire les méfaits de la consommation du </a:t>
            </a:r>
            <a:r>
              <a:rPr kumimoji="0" lang="fr-C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Dormicum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Cependant, actuellement nous ne constatons pas encore de véritable effet sur la consommation de </a:t>
            </a:r>
            <a:r>
              <a:rPr kumimoji="0" lang="fr-C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Dormicum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dans notre structure. Sans doute est-il encore trop tôt pour en mesurer les effets véritables…</a:t>
            </a: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072760" y="-828675"/>
            <a:ext cx="3046031" cy="12117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31800" y="344918"/>
            <a:ext cx="2214190" cy="1058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7128297" y="2589961"/>
            <a:ext cx="18724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fr-CH" sz="2000" b="1" dirty="0" smtClean="0">
                <a:solidFill>
                  <a:schemeClr val="tx1"/>
                </a:solidFill>
              </a:rPr>
              <a:t>Horaires 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fr-CH" sz="8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fr-CH" sz="2000" dirty="0" smtClean="0">
                <a:solidFill>
                  <a:schemeClr val="tx1"/>
                </a:solidFill>
              </a:rPr>
              <a:t>Tous les jours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fr-CH" sz="2000" dirty="0" smtClean="0">
                <a:solidFill>
                  <a:schemeClr val="tx1"/>
                </a:solidFill>
              </a:rPr>
              <a:t>de l’année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fr-CH" sz="2000" dirty="0" smtClean="0">
                <a:solidFill>
                  <a:schemeClr val="tx1"/>
                </a:solidFill>
              </a:rPr>
              <a:t>de 11h00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fr-CH" sz="2000" dirty="0" smtClean="0">
                <a:solidFill>
                  <a:schemeClr val="tx1"/>
                </a:solidFill>
              </a:rPr>
              <a:t>à 19h00</a:t>
            </a:r>
            <a:endParaRPr lang="fr-FR" sz="2000" kern="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359792" y="1847874"/>
            <a:ext cx="8136904" cy="840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u="sng" dirty="0" smtClean="0">
                <a:solidFill>
                  <a:srgbClr val="7030A0"/>
                </a:solidFill>
                <a:latin typeface="+mj-lt"/>
              </a:rPr>
              <a:t>Le décor </a:t>
            </a:r>
            <a:r>
              <a:rPr lang="fr-CH" b="1" dirty="0" smtClean="0">
                <a:solidFill>
                  <a:srgbClr val="7030A0"/>
                </a:solidFill>
                <a:latin typeface="+mj-lt"/>
              </a:rPr>
              <a:t>: Quai </a:t>
            </a:r>
            <a:r>
              <a:rPr lang="fr-CH" b="1" dirty="0" smtClean="0">
                <a:solidFill>
                  <a:srgbClr val="7030A0"/>
                </a:solidFill>
                <a:latin typeface="+mj-lt"/>
              </a:rPr>
              <a:t>9</a:t>
            </a:r>
            <a:r>
              <a:rPr lang="fr-CH" dirty="0" smtClean="0">
                <a:solidFill>
                  <a:srgbClr val="7030A0"/>
                </a:solidFill>
                <a:latin typeface="+mj-lt"/>
              </a:rPr>
              <a:t>, </a:t>
            </a:r>
            <a:r>
              <a:rPr lang="fr-CH" b="1" dirty="0" smtClean="0">
                <a:solidFill>
                  <a:srgbClr val="7030A0"/>
                </a:solidFill>
                <a:latin typeface="+mj-lt"/>
              </a:rPr>
              <a:t>espace d’accueil et de </a:t>
            </a:r>
            <a:r>
              <a:rPr lang="fr-CH" b="1" dirty="0" smtClean="0">
                <a:solidFill>
                  <a:srgbClr val="7030A0"/>
                </a:solidFill>
                <a:latin typeface="+mj-lt"/>
              </a:rPr>
              <a:t>						consommation</a:t>
            </a:r>
            <a:endParaRPr lang="fr-CH" sz="2400" dirty="0">
              <a:latin typeface="+mj-lt"/>
            </a:endParaRPr>
          </a:p>
        </p:txBody>
      </p:sp>
      <p:pic>
        <p:nvPicPr>
          <p:cNvPr id="6" name="Image 5" descr="quai9_01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2645235"/>
            <a:ext cx="6552728" cy="2175710"/>
          </a:xfrm>
          <a:prstGeom prst="rect">
            <a:avLst/>
          </a:prstGeom>
        </p:spPr>
      </p:pic>
      <p:pic>
        <p:nvPicPr>
          <p:cNvPr id="7" name="Image 6" descr="2__large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31800" y="5076301"/>
            <a:ext cx="3168352" cy="2016224"/>
          </a:xfrm>
          <a:prstGeom prst="rect">
            <a:avLst/>
          </a:prstGeom>
        </p:spPr>
      </p:pic>
      <p:pic>
        <p:nvPicPr>
          <p:cNvPr id="8" name="Image 7" descr="3__large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888185" y="5075981"/>
            <a:ext cx="3096344" cy="20162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072760" y="-828675"/>
            <a:ext cx="3046031" cy="12117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31800" y="344918"/>
            <a:ext cx="2214190" cy="1058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59792" y="1847874"/>
            <a:ext cx="8136904" cy="46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u="sng" dirty="0" smtClean="0">
                <a:solidFill>
                  <a:srgbClr val="7030A0"/>
                </a:solidFill>
              </a:rPr>
              <a:t>Chapitre </a:t>
            </a:r>
            <a:r>
              <a:rPr lang="fr-CH" sz="3200" b="1" u="sng" dirty="0" smtClean="0">
                <a:solidFill>
                  <a:srgbClr val="7030A0"/>
                </a:solidFill>
              </a:rPr>
              <a:t>1</a:t>
            </a:r>
            <a:r>
              <a:rPr lang="fr-CH" b="1" dirty="0" smtClean="0">
                <a:solidFill>
                  <a:srgbClr val="7030A0"/>
                </a:solidFill>
              </a:rPr>
              <a:t>:  </a:t>
            </a:r>
            <a:r>
              <a:rPr lang="fr-CH" b="1" dirty="0" smtClean="0">
                <a:solidFill>
                  <a:srgbClr val="7030A0"/>
                </a:solidFill>
              </a:rPr>
              <a:t>Les </a:t>
            </a:r>
            <a:r>
              <a:rPr lang="fr-CH" b="1" dirty="0" smtClean="0">
                <a:solidFill>
                  <a:srgbClr val="7030A0"/>
                </a:solidFill>
              </a:rPr>
              <a:t>produits </a:t>
            </a:r>
            <a:r>
              <a:rPr lang="fr-CH" b="1" dirty="0" smtClean="0">
                <a:solidFill>
                  <a:srgbClr val="7030A0"/>
                </a:solidFill>
              </a:rPr>
              <a:t>consommés</a:t>
            </a:r>
            <a:endParaRPr lang="fr-CH" sz="2400" dirty="0"/>
          </a:p>
        </p:txBody>
      </p:sp>
      <p:sp>
        <p:nvSpPr>
          <p:cNvPr id="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1800" y="2915741"/>
            <a:ext cx="85689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Les produits consommés au Quai 9 sont </a:t>
            </a:r>
            <a:r>
              <a:rPr lang="fr-CH" sz="160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principalement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des produits « illégaux » tels que la cocaïne ou l’héroïne, soit des détournements de traitements comme la méthadone ou le </a:t>
            </a:r>
            <a:r>
              <a:rPr kumimoji="0" lang="fr-C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Dormicum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1600" dirty="0" smtClean="0">
              <a:solidFill>
                <a:schemeClr val="tx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Il n’y a pas de restriction de produits au Quai 9.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Relatif à la benzodiazépine, le produit consommé dans notre structure est le </a:t>
            </a:r>
            <a:r>
              <a:rPr kumimoji="0" lang="fr-C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Dormicum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Au Quai</a:t>
            </a:r>
            <a:r>
              <a:rPr kumimoji="0" lang="fr-CH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9, plutôt que d’interdire le </a:t>
            </a:r>
            <a:r>
              <a:rPr kumimoji="0" lang="fr-CH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Dormicum</a:t>
            </a:r>
            <a:r>
              <a:rPr kumimoji="0" lang="fr-CH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le choix a été d'accompagner sa consommation de manière individualisée avec des limitations d'accès pour certaines personnes à la salle de consommation, au moyen de ce que nous appelons une </a:t>
            </a:r>
            <a:r>
              <a:rPr lang="fr-CH" sz="160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« 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mesure préventive ».</a:t>
            </a: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072760" y="-828675"/>
            <a:ext cx="3046031" cy="12117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31800" y="344918"/>
            <a:ext cx="2214190" cy="1058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8" name="Graphique 7"/>
          <p:cNvGraphicFramePr/>
          <p:nvPr>
            <p:custDataLst>
              <p:tags r:id="rId3"/>
            </p:custDataLst>
          </p:nvPr>
        </p:nvGraphicFramePr>
        <p:xfrm>
          <a:off x="575816" y="1979637"/>
          <a:ext cx="8212013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072760" y="-828675"/>
            <a:ext cx="3046031" cy="12117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31800" y="344918"/>
            <a:ext cx="2214190" cy="1058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59792" y="1835621"/>
            <a:ext cx="8928992" cy="46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u="sng" dirty="0" smtClean="0">
                <a:solidFill>
                  <a:srgbClr val="7030A0"/>
                </a:solidFill>
              </a:rPr>
              <a:t>Chapitre 2 </a:t>
            </a:r>
            <a:r>
              <a:rPr lang="fr-CH" b="1" dirty="0" smtClean="0">
                <a:solidFill>
                  <a:srgbClr val="7030A0"/>
                </a:solidFill>
              </a:rPr>
              <a:t>:	Comportements après consommation</a:t>
            </a:r>
            <a:endParaRPr lang="fr-CH" sz="2400" dirty="0"/>
          </a:p>
        </p:txBody>
      </p:sp>
      <p:sp>
        <p:nvSpPr>
          <p:cNvPr id="7169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5816" y="2771725"/>
            <a:ext cx="8208913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La gestion de la consommation de benzodiazépines dans nos structures de réduction des risques en particulier au Quai 9 est la plus compliquée qui soit.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Les effets de la consommation de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Dormicum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sont problématiques pour les raisons suivantes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à court terme : amnésie, endormissements, overdoses, violence, cleptomanie, irritabilité, incapacité à entendre.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à moyen terme : dégradation majeure de l'état de santé, précarisation sociale, incapacité à prendre le recul nécessaire à se faire soigner.</a:t>
            </a: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072760" y="-828675"/>
            <a:ext cx="3046031" cy="12117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31800" y="344918"/>
            <a:ext cx="2214190" cy="1058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719832" y="1691605"/>
            <a:ext cx="1702710" cy="419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smtClean="0">
                <a:solidFill>
                  <a:srgbClr val="7030A0"/>
                </a:solidFill>
              </a:rPr>
              <a:t>Scénario</a:t>
            </a:r>
            <a:endParaRPr lang="fr-CH" sz="2400" dirty="0"/>
          </a:p>
        </p:txBody>
      </p:sp>
      <p:sp>
        <p:nvSpPr>
          <p:cNvPr id="5939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3808" y="2729914"/>
            <a:ext cx="849694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S.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est un homme de 28 ans, sans-papiers qui consomme également beaucoup de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Dormicum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 Il est en Suisse depuis plusieurs années. Il dort dans la rue, dans les caves, dans les parkings. Nous sommes régulièrement appelés par les voisins, celui-ci dérangeant, laissant des ordures et trainer du matériel d'injection.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Il est en contact quotidien avec le Quai 9. </a:t>
            </a:r>
            <a:r>
              <a:rPr lang="fr-FR" sz="1600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Il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est par moment prêt à accepter de l'aide, mais il oublie immédiatement les rendez-vous qui lui sont donnés pour faire une entrée à l'hôpital.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chemeClr val="tx1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Il "pique régulièrement du nez" se mettant en danger sur les voies de circulation routière et ne comprend pas pourquoi on s'inquiète, n'étant plus à même de capter ce qui lui est dit ou demandé. Ainsi toutes les recommandations qui lui sont faites par rapport aux soucis de voisinage ne sont pas prises en compte.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072760" y="-828675"/>
            <a:ext cx="3046031" cy="12117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31800" y="344918"/>
            <a:ext cx="2214190" cy="1058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59792" y="1847874"/>
            <a:ext cx="8136904" cy="46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u="sng" dirty="0" smtClean="0">
                <a:solidFill>
                  <a:srgbClr val="7030A0"/>
                </a:solidFill>
              </a:rPr>
              <a:t>Chapitre 3 </a:t>
            </a:r>
            <a:r>
              <a:rPr lang="fr-CH" b="1" dirty="0" smtClean="0">
                <a:solidFill>
                  <a:srgbClr val="7030A0"/>
                </a:solidFill>
              </a:rPr>
              <a:t>: Problèmes </a:t>
            </a:r>
            <a:r>
              <a:rPr lang="fr-CH" b="1" dirty="0" smtClean="0">
                <a:solidFill>
                  <a:srgbClr val="7030A0"/>
                </a:solidFill>
              </a:rPr>
              <a:t>de santé</a:t>
            </a:r>
            <a:endParaRPr lang="fr-CH" sz="2400" dirty="0"/>
          </a:p>
        </p:txBody>
      </p:sp>
      <p:sp>
        <p:nvSpPr>
          <p:cNvPr id="6451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9792" y="2771725"/>
            <a:ext cx="84969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La consommation de </a:t>
            </a:r>
            <a:r>
              <a:rPr kumimoji="0" lang="fr-C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Dormicum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provoque des complications liées à l’injection. Même correctement filtrée, la substance risque de « boucher » les capillaires </a:t>
            </a:r>
            <a:r>
              <a:rPr kumimoji="0" lang="fr-CH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et augmenter ainsi le risque d'abcès.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La dépendance qui s'installe avec sa consommation est forte. L'effet est rapide, mais ne dure pas longtemps appelant à de fréquentes injections.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L’effet amnésique du produit rend difficile la dispense des messages de prévention.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Le </a:t>
            </a:r>
            <a:r>
              <a:rPr kumimoji="0" lang="fr-CH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Dormicum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provoque une dépression du système respiratoire. Sa consommation augmente ainsi le risque d'overdose, particulièrement lorsqu'elle est en interaction avec d'autres produits comme les</a:t>
            </a:r>
            <a:r>
              <a:rPr kumimoji="0" lang="fr-CH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opiacés</a:t>
            </a:r>
            <a:r>
              <a:rPr kumimoji="0" lang="fr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et l'alcool. </a:t>
            </a: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7824" y="2390781"/>
            <a:ext cx="8280919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hangingPunct="1">
              <a:lnSpc>
                <a:spcPct val="100000"/>
              </a:lnSpc>
              <a:buClrTx/>
              <a:buSzTx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R.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agé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de 31 ans, il a un parcours de longue durée comme consommateur de drogues et est connu depuis plusieurs années de nos structures. Il a passé récemment de nombreux mois en traitement postcure. En rupture avec sa structure, il a repris une consommation massive d'héroïne et de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Dormicum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defTabSz="914400" hangingPunct="1">
              <a:lnSpc>
                <a:spcPct val="100000"/>
              </a:lnSpc>
              <a:buClrTx/>
              <a:buSzTx/>
            </a:pPr>
            <a:endParaRPr lang="fr-FR" sz="1600" dirty="0" smtClean="0">
              <a:solidFill>
                <a:schemeClr val="tx1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0" defTabSz="914400" hangingPunct="1">
              <a:lnSpc>
                <a:spcPct val="100000"/>
              </a:lnSpc>
              <a:buClrTx/>
              <a:buSzTx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Il procède également </a:t>
            </a:r>
            <a:r>
              <a:rPr lang="fr-FR" sz="16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à des injections inguinales dans une zone déjà affectée par un gros abcès nécessitant des soins urgents. </a:t>
            </a:r>
          </a:p>
          <a:p>
            <a:pPr lvl="0" defTabSz="914400" hangingPunct="1">
              <a:lnSpc>
                <a:spcPct val="100000"/>
              </a:lnSpc>
              <a:buClrTx/>
              <a:buSzTx/>
            </a:pP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defTabSz="914400" eaLnBrk="0">
              <a:lnSpc>
                <a:spcPct val="100000"/>
              </a:lnSpc>
              <a:buClrTx/>
              <a:buSzTx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Parallèlement, il demande à pouvoir rentrer au plus vite à l'abri, via une hospitalisation à Belle-Idée. Le problème : il demande, mais quelques minutes après il ne se rappelle plus, l'effet du produit faisant qu'il n'est plus à même de réfléchir. La moindre démarche a ainsi de la peine à aboutir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r>
              <a:rPr lang="fr-FR" sz="16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fr-FR" sz="1600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defTabSz="914400" eaLnBrk="0">
              <a:lnSpc>
                <a:spcPct val="100000"/>
              </a:lnSpc>
              <a:buClrTx/>
              <a:buSzTx/>
            </a:pPr>
            <a:endParaRPr lang="fr-FR" sz="1600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defTabSz="914400" eaLnBrk="0">
              <a:lnSpc>
                <a:spcPct val="100000"/>
              </a:lnSpc>
              <a:buClrTx/>
              <a:buSzTx/>
            </a:pPr>
            <a:r>
              <a:rPr lang="fr-FR" sz="16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Son </a:t>
            </a:r>
            <a:r>
              <a:rPr lang="fr-FR" sz="16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état a nécessité d'appeler 6 fois l'ambulance à partir de nos structures, après avoir fait à chaque reprise une overdose, avec difficultés respiratoires importantes.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072760" y="-828675"/>
            <a:ext cx="3046031" cy="12117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31800" y="344918"/>
            <a:ext cx="2214190" cy="1058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719832" y="1691605"/>
            <a:ext cx="1702710" cy="419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smtClean="0">
                <a:solidFill>
                  <a:srgbClr val="7030A0"/>
                </a:solidFill>
              </a:rPr>
              <a:t>Scénario</a:t>
            </a:r>
            <a:endParaRPr lang="fr-C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072760" y="-828675"/>
            <a:ext cx="3046031" cy="12117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31800" y="344918"/>
            <a:ext cx="2214190" cy="1058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59792" y="1847874"/>
            <a:ext cx="8136904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7030A0"/>
                </a:solidFill>
              </a:rPr>
              <a:t>Overdoses</a:t>
            </a:r>
            <a:endParaRPr lang="fr-CH" sz="2400" dirty="0"/>
          </a:p>
        </p:txBody>
      </p:sp>
      <p:graphicFrame>
        <p:nvGraphicFramePr>
          <p:cNvPr id="8" name="Graphique 7"/>
          <p:cNvGraphicFramePr/>
          <p:nvPr>
            <p:custDataLst>
              <p:tags r:id="rId4"/>
            </p:custDataLst>
          </p:nvPr>
        </p:nvGraphicFramePr>
        <p:xfrm>
          <a:off x="1295896" y="2408237"/>
          <a:ext cx="6030416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4255</TotalTime>
  <Words>891</Words>
  <Application>Microsoft Office PowerPoint</Application>
  <PresentationFormat>Personnalisé</PresentationFormat>
  <Paragraphs>103</Paragraphs>
  <Slides>14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Cleria Kouadio</dc:creator>
  <cp:lastModifiedBy>David Gachet</cp:lastModifiedBy>
  <cp:revision>369</cp:revision>
  <cp:lastPrinted>2012-11-08T14:44:30Z</cp:lastPrinted>
  <dcterms:created xsi:type="dcterms:W3CDTF">1601-01-01T00:00:00Z</dcterms:created>
  <dcterms:modified xsi:type="dcterms:W3CDTF">2014-10-08T10:02:44Z</dcterms:modified>
</cp:coreProperties>
</file>