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268" r:id="rId4"/>
    <p:sldId id="280" r:id="rId5"/>
    <p:sldId id="314" r:id="rId6"/>
    <p:sldId id="315" r:id="rId7"/>
    <p:sldId id="316" r:id="rId8"/>
    <p:sldId id="288" r:id="rId9"/>
    <p:sldId id="307" r:id="rId10"/>
    <p:sldId id="308" r:id="rId11"/>
    <p:sldId id="263" r:id="rId12"/>
    <p:sldId id="301" r:id="rId13"/>
    <p:sldId id="309" r:id="rId14"/>
    <p:sldId id="310" r:id="rId15"/>
    <p:sldId id="311" r:id="rId16"/>
    <p:sldId id="312" r:id="rId17"/>
    <p:sldId id="313" r:id="rId18"/>
    <p:sldId id="264" r:id="rId19"/>
    <p:sldId id="289" r:id="rId20"/>
    <p:sldId id="262" r:id="rId21"/>
    <p:sldId id="276" r:id="rId22"/>
    <p:sldId id="258" r:id="rId23"/>
    <p:sldId id="260" r:id="rId24"/>
    <p:sldId id="274" r:id="rId25"/>
    <p:sldId id="300" r:id="rId26"/>
    <p:sldId id="277" r:id="rId27"/>
    <p:sldId id="278" r:id="rId28"/>
    <p:sldId id="273" r:id="rId29"/>
    <p:sldId id="275" r:id="rId30"/>
    <p:sldId id="261" r:id="rId31"/>
    <p:sldId id="259" r:id="rId32"/>
    <p:sldId id="265" r:id="rId33"/>
    <p:sldId id="292" r:id="rId34"/>
    <p:sldId id="266" r:id="rId35"/>
    <p:sldId id="281" r:id="rId36"/>
    <p:sldId id="283" r:id="rId37"/>
    <p:sldId id="282" r:id="rId38"/>
    <p:sldId id="284" r:id="rId39"/>
    <p:sldId id="285" r:id="rId40"/>
    <p:sldId id="286" r:id="rId41"/>
    <p:sldId id="287" r:id="rId42"/>
    <p:sldId id="269" r:id="rId43"/>
    <p:sldId id="296" r:id="rId44"/>
    <p:sldId id="297" r:id="rId45"/>
    <p:sldId id="298" r:id="rId46"/>
    <p:sldId id="299" r:id="rId47"/>
    <p:sldId id="267" r:id="rId48"/>
    <p:sldId id="293" r:id="rId49"/>
    <p:sldId id="294" r:id="rId50"/>
    <p:sldId id="295" r:id="rId51"/>
    <p:sldId id="317" r:id="rId52"/>
    <p:sldId id="319" r:id="rId53"/>
    <p:sldId id="318" r:id="rId5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C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882" autoAdjust="0"/>
  </p:normalViewPr>
  <p:slideViewPr>
    <p:cSldViewPr>
      <p:cViewPr varScale="1">
        <p:scale>
          <a:sx n="55" d="100"/>
          <a:sy n="55" d="100"/>
        </p:scale>
        <p:origin x="-17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21FB5-ADE6-4A9C-BE65-F3D7F2FA20F8}" type="datetimeFigureOut">
              <a:rPr lang="fr-FR" smtClean="0"/>
              <a:pPr/>
              <a:t>19/09/2014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531BE-2EAA-4F4A-98FB-EBFA617A1A8D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50003-42BD-40BC-B857-BC5248DC0347}" type="datetimeFigureOut">
              <a:rPr lang="fr-FR" smtClean="0"/>
              <a:pPr/>
              <a:t>19/09/2014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90316-788E-4FEE-8384-7EFA91221DB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10.</a:t>
            </a:r>
            <a:r>
              <a:rPr lang="fr-CH" baseline="0" dirty="0" smtClean="0"/>
              <a:t> Des vieux médicaments</a:t>
            </a:r>
          </a:p>
          <a:p>
            <a:r>
              <a:rPr lang="fr-CH" baseline="0" dirty="0" smtClean="0"/>
              <a:t>9. Consommés principalement par des hommes jeunes</a:t>
            </a:r>
          </a:p>
          <a:p>
            <a:r>
              <a:rPr lang="fr-CH" baseline="0" dirty="0" smtClean="0"/>
              <a:t>8. Des somnifères ou des anxiolytiques</a:t>
            </a:r>
          </a:p>
          <a:p>
            <a:r>
              <a:rPr lang="fr-CH" baseline="0" dirty="0" smtClean="0"/>
              <a:t>7. Les Z </a:t>
            </a:r>
            <a:r>
              <a:rPr lang="fr-CH" baseline="0" dirty="0" err="1" smtClean="0"/>
              <a:t>drug</a:t>
            </a:r>
            <a:r>
              <a:rPr lang="fr-CH" baseline="0" dirty="0" smtClean="0"/>
              <a:t> ne sont pas des </a:t>
            </a:r>
            <a:r>
              <a:rPr lang="fr-CH" baseline="0" dirty="0" err="1" smtClean="0"/>
              <a:t>benzodiazepines</a:t>
            </a:r>
            <a:endParaRPr lang="fr-CH" baseline="0" dirty="0" smtClean="0"/>
          </a:p>
          <a:p>
            <a:r>
              <a:rPr lang="fr-CH" baseline="0" dirty="0" smtClean="0"/>
              <a:t>6. </a:t>
            </a:r>
            <a:r>
              <a:rPr lang="fr-CH" baseline="0" dirty="0" err="1" smtClean="0"/>
              <a:t>Addictogène</a:t>
            </a:r>
            <a:endParaRPr lang="fr-CH" baseline="0" dirty="0" smtClean="0"/>
          </a:p>
          <a:p>
            <a:r>
              <a:rPr lang="fr-CH" baseline="0" dirty="0" smtClean="0"/>
              <a:t>5. Inoffensif en overdose</a:t>
            </a:r>
          </a:p>
          <a:p>
            <a:r>
              <a:rPr lang="fr-CH" baseline="0" dirty="0" smtClean="0"/>
              <a:t>4. Inutile</a:t>
            </a:r>
          </a:p>
          <a:p>
            <a:r>
              <a:rPr lang="fr-CH" baseline="0" dirty="0" smtClean="0"/>
              <a:t>3. Calme</a:t>
            </a:r>
          </a:p>
          <a:p>
            <a:r>
              <a:rPr lang="fr-CH" baseline="0" dirty="0" smtClean="0"/>
              <a:t>2. Difficile à se procurer</a:t>
            </a:r>
          </a:p>
          <a:p>
            <a:r>
              <a:rPr lang="fr-CH" baseline="0" dirty="0" smtClean="0"/>
              <a:t>1. L’affaire de </a:t>
            </a:r>
            <a:r>
              <a:rPr lang="fr-CH" baseline="0" dirty="0" err="1" smtClean="0"/>
              <a:t>spécilaiste</a:t>
            </a:r>
            <a:endParaRPr lang="fr-CH" baseline="0" dirty="0" smtClean="0"/>
          </a:p>
          <a:p>
            <a:r>
              <a:rPr lang="fr-CH" dirty="0" smtClean="0"/>
              <a:t> 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90316-788E-4FEE-8384-7EFA91221DB3}" type="slidenum">
              <a:rPr lang="fr-CH" smtClean="0"/>
              <a:pPr/>
              <a:t>2</a:t>
            </a:fld>
            <a:endParaRPr lang="fr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BD7B8F-8867-40F9-A49D-339570751297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90316-788E-4FEE-8384-7EFA91221DB3}" type="slidenum">
              <a:rPr lang="fr-CH" smtClean="0"/>
              <a:pPr/>
              <a:t>20</a:t>
            </a:fld>
            <a:endParaRPr lang="fr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Plus de femme</a:t>
            </a:r>
            <a:r>
              <a:rPr lang="fr-CH" baseline="0" dirty="0" smtClean="0"/>
              <a:t> BZD, plus les vieux sont 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90316-788E-4FEE-8384-7EFA91221DB3}" type="slidenum">
              <a:rPr lang="fr-CH" smtClean="0"/>
              <a:pPr/>
              <a:t>31</a:t>
            </a:fld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C0D55D-40AA-4C80-B10C-9CE0C2221BEE}" type="datetimeFigureOut">
              <a:rPr lang="fr-FR" smtClean="0"/>
              <a:pPr/>
              <a:t>19/09/2014</a:t>
            </a:fld>
            <a:endParaRPr lang="fr-CH"/>
          </a:p>
        </p:txBody>
      </p:sp>
      <p:sp>
        <p:nvSpPr>
          <p:cNvPr id="7" name="Espace réservé du pied de page 4"/>
          <p:cNvSpPr txBox="1">
            <a:spLocks/>
          </p:cNvSpPr>
          <p:nvPr userDrawn="1"/>
        </p:nvSpPr>
        <p:spPr>
          <a:xfrm>
            <a:off x="3357554" y="62865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http://www.hug-ge.ch/addictologie</a:t>
            </a:r>
            <a:endParaRPr kumimoji="0" lang="fr-CH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C0D55D-40AA-4C80-B10C-9CE0C2221BEE}" type="datetimeFigureOut">
              <a:rPr lang="fr-FR" smtClean="0"/>
              <a:pPr/>
              <a:t>19/09/2014</a:t>
            </a:fld>
            <a:endParaRPr lang="fr-CH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CH" dirty="0" smtClean="0"/>
              <a:t>http://www.hug-ge.ch/addictologie</a:t>
            </a:r>
            <a:endParaRPr lang="fr-C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C0D55D-40AA-4C80-B10C-9CE0C2221BEE}" type="datetimeFigureOut">
              <a:rPr lang="fr-FR" smtClean="0"/>
              <a:pPr/>
              <a:t>19/09/2014</a:t>
            </a:fld>
            <a:endParaRPr lang="fr-CH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CH" dirty="0" smtClean="0"/>
              <a:t>http://www.hug-ge.ch/addictologie</a:t>
            </a:r>
            <a:endParaRPr lang="fr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C0D55D-40AA-4C80-B10C-9CE0C2221BEE}" type="datetimeFigureOut">
              <a:rPr lang="fr-FR" smtClean="0"/>
              <a:pPr/>
              <a:t>19/09/2014</a:t>
            </a:fld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496637-F0A4-4EF6-8CD0-77A8563495D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CH" dirty="0" smtClean="0"/>
              <a:t>http://www.hug-ge.ch/addictologie</a:t>
            </a:r>
            <a:endParaRPr lang="fr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C0D55D-40AA-4C80-B10C-9CE0C2221BEE}" type="datetimeFigureOut">
              <a:rPr lang="fr-FR" smtClean="0"/>
              <a:pPr/>
              <a:t>19/09/2014</a:t>
            </a:fld>
            <a:endParaRPr lang="fr-CH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CH" dirty="0" smtClean="0"/>
              <a:t>http://www.hug-ge.ch/addictologie</a:t>
            </a:r>
            <a:endParaRPr lang="fr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C0D55D-40AA-4C80-B10C-9CE0C2221BEE}" type="datetimeFigureOut">
              <a:rPr lang="fr-FR" smtClean="0"/>
              <a:pPr/>
              <a:t>19/09/2014</a:t>
            </a:fld>
            <a:endParaRPr lang="fr-CH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CH" dirty="0" smtClean="0"/>
              <a:t>http://www.hug-ge.ch/addictologie</a:t>
            </a:r>
            <a:endParaRPr lang="fr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C0D55D-40AA-4C80-B10C-9CE0C2221BEE}" type="datetimeFigureOut">
              <a:rPr lang="fr-FR" smtClean="0"/>
              <a:pPr/>
              <a:t>19/09/2014</a:t>
            </a:fld>
            <a:endParaRPr lang="fr-CH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CH" dirty="0" smtClean="0"/>
              <a:t>http://www.hug-ge.ch/addictologie</a:t>
            </a:r>
            <a:endParaRPr lang="fr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C0D55D-40AA-4C80-B10C-9CE0C2221BEE}" type="datetimeFigureOut">
              <a:rPr lang="fr-FR" smtClean="0"/>
              <a:pPr/>
              <a:t>19/09/2014</a:t>
            </a:fld>
            <a:endParaRPr lang="fr-CH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CH" dirty="0" smtClean="0"/>
              <a:t>http://www.hug-ge.ch/addictologie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C0D55D-40AA-4C80-B10C-9CE0C2221BEE}" type="datetimeFigureOut">
              <a:rPr lang="fr-FR" smtClean="0"/>
              <a:pPr/>
              <a:t>19/09/2014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CH" dirty="0" smtClean="0"/>
              <a:t>http://www.hug-ge.ch/addictologie</a:t>
            </a:r>
            <a:endParaRPr lang="fr-C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C0D55D-40AA-4C80-B10C-9CE0C2221BEE}" type="datetimeFigureOut">
              <a:rPr lang="fr-FR" smtClean="0"/>
              <a:pPr/>
              <a:t>19/09/2014</a:t>
            </a:fld>
            <a:endParaRPr lang="fr-CH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CH" dirty="0" smtClean="0"/>
              <a:t>http://www.hug-ge.ch/addictologie</a:t>
            </a:r>
            <a:endParaRPr lang="fr-C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C0D55D-40AA-4C80-B10C-9CE0C2221BEE}" type="datetimeFigureOut">
              <a:rPr lang="fr-FR" smtClean="0"/>
              <a:pPr/>
              <a:t>19/09/2014</a:t>
            </a:fld>
            <a:endParaRPr lang="fr-CH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CH" dirty="0" smtClean="0"/>
              <a:t>http://www.hug-ge.ch/addictologie</a:t>
            </a:r>
            <a:endParaRPr lang="fr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71604" y="1600200"/>
            <a:ext cx="71151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CH" dirty="0" smtClean="0"/>
              <a:t>http://www.hug-ge.ch/addictologie</a:t>
            </a:r>
            <a:endParaRPr lang="fr-CH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7938"/>
            <a:ext cx="677863" cy="1362076"/>
          </a:xfrm>
          <a:prstGeom prst="rect">
            <a:avLst/>
          </a:prstGeom>
          <a:solidFill>
            <a:srgbClr val="1864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77863" y="-7938"/>
            <a:ext cx="706437" cy="1365251"/>
          </a:xfrm>
          <a:prstGeom prst="rect">
            <a:avLst/>
          </a:prstGeom>
          <a:solidFill>
            <a:srgbClr val="1864B5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13314" name="Picture 2" descr="http://intrahug.hcuge.ch/sites/hug-drupal1.gva.intranet/files/actualite/img/Logo_HUG_RVB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72330" y="6286520"/>
            <a:ext cx="1428760" cy="38324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6EBE"/>
        </a:buClr>
        <a:buFont typeface="Wingdings" pitchFamily="2" charset="2"/>
        <a:buChar char="§"/>
        <a:defRPr sz="1800" kern="1200">
          <a:solidFill>
            <a:srgbClr val="555C6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6EBE"/>
        </a:buClr>
        <a:buFont typeface="Wingdings" pitchFamily="2" charset="2"/>
        <a:buChar char="§"/>
        <a:defRPr sz="1800" kern="1200">
          <a:solidFill>
            <a:srgbClr val="555C6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6EBE"/>
        </a:buClr>
        <a:buFont typeface="Wingdings" pitchFamily="2" charset="2"/>
        <a:buChar char="§"/>
        <a:defRPr sz="1800" kern="1200">
          <a:solidFill>
            <a:srgbClr val="555C6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6EBE"/>
        </a:buClr>
        <a:buFont typeface="Wingdings" pitchFamily="2" charset="2"/>
        <a:buChar char="§"/>
        <a:defRPr sz="1800" kern="1200">
          <a:solidFill>
            <a:srgbClr val="555C6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6EBE"/>
        </a:buClr>
        <a:buFont typeface="Wingdings" pitchFamily="2" charset="2"/>
        <a:buChar char="§"/>
        <a:defRPr sz="1800" kern="1200">
          <a:solidFill>
            <a:srgbClr val="555C6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57356" y="0"/>
            <a:ext cx="5500726" cy="1470025"/>
          </a:xfrm>
        </p:spPr>
        <p:txBody>
          <a:bodyPr/>
          <a:lstStyle/>
          <a:p>
            <a:r>
              <a:rPr lang="fr-CH" dirty="0" smtClean="0"/>
              <a:t>Benzodiazépines : </a:t>
            </a:r>
            <a:br>
              <a:rPr lang="fr-CH" dirty="0" smtClean="0"/>
            </a:br>
            <a:r>
              <a:rPr lang="fr-CH" dirty="0" smtClean="0"/>
              <a:t>Les Oscars des idées reçues</a:t>
            </a:r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1857356" y="1500174"/>
            <a:ext cx="5868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rgbClr val="555C62"/>
                </a:solidFill>
              </a:rPr>
              <a:t>Prix décerné par : Dr G. </a:t>
            </a:r>
            <a:r>
              <a:rPr lang="fr-CH" dirty="0" err="1" smtClean="0">
                <a:solidFill>
                  <a:srgbClr val="555C62"/>
                </a:solidFill>
              </a:rPr>
              <a:t>Thorens</a:t>
            </a:r>
            <a:r>
              <a:rPr lang="fr-CH" dirty="0" smtClean="0">
                <a:solidFill>
                  <a:srgbClr val="555C62"/>
                </a:solidFill>
              </a:rPr>
              <a:t>, service d’</a:t>
            </a:r>
            <a:r>
              <a:rPr lang="fr-CH" dirty="0" err="1" smtClean="0">
                <a:solidFill>
                  <a:srgbClr val="555C62"/>
                </a:solidFill>
              </a:rPr>
              <a:t>addictologie</a:t>
            </a:r>
            <a:r>
              <a:rPr lang="fr-CH" dirty="0" smtClean="0">
                <a:solidFill>
                  <a:srgbClr val="555C62"/>
                </a:solidFill>
              </a:rPr>
              <a:t>, HUG</a:t>
            </a:r>
            <a:br>
              <a:rPr lang="fr-CH" dirty="0" smtClean="0">
                <a:solidFill>
                  <a:srgbClr val="555C62"/>
                </a:solidFill>
              </a:rPr>
            </a:br>
            <a:endParaRPr lang="fr-CH" dirty="0" smtClean="0">
              <a:solidFill>
                <a:srgbClr val="555C62"/>
              </a:solidFill>
            </a:endParaRPr>
          </a:p>
          <a:p>
            <a:endParaRPr lang="fr-CH" dirty="0">
              <a:solidFill>
                <a:srgbClr val="555C6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3714744" y="2214554"/>
            <a:ext cx="1928826" cy="3429024"/>
            <a:chOff x="3286116" y="2071678"/>
            <a:chExt cx="2928958" cy="4786322"/>
          </a:xfrm>
        </p:grpSpPr>
        <p:pic>
          <p:nvPicPr>
            <p:cNvPr id="5" name="Picture 4" descr="http://www.oscars.org/awards/academyawards/about/awards/images/side_osca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86116" y="2071678"/>
              <a:ext cx="2928958" cy="4786322"/>
            </a:xfrm>
            <a:prstGeom prst="rect">
              <a:avLst/>
            </a:prstGeom>
            <a:noFill/>
          </p:spPr>
        </p:pic>
        <p:pic>
          <p:nvPicPr>
            <p:cNvPr id="6" name="Picture 6" descr="http://www.thatspoppycock.com/assets/imprints/morphine/abg__15.png"/>
            <p:cNvPicPr>
              <a:picLocks noChangeAspect="1" noChangeArrowheads="1"/>
            </p:cNvPicPr>
            <p:nvPr/>
          </p:nvPicPr>
          <p:blipFill>
            <a:blip r:embed="rId3" cstate="print"/>
            <a:srcRect r="47500" b="16666"/>
            <a:stretch>
              <a:fillRect/>
            </a:stretch>
          </p:blipFill>
          <p:spPr bwMode="auto">
            <a:xfrm>
              <a:off x="4298436" y="2071678"/>
              <a:ext cx="944832" cy="73074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933" name="Text Box 5"/>
          <p:cNvSpPr txBox="1">
            <a:spLocks noChangeArrowheads="1"/>
          </p:cNvSpPr>
          <p:nvPr/>
        </p:nvSpPr>
        <p:spPr bwMode="auto">
          <a:xfrm rot="-5400000">
            <a:off x="123031" y="3245645"/>
            <a:ext cx="1762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="1"/>
              <a:t>Rapidité effet</a:t>
            </a:r>
            <a:endParaRPr lang="fr-FR" b="1"/>
          </a:p>
        </p:txBody>
      </p:sp>
      <p:sp>
        <p:nvSpPr>
          <p:cNvPr id="1532934" name="Text Box 6"/>
          <p:cNvSpPr txBox="1">
            <a:spLocks noChangeArrowheads="1"/>
          </p:cNvSpPr>
          <p:nvPr/>
        </p:nvSpPr>
        <p:spPr bwMode="auto">
          <a:xfrm>
            <a:off x="4716463" y="5734050"/>
            <a:ext cx="15113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="1"/>
              <a:t>Durée effet</a:t>
            </a:r>
            <a:endParaRPr lang="fr-FR" b="1"/>
          </a:p>
        </p:txBody>
      </p:sp>
      <p:sp>
        <p:nvSpPr>
          <p:cNvPr id="1532935" name="Text Box 7"/>
          <p:cNvSpPr txBox="1">
            <a:spLocks noChangeArrowheads="1"/>
          </p:cNvSpPr>
          <p:nvPr/>
        </p:nvSpPr>
        <p:spPr bwMode="auto">
          <a:xfrm>
            <a:off x="1370013" y="1936750"/>
            <a:ext cx="9699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i="1"/>
              <a:t>Rapide</a:t>
            </a:r>
            <a:endParaRPr lang="fr-FR" i="1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555875" y="3489325"/>
            <a:ext cx="2808288" cy="1741488"/>
            <a:chOff x="1655" y="2198"/>
            <a:chExt cx="1769" cy="1097"/>
          </a:xfrm>
        </p:grpSpPr>
        <p:sp>
          <p:nvSpPr>
            <p:cNvPr id="40982" name="Rectangle 12"/>
            <p:cNvSpPr>
              <a:spLocks noChangeArrowheads="1"/>
            </p:cNvSpPr>
            <p:nvPr/>
          </p:nvSpPr>
          <p:spPr bwMode="auto">
            <a:xfrm>
              <a:off x="1655" y="2206"/>
              <a:ext cx="1769" cy="108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CH"/>
            </a:p>
          </p:txBody>
        </p:sp>
        <p:sp>
          <p:nvSpPr>
            <p:cNvPr id="40983" name="Freeform 28"/>
            <p:cNvSpPr>
              <a:spLocks/>
            </p:cNvSpPr>
            <p:nvPr/>
          </p:nvSpPr>
          <p:spPr bwMode="auto">
            <a:xfrm>
              <a:off x="1655" y="2198"/>
              <a:ext cx="862" cy="1096"/>
            </a:xfrm>
            <a:custGeom>
              <a:avLst/>
              <a:gdLst>
                <a:gd name="T0" fmla="*/ 0 w 771"/>
                <a:gd name="T1" fmla="*/ 1051 h 1096"/>
                <a:gd name="T2" fmla="*/ 406 w 771"/>
                <a:gd name="T3" fmla="*/ 7 h 1096"/>
                <a:gd name="T4" fmla="*/ 862 w 771"/>
                <a:gd name="T5" fmla="*/ 1096 h 1096"/>
                <a:gd name="T6" fmla="*/ 0 60000 65536"/>
                <a:gd name="T7" fmla="*/ 0 60000 65536"/>
                <a:gd name="T8" fmla="*/ 0 60000 65536"/>
                <a:gd name="T9" fmla="*/ 0 w 771"/>
                <a:gd name="T10" fmla="*/ 0 h 1096"/>
                <a:gd name="T11" fmla="*/ 771 w 771"/>
                <a:gd name="T12" fmla="*/ 1096 h 10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096">
                  <a:moveTo>
                    <a:pt x="0" y="1051"/>
                  </a:moveTo>
                  <a:cubicBezTo>
                    <a:pt x="117" y="525"/>
                    <a:pt x="235" y="0"/>
                    <a:pt x="363" y="7"/>
                  </a:cubicBezTo>
                  <a:cubicBezTo>
                    <a:pt x="491" y="14"/>
                    <a:pt x="631" y="555"/>
                    <a:pt x="771" y="1096"/>
                  </a:cubicBezTo>
                </a:path>
              </a:pathLst>
            </a:custGeom>
            <a:noFill/>
            <a:ln w="57150" cap="flat" cmpd="sng">
              <a:solidFill>
                <a:srgbClr val="C4261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endParaRPr lang="fr-CH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795963" y="3429000"/>
            <a:ext cx="2808287" cy="1801813"/>
            <a:chOff x="3651" y="2160"/>
            <a:chExt cx="1769" cy="1135"/>
          </a:xfrm>
        </p:grpSpPr>
        <p:sp>
          <p:nvSpPr>
            <p:cNvPr id="40980" name="Rectangle 13"/>
            <p:cNvSpPr>
              <a:spLocks noChangeArrowheads="1"/>
            </p:cNvSpPr>
            <p:nvPr/>
          </p:nvSpPr>
          <p:spPr bwMode="auto">
            <a:xfrm>
              <a:off x="3651" y="2206"/>
              <a:ext cx="1769" cy="108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CH"/>
            </a:p>
          </p:txBody>
        </p:sp>
        <p:sp>
          <p:nvSpPr>
            <p:cNvPr id="40981" name="Freeform 29"/>
            <p:cNvSpPr>
              <a:spLocks/>
            </p:cNvSpPr>
            <p:nvPr/>
          </p:nvSpPr>
          <p:spPr bwMode="auto">
            <a:xfrm>
              <a:off x="3651" y="2160"/>
              <a:ext cx="1769" cy="1134"/>
            </a:xfrm>
            <a:custGeom>
              <a:avLst/>
              <a:gdLst>
                <a:gd name="T0" fmla="*/ 0 w 1724"/>
                <a:gd name="T1" fmla="*/ 1134 h 1187"/>
                <a:gd name="T2" fmla="*/ 419 w 1724"/>
                <a:gd name="T3" fmla="*/ 51 h 1187"/>
                <a:gd name="T4" fmla="*/ 1024 w 1724"/>
                <a:gd name="T5" fmla="*/ 830 h 1187"/>
                <a:gd name="T6" fmla="*/ 1769 w 1724"/>
                <a:gd name="T7" fmla="*/ 1091 h 1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4"/>
                <a:gd name="T13" fmla="*/ 0 h 1187"/>
                <a:gd name="T14" fmla="*/ 1724 w 1724"/>
                <a:gd name="T15" fmla="*/ 1187 h 1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4" h="1187">
                  <a:moveTo>
                    <a:pt x="0" y="1187"/>
                  </a:moveTo>
                  <a:cubicBezTo>
                    <a:pt x="121" y="646"/>
                    <a:pt x="242" y="106"/>
                    <a:pt x="408" y="53"/>
                  </a:cubicBezTo>
                  <a:cubicBezTo>
                    <a:pt x="574" y="0"/>
                    <a:pt x="779" y="687"/>
                    <a:pt x="998" y="869"/>
                  </a:cubicBezTo>
                  <a:cubicBezTo>
                    <a:pt x="1217" y="1051"/>
                    <a:pt x="1470" y="1096"/>
                    <a:pt x="1724" y="1142"/>
                  </a:cubicBezTo>
                </a:path>
              </a:pathLst>
            </a:custGeom>
            <a:noFill/>
            <a:ln w="57150" cap="flat" cmpd="sng">
              <a:solidFill>
                <a:srgbClr val="C4261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endParaRPr lang="fr-CH"/>
            </a:p>
          </p:txBody>
        </p:sp>
      </p:grpSp>
      <p:sp>
        <p:nvSpPr>
          <p:cNvPr id="1532936" name="Text Box 8"/>
          <p:cNvSpPr txBox="1">
            <a:spLocks noChangeArrowheads="1"/>
          </p:cNvSpPr>
          <p:nvPr/>
        </p:nvSpPr>
        <p:spPr bwMode="auto">
          <a:xfrm>
            <a:off x="1644650" y="3933825"/>
            <a:ext cx="6953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i="1"/>
              <a:t>Lent</a:t>
            </a:r>
            <a:endParaRPr lang="fr-FR" i="1"/>
          </a:p>
        </p:txBody>
      </p:sp>
      <p:sp>
        <p:nvSpPr>
          <p:cNvPr id="1532937" name="Rectangle 9"/>
          <p:cNvSpPr>
            <a:spLocks noChangeArrowheads="1"/>
          </p:cNvSpPr>
          <p:nvPr/>
        </p:nvSpPr>
        <p:spPr bwMode="auto">
          <a:xfrm>
            <a:off x="3348038" y="1844675"/>
            <a:ext cx="1509712" cy="701675"/>
          </a:xfrm>
          <a:prstGeom prst="rect">
            <a:avLst/>
          </a:prstGeom>
          <a:solidFill>
            <a:srgbClr val="006699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p.ex. </a:t>
            </a:r>
          </a:p>
          <a:p>
            <a:pPr algn="l"/>
            <a:r>
              <a:rPr lang="en-US"/>
              <a:t>Dormicum®</a:t>
            </a:r>
            <a:endParaRPr lang="fr-FR"/>
          </a:p>
        </p:txBody>
      </p:sp>
      <p:sp>
        <p:nvSpPr>
          <p:cNvPr id="1532942" name="Text Box 14"/>
          <p:cNvSpPr txBox="1">
            <a:spLocks noChangeArrowheads="1"/>
          </p:cNvSpPr>
          <p:nvPr/>
        </p:nvSpPr>
        <p:spPr bwMode="auto">
          <a:xfrm>
            <a:off x="3365500" y="5373688"/>
            <a:ext cx="8334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/>
              <a:t>Court</a:t>
            </a:r>
            <a:endParaRPr lang="fr-FR"/>
          </a:p>
        </p:txBody>
      </p:sp>
      <p:sp>
        <p:nvSpPr>
          <p:cNvPr id="1532943" name="Text Box 15"/>
          <p:cNvSpPr txBox="1">
            <a:spLocks noChangeArrowheads="1"/>
          </p:cNvSpPr>
          <p:nvPr/>
        </p:nvSpPr>
        <p:spPr bwMode="auto">
          <a:xfrm>
            <a:off x="6845300" y="5373688"/>
            <a:ext cx="7540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i="1"/>
              <a:t>Long</a:t>
            </a:r>
            <a:endParaRPr lang="fr-FR" i="1"/>
          </a:p>
        </p:txBody>
      </p:sp>
      <p:sp>
        <p:nvSpPr>
          <p:cNvPr id="1532944" name="Rectangle 16"/>
          <p:cNvSpPr>
            <a:spLocks noChangeArrowheads="1"/>
          </p:cNvSpPr>
          <p:nvPr/>
        </p:nvSpPr>
        <p:spPr bwMode="auto">
          <a:xfrm>
            <a:off x="7019925" y="1844675"/>
            <a:ext cx="1398588" cy="701675"/>
          </a:xfrm>
          <a:prstGeom prst="rect">
            <a:avLst/>
          </a:prstGeom>
          <a:solidFill>
            <a:srgbClr val="006699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p.ex.</a:t>
            </a:r>
          </a:p>
          <a:p>
            <a:pPr algn="l"/>
            <a:r>
              <a:rPr lang="en-US"/>
              <a:t>Rohypnol®</a:t>
            </a:r>
            <a:endParaRPr lang="fr-FR"/>
          </a:p>
        </p:txBody>
      </p:sp>
      <p:sp>
        <p:nvSpPr>
          <p:cNvPr id="1532946" name="Rectangle 18"/>
          <p:cNvSpPr>
            <a:spLocks noChangeArrowheads="1"/>
          </p:cNvSpPr>
          <p:nvPr/>
        </p:nvSpPr>
        <p:spPr bwMode="auto">
          <a:xfrm>
            <a:off x="3883025" y="3860800"/>
            <a:ext cx="1193800" cy="701675"/>
          </a:xfrm>
          <a:prstGeom prst="rect">
            <a:avLst/>
          </a:prstGeom>
          <a:solidFill>
            <a:srgbClr val="006699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p.ex.</a:t>
            </a:r>
          </a:p>
          <a:p>
            <a:pPr algn="l"/>
            <a:r>
              <a:rPr lang="en-US"/>
              <a:t>Seresta®</a:t>
            </a:r>
            <a:endParaRPr lang="fr-FR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555875" y="1408113"/>
            <a:ext cx="2808288" cy="1755775"/>
            <a:chOff x="1338" y="-17"/>
            <a:chExt cx="1769" cy="1106"/>
          </a:xfrm>
        </p:grpSpPr>
        <p:sp>
          <p:nvSpPr>
            <p:cNvPr id="40978" name="Rectangle 10"/>
            <p:cNvSpPr>
              <a:spLocks noChangeArrowheads="1"/>
            </p:cNvSpPr>
            <p:nvPr/>
          </p:nvSpPr>
          <p:spPr bwMode="auto">
            <a:xfrm>
              <a:off x="1338" y="0"/>
              <a:ext cx="1769" cy="108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CH"/>
            </a:p>
          </p:txBody>
        </p:sp>
        <p:sp>
          <p:nvSpPr>
            <p:cNvPr id="40979" name="Freeform 20"/>
            <p:cNvSpPr>
              <a:spLocks/>
            </p:cNvSpPr>
            <p:nvPr/>
          </p:nvSpPr>
          <p:spPr bwMode="auto">
            <a:xfrm>
              <a:off x="1338" y="-17"/>
              <a:ext cx="862" cy="1104"/>
            </a:xfrm>
            <a:custGeom>
              <a:avLst/>
              <a:gdLst>
                <a:gd name="T0" fmla="*/ 0 w 862"/>
                <a:gd name="T1" fmla="*/ 1096 h 1104"/>
                <a:gd name="T2" fmla="*/ 136 w 862"/>
                <a:gd name="T3" fmla="*/ 53 h 1104"/>
                <a:gd name="T4" fmla="*/ 363 w 862"/>
                <a:gd name="T5" fmla="*/ 779 h 1104"/>
                <a:gd name="T6" fmla="*/ 635 w 862"/>
                <a:gd name="T7" fmla="*/ 1051 h 1104"/>
                <a:gd name="T8" fmla="*/ 862 w 862"/>
                <a:gd name="T9" fmla="*/ 1096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2"/>
                <a:gd name="T16" fmla="*/ 0 h 1104"/>
                <a:gd name="T17" fmla="*/ 862 w 862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2" h="1104">
                  <a:moveTo>
                    <a:pt x="0" y="1096"/>
                  </a:moveTo>
                  <a:cubicBezTo>
                    <a:pt x="37" y="601"/>
                    <a:pt x="75" y="106"/>
                    <a:pt x="136" y="53"/>
                  </a:cubicBezTo>
                  <a:cubicBezTo>
                    <a:pt x="197" y="0"/>
                    <a:pt x="280" y="613"/>
                    <a:pt x="363" y="779"/>
                  </a:cubicBezTo>
                  <a:cubicBezTo>
                    <a:pt x="446" y="945"/>
                    <a:pt x="552" y="998"/>
                    <a:pt x="635" y="1051"/>
                  </a:cubicBezTo>
                  <a:cubicBezTo>
                    <a:pt x="718" y="1104"/>
                    <a:pt x="790" y="1100"/>
                    <a:pt x="862" y="1096"/>
                  </a:cubicBezTo>
                </a:path>
              </a:pathLst>
            </a:custGeom>
            <a:noFill/>
            <a:ln w="57150" cap="flat" cmpd="sng">
              <a:solidFill>
                <a:srgbClr val="C4261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endParaRPr lang="fr-CH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5795963" y="1317625"/>
            <a:ext cx="2808287" cy="1846263"/>
            <a:chOff x="3651" y="830"/>
            <a:chExt cx="1769" cy="1163"/>
          </a:xfrm>
        </p:grpSpPr>
        <p:sp>
          <p:nvSpPr>
            <p:cNvPr id="40976" name="Rectangle 11"/>
            <p:cNvSpPr>
              <a:spLocks noChangeArrowheads="1"/>
            </p:cNvSpPr>
            <p:nvPr/>
          </p:nvSpPr>
          <p:spPr bwMode="auto">
            <a:xfrm>
              <a:off x="3651" y="890"/>
              <a:ext cx="1769" cy="108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CH"/>
            </a:p>
          </p:txBody>
        </p:sp>
        <p:sp>
          <p:nvSpPr>
            <p:cNvPr id="40977" name="Freeform 25"/>
            <p:cNvSpPr>
              <a:spLocks/>
            </p:cNvSpPr>
            <p:nvPr/>
          </p:nvSpPr>
          <p:spPr bwMode="auto">
            <a:xfrm>
              <a:off x="3651" y="830"/>
              <a:ext cx="1678" cy="1163"/>
            </a:xfrm>
            <a:custGeom>
              <a:avLst/>
              <a:gdLst>
                <a:gd name="T0" fmla="*/ 0 w 1678"/>
                <a:gd name="T1" fmla="*/ 1149 h 1163"/>
                <a:gd name="T2" fmla="*/ 136 w 1678"/>
                <a:gd name="T3" fmla="*/ 60 h 1163"/>
                <a:gd name="T4" fmla="*/ 544 w 1678"/>
                <a:gd name="T5" fmla="*/ 786 h 1163"/>
                <a:gd name="T6" fmla="*/ 1361 w 1678"/>
                <a:gd name="T7" fmla="*/ 1103 h 1163"/>
                <a:gd name="T8" fmla="*/ 1678 w 1678"/>
                <a:gd name="T9" fmla="*/ 1149 h 1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78"/>
                <a:gd name="T16" fmla="*/ 0 h 1163"/>
                <a:gd name="T17" fmla="*/ 1678 w 1678"/>
                <a:gd name="T18" fmla="*/ 1163 h 1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78" h="1163">
                  <a:moveTo>
                    <a:pt x="0" y="1149"/>
                  </a:moveTo>
                  <a:cubicBezTo>
                    <a:pt x="22" y="634"/>
                    <a:pt x="45" y="120"/>
                    <a:pt x="136" y="60"/>
                  </a:cubicBezTo>
                  <a:cubicBezTo>
                    <a:pt x="227" y="0"/>
                    <a:pt x="340" y="612"/>
                    <a:pt x="544" y="786"/>
                  </a:cubicBezTo>
                  <a:cubicBezTo>
                    <a:pt x="748" y="960"/>
                    <a:pt x="1172" y="1043"/>
                    <a:pt x="1361" y="1103"/>
                  </a:cubicBezTo>
                  <a:cubicBezTo>
                    <a:pt x="1550" y="1163"/>
                    <a:pt x="1614" y="1156"/>
                    <a:pt x="1678" y="1149"/>
                  </a:cubicBezTo>
                </a:path>
              </a:pathLst>
            </a:custGeom>
            <a:noFill/>
            <a:ln w="57150" cap="flat" cmpd="sng">
              <a:solidFill>
                <a:srgbClr val="C4261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endParaRPr lang="fr-CH"/>
            </a:p>
          </p:txBody>
        </p:sp>
      </p:grpSp>
      <p:sp>
        <p:nvSpPr>
          <p:cNvPr id="1532960" name="Rectangle 32"/>
          <p:cNvSpPr>
            <a:spLocks noChangeArrowheads="1"/>
          </p:cNvSpPr>
          <p:nvPr/>
        </p:nvSpPr>
        <p:spPr bwMode="auto">
          <a:xfrm>
            <a:off x="7235825" y="3735388"/>
            <a:ext cx="1123950" cy="701675"/>
          </a:xfrm>
          <a:prstGeom prst="rect">
            <a:avLst/>
          </a:prstGeom>
          <a:solidFill>
            <a:srgbClr val="006699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p.ex.</a:t>
            </a:r>
          </a:p>
          <a:p>
            <a:pPr algn="l"/>
            <a:r>
              <a:rPr lang="en-US"/>
              <a:t>Rivotril®</a:t>
            </a:r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32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3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3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32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3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3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2933" grpId="0"/>
      <p:bldP spid="1532934" grpId="0"/>
      <p:bldP spid="1532935" grpId="0"/>
      <p:bldP spid="1532936" grpId="0"/>
      <p:bldP spid="1532937" grpId="0" animBg="1"/>
      <p:bldP spid="1532942" grpId="0"/>
      <p:bldP spid="1532943" grpId="0"/>
      <p:bldP spid="1532944" grpId="0" animBg="1"/>
      <p:bldP spid="1532946" grpId="0" animBg="1"/>
      <p:bldP spid="15329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Les Z </a:t>
            </a:r>
            <a:r>
              <a:rPr lang="fr-CH" dirty="0" err="1" smtClean="0"/>
              <a:t>drugs</a:t>
            </a:r>
            <a:r>
              <a:rPr lang="fr-CH" dirty="0" smtClean="0"/>
              <a:t> ne sont pas des BZD</a:t>
            </a:r>
            <a:endParaRPr lang="fr-CH" dirty="0"/>
          </a:p>
        </p:txBody>
      </p:sp>
      <p:pic>
        <p:nvPicPr>
          <p:cNvPr id="24578" name="Picture 2" descr="http://static.rogerebert.com/uploads/movie/movie_poster/z-1969/large_wChhJg8RvyHlMndFoqlqKyS6Uy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214422"/>
            <a:ext cx="3857652" cy="5338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 drug?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r>
              <a:rPr lang="en-US" sz="2000" b="1" dirty="0" err="1" smtClean="0"/>
              <a:t>Z</a:t>
            </a:r>
            <a:r>
              <a:rPr lang="en-US" sz="2000" b="1" dirty="0" err="1" smtClean="0"/>
              <a:t>olpidem</a:t>
            </a:r>
            <a:r>
              <a:rPr lang="en-US" sz="20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Stilnoct</a:t>
            </a:r>
            <a:r>
              <a:rPr lang="en-US" sz="2000" dirty="0" smtClean="0"/>
              <a:t>, </a:t>
            </a:r>
            <a:r>
              <a:rPr lang="en-US" sz="2000" dirty="0" err="1" smtClean="0"/>
              <a:t>Ambien</a:t>
            </a:r>
            <a:r>
              <a:rPr lang="en-US" sz="2000" dirty="0" smtClean="0"/>
              <a:t>, </a:t>
            </a:r>
            <a:r>
              <a:rPr lang="en-US" sz="2000" dirty="0" err="1" smtClean="0"/>
              <a:t>Ambien</a:t>
            </a:r>
            <a:r>
              <a:rPr lang="en-US" sz="2000" dirty="0" smtClean="0"/>
              <a:t> CR, Intermezzo, </a:t>
            </a:r>
            <a:r>
              <a:rPr lang="en-US" sz="2000" dirty="0" err="1" smtClean="0"/>
              <a:t>Stilnox</a:t>
            </a:r>
            <a:r>
              <a:rPr lang="en-US" sz="2000" dirty="0" smtClean="0"/>
              <a:t>)</a:t>
            </a:r>
          </a:p>
          <a:p>
            <a:r>
              <a:rPr lang="en-US" sz="2000" b="1" dirty="0" err="1" smtClean="0"/>
              <a:t>Z</a:t>
            </a:r>
            <a:r>
              <a:rPr lang="en-US" sz="2000" b="1" dirty="0" err="1" smtClean="0"/>
              <a:t>opiclone</a:t>
            </a:r>
            <a:r>
              <a:rPr lang="en-US" sz="20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Imovane</a:t>
            </a:r>
            <a:r>
              <a:rPr lang="en-US" sz="2000" dirty="0" smtClean="0"/>
              <a:t>, </a:t>
            </a:r>
            <a:r>
              <a:rPr lang="en-US" sz="2000" dirty="0" err="1" smtClean="0"/>
              <a:t>Zimovane</a:t>
            </a:r>
            <a:r>
              <a:rPr lang="en-US" sz="2000" dirty="0" smtClean="0"/>
              <a:t>, </a:t>
            </a:r>
            <a:r>
              <a:rPr lang="en-US" sz="2000" dirty="0" err="1" smtClean="0"/>
              <a:t>Imrest</a:t>
            </a:r>
            <a:r>
              <a:rPr lang="en-US" sz="2000" dirty="0" smtClean="0"/>
              <a:t>), </a:t>
            </a:r>
            <a:r>
              <a:rPr lang="en-US" sz="2000" b="1" dirty="0" err="1" smtClean="0"/>
              <a:t>Eszopiclone</a:t>
            </a:r>
            <a:r>
              <a:rPr lang="en-US" sz="20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Lunesta</a:t>
            </a:r>
            <a:r>
              <a:rPr lang="en-US" sz="2000" dirty="0" smtClean="0"/>
              <a:t>)</a:t>
            </a:r>
          </a:p>
          <a:p>
            <a:r>
              <a:rPr lang="en-US" sz="2000" b="1" dirty="0" err="1" smtClean="0"/>
              <a:t>Zaleplon</a:t>
            </a:r>
            <a:r>
              <a:rPr lang="en-US" sz="2000" dirty="0" smtClean="0"/>
              <a:t> </a:t>
            </a:r>
            <a:r>
              <a:rPr lang="en-US" sz="2000" dirty="0" smtClean="0"/>
              <a:t>(Sonata, </a:t>
            </a:r>
            <a:r>
              <a:rPr lang="en-US" sz="2000" dirty="0" err="1" smtClean="0"/>
              <a:t>Starnoc</a:t>
            </a:r>
            <a:r>
              <a:rPr lang="en-US" sz="2000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GABAA-receptor-protein-exam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00042"/>
            <a:ext cx="57531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 l="15373" t="12695" r="14348" b="11133"/>
          <a:stretch>
            <a:fillRect/>
          </a:stretch>
        </p:blipFill>
        <p:spPr bwMode="auto">
          <a:xfrm>
            <a:off x="0" y="428604"/>
            <a:ext cx="914406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 l="26903" t="15625" r="11054" b="6250"/>
          <a:stretch>
            <a:fillRect/>
          </a:stretch>
        </p:blipFill>
        <p:spPr bwMode="auto">
          <a:xfrm>
            <a:off x="0" y="0"/>
            <a:ext cx="8980653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428860" y="385762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 l="28001" t="11719" r="11054" b="6250"/>
          <a:stretch>
            <a:fillRect/>
          </a:stretch>
        </p:blipFill>
        <p:spPr bwMode="auto">
          <a:xfrm>
            <a:off x="428596" y="0"/>
            <a:ext cx="90623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 l="35139" t="13672" r="15446" b="13086"/>
          <a:stretch>
            <a:fillRect/>
          </a:stretch>
        </p:blipFill>
        <p:spPr bwMode="auto">
          <a:xfrm>
            <a:off x="357158" y="0"/>
            <a:ext cx="822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Soit des somnifères ou des anxiolytiques</a:t>
            </a:r>
            <a:endParaRPr lang="fr-CH" dirty="0"/>
          </a:p>
        </p:txBody>
      </p:sp>
      <p:pic>
        <p:nvPicPr>
          <p:cNvPr id="25602" name="Picture 2" descr="http://images.fan-de-cinema.com/affiches/large/43/28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142984"/>
            <a:ext cx="3714776" cy="5387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pisco.condenast.fr/uploads/images/201345/shampooing_sec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00282"/>
            <a:ext cx="8325190" cy="4357718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fr-CH" dirty="0" smtClean="0"/>
              <a:t>Shampoing pour…</a:t>
            </a:r>
            <a:endParaRPr lang="fr-CH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571604" y="1600200"/>
            <a:ext cx="7115196" cy="4525963"/>
          </a:xfrm>
        </p:spPr>
        <p:txBody>
          <a:bodyPr>
            <a:normAutofit/>
          </a:bodyPr>
          <a:lstStyle/>
          <a:p>
            <a:r>
              <a:rPr lang="fr-CH" sz="2400" dirty="0" smtClean="0"/>
              <a:t>Cheveux secs, demi secs, blond teint sec, soyeux mais pas trop…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Les nominés sont: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Il est difficile de se procurer des BZD</a:t>
            </a:r>
            <a:endParaRPr lang="fr-CH" dirty="0"/>
          </a:p>
        </p:txBody>
      </p:sp>
      <p:pic>
        <p:nvPicPr>
          <p:cNvPr id="7174" name="Picture 6" descr="http://www.cinemapassion.com/covers_temp/covers/Ils_sont_parmis_nous___SLIM-10464809052006.jpg"/>
          <p:cNvPicPr>
            <a:picLocks noChangeAspect="1" noChangeArrowheads="1"/>
          </p:cNvPicPr>
          <p:nvPr/>
        </p:nvPicPr>
        <p:blipFill>
          <a:blip r:embed="rId3" cstate="print"/>
          <a:srcRect l="47704"/>
          <a:stretch>
            <a:fillRect/>
          </a:stretch>
        </p:blipFill>
        <p:spPr bwMode="auto">
          <a:xfrm>
            <a:off x="2714612" y="1142984"/>
            <a:ext cx="4000528" cy="531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Rapport ASNM décembre 2013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2400" dirty="0" smtClean="0"/>
              <a:t>11,5 millions de Français ont consommé au moins une fois une benzodiazépine en 2012</a:t>
            </a:r>
            <a:br>
              <a:rPr lang="fr-CH" sz="2400" dirty="0" smtClean="0"/>
            </a:br>
            <a:endParaRPr lang="fr-CH" sz="2400" dirty="0" smtClean="0"/>
          </a:p>
          <a:p>
            <a:r>
              <a:rPr lang="fr-CH" sz="2400" dirty="0" smtClean="0"/>
              <a:t>131 millions de boîtes de benzodiazépines ont été vendues en 2012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71472" y="4826675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555C62"/>
                </a:solidFill>
                <a:latin typeface="Arial" pitchFamily="34" charset="0"/>
                <a:cs typeface="Arial" pitchFamily="34" charset="0"/>
              </a:rPr>
              <a:t>État</a:t>
            </a:r>
            <a:r>
              <a:rPr lang="en-US" i="1" dirty="0" smtClean="0">
                <a:solidFill>
                  <a:srgbClr val="555C62"/>
                </a:solidFill>
                <a:latin typeface="Arial" pitchFamily="34" charset="0"/>
                <a:cs typeface="Arial" pitchFamily="34" charset="0"/>
              </a:rPr>
              <a:t> des </a:t>
            </a:r>
            <a:r>
              <a:rPr lang="en-US" i="1" dirty="0" err="1" smtClean="0">
                <a:solidFill>
                  <a:srgbClr val="555C62"/>
                </a:solidFill>
                <a:latin typeface="Arial" pitchFamily="34" charset="0"/>
                <a:cs typeface="Arial" pitchFamily="34" charset="0"/>
              </a:rPr>
              <a:t>lieuxde</a:t>
            </a:r>
            <a:r>
              <a:rPr lang="en-US" i="1" dirty="0" smtClean="0">
                <a:solidFill>
                  <a:srgbClr val="555C62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US" i="1" dirty="0" err="1" smtClean="0">
                <a:solidFill>
                  <a:srgbClr val="555C62"/>
                </a:solidFill>
                <a:latin typeface="Arial" pitchFamily="34" charset="0"/>
                <a:cs typeface="Arial" pitchFamily="34" charset="0"/>
              </a:rPr>
              <a:t>consommation</a:t>
            </a:r>
            <a:r>
              <a:rPr lang="en-US" i="1" dirty="0" smtClean="0">
                <a:solidFill>
                  <a:srgbClr val="555C62"/>
                </a:solidFill>
                <a:latin typeface="Arial" pitchFamily="34" charset="0"/>
                <a:cs typeface="Arial" pitchFamily="34" charset="0"/>
              </a:rPr>
              <a:t> des </a:t>
            </a:r>
            <a:r>
              <a:rPr lang="en-US" i="1" dirty="0" err="1" smtClean="0">
                <a:solidFill>
                  <a:srgbClr val="555C62"/>
                </a:solidFill>
                <a:latin typeface="Arial" pitchFamily="34" charset="0"/>
                <a:cs typeface="Arial" pitchFamily="34" charset="0"/>
              </a:rPr>
              <a:t>benzodiazépines</a:t>
            </a:r>
            <a:r>
              <a:rPr lang="en-US" i="1" dirty="0" smtClean="0">
                <a:solidFill>
                  <a:srgbClr val="555C62"/>
                </a:solidFill>
                <a:latin typeface="Arial" pitchFamily="34" charset="0"/>
                <a:cs typeface="Arial" pitchFamily="34" charset="0"/>
              </a:rPr>
              <a:t> en France (2013)</a:t>
            </a:r>
          </a:p>
        </p:txBody>
      </p:sp>
      <p:pic>
        <p:nvPicPr>
          <p:cNvPr id="5" name="Picture 2" descr="ANSM : Agence Nationale de sécurité du Médicament et des produits de sant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286388"/>
            <a:ext cx="3906985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020" t="12695" r="17093" b="54101"/>
          <a:stretch>
            <a:fillRect/>
          </a:stretch>
        </p:blipFill>
        <p:spPr bwMode="auto">
          <a:xfrm>
            <a:off x="285720" y="0"/>
            <a:ext cx="857256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7921" t="23633" r="34627" b="48047"/>
          <a:stretch>
            <a:fillRect/>
          </a:stretch>
        </p:blipFill>
        <p:spPr bwMode="auto">
          <a:xfrm>
            <a:off x="285720" y="2643182"/>
            <a:ext cx="35719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6508" t="34375" r="50000" b="39258"/>
          <a:stretch>
            <a:fillRect/>
          </a:stretch>
        </p:blipFill>
        <p:spPr bwMode="auto">
          <a:xfrm>
            <a:off x="4286248" y="2500306"/>
            <a:ext cx="435771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14861" t="30469" r="35725" b="42187"/>
          <a:stretch>
            <a:fillRect/>
          </a:stretch>
        </p:blipFill>
        <p:spPr bwMode="auto">
          <a:xfrm>
            <a:off x="1643042" y="4643446"/>
            <a:ext cx="64293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Une affaire de spécialiste</a:t>
            </a:r>
            <a:endParaRPr lang="fr-CH" dirty="0"/>
          </a:p>
        </p:txBody>
      </p:sp>
      <p:pic>
        <p:nvPicPr>
          <p:cNvPr id="2050" name="Picture 2" descr="http://moviecovers.com/getjpg.html/LES%20SPECIALIS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285860"/>
            <a:ext cx="3714776" cy="5308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Rapport ASNM décembre 2013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2400" dirty="0" smtClean="0"/>
              <a:t>90 % des prescriptions de benzodiazépines émanent de prescripteurs libéraux </a:t>
            </a:r>
            <a:br>
              <a:rPr lang="fr-CH" sz="2400" dirty="0" smtClean="0"/>
            </a:br>
            <a:endParaRPr lang="fr-CH" sz="2400" dirty="0" smtClean="0"/>
          </a:p>
          <a:p>
            <a:r>
              <a:rPr lang="fr-CH" sz="2400" dirty="0" smtClean="0"/>
              <a:t>dont 90 % de généralistes</a:t>
            </a:r>
            <a:endParaRPr lang="fr-CH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571472" y="4826675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555C62"/>
                </a:solidFill>
                <a:latin typeface="Arial" pitchFamily="34" charset="0"/>
                <a:cs typeface="Arial" pitchFamily="34" charset="0"/>
              </a:rPr>
              <a:t>État</a:t>
            </a:r>
            <a:r>
              <a:rPr lang="en-US" i="1" dirty="0" smtClean="0">
                <a:solidFill>
                  <a:srgbClr val="555C62"/>
                </a:solidFill>
                <a:latin typeface="Arial" pitchFamily="34" charset="0"/>
                <a:cs typeface="Arial" pitchFamily="34" charset="0"/>
              </a:rPr>
              <a:t> des </a:t>
            </a:r>
            <a:r>
              <a:rPr lang="en-US" i="1" dirty="0" err="1" smtClean="0">
                <a:solidFill>
                  <a:srgbClr val="555C62"/>
                </a:solidFill>
                <a:latin typeface="Arial" pitchFamily="34" charset="0"/>
                <a:cs typeface="Arial" pitchFamily="34" charset="0"/>
              </a:rPr>
              <a:t>lieuxde</a:t>
            </a:r>
            <a:r>
              <a:rPr lang="en-US" i="1" dirty="0" smtClean="0">
                <a:solidFill>
                  <a:srgbClr val="555C62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US" i="1" dirty="0" err="1" smtClean="0">
                <a:solidFill>
                  <a:srgbClr val="555C62"/>
                </a:solidFill>
                <a:latin typeface="Arial" pitchFamily="34" charset="0"/>
                <a:cs typeface="Arial" pitchFamily="34" charset="0"/>
              </a:rPr>
              <a:t>consommation</a:t>
            </a:r>
            <a:r>
              <a:rPr lang="en-US" i="1" dirty="0" smtClean="0">
                <a:solidFill>
                  <a:srgbClr val="555C62"/>
                </a:solidFill>
                <a:latin typeface="Arial" pitchFamily="34" charset="0"/>
                <a:cs typeface="Arial" pitchFamily="34" charset="0"/>
              </a:rPr>
              <a:t> des </a:t>
            </a:r>
            <a:r>
              <a:rPr lang="en-US" i="1" dirty="0" err="1" smtClean="0">
                <a:solidFill>
                  <a:srgbClr val="555C62"/>
                </a:solidFill>
                <a:latin typeface="Arial" pitchFamily="34" charset="0"/>
                <a:cs typeface="Arial" pitchFamily="34" charset="0"/>
              </a:rPr>
              <a:t>benzodiazépines</a:t>
            </a:r>
            <a:r>
              <a:rPr lang="en-US" i="1" dirty="0" smtClean="0">
                <a:solidFill>
                  <a:srgbClr val="555C62"/>
                </a:solidFill>
                <a:latin typeface="Arial" pitchFamily="34" charset="0"/>
                <a:cs typeface="Arial" pitchFamily="34" charset="0"/>
              </a:rPr>
              <a:t> en France (2013)</a:t>
            </a:r>
          </a:p>
        </p:txBody>
      </p:sp>
      <p:pic>
        <p:nvPicPr>
          <p:cNvPr id="20482" name="Picture 2" descr="ANSM : Agence Nationale de sécurité du Médicament et des produits de sant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286388"/>
            <a:ext cx="3906985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511300" y="714356"/>
            <a:ext cx="7632700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3200" b="1" dirty="0">
                <a:latin typeface="Arial Narrow" pitchFamily="34" charset="0"/>
              </a:rPr>
              <a:t>Prescription </a:t>
            </a:r>
            <a:r>
              <a:rPr lang="fr-CH" sz="3200" b="1" dirty="0" err="1">
                <a:latin typeface="Arial Narrow" pitchFamily="34" charset="0"/>
              </a:rPr>
              <a:t>Benzos</a:t>
            </a:r>
            <a:r>
              <a:rPr lang="fr-CH" sz="3200" b="1" dirty="0">
                <a:latin typeface="Arial Narrow" pitchFamily="34" charset="0"/>
              </a:rPr>
              <a:t> en CH</a:t>
            </a:r>
          </a:p>
        </p:txBody>
      </p:sp>
      <p:sp>
        <p:nvSpPr>
          <p:cNvPr id="1711109" name="Rectangle 5"/>
          <p:cNvSpPr>
            <a:spLocks noChangeArrowheads="1"/>
          </p:cNvSpPr>
          <p:nvPr/>
        </p:nvSpPr>
        <p:spPr bwMode="auto">
          <a:xfrm>
            <a:off x="1187450" y="4437063"/>
            <a:ext cx="3455988" cy="890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00000"/>
              </a:lnSpc>
              <a:buFont typeface="Wingdings" pitchFamily="2" charset="2"/>
              <a:buChar char="§"/>
            </a:pPr>
            <a:r>
              <a:rPr lang="fr-CH" sz="2400" dirty="0">
                <a:solidFill>
                  <a:srgbClr val="555C62"/>
                </a:solidFill>
                <a:latin typeface="Arial" pitchFamily="34" charset="0"/>
                <a:cs typeface="Arial" pitchFamily="34" charset="0"/>
              </a:rPr>
              <a:t>4.7% psychiatres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 rot="-5400000">
            <a:off x="-777874" y="3259137"/>
            <a:ext cx="2432050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800" i="1">
                <a:solidFill>
                  <a:srgbClr val="CC9900"/>
                </a:solidFill>
              </a:rPr>
              <a:t>Petitjean et al., 2007</a:t>
            </a:r>
          </a:p>
        </p:txBody>
      </p:sp>
      <p:sp>
        <p:nvSpPr>
          <p:cNvPr id="1711111" name="Text Box 7"/>
          <p:cNvSpPr txBox="1">
            <a:spLocks noChangeArrowheads="1"/>
          </p:cNvSpPr>
          <p:nvPr/>
        </p:nvSpPr>
        <p:spPr bwMode="auto">
          <a:xfrm>
            <a:off x="5357818" y="2643182"/>
            <a:ext cx="298608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2400" i="1" dirty="0">
                <a:solidFill>
                  <a:srgbClr val="555C62"/>
                </a:solidFill>
                <a:latin typeface="Arial" pitchFamily="34" charset="0"/>
                <a:cs typeface="Arial" pitchFamily="34" charset="0"/>
              </a:rPr>
              <a:t>81% de toutes les prescriptions</a:t>
            </a:r>
            <a:endParaRPr lang="fr-FR" sz="2400" i="1" dirty="0">
              <a:solidFill>
                <a:srgbClr val="555C6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1112" name="Rectangle 8"/>
          <p:cNvSpPr>
            <a:spLocks noChangeArrowheads="1"/>
          </p:cNvSpPr>
          <p:nvPr/>
        </p:nvSpPr>
        <p:spPr bwMode="auto">
          <a:xfrm>
            <a:off x="1187450" y="2349500"/>
            <a:ext cx="3097213" cy="142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40000"/>
              </a:lnSpc>
              <a:buFont typeface="Wingdings" pitchFamily="2" charset="2"/>
              <a:buChar char="§"/>
            </a:pPr>
            <a:r>
              <a:rPr lang="fr-CH" sz="2400" dirty="0">
                <a:solidFill>
                  <a:srgbClr val="555C62"/>
                </a:solidFill>
                <a:latin typeface="Arial" pitchFamily="34" charset="0"/>
                <a:cs typeface="Arial" pitchFamily="34" charset="0"/>
              </a:rPr>
              <a:t>35% généralistes</a:t>
            </a:r>
          </a:p>
          <a:p>
            <a:pPr marL="342900" indent="-342900" algn="l">
              <a:lnSpc>
                <a:spcPct val="140000"/>
              </a:lnSpc>
              <a:buFont typeface="Wingdings" pitchFamily="2" charset="2"/>
              <a:buChar char="§"/>
            </a:pPr>
            <a:r>
              <a:rPr lang="fr-CH" sz="2400" dirty="0">
                <a:solidFill>
                  <a:srgbClr val="555C62"/>
                </a:solidFill>
                <a:latin typeface="Arial" pitchFamily="34" charset="0"/>
                <a:cs typeface="Arial" pitchFamily="34" charset="0"/>
              </a:rPr>
              <a:t>33% internistes</a:t>
            </a:r>
            <a:endParaRPr lang="fr-FR" sz="2400" dirty="0">
              <a:solidFill>
                <a:srgbClr val="555C6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11113" name="AutoShape 9"/>
          <p:cNvCxnSpPr>
            <a:cxnSpLocks noChangeShapeType="1"/>
            <a:stCxn id="1711112" idx="3"/>
            <a:endCxn id="1711111" idx="1"/>
          </p:cNvCxnSpPr>
          <p:nvPr/>
        </p:nvCxnSpPr>
        <p:spPr bwMode="auto">
          <a:xfrm flipV="1">
            <a:off x="4284663" y="3058681"/>
            <a:ext cx="1073155" cy="20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1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1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1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11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1109" grpId="0" build="allAtOnce"/>
      <p:bldP spid="1711111" grpId="0"/>
      <p:bldP spid="17111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115196" cy="1143000"/>
          </a:xfrm>
        </p:spPr>
        <p:txBody>
          <a:bodyPr/>
          <a:lstStyle/>
          <a:p>
            <a:r>
              <a:rPr lang="fr-CH" dirty="0" smtClean="0"/>
              <a:t>Utilisé comme il se doit</a:t>
            </a:r>
            <a:endParaRPr lang="fr-CH" dirty="0"/>
          </a:p>
        </p:txBody>
      </p:sp>
      <p:pic>
        <p:nvPicPr>
          <p:cNvPr id="36866" name="Picture 2" descr="http://idata.over-blog.com/2/94/91/19/laregleduje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142984"/>
            <a:ext cx="3895725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Mésusage</a:t>
            </a:r>
            <a:endParaRPr lang="fr-CH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6588" t="56641" r="24780" b="24804"/>
          <a:stretch>
            <a:fillRect/>
          </a:stretch>
        </p:blipFill>
        <p:spPr bwMode="auto">
          <a:xfrm>
            <a:off x="285720" y="1500174"/>
            <a:ext cx="8429716" cy="128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928662" y="3000372"/>
            <a:ext cx="7072362" cy="2286016"/>
          </a:xfrm>
        </p:spPr>
        <p:txBody>
          <a:bodyPr>
            <a:noAutofit/>
          </a:bodyPr>
          <a:lstStyle/>
          <a:p>
            <a:r>
              <a:rPr lang="fr-FR" sz="2400" dirty="0" smtClean="0"/>
              <a:t>Parmi la population de Norvégiens entre 70 et 89 ans qui avait au moins 2 prescriptions de BZD:</a:t>
            </a:r>
          </a:p>
          <a:p>
            <a:r>
              <a:rPr lang="fr-FR" sz="2400" dirty="0" smtClean="0"/>
              <a:t>25% ont un usage inapproprié (dose ou durée):</a:t>
            </a:r>
          </a:p>
          <a:p>
            <a:r>
              <a:rPr lang="fr-FR" sz="2400" dirty="0" smtClean="0"/>
              <a:t>25% usage inapproprié  anxiolytique </a:t>
            </a:r>
          </a:p>
          <a:p>
            <a:r>
              <a:rPr lang="fr-FR" sz="2400" dirty="0" smtClean="0"/>
              <a:t>100% usage inapproprié hypnotique</a:t>
            </a:r>
          </a:p>
          <a:p>
            <a:r>
              <a:rPr lang="fr-FR" sz="2400" dirty="0" smtClean="0"/>
              <a:t>65% of usage inapproprié  z-hypnotique.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Inoffensif</a:t>
            </a:r>
            <a:endParaRPr lang="fr-CH" dirty="0"/>
          </a:p>
        </p:txBody>
      </p:sp>
      <p:pic>
        <p:nvPicPr>
          <p:cNvPr id="7170" name="Picture 2" descr="http://fr.web.img5.acsta.net/medias/nmedia/00/02/49/46/affi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357298"/>
            <a:ext cx="3714776" cy="4948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Enquête 2011: soumission chimique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2400" dirty="0" smtClean="0"/>
              <a:t>Environ 80 cas avérés </a:t>
            </a:r>
          </a:p>
          <a:p>
            <a:r>
              <a:rPr lang="fr-CH" sz="2400" dirty="0" smtClean="0"/>
              <a:t>19 </a:t>
            </a:r>
            <a:r>
              <a:rPr lang="fr-CH" sz="2400" dirty="0" err="1" smtClean="0"/>
              <a:t>clonazépam</a:t>
            </a:r>
            <a:r>
              <a:rPr lang="fr-CH" sz="2400" dirty="0" smtClean="0"/>
              <a:t> (</a:t>
            </a:r>
            <a:r>
              <a:rPr lang="fr-CH" sz="2400" dirty="0" err="1" smtClean="0"/>
              <a:t>Rivotril</a:t>
            </a:r>
            <a:r>
              <a:rPr lang="fr-CH" sz="2400" dirty="0" smtClean="0"/>
              <a:t>, solution colorée en bleu depuis 2012)</a:t>
            </a:r>
          </a:p>
          <a:p>
            <a:r>
              <a:rPr lang="fr-CH" sz="2400" dirty="0" smtClean="0"/>
              <a:t>14 </a:t>
            </a:r>
            <a:r>
              <a:rPr lang="fr-CH" sz="2400" dirty="0" err="1" smtClean="0"/>
              <a:t>zolpidem</a:t>
            </a:r>
            <a:r>
              <a:rPr lang="fr-CH" sz="2400" dirty="0" smtClean="0"/>
              <a:t> (</a:t>
            </a:r>
            <a:r>
              <a:rPr lang="fr-CH" sz="2400" dirty="0" err="1" smtClean="0"/>
              <a:t>Stilnox</a:t>
            </a:r>
            <a:r>
              <a:rPr lang="fr-CH" sz="2400" dirty="0" smtClean="0"/>
              <a:t>)</a:t>
            </a:r>
          </a:p>
          <a:p>
            <a:r>
              <a:rPr lang="fr-CH" sz="2400" dirty="0" smtClean="0"/>
              <a:t>12 </a:t>
            </a:r>
            <a:r>
              <a:rPr lang="fr-CH" sz="2400" dirty="0" err="1" smtClean="0"/>
              <a:t>bromazépam</a:t>
            </a:r>
            <a:r>
              <a:rPr lang="fr-CH" sz="2400" dirty="0" smtClean="0"/>
              <a:t> (</a:t>
            </a:r>
            <a:r>
              <a:rPr lang="fr-CH" sz="2400" dirty="0" err="1" smtClean="0"/>
              <a:t>Lexotanil</a:t>
            </a:r>
            <a:r>
              <a:rPr lang="fr-CH" sz="2400" dirty="0" smtClean="0"/>
              <a:t>)</a:t>
            </a:r>
          </a:p>
          <a:p>
            <a:r>
              <a:rPr lang="fr-CH" sz="2400" dirty="0" smtClean="0"/>
              <a:t>6 </a:t>
            </a:r>
            <a:r>
              <a:rPr lang="fr-CH" sz="2400" dirty="0" err="1" smtClean="0"/>
              <a:t>lorazépam</a:t>
            </a:r>
            <a:r>
              <a:rPr lang="fr-CH" sz="2400" dirty="0" smtClean="0"/>
              <a:t> (</a:t>
            </a:r>
            <a:r>
              <a:rPr lang="fr-CH" sz="2400" dirty="0" err="1" smtClean="0"/>
              <a:t>Temesta</a:t>
            </a:r>
            <a:r>
              <a:rPr lang="fr-CH" sz="2400" dirty="0" smtClean="0"/>
              <a:t>)</a:t>
            </a:r>
            <a:br>
              <a:rPr lang="fr-CH" sz="2400" dirty="0" smtClean="0"/>
            </a:br>
            <a:endParaRPr lang="fr-CH" sz="2400" dirty="0" smtClean="0"/>
          </a:p>
          <a:p>
            <a:r>
              <a:rPr lang="fr-CH" sz="2400" dirty="0" smtClean="0"/>
              <a:t>« Seulement 1 GHB »</a:t>
            </a:r>
            <a:endParaRPr lang="fr-CH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115196" cy="1143000"/>
          </a:xfrm>
        </p:spPr>
        <p:txBody>
          <a:bodyPr/>
          <a:lstStyle/>
          <a:p>
            <a:r>
              <a:rPr lang="fr-CH" dirty="0" smtClean="0"/>
              <a:t>Des vieux médicaments</a:t>
            </a:r>
            <a:endParaRPr lang="fr-CH" dirty="0"/>
          </a:p>
        </p:txBody>
      </p:sp>
      <p:pic>
        <p:nvPicPr>
          <p:cNvPr id="8194" name="Picture 2" descr="http://3.bp.blogspot.com/-0J0wIs6ZdwY/UCa5wfdiQ0I/AAAAAAAAB20/i0caP_xt-hM/s1600/affiche+les+vieux+de+la+viei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214422"/>
            <a:ext cx="3911231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Les overdose avec les BZD ne sont pas possibles</a:t>
            </a:r>
            <a:endParaRPr lang="fr-CH" dirty="0"/>
          </a:p>
        </p:txBody>
      </p:sp>
      <p:pic>
        <p:nvPicPr>
          <p:cNvPr id="5122" name="Picture 2" descr="http://content6.flixster.com/movie/10/85/93/10859312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571612"/>
            <a:ext cx="3571900" cy="4942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786710" cy="1143000"/>
          </a:xfrm>
        </p:spPr>
        <p:txBody>
          <a:bodyPr/>
          <a:lstStyle/>
          <a:p>
            <a:r>
              <a:rPr lang="fr-CH" dirty="0" smtClean="0"/>
              <a:t>Mort par suicide chez &gt;65 ans 1993-99 UK</a:t>
            </a:r>
            <a:endParaRPr lang="fr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7686" t="20508" r="42350" b="14062"/>
          <a:stretch>
            <a:fillRect/>
          </a:stretch>
        </p:blipFill>
        <p:spPr bwMode="auto">
          <a:xfrm>
            <a:off x="285720" y="1500174"/>
            <a:ext cx="650085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57158" y="6215082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latin typeface="Univers Medium"/>
              </a:rPr>
              <a:t>Shah et col. 2002</a:t>
            </a:r>
            <a:endParaRPr lang="fr-CH" dirty="0">
              <a:latin typeface="Univers Medium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5429264"/>
            <a:ext cx="6572296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Consommés principalement par des hommes jeunes</a:t>
            </a:r>
            <a:endParaRPr lang="fr-CH" dirty="0"/>
          </a:p>
        </p:txBody>
      </p:sp>
      <p:pic>
        <p:nvPicPr>
          <p:cNvPr id="26628" name="Picture 4" descr="http://toutelaculture.com/wp-content/uploads/2014/03/le_peril_jeun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500174"/>
            <a:ext cx="3643338" cy="4954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747" y="0"/>
            <a:ext cx="9198747" cy="65008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Des calmants</a:t>
            </a:r>
            <a:endParaRPr lang="fr-CH" dirty="0"/>
          </a:p>
        </p:txBody>
      </p:sp>
      <p:pic>
        <p:nvPicPr>
          <p:cNvPr id="27650" name="Picture 2" descr="http://cineday.orange.fr/images/film/origin/2013/11/14/affiche-francaise-on-se-calme-et-on-boit-frais-a-saint-tropez_5284423dac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357298"/>
            <a:ext cx="3786214" cy="5184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643050"/>
            <a:ext cx="7115196" cy="4525963"/>
          </a:xfrm>
        </p:spPr>
        <p:txBody>
          <a:bodyPr>
            <a:normAutofit lnSpcReduction="10000"/>
          </a:bodyPr>
          <a:lstStyle/>
          <a:p>
            <a:r>
              <a:rPr lang="fr-CH" sz="2000" dirty="0" smtClean="0"/>
              <a:t>mon </a:t>
            </a:r>
            <a:r>
              <a:rPr lang="fr-CH" sz="2000" dirty="0" err="1" smtClean="0"/>
              <a:t>medecin</a:t>
            </a:r>
            <a:r>
              <a:rPr lang="fr-CH" sz="2000" dirty="0" smtClean="0"/>
              <a:t> me prescrit </a:t>
            </a:r>
            <a:r>
              <a:rPr lang="fr-CH" sz="2000" b="1" dirty="0" smtClean="0"/>
              <a:t>0.25 de </a:t>
            </a:r>
            <a:r>
              <a:rPr lang="fr-CH" sz="2000" b="1" dirty="0" err="1" smtClean="0"/>
              <a:t>xanax</a:t>
            </a:r>
            <a:r>
              <a:rPr lang="fr-CH" sz="2000" b="1" dirty="0" smtClean="0"/>
              <a:t> </a:t>
            </a:r>
            <a:r>
              <a:rPr lang="fr-CH" sz="2000" dirty="0" smtClean="0"/>
              <a:t>j'ai pris l'</a:t>
            </a:r>
            <a:r>
              <a:rPr lang="fr-CH" sz="2000" dirty="0" err="1" smtClean="0"/>
              <a:t>equivalent</a:t>
            </a:r>
            <a:r>
              <a:rPr lang="fr-CH" sz="2000" dirty="0" smtClean="0"/>
              <a:t> d'un mois en </a:t>
            </a:r>
            <a:r>
              <a:rPr lang="fr-CH" sz="2000" dirty="0" err="1" smtClean="0"/>
              <a:t>sune</a:t>
            </a:r>
            <a:r>
              <a:rPr lang="fr-CH" sz="2000" dirty="0" smtClean="0"/>
              <a:t> semaine avec de la </a:t>
            </a:r>
            <a:r>
              <a:rPr lang="fr-CH" sz="2000" dirty="0" err="1" smtClean="0"/>
              <a:t>biere</a:t>
            </a:r>
            <a:r>
              <a:rPr lang="fr-CH" sz="2000" dirty="0" smtClean="0"/>
              <a:t> (mais pas </a:t>
            </a:r>
            <a:r>
              <a:rPr lang="fr-CH" sz="2000" dirty="0" err="1" smtClean="0"/>
              <a:t>just</a:t>
            </a:r>
            <a:r>
              <a:rPr lang="fr-CH" sz="2000" dirty="0" smtClean="0"/>
              <a:t> </a:t>
            </a:r>
            <a:r>
              <a:rPr lang="fr-CH" sz="2000" dirty="0" err="1" smtClean="0"/>
              <a:t>eune</a:t>
            </a:r>
            <a:r>
              <a:rPr lang="fr-CH" sz="2000" dirty="0" smtClean="0"/>
              <a:t> ou deux nan </a:t>
            </a:r>
            <a:r>
              <a:rPr lang="fr-CH" sz="2000" dirty="0" err="1" smtClean="0"/>
              <a:t>nan</a:t>
            </a:r>
            <a:r>
              <a:rPr lang="fr-CH" sz="2000" dirty="0" smtClean="0"/>
              <a:t> des litres et des litres de </a:t>
            </a:r>
            <a:r>
              <a:rPr lang="fr-CH" sz="2000" dirty="0" err="1" smtClean="0"/>
              <a:t>biere</a:t>
            </a:r>
            <a:r>
              <a:rPr lang="fr-CH" sz="2000" dirty="0" smtClean="0"/>
              <a:t>) et bah je peux te dire c'est cool sur le coup tu pique du blaze a </a:t>
            </a:r>
            <a:r>
              <a:rPr lang="fr-CH" sz="2000" dirty="0" err="1" smtClean="0"/>
              <a:t>moitier</a:t>
            </a:r>
            <a:r>
              <a:rPr lang="fr-CH" sz="2000" dirty="0" smtClean="0"/>
              <a:t>, tu es relax, </a:t>
            </a:r>
            <a:r>
              <a:rPr lang="fr-CH" sz="2000" b="1" dirty="0" smtClean="0"/>
              <a:t>mais par contre j'ai fais </a:t>
            </a:r>
            <a:r>
              <a:rPr lang="fr-CH" sz="2000" b="1" dirty="0" err="1" smtClean="0"/>
              <a:t>baucoup</a:t>
            </a:r>
            <a:r>
              <a:rPr lang="fr-CH" sz="2000" b="1" dirty="0" smtClean="0"/>
              <a:t> de connerie (donc je me rappelle plus de rien! </a:t>
            </a:r>
            <a:r>
              <a:rPr lang="fr-CH" sz="2000" dirty="0" smtClean="0"/>
              <a:t>) une fois j'ai pris mon scooter sur des route de </a:t>
            </a:r>
            <a:r>
              <a:rPr lang="fr-CH" sz="2000" dirty="0" err="1" smtClean="0"/>
              <a:t>lozere</a:t>
            </a:r>
            <a:r>
              <a:rPr lang="fr-CH" sz="2000" dirty="0" smtClean="0"/>
              <a:t> toute </a:t>
            </a:r>
            <a:r>
              <a:rPr lang="fr-CH" sz="2000" dirty="0" err="1" smtClean="0"/>
              <a:t>pourrite</a:t>
            </a:r>
            <a:r>
              <a:rPr lang="fr-CH" sz="2000" dirty="0" smtClean="0"/>
              <a:t> et </a:t>
            </a:r>
            <a:r>
              <a:rPr lang="fr-CH" sz="2000" dirty="0" err="1" smtClean="0"/>
              <a:t>mega</a:t>
            </a:r>
            <a:r>
              <a:rPr lang="fr-CH" sz="2000" dirty="0" smtClean="0"/>
              <a:t> dangereuse j'aurais pu y passé!!! une autre fois </a:t>
            </a:r>
            <a:r>
              <a:rPr lang="fr-CH" sz="2000" dirty="0" err="1" smtClean="0"/>
              <a:t>cest</a:t>
            </a:r>
            <a:r>
              <a:rPr lang="fr-CH" sz="2000" dirty="0" smtClean="0"/>
              <a:t> mon homme je l'ai taper (avec ma force de mouche) la </a:t>
            </a:r>
            <a:r>
              <a:rPr lang="fr-CH" sz="2000" dirty="0" err="1" smtClean="0"/>
              <a:t>derniere</a:t>
            </a:r>
            <a:r>
              <a:rPr lang="fr-CH" sz="2000" dirty="0" smtClean="0"/>
              <a:t> en </a:t>
            </a:r>
            <a:r>
              <a:rPr lang="fr-CH" sz="2000" b="1" dirty="0" smtClean="0"/>
              <a:t>date avec ma </a:t>
            </a:r>
            <a:r>
              <a:rPr lang="fr-CH" sz="2000" b="1" dirty="0" err="1" smtClean="0"/>
              <a:t>mere</a:t>
            </a:r>
            <a:r>
              <a:rPr lang="fr-CH" sz="2000" b="1" dirty="0" smtClean="0"/>
              <a:t> ca s'est barré en couille elle a faillir m'</a:t>
            </a:r>
            <a:r>
              <a:rPr lang="fr-CH" sz="2000" b="1" dirty="0" err="1" smtClean="0"/>
              <a:t>exploer</a:t>
            </a:r>
            <a:r>
              <a:rPr lang="fr-CH" sz="2000" b="1" dirty="0" smtClean="0"/>
              <a:t> une </a:t>
            </a:r>
            <a:r>
              <a:rPr lang="fr-CH" sz="2000" b="1" dirty="0" err="1" smtClean="0"/>
              <a:t>bouttaille</a:t>
            </a:r>
            <a:r>
              <a:rPr lang="fr-CH" sz="2000" b="1" dirty="0" smtClean="0"/>
              <a:t> de vin sur la </a:t>
            </a:r>
            <a:r>
              <a:rPr lang="fr-CH" sz="2000" b="1" dirty="0" err="1" smtClean="0"/>
              <a:t>geule</a:t>
            </a:r>
            <a:r>
              <a:rPr lang="fr-CH" sz="2000" dirty="0" smtClean="0"/>
              <a:t>!! et tout ca je m'en souviens pas!!!!!! j'ai fais que n'importe quoi a me </a:t>
            </a:r>
            <a:r>
              <a:rPr lang="fr-CH" sz="2000" dirty="0" err="1" smtClean="0"/>
              <a:t>defoncé</a:t>
            </a:r>
            <a:r>
              <a:rPr lang="fr-CH" sz="2000" dirty="0" smtClean="0"/>
              <a:t> avec du </a:t>
            </a:r>
            <a:r>
              <a:rPr lang="fr-CH" sz="2000" dirty="0" err="1" smtClean="0"/>
              <a:t>xanax</a:t>
            </a:r>
            <a:r>
              <a:rPr lang="fr-CH" sz="2000" dirty="0" smtClean="0"/>
              <a:t> et j'arrivais pas a </a:t>
            </a:r>
            <a:r>
              <a:rPr lang="fr-CH" sz="2000" dirty="0" err="1" smtClean="0"/>
              <a:t>controler</a:t>
            </a:r>
            <a:r>
              <a:rPr lang="fr-CH" sz="2000" dirty="0" smtClean="0"/>
              <a:t> la prise de </a:t>
            </a:r>
            <a:r>
              <a:rPr lang="fr-CH" sz="2000" dirty="0" err="1" smtClean="0"/>
              <a:t>medoc</a:t>
            </a:r>
            <a:r>
              <a:rPr lang="fr-CH" sz="2000" dirty="0" smtClean="0"/>
              <a:t>!! je m'en rend plus </a:t>
            </a:r>
            <a:r>
              <a:rPr lang="fr-CH" sz="2000" dirty="0" err="1" smtClean="0"/>
              <a:t>ccompte</a:t>
            </a:r>
            <a:r>
              <a:rPr lang="fr-CH" sz="2000" dirty="0" smtClean="0"/>
              <a:t> </a:t>
            </a:r>
            <a:r>
              <a:rPr lang="fr-CH" sz="2000" dirty="0" err="1" smtClean="0"/>
              <a:t>apres</a:t>
            </a:r>
            <a:r>
              <a:rPr lang="fr-CH" sz="2000" dirty="0" smtClean="0"/>
              <a:t>!!! </a:t>
            </a:r>
          </a:p>
          <a:p>
            <a:endParaRPr lang="fr-CH" dirty="0" smtClean="0"/>
          </a:p>
          <a:p>
            <a:endParaRPr lang="fr-CH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471" t="15625" r="17642" b="65820"/>
          <a:stretch>
            <a:fillRect/>
          </a:stretch>
        </p:blipFill>
        <p:spPr bwMode="auto">
          <a:xfrm>
            <a:off x="0" y="0"/>
            <a:ext cx="857256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981075"/>
            <a:ext cx="7632700" cy="792163"/>
          </a:xfrm>
          <a:noFill/>
        </p:spPr>
        <p:txBody>
          <a:bodyPr/>
          <a:lstStyle/>
          <a:p>
            <a:pPr eaLnBrk="1" hangingPunct="1"/>
            <a:r>
              <a:rPr lang="fr-CH" sz="3200" smtClean="0"/>
              <a:t>Réactions paradoxales: Manifestations</a:t>
            </a:r>
            <a:endParaRPr lang="fr-FR" sz="3200" smtClean="0"/>
          </a:p>
        </p:txBody>
      </p:sp>
      <p:sp>
        <p:nvSpPr>
          <p:cNvPr id="176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89138"/>
            <a:ext cx="7848600" cy="4032250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140000"/>
              </a:lnSpc>
            </a:pPr>
            <a:r>
              <a:rPr lang="fr-CH" dirty="0" smtClean="0"/>
              <a:t>Passages à l’acte soudains</a:t>
            </a:r>
          </a:p>
          <a:p>
            <a:pPr eaLnBrk="1" hangingPunct="1">
              <a:lnSpc>
                <a:spcPct val="140000"/>
              </a:lnSpc>
            </a:pPr>
            <a:r>
              <a:rPr lang="fr-CH" dirty="0" smtClean="0"/>
              <a:t>Souvent précédé par un événement de frustration ou de provocation</a:t>
            </a:r>
          </a:p>
          <a:p>
            <a:pPr eaLnBrk="1" hangingPunct="1">
              <a:lnSpc>
                <a:spcPct val="140000"/>
              </a:lnSpc>
            </a:pPr>
            <a:r>
              <a:rPr lang="fr-CH" dirty="0" smtClean="0"/>
              <a:t>Symptômes</a:t>
            </a:r>
          </a:p>
          <a:p>
            <a:pPr lvl="1" eaLnBrk="1" hangingPunct="1">
              <a:lnSpc>
                <a:spcPct val="140000"/>
              </a:lnSpc>
            </a:pPr>
            <a:r>
              <a:rPr lang="fr-CH" dirty="0" smtClean="0"/>
              <a:t>Irritabilité</a:t>
            </a:r>
          </a:p>
          <a:p>
            <a:pPr lvl="1" eaLnBrk="1" hangingPunct="1">
              <a:lnSpc>
                <a:spcPct val="140000"/>
              </a:lnSpc>
            </a:pPr>
            <a:r>
              <a:rPr lang="fr-CH" dirty="0" smtClean="0"/>
              <a:t>Comportement violent (</a:t>
            </a:r>
            <a:r>
              <a:rPr lang="fr-CH" dirty="0" err="1" smtClean="0"/>
              <a:t>désinhibition</a:t>
            </a:r>
            <a:r>
              <a:rPr lang="fr-CH" dirty="0" smtClean="0"/>
              <a:t>, agression physique, insultes)</a:t>
            </a:r>
          </a:p>
          <a:p>
            <a:pPr lvl="1" eaLnBrk="1" hangingPunct="1">
              <a:lnSpc>
                <a:spcPct val="140000"/>
              </a:lnSpc>
            </a:pPr>
            <a:r>
              <a:rPr lang="fr-CH" dirty="0" smtClean="0"/>
              <a:t>Fort niveau d’anxiété</a:t>
            </a:r>
          </a:p>
          <a:p>
            <a:pPr lvl="1" eaLnBrk="1" hangingPunct="1">
              <a:lnSpc>
                <a:spcPct val="140000"/>
              </a:lnSpc>
            </a:pPr>
            <a:r>
              <a:rPr lang="fr-CH" dirty="0" smtClean="0"/>
              <a:t>Réactions de rage, d’intolérance à la frustration </a:t>
            </a:r>
          </a:p>
          <a:p>
            <a:pPr lvl="1" eaLnBrk="1" hangingPunct="1">
              <a:lnSpc>
                <a:spcPct val="140000"/>
              </a:lnSpc>
            </a:pPr>
            <a:r>
              <a:rPr lang="fr-CH" dirty="0" smtClean="0"/>
              <a:t>Altération de la vigilance</a:t>
            </a:r>
          </a:p>
          <a:p>
            <a:pPr lvl="1" eaLnBrk="1" hangingPunct="1">
              <a:lnSpc>
                <a:spcPct val="140000"/>
              </a:lnSpc>
            </a:pPr>
            <a:r>
              <a:rPr lang="fr-CH" dirty="0" smtClean="0"/>
              <a:t>Amnésie antérograde</a:t>
            </a:r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457200" y="1828800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762310" name="Text Box 6"/>
          <p:cNvSpPr txBox="1">
            <a:spLocks noChangeArrowheads="1"/>
          </p:cNvSpPr>
          <p:nvPr/>
        </p:nvSpPr>
        <p:spPr bwMode="auto">
          <a:xfrm rot="-5400000">
            <a:off x="-904875" y="3086100"/>
            <a:ext cx="2651125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800" i="1">
                <a:solidFill>
                  <a:srgbClr val="AC6600"/>
                </a:solidFill>
              </a:rPr>
              <a:t>Saïas &amp; Gallarda, 2008</a:t>
            </a:r>
            <a:endParaRPr lang="fr-FR" sz="1800" i="1">
              <a:solidFill>
                <a:srgbClr val="AC66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6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6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6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6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6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6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6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6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6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62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306" grpId="0"/>
      <p:bldP spid="1762307" grpId="0" build="p"/>
      <p:bldP spid="17623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1604" y="642918"/>
            <a:ext cx="7115196" cy="1143000"/>
          </a:xfrm>
        </p:spPr>
        <p:txBody>
          <a:bodyPr/>
          <a:lstStyle/>
          <a:p>
            <a:r>
              <a:rPr lang="fr-CH" dirty="0" smtClean="0"/>
              <a:t>Le coup de folie de Delarue</a:t>
            </a:r>
            <a:br>
              <a:rPr lang="fr-CH" dirty="0" smtClean="0"/>
            </a:br>
            <a:r>
              <a:rPr lang="fr-CH" dirty="0" smtClean="0"/>
              <a:t>« Air rage »</a:t>
            </a:r>
            <a:br>
              <a:rPr lang="fr-CH" dirty="0" smtClean="0"/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00166" y="2000240"/>
            <a:ext cx="7115196" cy="4525963"/>
          </a:xfrm>
        </p:spPr>
        <p:txBody>
          <a:bodyPr>
            <a:normAutofit/>
          </a:bodyPr>
          <a:lstStyle/>
          <a:p>
            <a:r>
              <a:rPr lang="fr-CH" sz="2400" dirty="0" smtClean="0"/>
              <a:t>En route pour l'Afrique du Sud, l'animateur télé, après avoir ingéré alcool et tranquillisants pour calmer sa peur de l'avion, s'en est pris violemment au personnel de bord et aux passagers…</a:t>
            </a:r>
            <a:endParaRPr lang="en-US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981075"/>
            <a:ext cx="7632700" cy="792163"/>
          </a:xfrm>
          <a:noFill/>
        </p:spPr>
        <p:txBody>
          <a:bodyPr/>
          <a:lstStyle/>
          <a:p>
            <a:pPr eaLnBrk="1" hangingPunct="1"/>
            <a:r>
              <a:rPr lang="fr-CH" smtClean="0"/>
              <a:t>Réactions paradoxales</a:t>
            </a:r>
            <a:endParaRPr lang="fr-FR" smtClean="0"/>
          </a:p>
        </p:txBody>
      </p:sp>
      <p:sp>
        <p:nvSpPr>
          <p:cNvPr id="176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89138"/>
            <a:ext cx="7848600" cy="4032250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fr-CH" sz="2000" dirty="0" smtClean="0"/>
              <a:t>Epidémiologie</a:t>
            </a:r>
          </a:p>
          <a:p>
            <a:pPr eaLnBrk="1" hangingPunct="1">
              <a:lnSpc>
                <a:spcPct val="130000"/>
              </a:lnSpc>
            </a:pPr>
            <a:r>
              <a:rPr lang="fr-CH" sz="2000" dirty="0" smtClean="0"/>
              <a:t>Population générale &lt; 1% </a:t>
            </a:r>
          </a:p>
          <a:p>
            <a:pPr eaLnBrk="1" hangingPunct="1">
              <a:lnSpc>
                <a:spcPct val="130000"/>
              </a:lnSpc>
            </a:pPr>
            <a:r>
              <a:rPr lang="fr-CH" sz="2000" dirty="0" smtClean="0"/>
              <a:t>Patients traités pour tr. anxieux 6-20%</a:t>
            </a:r>
          </a:p>
          <a:p>
            <a:pPr eaLnBrk="1" hangingPunct="1">
              <a:lnSpc>
                <a:spcPct val="130000"/>
              </a:lnSpc>
            </a:pPr>
            <a:r>
              <a:rPr lang="fr-CH" sz="2000" dirty="0" smtClean="0"/>
              <a:t>&gt;50 % patients Borderline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fr-CH" sz="2000" dirty="0" smtClean="0"/>
              <a:t>Pharmacologie</a:t>
            </a:r>
          </a:p>
          <a:p>
            <a:pPr eaLnBrk="1" hangingPunct="1">
              <a:lnSpc>
                <a:spcPct val="130000"/>
              </a:lnSpc>
            </a:pPr>
            <a:r>
              <a:rPr lang="fr-CH" sz="2000" dirty="0" smtClean="0"/>
              <a:t>Toutes les benzodiazépines concernées</a:t>
            </a:r>
          </a:p>
          <a:p>
            <a:pPr eaLnBrk="1" hangingPunct="1">
              <a:lnSpc>
                <a:spcPct val="130000"/>
              </a:lnSpc>
            </a:pPr>
            <a:r>
              <a:rPr lang="fr-CH" sz="2000" dirty="0" smtClean="0"/>
              <a:t>A toutes les doses</a:t>
            </a:r>
          </a:p>
          <a:p>
            <a:pPr eaLnBrk="1" hangingPunct="1">
              <a:lnSpc>
                <a:spcPct val="130000"/>
              </a:lnSpc>
            </a:pPr>
            <a:r>
              <a:rPr lang="fr-CH" sz="2000" dirty="0" smtClean="0"/>
              <a:t>A tout moment du traitement</a:t>
            </a:r>
          </a:p>
          <a:p>
            <a:pPr eaLnBrk="1" hangingPunct="1">
              <a:lnSpc>
                <a:spcPct val="130000"/>
              </a:lnSpc>
            </a:pPr>
            <a:r>
              <a:rPr lang="fr-CH" sz="2000" dirty="0" smtClean="0">
                <a:sym typeface="Wingdings 3" pitchFamily="18" charset="2"/>
              </a:rPr>
              <a:t> activité </a:t>
            </a:r>
            <a:r>
              <a:rPr lang="fr-CH" sz="2000" dirty="0" err="1" smtClean="0">
                <a:sym typeface="Wingdings 3" pitchFamily="18" charset="2"/>
              </a:rPr>
              <a:t>sérotoninergique</a:t>
            </a:r>
            <a:endParaRPr lang="fr-CH" sz="2000" dirty="0" smtClean="0">
              <a:sym typeface="Wingdings 3" pitchFamily="18" charset="2"/>
            </a:endParaRPr>
          </a:p>
          <a:p>
            <a:pPr eaLnBrk="1" hangingPunct="1">
              <a:lnSpc>
                <a:spcPct val="130000"/>
              </a:lnSpc>
            </a:pPr>
            <a:endParaRPr lang="fr-CH" sz="1800" dirty="0" smtClean="0"/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457200" y="1828800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765382" name="Text Box 6"/>
          <p:cNvSpPr txBox="1">
            <a:spLocks noChangeArrowheads="1"/>
          </p:cNvSpPr>
          <p:nvPr/>
        </p:nvSpPr>
        <p:spPr bwMode="auto">
          <a:xfrm rot="-5400000">
            <a:off x="-1422400" y="3517901"/>
            <a:ext cx="3754437" cy="550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70000"/>
              </a:lnSpc>
            </a:pPr>
            <a:r>
              <a:rPr lang="fr-CH" sz="1200" i="1">
                <a:solidFill>
                  <a:srgbClr val="AC6600"/>
                </a:solidFill>
              </a:rPr>
              <a:t>Saïas &amp; Gallarda, 2008; Svenson &amp; Hamilton1966</a:t>
            </a:r>
          </a:p>
          <a:p>
            <a:pPr algn="r">
              <a:lnSpc>
                <a:spcPct val="70000"/>
              </a:lnSpc>
            </a:pPr>
            <a:r>
              <a:rPr lang="fr-CH" sz="1200" i="1">
                <a:solidFill>
                  <a:srgbClr val="AC6600"/>
                </a:solidFill>
              </a:rPr>
              <a:t>Bramness et al., 2006; Gardner et al., 1987 </a:t>
            </a:r>
          </a:p>
          <a:p>
            <a:pPr algn="r">
              <a:lnSpc>
                <a:spcPct val="70000"/>
              </a:lnSpc>
            </a:pPr>
            <a:r>
              <a:rPr lang="fr-FR" sz="1200" i="1">
                <a:solidFill>
                  <a:srgbClr val="AC6600"/>
                </a:solidFill>
              </a:rPr>
              <a:t>Senninger et al., 1995; O’Sullivan et al., 1994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6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6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6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6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6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6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6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6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65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65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5378" grpId="0"/>
      <p:bldP spid="1765379" grpId="0" build="p"/>
      <p:bldP spid="176538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mentia2014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571612"/>
            <a:ext cx="3163041" cy="4572032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en/f/fd/Dementiamov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571612"/>
            <a:ext cx="3214710" cy="4593830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fr-CH" dirty="0" smtClean="0"/>
              <a:t>Inoffensif le retour</a:t>
            </a:r>
            <a:endParaRPr lang="fr-CH" dirty="0"/>
          </a:p>
        </p:txBody>
      </p:sp>
      <p:pic>
        <p:nvPicPr>
          <p:cNvPr id="1030" name="Picture 6" descr="Dementia 13 (1963) Pos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5650" y="1571612"/>
            <a:ext cx="2038350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89138"/>
            <a:ext cx="7715250" cy="1223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000" dirty="0" smtClean="0"/>
              <a:t>1954 Découverte groupe des benzodiazépines</a:t>
            </a:r>
          </a:p>
          <a:p>
            <a:pPr eaLnBrk="1" hangingPunct="1">
              <a:lnSpc>
                <a:spcPct val="90000"/>
              </a:lnSpc>
            </a:pPr>
            <a:r>
              <a:rPr lang="fr-FR" sz="2000" dirty="0" smtClean="0"/>
              <a:t>1960 Mise sur le marché </a:t>
            </a:r>
            <a:r>
              <a:rPr lang="fr-FR" sz="2000" dirty="0" err="1" smtClean="0"/>
              <a:t>chlordiazépoxide</a:t>
            </a:r>
            <a:r>
              <a:rPr lang="fr-FR" sz="2000" dirty="0" smtClean="0"/>
              <a:t> (</a:t>
            </a:r>
            <a:r>
              <a:rPr lang="fr-FR" sz="2000" dirty="0" err="1" smtClean="0"/>
              <a:t>Librium</a:t>
            </a:r>
            <a:r>
              <a:rPr lang="fr-FR" sz="2000" dirty="0" smtClean="0"/>
              <a:t> ®)</a:t>
            </a:r>
          </a:p>
          <a:p>
            <a:pPr eaLnBrk="1" hangingPunct="1">
              <a:lnSpc>
                <a:spcPct val="90000"/>
              </a:lnSpc>
            </a:pPr>
            <a:r>
              <a:rPr lang="fr-FR" sz="2000" dirty="0" smtClean="0"/>
              <a:t>Modifications chimiques de la structure de base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1800" dirty="0" smtClean="0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796925" y="3522663"/>
            <a:ext cx="1668463" cy="1706562"/>
            <a:chOff x="502" y="2433"/>
            <a:chExt cx="1051" cy="1075"/>
          </a:xfrm>
        </p:grpSpPr>
        <p:sp>
          <p:nvSpPr>
            <p:cNvPr id="8212" name="Rectangle 8"/>
            <p:cNvSpPr>
              <a:spLocks noChangeArrowheads="1"/>
            </p:cNvSpPr>
            <p:nvPr/>
          </p:nvSpPr>
          <p:spPr bwMode="auto">
            <a:xfrm>
              <a:off x="502" y="3141"/>
              <a:ext cx="1051" cy="3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FR" sz="1600"/>
                <a:t>Diazépam 1963</a:t>
              </a:r>
            </a:p>
            <a:p>
              <a:pPr marL="342900" indent="-342900"/>
              <a:r>
                <a:rPr lang="fr-FR" sz="1600"/>
                <a:t>(Valium®)</a:t>
              </a:r>
            </a:p>
          </p:txBody>
        </p:sp>
        <p:pic>
          <p:nvPicPr>
            <p:cNvPr id="8213" name="Picture 2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" y="2433"/>
              <a:ext cx="591" cy="6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554288" y="4292600"/>
            <a:ext cx="1897062" cy="1706563"/>
            <a:chOff x="1699" y="2976"/>
            <a:chExt cx="1195" cy="1075"/>
          </a:xfrm>
        </p:grpSpPr>
        <p:sp>
          <p:nvSpPr>
            <p:cNvPr id="8210" name="Rectangle 12"/>
            <p:cNvSpPr>
              <a:spLocks noChangeArrowheads="1"/>
            </p:cNvSpPr>
            <p:nvPr/>
          </p:nvSpPr>
          <p:spPr bwMode="auto">
            <a:xfrm>
              <a:off x="1699" y="3684"/>
              <a:ext cx="1195" cy="3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FR" sz="1600"/>
                <a:t>Clonazépam 1973</a:t>
              </a:r>
            </a:p>
            <a:p>
              <a:pPr marL="342900" indent="-342900"/>
              <a:r>
                <a:rPr lang="fr-FR" sz="1600"/>
                <a:t>(Rivotril®)</a:t>
              </a:r>
            </a:p>
          </p:txBody>
        </p:sp>
        <p:pic>
          <p:nvPicPr>
            <p:cNvPr id="8211" name="Picture 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7" y="2976"/>
              <a:ext cx="701" cy="6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4735513" y="4292600"/>
            <a:ext cx="2519362" cy="1635125"/>
            <a:chOff x="2620" y="2659"/>
            <a:chExt cx="1587" cy="1030"/>
          </a:xfrm>
        </p:grpSpPr>
        <p:sp>
          <p:nvSpPr>
            <p:cNvPr id="8208" name="Rectangle 14"/>
            <p:cNvSpPr>
              <a:spLocks noChangeArrowheads="1"/>
            </p:cNvSpPr>
            <p:nvPr/>
          </p:nvSpPr>
          <p:spPr bwMode="auto">
            <a:xfrm>
              <a:off x="2620" y="3322"/>
              <a:ext cx="1587" cy="3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lvl="1" indent="-285750"/>
              <a:r>
                <a:rPr lang="fr-FR" sz="1600"/>
                <a:t>Flunitrazépam 1975</a:t>
              </a:r>
            </a:p>
            <a:p>
              <a:pPr marL="742950" lvl="1" indent="-285750"/>
              <a:r>
                <a:rPr lang="fr-FR" sz="1600"/>
                <a:t>(Rohypnol®)</a:t>
              </a:r>
            </a:p>
          </p:txBody>
        </p:sp>
        <p:pic>
          <p:nvPicPr>
            <p:cNvPr id="8209" name="Picture 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28" y="2659"/>
              <a:ext cx="668" cy="6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424613" y="3451225"/>
            <a:ext cx="2220912" cy="1706563"/>
            <a:chOff x="4047" y="2251"/>
            <a:chExt cx="1399" cy="1075"/>
          </a:xfrm>
        </p:grpSpPr>
        <p:sp>
          <p:nvSpPr>
            <p:cNvPr id="8206" name="Rectangle 18"/>
            <p:cNvSpPr>
              <a:spLocks noChangeArrowheads="1"/>
            </p:cNvSpPr>
            <p:nvPr/>
          </p:nvSpPr>
          <p:spPr bwMode="auto">
            <a:xfrm>
              <a:off x="4047" y="2959"/>
              <a:ext cx="1399" cy="3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lvl="1" indent="-285750"/>
              <a:r>
                <a:rPr lang="fr-FR" sz="1600"/>
                <a:t>Midazolam 1982</a:t>
              </a:r>
            </a:p>
            <a:p>
              <a:pPr marL="742950" lvl="1" indent="-285750"/>
              <a:r>
                <a:rPr lang="fr-FR" sz="1600"/>
                <a:t>(Dormicum®)</a:t>
              </a:r>
            </a:p>
          </p:txBody>
        </p:sp>
        <p:pic>
          <p:nvPicPr>
            <p:cNvPr id="8207" name="Picture 2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5" y="2251"/>
              <a:ext cx="547" cy="6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cxnSp>
        <p:nvCxnSpPr>
          <p:cNvPr id="1589282" name="AutoShape 34"/>
          <p:cNvCxnSpPr>
            <a:cxnSpLocks noChangeShapeType="1"/>
          </p:cNvCxnSpPr>
          <p:nvPr/>
        </p:nvCxnSpPr>
        <p:spPr bwMode="auto">
          <a:xfrm rot="5400000">
            <a:off x="2804319" y="2439194"/>
            <a:ext cx="920750" cy="23256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89283" name="AutoShape 35"/>
          <p:cNvCxnSpPr>
            <a:cxnSpLocks noChangeShapeType="1"/>
          </p:cNvCxnSpPr>
          <p:nvPr/>
        </p:nvCxnSpPr>
        <p:spPr bwMode="auto">
          <a:xfrm rot="5400000">
            <a:off x="3311525" y="3716338"/>
            <a:ext cx="1690687" cy="5413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89284" name="AutoShape 36"/>
          <p:cNvCxnSpPr>
            <a:cxnSpLocks noChangeShapeType="1"/>
          </p:cNvCxnSpPr>
          <p:nvPr/>
        </p:nvCxnSpPr>
        <p:spPr bwMode="auto">
          <a:xfrm rot="16200000" flipH="1">
            <a:off x="4060032" y="3509169"/>
            <a:ext cx="1690687" cy="9556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89285" name="AutoShape 37"/>
          <p:cNvCxnSpPr>
            <a:cxnSpLocks noChangeShapeType="1"/>
          </p:cNvCxnSpPr>
          <p:nvPr/>
        </p:nvCxnSpPr>
        <p:spPr bwMode="auto">
          <a:xfrm rot="16200000" flipH="1">
            <a:off x="5333207" y="2235994"/>
            <a:ext cx="849312" cy="26606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05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908050"/>
            <a:ext cx="7632700" cy="792163"/>
          </a:xfrm>
          <a:noFill/>
        </p:spPr>
        <p:txBody>
          <a:bodyPr/>
          <a:lstStyle/>
          <a:p>
            <a:pPr eaLnBrk="1" hangingPunct="1"/>
            <a:r>
              <a:rPr lang="fr-CH" sz="4400" dirty="0" smtClean="0"/>
              <a:t>Historique</a:t>
            </a:r>
            <a:endParaRPr lang="fr-FR" sz="44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8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8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8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8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8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8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925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Alzheimer et BZD</a:t>
            </a: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20315" t="14648" r="20388" b="18945"/>
          <a:stretch>
            <a:fillRect/>
          </a:stretch>
        </p:blipFill>
        <p:spPr bwMode="auto">
          <a:xfrm>
            <a:off x="1214414" y="1428736"/>
            <a:ext cx="7500990" cy="472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Résultats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2000" dirty="0" smtClean="0"/>
              <a:t>Etude rétrospective sur  le suivi pendant 5 ans de1796 patient avant le diagnostic de maladie d’</a:t>
            </a:r>
            <a:r>
              <a:rPr lang="fr-CH" sz="2000" dirty="0" err="1" smtClean="0"/>
              <a:t>Alhzeimer</a:t>
            </a:r>
            <a:r>
              <a:rPr lang="fr-CH" sz="2000" dirty="0" smtClean="0"/>
              <a:t> patients comparé à 7184 contrôles</a:t>
            </a:r>
            <a:br>
              <a:rPr lang="fr-CH" sz="2000" dirty="0" smtClean="0"/>
            </a:br>
            <a:endParaRPr lang="fr-CH" sz="2000" dirty="0" smtClean="0"/>
          </a:p>
          <a:p>
            <a:r>
              <a:rPr lang="fr-CH" sz="2000" dirty="0" smtClean="0"/>
              <a:t>Risque en lien avec la consommation de benzodiazépine corrigé pour l’anxiété, la dépression et l’insomnie (pas pour alcool, tabac et facteur socio-éco)</a:t>
            </a:r>
            <a:br>
              <a:rPr lang="fr-CH" sz="2000" dirty="0" smtClean="0"/>
            </a:br>
            <a:endParaRPr lang="fr-CH" sz="2000" dirty="0" smtClean="0"/>
          </a:p>
          <a:p>
            <a:r>
              <a:rPr lang="fr-CH" sz="2000" dirty="0" smtClean="0"/>
              <a:t>Résultat, risque augmenté d’environ 1.5 fois</a:t>
            </a:r>
          </a:p>
          <a:p>
            <a:r>
              <a:rPr lang="fr-CH" sz="2000" dirty="0" smtClean="0"/>
              <a:t>Risque augmenté avec la longueur d’exposition au traitement</a:t>
            </a:r>
            <a:br>
              <a:rPr lang="fr-CH" sz="2000" dirty="0" smtClean="0"/>
            </a:br>
            <a:endParaRPr lang="fr-CH" sz="2000" dirty="0" smtClean="0"/>
          </a:p>
          <a:p>
            <a:r>
              <a:rPr lang="fr-CH" sz="2000" dirty="0" smtClean="0"/>
              <a:t>Effet plus marqué avec les BZD à longue demi-vie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Addictif</a:t>
            </a:r>
            <a:endParaRPr lang="fr-CH" dirty="0"/>
          </a:p>
        </p:txBody>
      </p:sp>
      <p:pic>
        <p:nvPicPr>
          <p:cNvPr id="30722" name="Picture 2" descr="http://knoji.com/images/user/pacethatkillswindowc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285860"/>
            <a:ext cx="3857652" cy="522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J’ai</a:t>
            </a:r>
            <a:r>
              <a:rPr lang="en-US" dirty="0" smtClean="0"/>
              <a:t> déjà vu </a:t>
            </a:r>
            <a:r>
              <a:rPr lang="en-US" dirty="0" err="1" smtClean="0"/>
              <a:t>ce</a:t>
            </a:r>
            <a:r>
              <a:rPr lang="en-US" dirty="0" smtClean="0"/>
              <a:t> film au </a:t>
            </a:r>
            <a:r>
              <a:rPr lang="en-US" dirty="0" err="1" smtClean="0"/>
              <a:t>moins</a:t>
            </a:r>
            <a:r>
              <a:rPr lang="en-US" dirty="0" smtClean="0"/>
              <a:t> 50 </a:t>
            </a:r>
            <a:r>
              <a:rPr lang="en-US" dirty="0" err="1" smtClean="0"/>
              <a:t>fois</a:t>
            </a:r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9" name="Groupe 8"/>
          <p:cNvGrpSpPr/>
          <p:nvPr/>
        </p:nvGrpSpPr>
        <p:grpSpPr>
          <a:xfrm>
            <a:off x="214282" y="2786058"/>
            <a:ext cx="8786874" cy="2214578"/>
            <a:chOff x="0" y="2786058"/>
            <a:chExt cx="8786874" cy="2214578"/>
          </a:xfrm>
        </p:grpSpPr>
        <p:grpSp>
          <p:nvGrpSpPr>
            <p:cNvPr id="8" name="Groupe 7"/>
            <p:cNvGrpSpPr/>
            <p:nvPr/>
          </p:nvGrpSpPr>
          <p:grpSpPr>
            <a:xfrm>
              <a:off x="0" y="2857496"/>
              <a:ext cx="5286380" cy="2143140"/>
              <a:chOff x="0" y="2857496"/>
              <a:chExt cx="5286380" cy="2143140"/>
            </a:xfrm>
          </p:grpSpPr>
          <p:sp>
            <p:nvSpPr>
              <p:cNvPr id="5" name="Ellipse 4"/>
              <p:cNvSpPr/>
              <p:nvPr/>
            </p:nvSpPr>
            <p:spPr>
              <a:xfrm>
                <a:off x="0" y="2857496"/>
                <a:ext cx="3500430" cy="21431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Arial" pitchFamily="34" charset="0"/>
                    <a:cs typeface="Arial" pitchFamily="34" charset="0"/>
                  </a:rPr>
                  <a:t>Tolérance et Sevrage</a:t>
                </a:r>
                <a:endParaRPr lang="fr-FR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Différent de 5"/>
              <p:cNvSpPr/>
              <p:nvPr/>
            </p:nvSpPr>
            <p:spPr>
              <a:xfrm>
                <a:off x="3857620" y="3071810"/>
                <a:ext cx="1428760" cy="1357322"/>
              </a:xfrm>
              <a:prstGeom prst="mathNot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Ellipse 6"/>
            <p:cNvSpPr/>
            <p:nvPr/>
          </p:nvSpPr>
          <p:spPr>
            <a:xfrm>
              <a:off x="5429256" y="2786058"/>
              <a:ext cx="3357618" cy="22145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dirty="0" smtClean="0">
                  <a:latin typeface="Arial" pitchFamily="34" charset="0"/>
                  <a:cs typeface="Arial" pitchFamily="34" charset="0"/>
                </a:rPr>
                <a:t>Addiction</a:t>
              </a:r>
              <a:endParaRPr lang="fr-FR" sz="3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669" name="Text Box 5"/>
          <p:cNvSpPr txBox="1">
            <a:spLocks noChangeArrowheads="1"/>
          </p:cNvSpPr>
          <p:nvPr/>
        </p:nvSpPr>
        <p:spPr bwMode="auto">
          <a:xfrm rot="-5400000">
            <a:off x="-1069975" y="2373313"/>
            <a:ext cx="2981325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800" i="1">
                <a:solidFill>
                  <a:srgbClr val="DE8400"/>
                </a:solidFill>
              </a:rPr>
              <a:t>Griffiths &amp; Johnson, 2005</a:t>
            </a:r>
            <a:endParaRPr lang="fr-FR" sz="1800" i="1">
              <a:solidFill>
                <a:srgbClr val="DE8400"/>
              </a:solidFill>
            </a:endParaRPr>
          </a:p>
        </p:txBody>
      </p:sp>
      <p:sp>
        <p:nvSpPr>
          <p:cNvPr id="1649670" name="Text Box 6"/>
          <p:cNvSpPr txBox="1">
            <a:spLocks noChangeArrowheads="1"/>
          </p:cNvSpPr>
          <p:nvPr/>
        </p:nvSpPr>
        <p:spPr bwMode="auto">
          <a:xfrm>
            <a:off x="2987675" y="404813"/>
            <a:ext cx="4248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3200" b="1">
                <a:solidFill>
                  <a:srgbClr val="2E246A"/>
                </a:solidFill>
              </a:rPr>
              <a:t>Auto-administration</a:t>
            </a:r>
            <a:endParaRPr lang="fr-FR" sz="3200" b="1">
              <a:solidFill>
                <a:srgbClr val="2E246A"/>
              </a:solidFill>
            </a:endParaRPr>
          </a:p>
        </p:txBody>
      </p:sp>
      <p:sp>
        <p:nvSpPr>
          <p:cNvPr id="1649673" name="Text Box 9"/>
          <p:cNvSpPr txBox="1">
            <a:spLocks noChangeArrowheads="1"/>
          </p:cNvSpPr>
          <p:nvPr/>
        </p:nvSpPr>
        <p:spPr bwMode="auto">
          <a:xfrm>
            <a:off x="1187450" y="3136900"/>
            <a:ext cx="2143125" cy="582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H" sz="1600">
                <a:solidFill>
                  <a:srgbClr val="B46B00"/>
                </a:solidFill>
              </a:rPr>
              <a:t>Utilisation </a:t>
            </a:r>
          </a:p>
          <a:p>
            <a:pPr algn="l"/>
            <a:r>
              <a:rPr lang="fr-CH" sz="1600">
                <a:solidFill>
                  <a:srgbClr val="B46B00"/>
                </a:solidFill>
              </a:rPr>
              <a:t>multiples substances</a:t>
            </a:r>
            <a:endParaRPr lang="fr-FR" sz="1600">
              <a:solidFill>
                <a:srgbClr val="B46B00"/>
              </a:solidFill>
            </a:endParaRPr>
          </a:p>
        </p:txBody>
      </p:sp>
      <p:sp>
        <p:nvSpPr>
          <p:cNvPr id="1649674" name="Text Box 10"/>
          <p:cNvSpPr txBox="1">
            <a:spLocks noChangeArrowheads="1"/>
          </p:cNvSpPr>
          <p:nvPr/>
        </p:nvSpPr>
        <p:spPr bwMode="auto">
          <a:xfrm>
            <a:off x="5435600" y="3162300"/>
            <a:ext cx="3097213" cy="754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CH" sz="1600">
                <a:solidFill>
                  <a:srgbClr val="002774"/>
                </a:solidFill>
              </a:rPr>
              <a:t>Utilisation long-terme sans indication médicalement acceptée</a:t>
            </a:r>
            <a:endParaRPr lang="fr-FR" sz="1600">
              <a:solidFill>
                <a:srgbClr val="002774"/>
              </a:solidFill>
            </a:endParaRPr>
          </a:p>
        </p:txBody>
      </p:sp>
      <p:sp>
        <p:nvSpPr>
          <p:cNvPr id="1649675" name="Text Box 11"/>
          <p:cNvSpPr txBox="1">
            <a:spLocks noChangeArrowheads="1"/>
          </p:cNvSpPr>
          <p:nvPr/>
        </p:nvSpPr>
        <p:spPr bwMode="auto">
          <a:xfrm>
            <a:off x="1187450" y="4140200"/>
            <a:ext cx="1619250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H" sz="1600">
                <a:solidFill>
                  <a:srgbClr val="B46B00"/>
                </a:solidFill>
              </a:rPr>
              <a:t>Motif: euphorie</a:t>
            </a:r>
            <a:endParaRPr lang="fr-FR" sz="1600">
              <a:solidFill>
                <a:srgbClr val="B46B00"/>
              </a:solidFill>
            </a:endParaRPr>
          </a:p>
        </p:txBody>
      </p:sp>
      <p:sp>
        <p:nvSpPr>
          <p:cNvPr id="1649676" name="Text Box 12"/>
          <p:cNvSpPr txBox="1">
            <a:spLocks noChangeArrowheads="1"/>
          </p:cNvSpPr>
          <p:nvPr/>
        </p:nvSpPr>
        <p:spPr bwMode="auto">
          <a:xfrm>
            <a:off x="5897563" y="4140200"/>
            <a:ext cx="2635250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CH" sz="1600">
                <a:solidFill>
                  <a:srgbClr val="002774"/>
                </a:solidFill>
              </a:rPr>
              <a:t>Motif: insomnie chronique</a:t>
            </a:r>
            <a:endParaRPr lang="fr-FR" sz="1600">
              <a:solidFill>
                <a:srgbClr val="002774"/>
              </a:solidFill>
            </a:endParaRPr>
          </a:p>
        </p:txBody>
      </p:sp>
      <p:sp>
        <p:nvSpPr>
          <p:cNvPr id="1649677" name="Text Box 13"/>
          <p:cNvSpPr txBox="1">
            <a:spLocks noChangeArrowheads="1"/>
          </p:cNvSpPr>
          <p:nvPr/>
        </p:nvSpPr>
        <p:spPr bwMode="auto">
          <a:xfrm>
            <a:off x="1187450" y="4873625"/>
            <a:ext cx="2789238" cy="582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H" sz="1600">
                <a:solidFill>
                  <a:srgbClr val="B46B00"/>
                </a:solidFill>
              </a:rPr>
              <a:t>Doses supra-thérapeutiques</a:t>
            </a:r>
          </a:p>
          <a:p>
            <a:pPr algn="l"/>
            <a:r>
              <a:rPr lang="fr-CH" sz="1600" i="1">
                <a:solidFill>
                  <a:srgbClr val="B46B00"/>
                </a:solidFill>
              </a:rPr>
              <a:t>Dépendance haute dose</a:t>
            </a:r>
            <a:endParaRPr lang="fr-FR" sz="1600" i="1">
              <a:solidFill>
                <a:srgbClr val="B46B00"/>
              </a:solidFill>
            </a:endParaRPr>
          </a:p>
        </p:txBody>
      </p:sp>
      <p:sp>
        <p:nvSpPr>
          <p:cNvPr id="1649678" name="Text Box 14"/>
          <p:cNvSpPr txBox="1">
            <a:spLocks noChangeArrowheads="1"/>
          </p:cNvSpPr>
          <p:nvPr/>
        </p:nvSpPr>
        <p:spPr bwMode="auto">
          <a:xfrm>
            <a:off x="5962650" y="4873625"/>
            <a:ext cx="2570163" cy="582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CH" sz="1600">
                <a:solidFill>
                  <a:srgbClr val="002774"/>
                </a:solidFill>
              </a:rPr>
              <a:t>Doses « thérapeutiques »</a:t>
            </a:r>
          </a:p>
          <a:p>
            <a:pPr algn="r"/>
            <a:r>
              <a:rPr lang="fr-CH" sz="1600" i="1">
                <a:solidFill>
                  <a:srgbClr val="002774"/>
                </a:solidFill>
              </a:rPr>
              <a:t>Dépendance basse dose</a:t>
            </a:r>
            <a:endParaRPr lang="fr-FR" sz="1600" i="1">
              <a:solidFill>
                <a:srgbClr val="002774"/>
              </a:solidFill>
            </a:endParaRPr>
          </a:p>
        </p:txBody>
      </p:sp>
      <p:sp>
        <p:nvSpPr>
          <p:cNvPr id="1649679" name="Text Box 15"/>
          <p:cNvSpPr txBox="1">
            <a:spLocks noChangeArrowheads="1"/>
          </p:cNvSpPr>
          <p:nvPr/>
        </p:nvSpPr>
        <p:spPr bwMode="auto">
          <a:xfrm>
            <a:off x="1187450" y="5876925"/>
            <a:ext cx="1162050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600">
                <a:solidFill>
                  <a:srgbClr val="B46B00"/>
                </a:solidFill>
              </a:rPr>
              <a:t>Plutôt rare</a:t>
            </a:r>
            <a:endParaRPr lang="fr-FR" sz="1600">
              <a:solidFill>
                <a:srgbClr val="B46B00"/>
              </a:solidFill>
            </a:endParaRPr>
          </a:p>
        </p:txBody>
      </p:sp>
      <p:sp>
        <p:nvSpPr>
          <p:cNvPr id="1649680" name="Text Box 16"/>
          <p:cNvSpPr txBox="1">
            <a:spLocks noChangeArrowheads="1"/>
          </p:cNvSpPr>
          <p:nvPr/>
        </p:nvSpPr>
        <p:spPr bwMode="auto">
          <a:xfrm>
            <a:off x="7108825" y="5876925"/>
            <a:ext cx="1423988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CH" sz="1600">
                <a:solidFill>
                  <a:srgbClr val="002774"/>
                </a:solidFill>
              </a:rPr>
              <a:t>Plus fréquent</a:t>
            </a:r>
            <a:endParaRPr lang="fr-FR" sz="1600">
              <a:solidFill>
                <a:srgbClr val="002774"/>
              </a:solidFill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187450" y="1125538"/>
            <a:ext cx="3529013" cy="1608137"/>
            <a:chOff x="748" y="709"/>
            <a:chExt cx="2223" cy="1013"/>
          </a:xfrm>
        </p:grpSpPr>
        <p:sp>
          <p:nvSpPr>
            <p:cNvPr id="88080" name="Text Box 7"/>
            <p:cNvSpPr txBox="1">
              <a:spLocks noChangeArrowheads="1"/>
            </p:cNvSpPr>
            <p:nvPr/>
          </p:nvSpPr>
          <p:spPr bwMode="auto">
            <a:xfrm>
              <a:off x="1519" y="1018"/>
              <a:ext cx="1452" cy="4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H" sz="2400" b="1" dirty="0"/>
                <a:t>Utilisation </a:t>
              </a:r>
              <a:r>
                <a:rPr lang="fr-CH" sz="2400" b="1" dirty="0" err="1"/>
                <a:t>récréationnelle</a:t>
              </a:r>
              <a:endParaRPr lang="fr-FR" sz="2400" b="1" dirty="0"/>
            </a:p>
          </p:txBody>
        </p:sp>
        <p:pic>
          <p:nvPicPr>
            <p:cNvPr id="88081" name="Picture 1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8" y="709"/>
              <a:ext cx="738" cy="10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345113" y="1028700"/>
            <a:ext cx="3332162" cy="1727200"/>
            <a:chOff x="3367" y="648"/>
            <a:chExt cx="2099" cy="1088"/>
          </a:xfrm>
        </p:grpSpPr>
        <p:sp>
          <p:nvSpPr>
            <p:cNvPr id="88078" name="Text Box 8"/>
            <p:cNvSpPr txBox="1">
              <a:spLocks noChangeArrowheads="1"/>
            </p:cNvSpPr>
            <p:nvPr/>
          </p:nvSpPr>
          <p:spPr bwMode="auto">
            <a:xfrm>
              <a:off x="3367" y="906"/>
              <a:ext cx="1333" cy="6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fr-CH" sz="2400" b="1"/>
                <a:t>Utilisation </a:t>
              </a:r>
            </a:p>
            <a:p>
              <a:pPr>
                <a:lnSpc>
                  <a:spcPct val="70000"/>
                </a:lnSpc>
              </a:pPr>
              <a:r>
                <a:rPr lang="fr-CH" sz="2400" b="1"/>
                <a:t>quasi-</a:t>
              </a:r>
            </a:p>
            <a:p>
              <a:pPr>
                <a:lnSpc>
                  <a:spcPct val="70000"/>
                </a:lnSpc>
              </a:pPr>
              <a:r>
                <a:rPr lang="fr-CH" sz="2400" b="1"/>
                <a:t>thérapeutique</a:t>
              </a:r>
              <a:endParaRPr lang="fr-FR" sz="2400" b="1"/>
            </a:p>
          </p:txBody>
        </p:sp>
        <p:pic>
          <p:nvPicPr>
            <p:cNvPr id="88079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94" y="648"/>
              <a:ext cx="772" cy="10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4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4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4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4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4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4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4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49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49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9669" grpId="0"/>
      <p:bldP spid="1649670" grpId="0"/>
      <p:bldP spid="1649673" grpId="0"/>
      <p:bldP spid="1649674" grpId="0"/>
      <p:bldP spid="1649675" grpId="0"/>
      <p:bldP spid="1649676" grpId="0"/>
      <p:bldP spid="1649677" grpId="0"/>
      <p:bldP spid="1649678" grpId="0"/>
      <p:bldP spid="1649679" grpId="0"/>
      <p:bldP spid="164968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8" name="Text Box 4"/>
          <p:cNvSpPr txBox="1">
            <a:spLocks noChangeArrowheads="1"/>
          </p:cNvSpPr>
          <p:nvPr/>
        </p:nvSpPr>
        <p:spPr bwMode="auto">
          <a:xfrm>
            <a:off x="611188" y="4076700"/>
            <a:ext cx="387508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2400" dirty="0">
                <a:latin typeface="Arial" pitchFamily="34" charset="0"/>
                <a:cs typeface="Arial" pitchFamily="34" charset="0"/>
              </a:rPr>
              <a:t>Effet renforçateur chez sujets avec </a:t>
            </a:r>
            <a:r>
              <a:rPr lang="fr-CH" sz="2400" dirty="0" smtClean="0">
                <a:latin typeface="Arial" pitchFamily="34" charset="0"/>
                <a:cs typeface="Arial" pitchFamily="34" charset="0"/>
              </a:rPr>
              <a:t>addiction</a:t>
            </a:r>
            <a:endParaRPr lang="fr-CH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29189" name="Text Box 5"/>
          <p:cNvSpPr txBox="1">
            <a:spLocks noChangeArrowheads="1"/>
          </p:cNvSpPr>
          <p:nvPr/>
        </p:nvSpPr>
        <p:spPr bwMode="auto">
          <a:xfrm>
            <a:off x="4859338" y="4076700"/>
            <a:ext cx="387508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2400" dirty="0">
                <a:latin typeface="Arial" pitchFamily="34" charset="0"/>
                <a:cs typeface="Arial" pitchFamily="34" charset="0"/>
              </a:rPr>
              <a:t>Pas d’effet renforçateur chez sujets sans </a:t>
            </a:r>
            <a:r>
              <a:rPr lang="fr-CH" sz="2400" dirty="0" smtClean="0">
                <a:latin typeface="Arial" pitchFamily="34" charset="0"/>
                <a:cs typeface="Arial" pitchFamily="34" charset="0"/>
              </a:rPr>
              <a:t>addiction</a:t>
            </a:r>
            <a:endParaRPr lang="fr-CH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291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1113" y="1052513"/>
            <a:ext cx="1704975" cy="2160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629192" name="AutoShape 8"/>
          <p:cNvCxnSpPr>
            <a:cxnSpLocks noChangeShapeType="1"/>
            <a:endCxn id="1629188" idx="0"/>
          </p:cNvCxnSpPr>
          <p:nvPr/>
        </p:nvCxnSpPr>
        <p:spPr bwMode="auto">
          <a:xfrm rot="5400000">
            <a:off x="2213374" y="2468959"/>
            <a:ext cx="1943100" cy="127238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29193" name="AutoShape 9"/>
          <p:cNvCxnSpPr>
            <a:cxnSpLocks noChangeShapeType="1"/>
            <a:endCxn id="1629189" idx="0"/>
          </p:cNvCxnSpPr>
          <p:nvPr/>
        </p:nvCxnSpPr>
        <p:spPr bwMode="auto">
          <a:xfrm rot="16200000" flipH="1">
            <a:off x="5189935" y="2469753"/>
            <a:ext cx="1943100" cy="127079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2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2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2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2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9188" grpId="0"/>
      <p:bldP spid="162918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511550" y="4365625"/>
            <a:ext cx="1665288" cy="1663700"/>
            <a:chOff x="3739" y="3114"/>
            <a:chExt cx="1049" cy="1048"/>
          </a:xfrm>
        </p:grpSpPr>
        <p:sp>
          <p:nvSpPr>
            <p:cNvPr id="94223" name="Text Box 6"/>
            <p:cNvSpPr txBox="1">
              <a:spLocks noChangeArrowheads="1"/>
            </p:cNvSpPr>
            <p:nvPr/>
          </p:nvSpPr>
          <p:spPr bwMode="auto">
            <a:xfrm>
              <a:off x="3739" y="3929"/>
              <a:ext cx="102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FF9900"/>
                </a:buClr>
                <a:buFont typeface="Wingdings 3" pitchFamily="18" charset="2"/>
                <a:buNone/>
              </a:pPr>
              <a:r>
                <a:rPr lang="fr-CH" dirty="0">
                  <a:latin typeface="Arial" pitchFamily="34" charset="0"/>
                  <a:cs typeface="Arial" pitchFamily="34" charset="0"/>
                </a:rPr>
                <a:t>Renforcement</a:t>
              </a:r>
            </a:p>
          </p:txBody>
        </p:sp>
        <p:pic>
          <p:nvPicPr>
            <p:cNvPr id="94224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3832" y="3114"/>
              <a:ext cx="956" cy="8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563939" y="1268413"/>
            <a:ext cx="2017713" cy="1822450"/>
            <a:chOff x="2245" y="799"/>
            <a:chExt cx="1271" cy="1148"/>
          </a:xfrm>
        </p:grpSpPr>
        <p:pic>
          <p:nvPicPr>
            <p:cNvPr id="94221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4" y="1253"/>
              <a:ext cx="466" cy="6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94222" name="Text Box 16"/>
            <p:cNvSpPr txBox="1">
              <a:spLocks noChangeArrowheads="1"/>
            </p:cNvSpPr>
            <p:nvPr/>
          </p:nvSpPr>
          <p:spPr bwMode="auto">
            <a:xfrm>
              <a:off x="2245" y="799"/>
              <a:ext cx="1271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b="1" dirty="0">
                  <a:latin typeface="Arial" pitchFamily="34" charset="0"/>
                  <a:cs typeface="Arial" pitchFamily="34" charset="0"/>
                </a:rPr>
                <a:t>Prise substance </a:t>
              </a:r>
            </a:p>
            <a:p>
              <a:r>
                <a:rPr lang="fr-CH" b="1" dirty="0" err="1">
                  <a:latin typeface="Arial" pitchFamily="34" charset="0"/>
                  <a:cs typeface="Arial" pitchFamily="34" charset="0"/>
                </a:rPr>
                <a:t>addictive</a:t>
              </a:r>
              <a:endParaRPr lang="fr-FR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611793" name="AutoShape 17"/>
          <p:cNvCxnSpPr>
            <a:cxnSpLocks noChangeShapeType="1"/>
          </p:cNvCxnSpPr>
          <p:nvPr/>
        </p:nvCxnSpPr>
        <p:spPr bwMode="auto">
          <a:xfrm flipH="1">
            <a:off x="4418013" y="3090863"/>
            <a:ext cx="6350" cy="127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61178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850" y="2060575"/>
            <a:ext cx="1150938" cy="808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11794" name="Text Box 18"/>
          <p:cNvSpPr txBox="1">
            <a:spLocks noChangeArrowheads="1"/>
          </p:cNvSpPr>
          <p:nvPr/>
        </p:nvSpPr>
        <p:spPr bwMode="auto">
          <a:xfrm>
            <a:off x="642910" y="1357298"/>
            <a:ext cx="182614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="1" dirty="0">
                <a:latin typeface="Arial" pitchFamily="34" charset="0"/>
                <a:cs typeface="Arial" pitchFamily="34" charset="0"/>
              </a:rPr>
              <a:t>Comportement</a:t>
            </a:r>
          </a:p>
          <a:p>
            <a:r>
              <a:rPr lang="fr-CH" b="1" dirty="0">
                <a:latin typeface="Arial" pitchFamily="34" charset="0"/>
                <a:cs typeface="Arial" pitchFamily="34" charset="0"/>
              </a:rPr>
              <a:t>associé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981200" y="2406650"/>
            <a:ext cx="1871663" cy="2174875"/>
            <a:chOff x="1248" y="1516"/>
            <a:chExt cx="1179" cy="1370"/>
          </a:xfrm>
        </p:grpSpPr>
        <p:cxnSp>
          <p:nvCxnSpPr>
            <p:cNvPr id="94219" name="AutoShape 20"/>
            <p:cNvCxnSpPr>
              <a:cxnSpLocks noChangeShapeType="1"/>
            </p:cNvCxnSpPr>
            <p:nvPr/>
          </p:nvCxnSpPr>
          <p:spPr bwMode="auto">
            <a:xfrm>
              <a:off x="1248" y="1516"/>
              <a:ext cx="1179" cy="1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94220" name="Text Box 21"/>
            <p:cNvSpPr txBox="1">
              <a:spLocks noChangeArrowheads="1"/>
            </p:cNvSpPr>
            <p:nvPr/>
          </p:nvSpPr>
          <p:spPr bwMode="auto">
            <a:xfrm>
              <a:off x="1429" y="1961"/>
              <a:ext cx="827" cy="40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CH" dirty="0">
                  <a:latin typeface="Arial" pitchFamily="34" charset="0"/>
                  <a:cs typeface="Arial" pitchFamily="34" charset="0"/>
                </a:rPr>
                <a:t>Corrélation</a:t>
              </a:r>
            </a:p>
            <a:p>
              <a:pPr>
                <a:lnSpc>
                  <a:spcPct val="100000"/>
                </a:lnSpc>
              </a:pPr>
              <a:r>
                <a:rPr lang="fr-CH" dirty="0">
                  <a:latin typeface="Arial" pitchFamily="34" charset="0"/>
                  <a:cs typeface="Arial" pitchFamily="34" charset="0"/>
                </a:rPr>
                <a:t>temporelle</a:t>
              </a:r>
              <a:endParaRPr lang="fr-FR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11791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1989138"/>
            <a:ext cx="1154112" cy="835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611801" name="AutoShape 25"/>
          <p:cNvCxnSpPr>
            <a:cxnSpLocks noChangeShapeType="1"/>
          </p:cNvCxnSpPr>
          <p:nvPr/>
        </p:nvCxnSpPr>
        <p:spPr bwMode="auto">
          <a:xfrm flipH="1" flipV="1">
            <a:off x="4794250" y="2540000"/>
            <a:ext cx="382588" cy="2471738"/>
          </a:xfrm>
          <a:prstGeom prst="curvedConnector3">
            <a:avLst>
              <a:gd name="adj1" fmla="val -493361"/>
            </a:avLst>
          </a:prstGeom>
          <a:noFill/>
          <a:ln w="57150">
            <a:solidFill>
              <a:srgbClr val="C5270D"/>
            </a:solidFill>
            <a:round/>
            <a:headEnd/>
            <a:tailEnd type="triangle" w="med" len="med"/>
          </a:ln>
        </p:spPr>
      </p:cxnSp>
      <p:cxnSp>
        <p:nvCxnSpPr>
          <p:cNvPr id="1611802" name="AutoShape 26"/>
          <p:cNvCxnSpPr>
            <a:cxnSpLocks noChangeShapeType="1"/>
          </p:cNvCxnSpPr>
          <p:nvPr/>
        </p:nvCxnSpPr>
        <p:spPr bwMode="auto">
          <a:xfrm rot="10800000">
            <a:off x="1408113" y="2868613"/>
            <a:ext cx="2251075" cy="2143125"/>
          </a:xfrm>
          <a:prstGeom prst="curvedConnector2">
            <a:avLst/>
          </a:prstGeom>
          <a:noFill/>
          <a:ln w="57150">
            <a:solidFill>
              <a:srgbClr val="C5270D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1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1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1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1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1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11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1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179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Inutiles</a:t>
            </a:r>
            <a:endParaRPr lang="fr-CH" dirty="0"/>
          </a:p>
        </p:txBody>
      </p:sp>
      <p:pic>
        <p:nvPicPr>
          <p:cNvPr id="29698" name="Picture 2" descr="http://www.web-libre.org/medias/affiche-films/8804f94e16ba5b680e239a554a08f7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357298"/>
            <a:ext cx="3714776" cy="5213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27088" y="3213101"/>
            <a:ext cx="1873250" cy="2309813"/>
            <a:chOff x="521" y="1480"/>
            <a:chExt cx="1180" cy="1455"/>
          </a:xfrm>
        </p:grpSpPr>
        <p:sp>
          <p:nvSpPr>
            <p:cNvPr id="46092" name="Rectangle 6"/>
            <p:cNvSpPr>
              <a:spLocks noChangeArrowheads="1"/>
            </p:cNvSpPr>
            <p:nvPr/>
          </p:nvSpPr>
          <p:spPr bwMode="auto">
            <a:xfrm>
              <a:off x="521" y="2160"/>
              <a:ext cx="1180" cy="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H" sz="2000" b="1" dirty="0">
                  <a:latin typeface="Arial" pitchFamily="34" charset="0"/>
                  <a:cs typeface="Arial" pitchFamily="34" charset="0"/>
                </a:rPr>
                <a:t>Sédatifs </a:t>
              </a:r>
            </a:p>
            <a:p>
              <a:r>
                <a:rPr lang="fr-CH" i="1" dirty="0">
                  <a:latin typeface="Arial" pitchFamily="34" charset="0"/>
                  <a:cs typeface="Arial" pitchFamily="34" charset="0"/>
                </a:rPr>
                <a:t>Relaxation et      </a:t>
              </a:r>
              <a:r>
                <a:rPr lang="fr-CH" i="1" dirty="0">
                  <a:latin typeface="Arial" pitchFamily="34" charset="0"/>
                  <a:cs typeface="Arial" pitchFamily="34" charset="0"/>
                  <a:sym typeface="Wingdings 3" pitchFamily="18" charset="2"/>
                </a:rPr>
                <a:t> psychomotricité</a:t>
              </a:r>
              <a:endParaRPr lang="fr-CH" i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6093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4" y="1480"/>
              <a:ext cx="553" cy="6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1719324" name="Rectangle 28"/>
          <p:cNvSpPr>
            <a:spLocks noChangeArrowheads="1"/>
          </p:cNvSpPr>
          <p:nvPr/>
        </p:nvSpPr>
        <p:spPr bwMode="auto">
          <a:xfrm>
            <a:off x="4643438" y="2349500"/>
            <a:ext cx="273685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CH" i="1" dirty="0">
                <a:latin typeface="Arial" pitchFamily="34" charset="0"/>
                <a:cs typeface="Arial" pitchFamily="34" charset="0"/>
              </a:rPr>
              <a:t>Psychoses</a:t>
            </a:r>
          </a:p>
          <a:p>
            <a:pPr algn="l"/>
            <a:r>
              <a:rPr lang="fr-CH" dirty="0">
                <a:latin typeface="Arial" pitchFamily="34" charset="0"/>
                <a:cs typeface="Arial" pitchFamily="34" charset="0"/>
              </a:rPr>
              <a:t>Stupeur catatonique</a:t>
            </a:r>
          </a:p>
          <a:p>
            <a:pPr algn="l"/>
            <a:r>
              <a:rPr lang="fr-CH" dirty="0">
                <a:latin typeface="Arial" pitchFamily="34" charset="0"/>
                <a:cs typeface="Arial" pitchFamily="34" charset="0"/>
              </a:rPr>
              <a:t>Agitation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19325" name="Rectangle 29"/>
          <p:cNvSpPr>
            <a:spLocks noChangeArrowheads="1"/>
          </p:cNvSpPr>
          <p:nvPr/>
        </p:nvSpPr>
        <p:spPr bwMode="auto">
          <a:xfrm>
            <a:off x="4643438" y="3670300"/>
            <a:ext cx="331311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CH" i="1" dirty="0">
                <a:latin typeface="Arial" pitchFamily="34" charset="0"/>
                <a:cs typeface="Arial" pitchFamily="34" charset="0"/>
              </a:rPr>
              <a:t>Intoxication </a:t>
            </a:r>
          </a:p>
          <a:p>
            <a:pPr algn="l"/>
            <a:r>
              <a:rPr lang="fr-CH" dirty="0">
                <a:latin typeface="Arial" pitchFamily="34" charset="0"/>
                <a:cs typeface="Arial" pitchFamily="34" charset="0"/>
              </a:rPr>
              <a:t>Agitation sous cocaïne, LSD </a:t>
            </a:r>
            <a:r>
              <a:rPr lang="fr-CH" dirty="0" err="1">
                <a:latin typeface="Arial" pitchFamily="34" charset="0"/>
                <a:cs typeface="Arial" pitchFamily="34" charset="0"/>
              </a:rPr>
              <a:t>etc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19326" name="Rectangle 30"/>
          <p:cNvSpPr>
            <a:spLocks noChangeArrowheads="1"/>
          </p:cNvSpPr>
          <p:nvPr/>
        </p:nvSpPr>
        <p:spPr bwMode="auto">
          <a:xfrm>
            <a:off x="4643438" y="4941888"/>
            <a:ext cx="252095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CH" i="1" dirty="0">
                <a:latin typeface="Arial" pitchFamily="34" charset="0"/>
                <a:cs typeface="Arial" pitchFamily="34" charset="0"/>
              </a:rPr>
              <a:t>Sédation </a:t>
            </a:r>
            <a:endParaRPr lang="fr-CH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CH" dirty="0">
                <a:latin typeface="Arial" pitchFamily="34" charset="0"/>
                <a:cs typeface="Arial" pitchFamily="34" charset="0"/>
              </a:rPr>
              <a:t>Pré-/</a:t>
            </a:r>
            <a:r>
              <a:rPr lang="fr-CH" dirty="0" err="1">
                <a:latin typeface="Arial" pitchFamily="34" charset="0"/>
                <a:cs typeface="Arial" pitchFamily="34" charset="0"/>
              </a:rPr>
              <a:t>periopérative</a:t>
            </a:r>
            <a:endParaRPr lang="fr-CH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CH" dirty="0">
                <a:latin typeface="Arial" pitchFamily="34" charset="0"/>
                <a:cs typeface="Arial" pitchFamily="34" charset="0"/>
              </a:rPr>
              <a:t>Urgences médicales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19327" name="AutoShape 31"/>
          <p:cNvCxnSpPr>
            <a:cxnSpLocks noChangeShapeType="1"/>
            <a:endCxn id="1719324" idx="1"/>
          </p:cNvCxnSpPr>
          <p:nvPr/>
        </p:nvCxnSpPr>
        <p:spPr bwMode="auto">
          <a:xfrm flipV="1">
            <a:off x="2201863" y="2811165"/>
            <a:ext cx="2441575" cy="9416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19328" name="AutoShape 32"/>
          <p:cNvCxnSpPr>
            <a:cxnSpLocks noChangeShapeType="1"/>
            <a:endCxn id="1719325" idx="1"/>
          </p:cNvCxnSpPr>
          <p:nvPr/>
        </p:nvCxnSpPr>
        <p:spPr bwMode="auto">
          <a:xfrm>
            <a:off x="2201863" y="3752850"/>
            <a:ext cx="2441575" cy="37911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19329" name="AutoShape 33"/>
          <p:cNvCxnSpPr>
            <a:cxnSpLocks noChangeShapeType="1"/>
            <a:endCxn id="1719326" idx="1"/>
          </p:cNvCxnSpPr>
          <p:nvPr/>
        </p:nvCxnSpPr>
        <p:spPr bwMode="auto">
          <a:xfrm>
            <a:off x="2201863" y="3752850"/>
            <a:ext cx="2441575" cy="16507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" name="Titre 1"/>
          <p:cNvSpPr txBox="1">
            <a:spLocks/>
          </p:cNvSpPr>
          <p:nvPr/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fr-CH" sz="3200" b="1" dirty="0" smtClean="0">
                <a:latin typeface="Arial Narrow" pitchFamily="34" charset="0"/>
                <a:ea typeface="+mj-ea"/>
                <a:cs typeface="+mj-cs"/>
              </a:rPr>
              <a:t>Indications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1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19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19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19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1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19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19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1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19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19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19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9324" grpId="0" build="p"/>
      <p:bldP spid="1719325" grpId="0" build="p"/>
      <p:bldP spid="171932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071538" y="1500174"/>
            <a:ext cx="2044701" cy="1543050"/>
            <a:chOff x="476" y="1979"/>
            <a:chExt cx="1288" cy="972"/>
          </a:xfrm>
        </p:grpSpPr>
        <p:sp>
          <p:nvSpPr>
            <p:cNvPr id="47113" name="Rectangle 5"/>
            <p:cNvSpPr>
              <a:spLocks noChangeArrowheads="1"/>
            </p:cNvSpPr>
            <p:nvPr/>
          </p:nvSpPr>
          <p:spPr bwMode="auto">
            <a:xfrm>
              <a:off x="476" y="2524"/>
              <a:ext cx="1288" cy="4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2000" b="1" dirty="0">
                  <a:latin typeface="Arial" pitchFamily="34" charset="0"/>
                  <a:cs typeface="Arial" pitchFamily="34" charset="0"/>
                </a:rPr>
                <a:t>Hypnotique</a:t>
              </a:r>
            </a:p>
            <a:p>
              <a:r>
                <a:rPr lang="fr-CH" i="1" dirty="0">
                  <a:latin typeface="Arial" pitchFamily="34" charset="0"/>
                  <a:cs typeface="Arial" pitchFamily="34" charset="0"/>
                </a:rPr>
                <a:t>Induction sommeil</a:t>
              </a:r>
              <a:endParaRPr lang="fr-FR" i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711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8" y="1979"/>
              <a:ext cx="648" cy="5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389163" y="1785925"/>
            <a:ext cx="5310188" cy="369887"/>
            <a:chOff x="1306" y="2159"/>
            <a:chExt cx="3345" cy="233"/>
          </a:xfrm>
        </p:grpSpPr>
        <p:sp>
          <p:nvSpPr>
            <p:cNvPr id="47111" name="Rectangle 27"/>
            <p:cNvSpPr>
              <a:spLocks noChangeArrowheads="1"/>
            </p:cNvSpPr>
            <p:nvPr/>
          </p:nvSpPr>
          <p:spPr bwMode="auto">
            <a:xfrm>
              <a:off x="2726" y="2159"/>
              <a:ext cx="1925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fr-CH" dirty="0">
                  <a:latin typeface="Arial" pitchFamily="34" charset="0"/>
                  <a:cs typeface="Arial" pitchFamily="34" charset="0"/>
                </a:rPr>
                <a:t>Troubles sommeil </a:t>
              </a:r>
              <a:r>
                <a:rPr lang="fr-CH" u="sng" dirty="0">
                  <a:latin typeface="Arial" pitchFamily="34" charset="0"/>
                  <a:cs typeface="Arial" pitchFamily="34" charset="0"/>
                </a:rPr>
                <a:t>aigus</a:t>
              </a:r>
            </a:p>
          </p:txBody>
        </p:sp>
        <p:cxnSp>
          <p:nvCxnSpPr>
            <p:cNvPr id="47112" name="AutoShape 29"/>
            <p:cNvCxnSpPr>
              <a:cxnSpLocks noChangeShapeType="1"/>
            </p:cNvCxnSpPr>
            <p:nvPr/>
          </p:nvCxnSpPr>
          <p:spPr bwMode="auto">
            <a:xfrm>
              <a:off x="1306" y="2242"/>
              <a:ext cx="1240" cy="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755651" y="3213102"/>
            <a:ext cx="1724026" cy="1428751"/>
            <a:chOff x="3049" y="2976"/>
            <a:chExt cx="1086" cy="900"/>
          </a:xfrm>
        </p:grpSpPr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3049" y="3624"/>
              <a:ext cx="108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algn="l"/>
              <a:r>
                <a:rPr lang="fr-CH" sz="2000" b="1" dirty="0">
                  <a:latin typeface="Arial" pitchFamily="34" charset="0"/>
                  <a:cs typeface="Arial" pitchFamily="34" charset="0"/>
                </a:rPr>
                <a:t>Anxiolytique</a:t>
              </a:r>
              <a:endParaRPr lang="fr-FR" sz="20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4" y="2976"/>
              <a:ext cx="452" cy="6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4572000" y="4857760"/>
            <a:ext cx="457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CH" i="1" dirty="0">
                <a:latin typeface="Arial" pitchFamily="34" charset="0"/>
                <a:cs typeface="Arial" pitchFamily="34" charset="0"/>
              </a:rPr>
              <a:t>Anxiété dans cadre tr. somatiques</a:t>
            </a:r>
          </a:p>
          <a:p>
            <a:pPr algn="l"/>
            <a:r>
              <a:rPr lang="fr-CH" dirty="0">
                <a:latin typeface="Arial" pitchFamily="34" charset="0"/>
                <a:cs typeface="Arial" pitchFamily="34" charset="0"/>
              </a:rPr>
              <a:t>P.ex. douleurs chroniques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4572000" y="3000372"/>
            <a:ext cx="45720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CH" i="1" dirty="0">
                <a:latin typeface="Arial" pitchFamily="34" charset="0"/>
                <a:cs typeface="Arial" pitchFamily="34" charset="0"/>
              </a:rPr>
              <a:t>Troubles anxieux</a:t>
            </a:r>
          </a:p>
          <a:p>
            <a:pPr algn="l"/>
            <a:r>
              <a:rPr lang="fr-CH" dirty="0">
                <a:latin typeface="Arial" pitchFamily="34" charset="0"/>
                <a:cs typeface="Arial" pitchFamily="34" charset="0"/>
              </a:rPr>
              <a:t>Trouble anxieux généralisé</a:t>
            </a:r>
          </a:p>
          <a:p>
            <a:pPr algn="l"/>
            <a:r>
              <a:rPr lang="fr-CH" dirty="0">
                <a:latin typeface="Arial" pitchFamily="34" charset="0"/>
                <a:cs typeface="Arial" pitchFamily="34" charset="0"/>
              </a:rPr>
              <a:t>Trouble panique</a:t>
            </a:r>
          </a:p>
          <a:p>
            <a:pPr algn="l"/>
            <a:r>
              <a:rPr lang="fr-CH" dirty="0">
                <a:latin typeface="Arial" pitchFamily="34" charset="0"/>
                <a:cs typeface="Arial" pitchFamily="34" charset="0"/>
              </a:rPr>
              <a:t>Phobies</a:t>
            </a:r>
          </a:p>
        </p:txBody>
      </p:sp>
      <p:cxnSp>
        <p:nvCxnSpPr>
          <p:cNvPr id="17" name="AutoShape 30"/>
          <p:cNvCxnSpPr>
            <a:cxnSpLocks noChangeShapeType="1"/>
            <a:stCxn id="14" idx="3"/>
          </p:cNvCxnSpPr>
          <p:nvPr/>
        </p:nvCxnSpPr>
        <p:spPr bwMode="auto">
          <a:xfrm>
            <a:off x="1925638" y="3719513"/>
            <a:ext cx="2432048" cy="142399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29"/>
          <p:cNvCxnSpPr>
            <a:cxnSpLocks noChangeShapeType="1"/>
          </p:cNvCxnSpPr>
          <p:nvPr/>
        </p:nvCxnSpPr>
        <p:spPr bwMode="auto">
          <a:xfrm flipV="1">
            <a:off x="1925638" y="3571876"/>
            <a:ext cx="2432048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4" name="Titre 1"/>
          <p:cNvSpPr txBox="1">
            <a:spLocks/>
          </p:cNvSpPr>
          <p:nvPr/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fr-CH" sz="3200" b="1" dirty="0" smtClean="0">
                <a:latin typeface="Arial Narrow" pitchFamily="34" charset="0"/>
                <a:ea typeface="+mj-ea"/>
                <a:cs typeface="+mj-cs"/>
              </a:rPr>
              <a:t>Indications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7115196" cy="1143000"/>
          </a:xfrm>
        </p:spPr>
        <p:txBody>
          <a:bodyPr/>
          <a:lstStyle/>
          <a:p>
            <a:r>
              <a:rPr lang="fr-CH" dirty="0" smtClean="0"/>
              <a:t>Un nouveau problème!</a:t>
            </a:r>
            <a:endParaRPr lang="fr-CH" dirty="0"/>
          </a:p>
        </p:txBody>
      </p:sp>
      <p:pic>
        <p:nvPicPr>
          <p:cNvPr id="31746" name="Picture 2" descr="http://upload.wikimedia.org/wikipedia/en/d/d2/Valley_Of_the_Dolls_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142984"/>
            <a:ext cx="3429024" cy="5299401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5643570" y="1857364"/>
            <a:ext cx="27860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smtClean="0">
                <a:latin typeface="Arial" pitchFamily="34" charset="0"/>
                <a:cs typeface="Arial" pitchFamily="34" charset="0"/>
              </a:rPr>
              <a:t>La Vallée des poupées de Mark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Robson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sorti en 1967. Il est l'adaptation d'un roman éponyme de Jacqueline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Susann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publié en 1966.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30263" y="3428999"/>
            <a:ext cx="1808061" cy="1241236"/>
            <a:chOff x="3944" y="2795"/>
            <a:chExt cx="908" cy="536"/>
          </a:xfrm>
        </p:grpSpPr>
        <p:sp>
          <p:nvSpPr>
            <p:cNvPr id="3" name="Rectangle 25"/>
            <p:cNvSpPr>
              <a:spLocks noChangeArrowheads="1"/>
            </p:cNvSpPr>
            <p:nvPr/>
          </p:nvSpPr>
          <p:spPr bwMode="auto">
            <a:xfrm>
              <a:off x="3944" y="3158"/>
              <a:ext cx="908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84138" indent="-84138"/>
              <a:r>
                <a:rPr lang="fr-CH" sz="2000" b="1" dirty="0">
                  <a:latin typeface="Arial" pitchFamily="34" charset="0"/>
                  <a:cs typeface="Arial" pitchFamily="34" charset="0"/>
                </a:rPr>
                <a:t>Anticonvulsif</a:t>
              </a:r>
              <a:endParaRPr lang="fr-FR" i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Picture 2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59" y="2795"/>
              <a:ext cx="590" cy="3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4679950" y="4292600"/>
            <a:ext cx="45720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CH" sz="2000" i="1" dirty="0">
                <a:latin typeface="Arial" pitchFamily="34" charset="0"/>
                <a:cs typeface="Arial" pitchFamily="34" charset="0"/>
              </a:rPr>
              <a:t>Syndromes de sevrage</a:t>
            </a:r>
          </a:p>
          <a:p>
            <a:pPr algn="l"/>
            <a:r>
              <a:rPr lang="fr-CH" sz="2000" dirty="0">
                <a:latin typeface="Arial" pitchFamily="34" charset="0"/>
                <a:cs typeface="Arial" pitchFamily="34" charset="0"/>
              </a:rPr>
              <a:t>alcool </a:t>
            </a:r>
          </a:p>
          <a:p>
            <a:pPr algn="l"/>
            <a:r>
              <a:rPr lang="fr-CH" sz="2000" dirty="0">
                <a:latin typeface="Arial" pitchFamily="34" charset="0"/>
                <a:cs typeface="Arial" pitchFamily="34" charset="0"/>
              </a:rPr>
              <a:t>barbituriques </a:t>
            </a:r>
          </a:p>
          <a:p>
            <a:pPr algn="l"/>
            <a:r>
              <a:rPr lang="fr-CH" sz="2000" dirty="0">
                <a:latin typeface="Arial" pitchFamily="34" charset="0"/>
                <a:cs typeface="Arial" pitchFamily="34" charset="0"/>
              </a:rPr>
              <a:t>benzodiazépines</a:t>
            </a: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2233613" y="2492375"/>
            <a:ext cx="3675063" cy="1330325"/>
            <a:chOff x="1407" y="1570"/>
            <a:chExt cx="2315" cy="838"/>
          </a:xfrm>
        </p:grpSpPr>
        <p:sp>
          <p:nvSpPr>
            <p:cNvPr id="7" name="Text Box 28"/>
            <p:cNvSpPr txBox="1">
              <a:spLocks noChangeArrowheads="1"/>
            </p:cNvSpPr>
            <p:nvPr/>
          </p:nvSpPr>
          <p:spPr bwMode="auto">
            <a:xfrm>
              <a:off x="2948" y="1570"/>
              <a:ext cx="77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2000" dirty="0">
                  <a:latin typeface="Arial" pitchFamily="34" charset="0"/>
                  <a:cs typeface="Arial" pitchFamily="34" charset="0"/>
                </a:rPr>
                <a:t>Epilepsie</a:t>
              </a:r>
              <a:endParaRPr lang="fr-FR" sz="2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" name="AutoShape 29"/>
            <p:cNvCxnSpPr>
              <a:cxnSpLocks noChangeShapeType="1"/>
              <a:endCxn id="7" idx="1"/>
            </p:cNvCxnSpPr>
            <p:nvPr/>
          </p:nvCxnSpPr>
          <p:spPr bwMode="auto">
            <a:xfrm flipV="1">
              <a:off x="1407" y="1696"/>
              <a:ext cx="1541" cy="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9" name="AutoShape 31"/>
          <p:cNvCxnSpPr>
            <a:cxnSpLocks noChangeShapeType="1"/>
          </p:cNvCxnSpPr>
          <p:nvPr/>
        </p:nvCxnSpPr>
        <p:spPr bwMode="auto">
          <a:xfrm>
            <a:off x="2233613" y="3822700"/>
            <a:ext cx="2446337" cy="1155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" name="Titre 1"/>
          <p:cNvSpPr txBox="1">
            <a:spLocks/>
          </p:cNvSpPr>
          <p:nvPr/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fr-CH" sz="3200" b="1" dirty="0" smtClean="0">
                <a:latin typeface="Arial Narrow" pitchFamily="34" charset="0"/>
                <a:ea typeface="+mj-ea"/>
                <a:cs typeface="+mj-cs"/>
              </a:rPr>
              <a:t>Indications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fr-CH" sz="3200" b="1" dirty="0" smtClean="0">
                <a:latin typeface="Arial Narrow" pitchFamily="34" charset="0"/>
                <a:ea typeface="+mj-ea"/>
                <a:cs typeface="+mj-cs"/>
              </a:rPr>
              <a:t>Conclusion, les perdants…</a:t>
            </a:r>
            <a:endParaRPr kumimoji="0" lang="fr-C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026" name="Picture 2" descr="http://fr.web.img6.acsta.net/medias/nmedia/18/35/30/22/18381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142984"/>
            <a:ext cx="3857652" cy="5139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fr-CH" sz="3200" b="1" dirty="0" smtClean="0">
                <a:latin typeface="Arial Narrow" pitchFamily="34" charset="0"/>
                <a:ea typeface="+mj-ea"/>
                <a:cs typeface="+mj-cs"/>
              </a:rPr>
              <a:t>Conclusion, les perdants…</a:t>
            </a:r>
            <a:endParaRPr kumimoji="0" lang="fr-C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71682" name="Picture 2" descr="http://img4.hostingpics.net/pics/193485Toutlemondeilestbeautoutlemondeilestgentil20110328045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928670"/>
            <a:ext cx="3929090" cy="553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fr-CH" sz="3200" b="1" dirty="0" smtClean="0">
                <a:latin typeface="Arial Narrow" pitchFamily="34" charset="0"/>
                <a:ea typeface="+mj-ea"/>
                <a:cs typeface="+mj-cs"/>
              </a:rPr>
              <a:t>And the Winner </a:t>
            </a:r>
            <a:r>
              <a:rPr lang="fr-CH" sz="3200" b="1" dirty="0" err="1" smtClean="0">
                <a:latin typeface="Arial Narrow" pitchFamily="34" charset="0"/>
                <a:ea typeface="+mj-ea"/>
                <a:cs typeface="+mj-cs"/>
              </a:rPr>
              <a:t>is</a:t>
            </a:r>
            <a:r>
              <a:rPr lang="fr-CH" sz="3200" b="1" dirty="0" smtClean="0">
                <a:latin typeface="Arial Narrow" pitchFamily="34" charset="0"/>
                <a:ea typeface="+mj-ea"/>
                <a:cs typeface="+mj-cs"/>
              </a:rPr>
              <a:t>…</a:t>
            </a:r>
            <a:endParaRPr kumimoji="0" lang="fr-C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72706" name="Picture 2" descr="http://fr.web.img6.acsta.net/medias/nmedia/18/63/08/82/18688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142984"/>
            <a:ext cx="3786214" cy="5044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Barbiturate</a:t>
            </a:r>
            <a:endParaRPr lang="fr-CH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17020" t="16601" r="22035" b="10156"/>
          <a:stretch>
            <a:fillRect/>
          </a:stretch>
        </p:blipFill>
        <p:spPr bwMode="auto">
          <a:xfrm>
            <a:off x="1214414" y="1643050"/>
            <a:ext cx="761243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Barbiturates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2400" dirty="0" smtClean="0"/>
              <a:t>En 1948, La production est estimée à 3 milliards de capsule de 0.1g. (soit 24 par habitants)</a:t>
            </a:r>
            <a:br>
              <a:rPr lang="fr-CH" sz="2400" dirty="0" smtClean="0"/>
            </a:br>
            <a:endParaRPr lang="fr-CH" sz="2400" dirty="0" smtClean="0"/>
          </a:p>
          <a:p>
            <a:r>
              <a:rPr lang="fr-CH" sz="2400" dirty="0" smtClean="0"/>
              <a:t>25% des causes intoxications aux urgences</a:t>
            </a:r>
            <a:br>
              <a:rPr lang="fr-CH" sz="2400" dirty="0" smtClean="0"/>
            </a:br>
            <a:endParaRPr lang="fr-CH" sz="2400" dirty="0" smtClean="0"/>
          </a:p>
          <a:p>
            <a:r>
              <a:rPr lang="fr-CH" sz="2400" dirty="0" smtClean="0"/>
              <a:t>Marché noir et trafic (dealer, pharmacien)</a:t>
            </a:r>
            <a:br>
              <a:rPr lang="fr-CH" sz="2400" dirty="0" smtClean="0"/>
            </a:br>
            <a:endParaRPr lang="fr-CH" sz="2400" dirty="0" smtClean="0"/>
          </a:p>
          <a:p>
            <a:r>
              <a:rPr lang="fr-CH" sz="2400" dirty="0" smtClean="0"/>
              <a:t>Nom de rue: </a:t>
            </a:r>
            <a:r>
              <a:rPr lang="fr-CH" sz="2400" dirty="0" err="1" smtClean="0"/>
              <a:t>goof</a:t>
            </a:r>
            <a:r>
              <a:rPr lang="fr-CH" sz="2400" dirty="0" smtClean="0"/>
              <a:t> </a:t>
            </a:r>
            <a:r>
              <a:rPr lang="fr-CH" sz="2400" dirty="0" err="1" smtClean="0"/>
              <a:t>ball</a:t>
            </a:r>
            <a:r>
              <a:rPr lang="fr-CH" sz="2400" dirty="0" smtClean="0"/>
              <a:t>, </a:t>
            </a:r>
            <a:r>
              <a:rPr lang="fr-CH" sz="2400" dirty="0" err="1" smtClean="0"/>
              <a:t>red</a:t>
            </a:r>
            <a:r>
              <a:rPr lang="fr-CH" sz="2400" dirty="0" smtClean="0"/>
              <a:t> </a:t>
            </a:r>
            <a:r>
              <a:rPr lang="fr-CH" sz="2400" dirty="0" err="1" smtClean="0"/>
              <a:t>dolls</a:t>
            </a:r>
            <a:r>
              <a:rPr lang="fr-CH" sz="2400" dirty="0" smtClean="0"/>
              <a:t>…</a:t>
            </a:r>
          </a:p>
          <a:p>
            <a:endParaRPr lang="fr-CH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500034" y="6215082"/>
            <a:ext cx="171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Isbell</a:t>
            </a:r>
            <a:r>
              <a:rPr lang="fr-CH" dirty="0" smtClean="0"/>
              <a:t> et al. 1950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Tous</a:t>
            </a:r>
            <a:r>
              <a:rPr lang="en-US" dirty="0" smtClean="0"/>
              <a:t> </a:t>
            </a:r>
            <a:r>
              <a:rPr lang="fr-FR" dirty="0" smtClean="0"/>
              <a:t>différents</a:t>
            </a:r>
            <a:endParaRPr lang="fr-FR" dirty="0"/>
          </a:p>
        </p:txBody>
      </p:sp>
      <p:pic>
        <p:nvPicPr>
          <p:cNvPr id="49154" name="Picture 2" descr="http://wewantmedia.de/wp/wp-content/uploads/2010/11/samesamebutdifferent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142984"/>
            <a:ext cx="3738249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35375" y="2205038"/>
            <a:ext cx="5040313" cy="34131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fr-CH" sz="2400" smtClean="0"/>
              <a:t>5 sous-unités </a:t>
            </a:r>
          </a:p>
          <a:p>
            <a:pPr eaLnBrk="1" hangingPunct="1">
              <a:lnSpc>
                <a:spcPct val="150000"/>
              </a:lnSpc>
            </a:pPr>
            <a:r>
              <a:rPr lang="fr-CH" sz="2400" smtClean="0">
                <a:sym typeface="Symbol" pitchFamily="18" charset="2"/>
              </a:rPr>
              <a:t>Benzodiazépines agissent sur </a:t>
            </a:r>
          </a:p>
          <a:p>
            <a:pPr lvl="1" eaLnBrk="1" hangingPunct="1">
              <a:lnSpc>
                <a:spcPct val="150000"/>
              </a:lnSpc>
            </a:pPr>
            <a:r>
              <a:rPr lang="fr-CH" sz="2400" b="1" smtClean="0">
                <a:sym typeface="Symbol" pitchFamily="18" charset="2"/>
              </a:rPr>
              <a:t></a:t>
            </a:r>
            <a:r>
              <a:rPr lang="fr-CH" sz="2400" b="1" baseline="-25000" smtClean="0">
                <a:sym typeface="Symbol" pitchFamily="18" charset="2"/>
              </a:rPr>
              <a:t>1 : </a:t>
            </a:r>
            <a:r>
              <a:rPr lang="fr-CH" sz="2400" smtClean="0">
                <a:sym typeface="Symbol" pitchFamily="18" charset="2"/>
              </a:rPr>
              <a:t>sédation, amnésie, effet anticonvulsif </a:t>
            </a:r>
          </a:p>
          <a:p>
            <a:pPr lvl="1" eaLnBrk="1" hangingPunct="1">
              <a:lnSpc>
                <a:spcPct val="150000"/>
              </a:lnSpc>
            </a:pPr>
            <a:r>
              <a:rPr lang="fr-CH" sz="2400" b="1" smtClean="0">
                <a:sym typeface="Symbol" pitchFamily="18" charset="2"/>
              </a:rPr>
              <a:t></a:t>
            </a:r>
            <a:r>
              <a:rPr lang="fr-CH" sz="2400" b="1" baseline="-25000" smtClean="0">
                <a:sym typeface="Symbol" pitchFamily="18" charset="2"/>
              </a:rPr>
              <a:t>2</a:t>
            </a:r>
            <a:r>
              <a:rPr lang="fr-CH" sz="2400" smtClean="0">
                <a:sym typeface="Symbol" pitchFamily="18" charset="2"/>
              </a:rPr>
              <a:t> : anxiolytique</a:t>
            </a:r>
          </a:p>
        </p:txBody>
      </p:sp>
      <p:sp>
        <p:nvSpPr>
          <p:cNvPr id="30723" name="AutoShape 3"/>
          <p:cNvSpPr>
            <a:spLocks/>
          </p:cNvSpPr>
          <p:nvPr/>
        </p:nvSpPr>
        <p:spPr bwMode="auto">
          <a:xfrm>
            <a:off x="4495800" y="3079750"/>
            <a:ext cx="100013" cy="392113"/>
          </a:xfrm>
          <a:prstGeom prst="rightBrace">
            <a:avLst>
              <a:gd name="adj1" fmla="val 32672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r-CH" sz="1600" b="1">
              <a:latin typeface="Times New Roman" pitchFamily="18" charset="0"/>
            </a:endParaRPr>
          </a:p>
        </p:txBody>
      </p:sp>
      <p:sp>
        <p:nvSpPr>
          <p:cNvPr id="1736710" name="Rectangle 6"/>
          <p:cNvSpPr>
            <a:spLocks noGrp="1" noChangeArrowheads="1"/>
          </p:cNvSpPr>
          <p:nvPr>
            <p:ph type="title"/>
          </p:nvPr>
        </p:nvSpPr>
        <p:spPr>
          <a:xfrm>
            <a:off x="889000" y="1052513"/>
            <a:ext cx="7212013" cy="749300"/>
          </a:xfrm>
          <a:noFill/>
        </p:spPr>
        <p:txBody>
          <a:bodyPr/>
          <a:lstStyle/>
          <a:p>
            <a:pPr eaLnBrk="1" hangingPunct="1"/>
            <a:r>
              <a:rPr lang="fr-CH" sz="4000" smtClean="0"/>
              <a:t>Récepteur GABA</a:t>
            </a:r>
            <a:endParaRPr lang="fr-FR" sz="4000" smtClean="0"/>
          </a:p>
        </p:txBody>
      </p:sp>
      <p:pic>
        <p:nvPicPr>
          <p:cNvPr id="17367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636838"/>
            <a:ext cx="2633663" cy="228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3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36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36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36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36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6706" grpId="0" build="p"/>
      <p:bldP spid="17367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1016</Words>
  <Application>Microsoft Office PowerPoint</Application>
  <PresentationFormat>Affichage à l'écran (4:3)</PresentationFormat>
  <Paragraphs>206</Paragraphs>
  <Slides>53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4" baseType="lpstr">
      <vt:lpstr>Thème Office</vt:lpstr>
      <vt:lpstr>Benzodiazépines :  Les Oscars des idées reçues</vt:lpstr>
      <vt:lpstr>Les nominés sont:</vt:lpstr>
      <vt:lpstr>Des vieux médicaments</vt:lpstr>
      <vt:lpstr>Historique</vt:lpstr>
      <vt:lpstr>Un nouveau problème!</vt:lpstr>
      <vt:lpstr>Barbiturate</vt:lpstr>
      <vt:lpstr>Barbiturates</vt:lpstr>
      <vt:lpstr>Tous différents</vt:lpstr>
      <vt:lpstr>Récepteur GABA</vt:lpstr>
      <vt:lpstr>Diapositive 10</vt:lpstr>
      <vt:lpstr>Les Z drugs ne sont pas des BZD</vt:lpstr>
      <vt:lpstr>Z drug?</vt:lpstr>
      <vt:lpstr>Diapositive 13</vt:lpstr>
      <vt:lpstr>Diapositive 14</vt:lpstr>
      <vt:lpstr>Diapositive 15</vt:lpstr>
      <vt:lpstr>Diapositive 16</vt:lpstr>
      <vt:lpstr>Diapositive 17</vt:lpstr>
      <vt:lpstr>Soit des somnifères ou des anxiolytiques</vt:lpstr>
      <vt:lpstr>Shampoing pour…</vt:lpstr>
      <vt:lpstr>Il est difficile de se procurer des BZD</vt:lpstr>
      <vt:lpstr>Rapport ASNM décembre 2013</vt:lpstr>
      <vt:lpstr>Diapositive 22</vt:lpstr>
      <vt:lpstr>Une affaire de spécialiste</vt:lpstr>
      <vt:lpstr>Rapport ASNM décembre 2013</vt:lpstr>
      <vt:lpstr>Diapositive 25</vt:lpstr>
      <vt:lpstr>Utilisé comme il se doit</vt:lpstr>
      <vt:lpstr>Mésusage</vt:lpstr>
      <vt:lpstr>Inoffensif</vt:lpstr>
      <vt:lpstr>Enquête 2011: soumission chimique</vt:lpstr>
      <vt:lpstr>Les overdose avec les BZD ne sont pas possibles</vt:lpstr>
      <vt:lpstr>Mort par suicide chez &gt;65 ans 1993-99 UK</vt:lpstr>
      <vt:lpstr>Consommés principalement par des hommes jeunes</vt:lpstr>
      <vt:lpstr>Diapositive 33</vt:lpstr>
      <vt:lpstr>Des calmants</vt:lpstr>
      <vt:lpstr>Diapositive 35</vt:lpstr>
      <vt:lpstr>Réactions paradoxales: Manifestations</vt:lpstr>
      <vt:lpstr>Le coup de folie de Delarue « Air rage » </vt:lpstr>
      <vt:lpstr>Réactions paradoxales</vt:lpstr>
      <vt:lpstr>Inoffensif le retour</vt:lpstr>
      <vt:lpstr>Alzheimer et BZD</vt:lpstr>
      <vt:lpstr>Résultats</vt:lpstr>
      <vt:lpstr>Addictif</vt:lpstr>
      <vt:lpstr>J’ai déjà vu ce film au moins 50 fois…</vt:lpstr>
      <vt:lpstr>Diapositive 44</vt:lpstr>
      <vt:lpstr>Diapositive 45</vt:lpstr>
      <vt:lpstr>Diapositive 46</vt:lpstr>
      <vt:lpstr>Inutiles</vt:lpstr>
      <vt:lpstr>Diapositive 48</vt:lpstr>
      <vt:lpstr>Diapositive 49</vt:lpstr>
      <vt:lpstr>Diapositive 50</vt:lpstr>
      <vt:lpstr>Diapositive 51</vt:lpstr>
      <vt:lpstr>Diapositive 52</vt:lpstr>
      <vt:lpstr>Diapositive 53</vt:lpstr>
    </vt:vector>
  </TitlesOfParts>
  <Company>Hôpitaux Universitaires de Genève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admin</cp:lastModifiedBy>
  <cp:revision>140</cp:revision>
  <dcterms:created xsi:type="dcterms:W3CDTF">2014-07-04T07:11:48Z</dcterms:created>
  <dcterms:modified xsi:type="dcterms:W3CDTF">2014-09-19T13:02:14Z</dcterms:modified>
</cp:coreProperties>
</file>