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83" r:id="rId3"/>
    <p:sldId id="257" r:id="rId4"/>
    <p:sldId id="258" r:id="rId5"/>
    <p:sldId id="289" r:id="rId6"/>
    <p:sldId id="290" r:id="rId7"/>
    <p:sldId id="259" r:id="rId8"/>
    <p:sldId id="271" r:id="rId9"/>
    <p:sldId id="260" r:id="rId10"/>
    <p:sldId id="312" r:id="rId11"/>
    <p:sldId id="288" r:id="rId12"/>
    <p:sldId id="301" r:id="rId13"/>
    <p:sldId id="287" r:id="rId14"/>
    <p:sldId id="292" r:id="rId15"/>
    <p:sldId id="263" r:id="rId16"/>
    <p:sldId id="295" r:id="rId17"/>
    <p:sldId id="262" r:id="rId18"/>
    <p:sldId id="291" r:id="rId19"/>
    <p:sldId id="316" r:id="rId20"/>
    <p:sldId id="315" r:id="rId21"/>
    <p:sldId id="307" r:id="rId22"/>
    <p:sldId id="317" r:id="rId23"/>
    <p:sldId id="318" r:id="rId24"/>
    <p:sldId id="306" r:id="rId25"/>
  </p:sldIdLst>
  <p:sldSz cx="12192000" cy="6858000"/>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7" autoAdjust="0"/>
    <p:restoredTop sz="94660"/>
  </p:normalViewPr>
  <p:slideViewPr>
    <p:cSldViewPr snapToGrid="0">
      <p:cViewPr varScale="1">
        <p:scale>
          <a:sx n="56" d="100"/>
          <a:sy n="56" d="100"/>
        </p:scale>
        <p:origin x="365" y="3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r-CH" dirty="0"/>
          </a:p>
        </p:txBody>
      </p:sp>
      <p:sp>
        <p:nvSpPr>
          <p:cNvPr id="3" name="Espace réservé de la date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A68F2D27-F7E3-4FCE-A3F0-ACAC38E9D4BA}" type="datetimeFigureOut">
              <a:rPr lang="fr-CH" smtClean="0"/>
              <a:t>09.10.2014</a:t>
            </a:fld>
            <a:endParaRPr lang="fr-CH" dirty="0"/>
          </a:p>
        </p:txBody>
      </p:sp>
      <p:sp>
        <p:nvSpPr>
          <p:cNvPr id="4" name="Espace réservé de l'image des diapositives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fr-CH" dirty="0"/>
          </a:p>
        </p:txBody>
      </p:sp>
      <p:sp>
        <p:nvSpPr>
          <p:cNvPr id="5" name="Espace réservé des commentaire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6" name="Espace réservé du pied de page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fr-CH" dirty="0"/>
          </a:p>
        </p:txBody>
      </p:sp>
      <p:sp>
        <p:nvSpPr>
          <p:cNvPr id="7" name="Espace réservé du numéro de diapositive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E96F3A7E-68A0-4760-8D83-75E92484A1FC}" type="slidenum">
              <a:rPr lang="fr-CH" smtClean="0"/>
              <a:t>‹N°›</a:t>
            </a:fld>
            <a:endParaRPr lang="fr-CH" dirty="0"/>
          </a:p>
        </p:txBody>
      </p:sp>
    </p:spTree>
    <p:extLst>
      <p:ext uri="{BB962C8B-B14F-4D97-AF65-F5344CB8AC3E}">
        <p14:creationId xmlns:p14="http://schemas.microsoft.com/office/powerpoint/2010/main" val="2066457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E96F3A7E-68A0-4760-8D83-75E92484A1FC}" type="slidenum">
              <a:rPr lang="fr-CH" smtClean="0"/>
              <a:t>1</a:t>
            </a:fld>
            <a:endParaRPr lang="fr-CH" dirty="0"/>
          </a:p>
        </p:txBody>
      </p:sp>
    </p:spTree>
    <p:extLst>
      <p:ext uri="{BB962C8B-B14F-4D97-AF65-F5344CB8AC3E}">
        <p14:creationId xmlns:p14="http://schemas.microsoft.com/office/powerpoint/2010/main" val="2570904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E96F3A7E-68A0-4760-8D83-75E92484A1FC}" type="slidenum">
              <a:rPr lang="fr-CH" smtClean="0"/>
              <a:t>2</a:t>
            </a:fld>
            <a:endParaRPr lang="fr-CH" dirty="0"/>
          </a:p>
        </p:txBody>
      </p:sp>
    </p:spTree>
    <p:extLst>
      <p:ext uri="{BB962C8B-B14F-4D97-AF65-F5344CB8AC3E}">
        <p14:creationId xmlns:p14="http://schemas.microsoft.com/office/powerpoint/2010/main" val="2570904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E96F3A7E-68A0-4760-8D83-75E92484A1FC}" type="slidenum">
              <a:rPr lang="fr-CH" smtClean="0"/>
              <a:t>13</a:t>
            </a:fld>
            <a:endParaRPr lang="fr-CH" dirty="0"/>
          </a:p>
        </p:txBody>
      </p:sp>
    </p:spTree>
    <p:extLst>
      <p:ext uri="{BB962C8B-B14F-4D97-AF65-F5344CB8AC3E}">
        <p14:creationId xmlns:p14="http://schemas.microsoft.com/office/powerpoint/2010/main" val="2570904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E96F3A7E-68A0-4760-8D83-75E92484A1FC}" type="slidenum">
              <a:rPr lang="fr-CH" smtClean="0"/>
              <a:t>24</a:t>
            </a:fld>
            <a:endParaRPr lang="fr-CH" dirty="0"/>
          </a:p>
        </p:txBody>
      </p:sp>
    </p:spTree>
    <p:extLst>
      <p:ext uri="{BB962C8B-B14F-4D97-AF65-F5344CB8AC3E}">
        <p14:creationId xmlns:p14="http://schemas.microsoft.com/office/powerpoint/2010/main" val="1380600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Ref idx="1001">
        <a:schemeClr val="bg1"/>
      </p:bgRef>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CH" dirty="0" smtClean="0"/>
              <a:t>9 octobre 2014</a:t>
            </a:r>
            <a:endParaRPr lang="fr-CH" dirty="0"/>
          </a:p>
        </p:txBody>
      </p:sp>
      <p:sp>
        <p:nvSpPr>
          <p:cNvPr id="5" name="Espace réservé du pied de page 4"/>
          <p:cNvSpPr>
            <a:spLocks noGrp="1"/>
          </p:cNvSpPr>
          <p:nvPr>
            <p:ph type="ftr" sz="quarter" idx="11"/>
          </p:nvPr>
        </p:nvSpPr>
        <p:spPr/>
        <p:txBody>
          <a:bodyPr/>
          <a:lstStyle/>
          <a:p>
            <a:r>
              <a:rPr lang="fr-CH" dirty="0" smtClean="0"/>
              <a:t>14e journée d'addictologie   -   les benzos à la pharmacie</a:t>
            </a:r>
            <a:endParaRPr lang="fr-CH" dirty="0"/>
          </a:p>
        </p:txBody>
      </p:sp>
      <p:sp>
        <p:nvSpPr>
          <p:cNvPr id="6" name="Espace réservé du numéro de diapositive 5"/>
          <p:cNvSpPr>
            <a:spLocks noGrp="1"/>
          </p:cNvSpPr>
          <p:nvPr>
            <p:ph type="sldNum" sz="quarter" idx="12"/>
          </p:nvPr>
        </p:nvSpPr>
        <p:spPr/>
        <p:txBody>
          <a:bodyPr/>
          <a:lstStyle/>
          <a:p>
            <a:fld id="{AC9F5A5A-694D-4E8C-B305-FC3A809E4942}" type="slidenum">
              <a:rPr lang="fr-CH" smtClean="0"/>
              <a:t>‹N°›</a:t>
            </a:fld>
            <a:endParaRPr lang="fr-CH"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r>
              <a:rPr lang="fr-CH" dirty="0" smtClean="0"/>
              <a:t>9 octobre 2014</a:t>
            </a:r>
            <a:endParaRPr lang="fr-CH" dirty="0"/>
          </a:p>
        </p:txBody>
      </p:sp>
      <p:sp>
        <p:nvSpPr>
          <p:cNvPr id="5" name="Espace réservé du pied de page 4"/>
          <p:cNvSpPr>
            <a:spLocks noGrp="1"/>
          </p:cNvSpPr>
          <p:nvPr>
            <p:ph type="ftr" sz="quarter" idx="11"/>
          </p:nvPr>
        </p:nvSpPr>
        <p:spPr/>
        <p:txBody>
          <a:bodyPr/>
          <a:lstStyle/>
          <a:p>
            <a:r>
              <a:rPr lang="fr-CH" dirty="0" smtClean="0"/>
              <a:t>14e journée d'addictologie   -   les benzos à la pharmacie</a:t>
            </a:r>
            <a:endParaRPr lang="fr-CH" dirty="0"/>
          </a:p>
        </p:txBody>
      </p:sp>
      <p:sp>
        <p:nvSpPr>
          <p:cNvPr id="6" name="Espace réservé du numéro de diapositive 5"/>
          <p:cNvSpPr>
            <a:spLocks noGrp="1"/>
          </p:cNvSpPr>
          <p:nvPr>
            <p:ph type="sldNum" sz="quarter" idx="12"/>
          </p:nvPr>
        </p:nvSpPr>
        <p:spPr/>
        <p:txBody>
          <a:bodyPr/>
          <a:lstStyle/>
          <a:p>
            <a:fld id="{AC9F5A5A-694D-4E8C-B305-FC3A809E4942}" type="slidenum">
              <a:rPr lang="fr-CH" smtClean="0"/>
              <a:t>‹N°›</a:t>
            </a:fld>
            <a:endParaRPr lang="fr-CH"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re vertical 1"/>
          <p:cNvSpPr>
            <a:spLocks noGrp="1"/>
          </p:cNvSpPr>
          <p:nvPr>
            <p:ph type="title" orient="vert"/>
          </p:nvPr>
        </p:nvSpPr>
        <p:spPr>
          <a:xfrm>
            <a:off x="9042400" y="274641"/>
            <a:ext cx="2540000" cy="5851525"/>
          </a:xfrm>
        </p:spPr>
        <p:txBody>
          <a:bodyPr vert="eaVe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609600" y="304801"/>
            <a:ext cx="8026400" cy="5851525"/>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r>
              <a:rPr lang="fr-CH" dirty="0" smtClean="0"/>
              <a:t>9 octobre 2014</a:t>
            </a:r>
            <a:endParaRPr lang="fr-CH" dirty="0"/>
          </a:p>
        </p:txBody>
      </p:sp>
      <p:sp>
        <p:nvSpPr>
          <p:cNvPr id="5" name="Espace réservé du pied de page 4"/>
          <p:cNvSpPr>
            <a:spLocks noGrp="1"/>
          </p:cNvSpPr>
          <p:nvPr>
            <p:ph type="ftr" sz="quarter" idx="11"/>
          </p:nvPr>
        </p:nvSpPr>
        <p:spPr>
          <a:xfrm>
            <a:off x="3520796" y="6377460"/>
            <a:ext cx="5115205" cy="365125"/>
          </a:xfrm>
        </p:spPr>
        <p:txBody>
          <a:bodyPr/>
          <a:lstStyle/>
          <a:p>
            <a:r>
              <a:rPr lang="fr-CH" dirty="0" smtClean="0"/>
              <a:t>14e journée d'addictologie   -   les benzos à la pharmacie</a:t>
            </a:r>
            <a:endParaRPr lang="fr-CH" dirty="0"/>
          </a:p>
        </p:txBody>
      </p:sp>
      <p:sp>
        <p:nvSpPr>
          <p:cNvPr id="6" name="Espace réservé du numéro de diapositive 5"/>
          <p:cNvSpPr>
            <a:spLocks noGrp="1"/>
          </p:cNvSpPr>
          <p:nvPr>
            <p:ph type="sldNum" sz="quarter" idx="12"/>
          </p:nvPr>
        </p:nvSpPr>
        <p:spPr/>
        <p:txBody>
          <a:bodyPr/>
          <a:lstStyle/>
          <a:p>
            <a:fld id="{AC9F5A5A-694D-4E8C-B305-FC3A809E4942}" type="slidenum">
              <a:rPr lang="fr-CH" smtClean="0"/>
              <a:t>‹N°›</a:t>
            </a:fld>
            <a:endParaRPr lang="fr-CH"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155448"/>
            <a:ext cx="10972800" cy="1252728"/>
          </a:xfrm>
        </p:spPr>
        <p:txBody>
          <a:bodyPr/>
          <a:lstStyle>
            <a:extLst/>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3"/>
          <p:cNvSpPr>
            <a:spLocks noGrp="1"/>
          </p:cNvSpPr>
          <p:nvPr>
            <p:ph type="dt" sz="half" idx="10"/>
          </p:nvPr>
        </p:nvSpPr>
        <p:spPr>
          <a:xfrm>
            <a:off x="13851" y="6567060"/>
            <a:ext cx="2844800" cy="274320"/>
          </a:xfrm>
        </p:spPr>
        <p:txBody>
          <a:bodyPr/>
          <a:lstStyle/>
          <a:p>
            <a:r>
              <a:rPr lang="fr-CH" sz="1100" dirty="0" smtClean="0">
                <a:solidFill>
                  <a:schemeClr val="bg1">
                    <a:lumMod val="50000"/>
                  </a:schemeClr>
                </a:solidFill>
                <a:latin typeface="Arial" panose="020B0604020202020204" pitchFamily="34" charset="0"/>
                <a:cs typeface="Arial" panose="020B0604020202020204" pitchFamily="34" charset="0"/>
              </a:rPr>
              <a:t>9 octobre 2014</a:t>
            </a:r>
            <a:endParaRPr lang="fr-CH" sz="1100" dirty="0">
              <a:solidFill>
                <a:schemeClr val="bg1">
                  <a:lumMod val="50000"/>
                </a:schemeClr>
              </a:solidFill>
              <a:latin typeface="Arial" panose="020B0604020202020204" pitchFamily="34" charset="0"/>
              <a:cs typeface="Arial" panose="020B0604020202020204" pitchFamily="34" charset="0"/>
            </a:endParaRPr>
          </a:p>
        </p:txBody>
      </p:sp>
      <p:sp>
        <p:nvSpPr>
          <p:cNvPr id="8" name="Espace réservé du pied de page 4"/>
          <p:cNvSpPr>
            <a:spLocks noGrp="1"/>
          </p:cNvSpPr>
          <p:nvPr>
            <p:ph type="ftr" sz="quarter" idx="11"/>
          </p:nvPr>
        </p:nvSpPr>
        <p:spPr>
          <a:xfrm>
            <a:off x="0" y="6567060"/>
            <a:ext cx="12192000" cy="263236"/>
          </a:xfrm>
        </p:spPr>
        <p:txBody>
          <a:bodyPr/>
          <a:lstStyle>
            <a:lvl1pPr algn="ctr">
              <a:defRPr/>
            </a:lvl1pPr>
          </a:lstStyle>
          <a:p>
            <a:r>
              <a:rPr lang="fr-CH" sz="1100" dirty="0" smtClean="0">
                <a:solidFill>
                  <a:schemeClr val="bg1">
                    <a:lumMod val="50000"/>
                  </a:schemeClr>
                </a:solidFill>
                <a:latin typeface="Arial" panose="020B0604020202020204" pitchFamily="34" charset="0"/>
                <a:cs typeface="Arial" panose="020B0604020202020204" pitchFamily="34" charset="0"/>
              </a:rPr>
              <a:t>14</a:t>
            </a:r>
            <a:r>
              <a:rPr lang="fr-CH" sz="1100" baseline="30000" dirty="0" smtClean="0">
                <a:solidFill>
                  <a:schemeClr val="bg1">
                    <a:lumMod val="50000"/>
                  </a:schemeClr>
                </a:solidFill>
                <a:latin typeface="Arial" panose="020B0604020202020204" pitchFamily="34" charset="0"/>
                <a:cs typeface="Arial" panose="020B0604020202020204" pitchFamily="34" charset="0"/>
              </a:rPr>
              <a:t>e</a:t>
            </a:r>
            <a:r>
              <a:rPr lang="fr-CH" sz="1100" dirty="0" smtClean="0">
                <a:solidFill>
                  <a:schemeClr val="bg1">
                    <a:lumMod val="50000"/>
                  </a:schemeClr>
                </a:solidFill>
                <a:latin typeface="Arial" panose="020B0604020202020204" pitchFamily="34" charset="0"/>
                <a:cs typeface="Arial" panose="020B0604020202020204" pitchFamily="34" charset="0"/>
              </a:rPr>
              <a:t> journée d'addictologie   -   Les benzos à la pharmacie</a:t>
            </a:r>
            <a:endParaRPr lang="fr-CH" sz="1100" dirty="0">
              <a:solidFill>
                <a:schemeClr val="bg1">
                  <a:lumMod val="50000"/>
                </a:schemeClr>
              </a:solidFill>
              <a:latin typeface="Arial" panose="020B0604020202020204" pitchFamily="34" charset="0"/>
              <a:cs typeface="Arial" panose="020B0604020202020204" pitchFamily="34" charset="0"/>
            </a:endParaRPr>
          </a:p>
        </p:txBody>
      </p:sp>
      <p:sp>
        <p:nvSpPr>
          <p:cNvPr id="9" name="Espace réservé du numéro de diapositive 5"/>
          <p:cNvSpPr>
            <a:spLocks noGrp="1"/>
          </p:cNvSpPr>
          <p:nvPr>
            <p:ph type="sldNum" sz="quarter" idx="12"/>
          </p:nvPr>
        </p:nvSpPr>
        <p:spPr>
          <a:xfrm>
            <a:off x="11202440" y="6567060"/>
            <a:ext cx="978485" cy="274320"/>
          </a:xfrm>
        </p:spPr>
        <p:txBody>
          <a:bodyPr/>
          <a:lstStyle/>
          <a:p>
            <a:fld id="{AC9F5A5A-694D-4E8C-B305-FC3A809E4942}" type="slidenum">
              <a:rPr lang="fr-CH" sz="1100" smtClean="0">
                <a:solidFill>
                  <a:schemeClr val="bg1">
                    <a:lumMod val="50000"/>
                  </a:schemeClr>
                </a:solidFill>
                <a:latin typeface="Arial" panose="020B0604020202020204" pitchFamily="34" charset="0"/>
                <a:cs typeface="Arial" panose="020B0604020202020204" pitchFamily="34" charset="0"/>
              </a:rPr>
              <a:t>‹N°›</a:t>
            </a:fld>
            <a:endParaRPr lang="fr-CH" sz="1100" dirty="0">
              <a:solidFill>
                <a:schemeClr val="bg1">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re de section">
    <p:bg>
      <p:bgRef idx="1001">
        <a:schemeClr val="bg1"/>
      </p:bgRef>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13851" y="6567060"/>
            <a:ext cx="2844800" cy="274320"/>
          </a:xfrm>
        </p:spPr>
        <p:txBody>
          <a:bodyPr/>
          <a:lstStyle/>
          <a:p>
            <a:r>
              <a:rPr lang="fr-CH" dirty="0" smtClean="0"/>
              <a:t>9 octobre 2014</a:t>
            </a:r>
            <a:endParaRPr lang="fr-CH" dirty="0"/>
          </a:p>
        </p:txBody>
      </p:sp>
      <p:sp>
        <p:nvSpPr>
          <p:cNvPr id="5" name="Espace réservé du pied de page 4"/>
          <p:cNvSpPr>
            <a:spLocks noGrp="1"/>
          </p:cNvSpPr>
          <p:nvPr>
            <p:ph type="ftr" sz="quarter" idx="11"/>
          </p:nvPr>
        </p:nvSpPr>
        <p:spPr>
          <a:xfrm>
            <a:off x="0" y="6567060"/>
            <a:ext cx="12192000" cy="263236"/>
          </a:xfrm>
        </p:spPr>
        <p:txBody>
          <a:bodyPr/>
          <a:lstStyle>
            <a:lvl1pPr algn="ctr">
              <a:defRPr/>
            </a:lvl1pPr>
          </a:lstStyle>
          <a:p>
            <a:r>
              <a:rPr lang="fr-CH" dirty="0" smtClean="0"/>
              <a:t>14</a:t>
            </a:r>
            <a:r>
              <a:rPr lang="fr-CH" baseline="30000" dirty="0" smtClean="0"/>
              <a:t>e</a:t>
            </a:r>
            <a:r>
              <a:rPr lang="fr-CH" dirty="0" smtClean="0"/>
              <a:t> journée d'addictologie   -   Les benzos à la pharmacie</a:t>
            </a:r>
            <a:endParaRPr lang="fr-CH" dirty="0"/>
          </a:p>
        </p:txBody>
      </p:sp>
      <p:sp>
        <p:nvSpPr>
          <p:cNvPr id="6" name="Espace réservé du numéro de diapositive 5"/>
          <p:cNvSpPr>
            <a:spLocks noGrp="1"/>
          </p:cNvSpPr>
          <p:nvPr>
            <p:ph type="sldNum" sz="quarter" idx="12"/>
          </p:nvPr>
        </p:nvSpPr>
        <p:spPr>
          <a:xfrm>
            <a:off x="11202440" y="6567060"/>
            <a:ext cx="978485" cy="274320"/>
          </a:xfrm>
        </p:spPr>
        <p:txBody>
          <a:bodyPr/>
          <a:lstStyle/>
          <a:p>
            <a:fld id="{AC9F5A5A-694D-4E8C-B305-FC3A809E4942}" type="slidenum">
              <a:rPr lang="fr-CH" smtClean="0"/>
              <a:t>‹N°›</a:t>
            </a:fld>
            <a:endParaRPr lang="fr-CH"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contenu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r>
              <a:rPr lang="fr-CH" dirty="0" smtClean="0"/>
              <a:t>9 octobre 2014</a:t>
            </a:r>
            <a:endParaRPr lang="fr-CH" dirty="0"/>
          </a:p>
        </p:txBody>
      </p:sp>
      <p:sp>
        <p:nvSpPr>
          <p:cNvPr id="6" name="Espace réservé du pied de page 5"/>
          <p:cNvSpPr>
            <a:spLocks noGrp="1"/>
          </p:cNvSpPr>
          <p:nvPr>
            <p:ph type="ftr" sz="quarter" idx="11"/>
          </p:nvPr>
        </p:nvSpPr>
        <p:spPr/>
        <p:txBody>
          <a:bodyPr/>
          <a:lstStyle/>
          <a:p>
            <a:r>
              <a:rPr lang="fr-CH" dirty="0" smtClean="0"/>
              <a:t>14e journée d'addictologie   -   les benzos à la pharmacie</a:t>
            </a:r>
            <a:endParaRPr lang="fr-CH" dirty="0"/>
          </a:p>
        </p:txBody>
      </p:sp>
      <p:sp>
        <p:nvSpPr>
          <p:cNvPr id="7" name="Espace réservé du numéro de diapositive 6"/>
          <p:cNvSpPr>
            <a:spLocks noGrp="1"/>
          </p:cNvSpPr>
          <p:nvPr>
            <p:ph type="sldNum" sz="quarter" idx="12"/>
          </p:nvPr>
        </p:nvSpPr>
        <p:spPr/>
        <p:txBody>
          <a:bodyPr/>
          <a:lstStyle/>
          <a:p>
            <a:fld id="{AC9F5A5A-694D-4E8C-B305-FC3A809E4942}" type="slidenum">
              <a:rPr lang="fr-CH" smtClean="0"/>
              <a:t>‹N°›</a:t>
            </a:fld>
            <a:endParaRPr lang="fr-CH"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fr-FR" smtClean="0"/>
              <a:t>Modifiez les styles du texte du masque</a:t>
            </a:r>
          </a:p>
        </p:txBody>
      </p:sp>
      <p:sp>
        <p:nvSpPr>
          <p:cNvPr id="4" name="Espace réservé du contenu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u texte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fr-FR" smtClean="0"/>
              <a:t>Modifiez les styles du texte du masque</a:t>
            </a:r>
          </a:p>
        </p:txBody>
      </p:sp>
      <p:sp>
        <p:nvSpPr>
          <p:cNvPr id="6" name="Espace réservé du contenu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r>
              <a:rPr lang="fr-CH" dirty="0" smtClean="0"/>
              <a:t>9 octobre 2014</a:t>
            </a:r>
            <a:endParaRPr lang="fr-CH" dirty="0"/>
          </a:p>
        </p:txBody>
      </p:sp>
      <p:sp>
        <p:nvSpPr>
          <p:cNvPr id="8" name="Espace réservé du pied de page 7"/>
          <p:cNvSpPr>
            <a:spLocks noGrp="1"/>
          </p:cNvSpPr>
          <p:nvPr>
            <p:ph type="ftr" sz="quarter" idx="11"/>
          </p:nvPr>
        </p:nvSpPr>
        <p:spPr/>
        <p:txBody>
          <a:bodyPr/>
          <a:lstStyle/>
          <a:p>
            <a:r>
              <a:rPr lang="fr-CH" dirty="0" smtClean="0"/>
              <a:t>14e journée d'addictologie   -   les benzos à la pharmacie</a:t>
            </a:r>
            <a:endParaRPr lang="fr-CH" dirty="0"/>
          </a:p>
        </p:txBody>
      </p:sp>
      <p:sp>
        <p:nvSpPr>
          <p:cNvPr id="9" name="Espace réservé du numéro de diapositive 8"/>
          <p:cNvSpPr>
            <a:spLocks noGrp="1"/>
          </p:cNvSpPr>
          <p:nvPr>
            <p:ph type="sldNum" sz="quarter" idx="12"/>
          </p:nvPr>
        </p:nvSpPr>
        <p:spPr/>
        <p:txBody>
          <a:bodyPr/>
          <a:lstStyle/>
          <a:p>
            <a:fld id="{AC9F5A5A-694D-4E8C-B305-FC3A809E4942}" type="slidenum">
              <a:rPr lang="fr-CH" smtClean="0"/>
              <a:t>‹N°›</a:t>
            </a:fld>
            <a:endParaRPr lang="fr-CH"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r>
              <a:rPr lang="fr-CH" dirty="0" smtClean="0"/>
              <a:t>9 octobre 2014</a:t>
            </a:r>
            <a:endParaRPr lang="fr-CH" dirty="0"/>
          </a:p>
        </p:txBody>
      </p:sp>
      <p:sp>
        <p:nvSpPr>
          <p:cNvPr id="4" name="Espace réservé du pied de page 3"/>
          <p:cNvSpPr>
            <a:spLocks noGrp="1"/>
          </p:cNvSpPr>
          <p:nvPr>
            <p:ph type="ftr" sz="quarter" idx="11"/>
          </p:nvPr>
        </p:nvSpPr>
        <p:spPr/>
        <p:txBody>
          <a:bodyPr/>
          <a:lstStyle/>
          <a:p>
            <a:r>
              <a:rPr lang="fr-CH" dirty="0" smtClean="0"/>
              <a:t>14e journée d'addictologie   -   les benzos à la pharmacie</a:t>
            </a:r>
            <a:endParaRPr lang="fr-CH" dirty="0"/>
          </a:p>
        </p:txBody>
      </p:sp>
      <p:sp>
        <p:nvSpPr>
          <p:cNvPr id="5" name="Espace réservé du numéro de diapositive 4"/>
          <p:cNvSpPr>
            <a:spLocks noGrp="1"/>
          </p:cNvSpPr>
          <p:nvPr>
            <p:ph type="sldNum" sz="quarter" idx="12"/>
          </p:nvPr>
        </p:nvSpPr>
        <p:spPr/>
        <p:txBody>
          <a:bodyPr/>
          <a:lstStyle/>
          <a:p>
            <a:fld id="{AC9F5A5A-694D-4E8C-B305-FC3A809E4942}" type="slidenum">
              <a:rPr lang="fr-CH" smtClean="0"/>
              <a:t>‹N°›</a:t>
            </a:fld>
            <a:endParaRPr lang="fr-CH"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CH" dirty="0" smtClean="0"/>
              <a:t>9 octobre 2014</a:t>
            </a:r>
            <a:endParaRPr lang="fr-CH" dirty="0"/>
          </a:p>
        </p:txBody>
      </p:sp>
      <p:sp>
        <p:nvSpPr>
          <p:cNvPr id="3" name="Espace réservé du pied de page 2"/>
          <p:cNvSpPr>
            <a:spLocks noGrp="1"/>
          </p:cNvSpPr>
          <p:nvPr>
            <p:ph type="ftr" sz="quarter" idx="11"/>
          </p:nvPr>
        </p:nvSpPr>
        <p:spPr/>
        <p:txBody>
          <a:bodyPr/>
          <a:lstStyle/>
          <a:p>
            <a:r>
              <a:rPr lang="fr-CH" dirty="0" smtClean="0"/>
              <a:t>14e journée d'addictologie   -   les benzos à la pharmacie</a:t>
            </a:r>
            <a:endParaRPr lang="fr-CH" dirty="0"/>
          </a:p>
        </p:txBody>
      </p:sp>
      <p:sp>
        <p:nvSpPr>
          <p:cNvPr id="4" name="Espace réservé du numéro de diapositive 3"/>
          <p:cNvSpPr>
            <a:spLocks noGrp="1"/>
          </p:cNvSpPr>
          <p:nvPr>
            <p:ph type="sldNum" sz="quarter" idx="12"/>
          </p:nvPr>
        </p:nvSpPr>
        <p:spPr/>
        <p:txBody>
          <a:bodyPr/>
          <a:lstStyle/>
          <a:p>
            <a:fld id="{AC9F5A5A-694D-4E8C-B305-FC3A809E4942}" type="slidenum">
              <a:rPr lang="fr-CH" smtClean="0"/>
              <a:t>‹N°›</a:t>
            </a:fld>
            <a:endParaRPr lang="fr-CH"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fr-FR" smtClean="0"/>
              <a:t>Modifiez le style du titre</a:t>
            </a:r>
            <a:endParaRPr kumimoji="0" lang="en-US"/>
          </a:p>
        </p:txBody>
      </p:sp>
      <p:sp>
        <p:nvSpPr>
          <p:cNvPr id="3" name="Espace réservé du contenu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texte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r>
              <a:rPr lang="fr-CH" dirty="0" smtClean="0"/>
              <a:t>9 octobre 2014</a:t>
            </a:r>
            <a:endParaRPr lang="fr-CH" dirty="0"/>
          </a:p>
        </p:txBody>
      </p:sp>
      <p:sp>
        <p:nvSpPr>
          <p:cNvPr id="6" name="Espace réservé du pied de page 5"/>
          <p:cNvSpPr>
            <a:spLocks noGrp="1"/>
          </p:cNvSpPr>
          <p:nvPr>
            <p:ph type="ftr" sz="quarter" idx="11"/>
          </p:nvPr>
        </p:nvSpPr>
        <p:spPr/>
        <p:txBody>
          <a:bodyPr/>
          <a:lstStyle/>
          <a:p>
            <a:r>
              <a:rPr lang="fr-CH" dirty="0" smtClean="0"/>
              <a:t>14e journée d'addictologie   -   les benzos à la pharmacie</a:t>
            </a:r>
            <a:endParaRPr lang="fr-CH" dirty="0"/>
          </a:p>
        </p:txBody>
      </p:sp>
      <p:sp>
        <p:nvSpPr>
          <p:cNvPr id="7" name="Espace réservé du numéro de diapositive 6"/>
          <p:cNvSpPr>
            <a:spLocks noGrp="1"/>
          </p:cNvSpPr>
          <p:nvPr>
            <p:ph type="sldNum" sz="quarter" idx="12"/>
          </p:nvPr>
        </p:nvSpPr>
        <p:spPr/>
        <p:txBody>
          <a:bodyPr/>
          <a:lstStyle/>
          <a:p>
            <a:fld id="{AC9F5A5A-694D-4E8C-B305-FC3A809E4942}" type="slidenum">
              <a:rPr lang="fr-CH" smtClean="0"/>
              <a:t>‹N°›</a:t>
            </a:fld>
            <a:endParaRPr lang="fr-CH" dirty="0"/>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fr-FR" dirty="0" smtClean="0"/>
              <a:t>Cliquez sur l'icône pour ajouter une image</a:t>
            </a:r>
            <a:endParaRPr kumimoji="0" lang="en-US" dirty="0"/>
          </a:p>
        </p:txBody>
      </p:sp>
      <p:sp>
        <p:nvSpPr>
          <p:cNvPr id="4" name="Espace réservé du texte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a:xfrm>
            <a:off x="219456" y="1170432"/>
            <a:ext cx="3364992" cy="201168"/>
          </a:xfrm>
        </p:spPr>
        <p:txBody>
          <a:bodyPr/>
          <a:lstStyle/>
          <a:p>
            <a:r>
              <a:rPr lang="fr-CH" dirty="0" smtClean="0"/>
              <a:t>9 octobre 2014</a:t>
            </a:r>
            <a:endParaRPr lang="fr-CH" dirty="0"/>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Espace réservé du pied de page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r>
              <a:rPr lang="fr-CH" dirty="0" smtClean="0"/>
              <a:t>14e journée d'addictologie   -   les benzos à la pharmacie</a:t>
            </a:r>
            <a:endParaRPr lang="fr-CH" dirty="0"/>
          </a:p>
        </p:txBody>
      </p:sp>
      <p:sp>
        <p:nvSpPr>
          <p:cNvPr id="7" name="Espace réservé du numéro de diapositive 6"/>
          <p:cNvSpPr>
            <a:spLocks noGrp="1"/>
          </p:cNvSpPr>
          <p:nvPr>
            <p:ph type="sldNum" sz="quarter" idx="12"/>
          </p:nvPr>
        </p:nvSpPr>
        <p:spPr>
          <a:xfrm>
            <a:off x="11119104" y="1170432"/>
            <a:ext cx="978485" cy="201168"/>
          </a:xfrm>
        </p:spPr>
        <p:txBody>
          <a:bodyPr/>
          <a:lstStyle/>
          <a:p>
            <a:fld id="{AC9F5A5A-694D-4E8C-B305-FC3A809E4942}" type="slidenum">
              <a:rPr lang="fr-CH" smtClean="0"/>
              <a:t>‹N°›</a:t>
            </a:fld>
            <a:endParaRPr lang="fr-CH"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Espace réservé du titre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609600" y="1775192"/>
            <a:ext cx="10972800" cy="4625609"/>
          </a:xfrm>
          <a:prstGeom prst="rect">
            <a:avLst/>
          </a:prstGeom>
        </p:spPr>
        <p:txBody>
          <a:bodyPr vert="horz" lIns="54864" tIns="91440" rtlCol="0">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4" name="Espace réservé de la date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r>
              <a:rPr lang="fr-CH" dirty="0" smtClean="0"/>
              <a:t>9 octobre 2014</a:t>
            </a:r>
            <a:endParaRPr lang="fr-CH" dirty="0"/>
          </a:p>
        </p:txBody>
      </p:sp>
      <p:sp>
        <p:nvSpPr>
          <p:cNvPr id="5" name="Espace réservé du pied de page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fr-CH" dirty="0" smtClean="0"/>
              <a:t>14e journée d'addictologie   -   les benzos à la pharmacie</a:t>
            </a:r>
            <a:endParaRPr lang="fr-CH" dirty="0"/>
          </a:p>
        </p:txBody>
      </p:sp>
      <p:sp>
        <p:nvSpPr>
          <p:cNvPr id="6" name="Espace réservé du numéro de diapositive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C9F5A5A-694D-4E8C-B305-FC3A809E4942}" type="slidenum">
              <a:rPr lang="fr-CH" smtClean="0"/>
              <a:t>‹N°›</a:t>
            </a:fld>
            <a:endParaRPr lang="fr-CH"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 descr="http://comps.canstockphoto.com/can-stock-photo_csp16161264.jpg"/>
          <p:cNvPicPr>
            <a:picLocks noChangeAspect="1" noChangeArrowheads="1"/>
          </p:cNvPicPr>
          <p:nvPr/>
        </p:nvPicPr>
        <p:blipFill rotWithShape="1">
          <a:blip r:embed="rId3">
            <a:extLst>
              <a:ext uri="{28A0092B-C50C-407E-A947-70E740481C1C}">
                <a14:useLocalDpi xmlns:a14="http://schemas.microsoft.com/office/drawing/2010/main" val="0"/>
              </a:ext>
            </a:extLst>
          </a:blip>
          <a:srcRect t="68426" b="11597"/>
          <a:stretch/>
        </p:blipFill>
        <p:spPr bwMode="auto">
          <a:xfrm>
            <a:off x="-1" y="5306291"/>
            <a:ext cx="12192001" cy="1549183"/>
          </a:xfrm>
          <a:prstGeom prst="rect">
            <a:avLst/>
          </a:prstGeom>
          <a:noFill/>
          <a:extLst>
            <a:ext uri="{909E8E84-426E-40DD-AFC4-6F175D3DCCD1}">
              <a14:hiddenFill xmlns:a14="http://schemas.microsoft.com/office/drawing/2010/main">
                <a:solidFill>
                  <a:srgbClr val="FFFFFF"/>
                </a:solidFill>
              </a14:hiddenFill>
            </a:ext>
          </a:extLst>
        </p:spPr>
      </p:pic>
      <p:sp>
        <p:nvSpPr>
          <p:cNvPr id="26" name="Titre 1"/>
          <p:cNvSpPr txBox="1">
            <a:spLocks/>
          </p:cNvSpPr>
          <p:nvPr/>
        </p:nvSpPr>
        <p:spPr>
          <a:xfrm>
            <a:off x="2466945" y="1729793"/>
            <a:ext cx="7276610" cy="2552131"/>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lnSpc>
                <a:spcPct val="90000"/>
              </a:lnSpc>
            </a:pPr>
            <a:r>
              <a:rPr lang="fr-CH" sz="6600" cap="all" dirty="0">
                <a:solidFill>
                  <a:srgbClr val="FFC000"/>
                </a:solidFill>
                <a:effectLst>
                  <a:outerShdw blurRad="38100" dist="38100" dir="2700000" algn="tl">
                    <a:srgbClr val="000000">
                      <a:alpha val="43137"/>
                    </a:srgbClr>
                  </a:outerShdw>
                </a:effectLst>
                <a:latin typeface="Helvetica LT Std Cond Blk" pitchFamily="34" charset="0"/>
              </a:rPr>
              <a:t>Mon pharmacien est formidable !</a:t>
            </a:r>
          </a:p>
        </p:txBody>
      </p:sp>
      <p:pic>
        <p:nvPicPr>
          <p:cNvPr id="25" name="Picture 4" descr="http://www.clementdemangel.fr/Resources/rideau-bleu.png"/>
          <p:cNvPicPr>
            <a:picLocks noChangeAspect="1" noChangeArrowheads="1"/>
          </p:cNvPicPr>
          <p:nvPr/>
        </p:nvPicPr>
        <p:blipFill rotWithShape="1">
          <a:blip r:embed="rId4">
            <a:extLst>
              <a:ext uri="{28A0092B-C50C-407E-A947-70E740481C1C}">
                <a14:useLocalDpi xmlns:a14="http://schemas.microsoft.com/office/drawing/2010/main" val="0"/>
              </a:ext>
            </a:extLst>
          </a:blip>
          <a:srcRect l="-196" t="26039" r="1" b="1827"/>
          <a:stretch/>
        </p:blipFill>
        <p:spPr bwMode="auto">
          <a:xfrm>
            <a:off x="1343472" y="535709"/>
            <a:ext cx="9523556" cy="49403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comps.canstockphoto.com/can-stock-photo_csp16161264.jpg"/>
          <p:cNvPicPr>
            <a:picLocks noChangeAspect="1" noChangeArrowheads="1"/>
          </p:cNvPicPr>
          <p:nvPr/>
        </p:nvPicPr>
        <p:blipFill rotWithShape="1">
          <a:blip r:embed="rId3">
            <a:extLst>
              <a:ext uri="{28A0092B-C50C-407E-A947-70E740481C1C}">
                <a14:useLocalDpi xmlns:a14="http://schemas.microsoft.com/office/drawing/2010/main" val="0"/>
              </a:ext>
            </a:extLst>
          </a:blip>
          <a:srcRect t="-1" r="87045" b="11599"/>
          <a:stretch/>
        </p:blipFill>
        <p:spPr bwMode="auto">
          <a:xfrm>
            <a:off x="1" y="0"/>
            <a:ext cx="1579418" cy="685547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comps.canstockphoto.com/can-stock-photo_csp16161264.jpg"/>
          <p:cNvPicPr>
            <a:picLocks noChangeAspect="1" noChangeArrowheads="1"/>
          </p:cNvPicPr>
          <p:nvPr/>
        </p:nvPicPr>
        <p:blipFill rotWithShape="1">
          <a:blip r:embed="rId3">
            <a:extLst>
              <a:ext uri="{28A0092B-C50C-407E-A947-70E740481C1C}">
                <a14:useLocalDpi xmlns:a14="http://schemas.microsoft.com/office/drawing/2010/main" val="0"/>
              </a:ext>
            </a:extLst>
          </a:blip>
          <a:srcRect l="88525" t="268" r="-2" b="11330"/>
          <a:stretch/>
        </p:blipFill>
        <p:spPr bwMode="auto">
          <a:xfrm>
            <a:off x="10792691" y="26555"/>
            <a:ext cx="1399310" cy="68554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comps.canstockphoto.com/can-stock-photo_csp16161264.jpg"/>
          <p:cNvPicPr>
            <a:picLocks noChangeAspect="1" noChangeArrowheads="1"/>
          </p:cNvPicPr>
          <p:nvPr/>
        </p:nvPicPr>
        <p:blipFill rotWithShape="1">
          <a:blip r:embed="rId3">
            <a:extLst>
              <a:ext uri="{28A0092B-C50C-407E-A947-70E740481C1C}">
                <a14:useLocalDpi xmlns:a14="http://schemas.microsoft.com/office/drawing/2010/main" val="0"/>
              </a:ext>
            </a:extLst>
          </a:blip>
          <a:srcRect l="13639" t="10481" r="80032" b="85562"/>
          <a:stretch/>
        </p:blipFill>
        <p:spPr bwMode="auto">
          <a:xfrm>
            <a:off x="1689100" y="812800"/>
            <a:ext cx="777845" cy="30941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e 1"/>
          <p:cNvGrpSpPr/>
          <p:nvPr/>
        </p:nvGrpSpPr>
        <p:grpSpPr>
          <a:xfrm>
            <a:off x="-1" y="0"/>
            <a:ext cx="12192001" cy="1122218"/>
            <a:chOff x="-1" y="0"/>
            <a:chExt cx="12192001" cy="1122218"/>
          </a:xfrm>
        </p:grpSpPr>
        <p:pic>
          <p:nvPicPr>
            <p:cNvPr id="18" name="Picture 6" descr="http://comps.canstockphoto.com/can-stock-photo_csp16161264.jpg"/>
            <p:cNvPicPr>
              <a:picLocks noChangeAspect="1" noChangeArrowheads="1"/>
            </p:cNvPicPr>
            <p:nvPr/>
          </p:nvPicPr>
          <p:blipFill rotWithShape="1">
            <a:blip r:embed="rId3">
              <a:extLst>
                <a:ext uri="{28A0092B-C50C-407E-A947-70E740481C1C}">
                  <a14:useLocalDpi xmlns:a14="http://schemas.microsoft.com/office/drawing/2010/main" val="0"/>
                </a:ext>
              </a:extLst>
            </a:blip>
            <a:srcRect b="85529"/>
            <a:stretch/>
          </p:blipFill>
          <p:spPr bwMode="auto">
            <a:xfrm>
              <a:off x="-1" y="0"/>
              <a:ext cx="12192001" cy="11222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comps.canstockphoto.com/can-stock-photo_csp16161264.jpg"/>
            <p:cNvPicPr>
              <a:picLocks noChangeAspect="1" noChangeArrowheads="1"/>
            </p:cNvPicPr>
            <p:nvPr/>
          </p:nvPicPr>
          <p:blipFill rotWithShape="1">
            <a:blip r:embed="rId3">
              <a:extLst>
                <a:ext uri="{28A0092B-C50C-407E-A947-70E740481C1C}">
                  <a14:useLocalDpi xmlns:a14="http://schemas.microsoft.com/office/drawing/2010/main" val="0"/>
                </a:ext>
              </a:extLst>
            </a:blip>
            <a:srcRect l="13639" t="10481" r="80032" b="85562"/>
            <a:stretch/>
          </p:blipFill>
          <p:spPr bwMode="auto">
            <a:xfrm>
              <a:off x="1579419" y="802409"/>
              <a:ext cx="777845" cy="3094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comps.canstockphoto.com/can-stock-photo_csp16161264.jpg"/>
            <p:cNvPicPr>
              <a:picLocks noChangeAspect="1" noChangeArrowheads="1"/>
            </p:cNvPicPr>
            <p:nvPr/>
          </p:nvPicPr>
          <p:blipFill rotWithShape="1">
            <a:blip r:embed="rId3">
              <a:extLst>
                <a:ext uri="{28A0092B-C50C-407E-A947-70E740481C1C}">
                  <a14:useLocalDpi xmlns:a14="http://schemas.microsoft.com/office/drawing/2010/main" val="0"/>
                </a:ext>
              </a:extLst>
            </a:blip>
            <a:srcRect l="80496" t="10481" r="13175" b="85562"/>
            <a:stretch/>
          </p:blipFill>
          <p:spPr bwMode="auto">
            <a:xfrm>
              <a:off x="10022532" y="802409"/>
              <a:ext cx="777845" cy="30941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94368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accel="667" fill="hold" nodeType="clickEffect">
                                  <p:stCondLst>
                                    <p:cond delay="0"/>
                                  </p:stCondLst>
                                  <p:childTnLst>
                                    <p:anim calcmode="lin" valueType="num">
                                      <p:cBhvr additive="base">
                                        <p:cTn id="6" dur="3000"/>
                                        <p:tgtEl>
                                          <p:spTgt spid="25"/>
                                        </p:tgtEl>
                                        <p:attrNameLst>
                                          <p:attrName>ppt_x</p:attrName>
                                        </p:attrNameLst>
                                      </p:cBhvr>
                                      <p:tavLst>
                                        <p:tav tm="0">
                                          <p:val>
                                            <p:strVal val="ppt_x"/>
                                          </p:val>
                                        </p:tav>
                                        <p:tav tm="100000">
                                          <p:val>
                                            <p:strVal val="ppt_x"/>
                                          </p:val>
                                        </p:tav>
                                      </p:tavLst>
                                    </p:anim>
                                    <p:anim calcmode="lin" valueType="num">
                                      <p:cBhvr additive="base">
                                        <p:cTn id="7" dur="3000"/>
                                        <p:tgtEl>
                                          <p:spTgt spid="25"/>
                                        </p:tgtEl>
                                        <p:attrNameLst>
                                          <p:attrName>ppt_y</p:attrName>
                                        </p:attrNameLst>
                                      </p:cBhvr>
                                      <p:tavLst>
                                        <p:tav tm="0">
                                          <p:val>
                                            <p:strVal val="ppt_y"/>
                                          </p:val>
                                        </p:tav>
                                        <p:tav tm="100000">
                                          <p:val>
                                            <p:strVal val="0-ppt_h/2"/>
                                          </p:val>
                                        </p:tav>
                                      </p:tavLst>
                                    </p:anim>
                                    <p:set>
                                      <p:cBhvr>
                                        <p:cTn id="8" dur="1" fill="hold">
                                          <p:stCondLst>
                                            <p:cond delay="2999"/>
                                          </p:stCondLst>
                                        </p:cTn>
                                        <p:tgtEl>
                                          <p:spTgt spid="25"/>
                                        </p:tgtEl>
                                        <p:attrNameLst>
                                          <p:attrName>style.visibility</p:attrName>
                                        </p:attrNameLst>
                                      </p:cBhvr>
                                      <p:to>
                                        <p:strVal val="hidden"/>
                                      </p:to>
                                    </p:set>
                                  </p:childTnLst>
                                </p:cTn>
                              </p:par>
                            </p:childTnLst>
                          </p:cTn>
                        </p:par>
                        <p:par>
                          <p:cTn id="9" fill="hold">
                            <p:stCondLst>
                              <p:cond delay="3000"/>
                            </p:stCondLst>
                            <p:childTnLst>
                              <p:par>
                                <p:cTn id="10" presetID="6" presetClass="entr" presetSubtype="32"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circle(out)">
                                      <p:cBhvr>
                                        <p:cTn id="1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e 22"/>
          <p:cNvGrpSpPr/>
          <p:nvPr/>
        </p:nvGrpSpPr>
        <p:grpSpPr>
          <a:xfrm>
            <a:off x="-27598" y="0"/>
            <a:ext cx="12219598" cy="1484783"/>
            <a:chOff x="-27598" y="0"/>
            <a:chExt cx="12219598" cy="1484783"/>
          </a:xfrm>
        </p:grpSpPr>
        <p:pic>
          <p:nvPicPr>
            <p:cNvPr id="24" name="Picture 2" descr="http://comps.canstockphoto.com/can-stock-photo_csp16161264.jpg"/>
            <p:cNvPicPr>
              <a:picLocks noChangeAspect="1" noChangeArrowheads="1"/>
            </p:cNvPicPr>
            <p:nvPr/>
          </p:nvPicPr>
          <p:blipFill rotWithShape="1">
            <a:blip r:embed="rId2">
              <a:extLst>
                <a:ext uri="{28A0092B-C50C-407E-A947-70E740481C1C}">
                  <a14:useLocalDpi xmlns:a14="http://schemas.microsoft.com/office/drawing/2010/main" val="0"/>
                </a:ext>
              </a:extLst>
            </a:blip>
            <a:srcRect b="58242"/>
            <a:stretch/>
          </p:blipFill>
          <p:spPr bwMode="auto">
            <a:xfrm>
              <a:off x="-27598" y="0"/>
              <a:ext cx="12219598" cy="144780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1634938" y="533172"/>
              <a:ext cx="9132856" cy="951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grpSp>
      <p:sp>
        <p:nvSpPr>
          <p:cNvPr id="3" name="Espace réservé du contenu 2"/>
          <p:cNvSpPr>
            <a:spLocks noGrp="1"/>
          </p:cNvSpPr>
          <p:nvPr>
            <p:ph idx="1"/>
          </p:nvPr>
        </p:nvSpPr>
        <p:spPr>
          <a:xfrm>
            <a:off x="1573666" y="1737092"/>
            <a:ext cx="9317247" cy="4651008"/>
          </a:xfrm>
        </p:spPr>
        <p:txBody>
          <a:bodyPr>
            <a:noAutofit/>
          </a:bodyPr>
          <a:lstStyle/>
          <a:p>
            <a:r>
              <a:rPr lang="fr-CH" sz="3100" dirty="0" smtClean="0">
                <a:latin typeface="Calibri" panose="020F0502020204030204" pitchFamily="34" charset="0"/>
              </a:rPr>
              <a:t>En mai 2012, les ventes dans les pharmacies ont totalisé un montant de CHF </a:t>
            </a:r>
            <a:r>
              <a:rPr lang="fr-CH" sz="3100" b="1" dirty="0" smtClean="0">
                <a:latin typeface="Calibri" panose="020F0502020204030204" pitchFamily="34" charset="0"/>
              </a:rPr>
              <a:t>37’162’151</a:t>
            </a:r>
          </a:p>
          <a:p>
            <a:r>
              <a:rPr lang="fr-CH" sz="3100" dirty="0" smtClean="0">
                <a:latin typeface="Calibri" panose="020F0502020204030204" pitchFamily="34" charset="0"/>
              </a:rPr>
              <a:t>En mai 2013, elles n’étaient plus que de CHF </a:t>
            </a:r>
            <a:r>
              <a:rPr lang="fr-CH" sz="3100" b="1" dirty="0" smtClean="0">
                <a:latin typeface="Calibri" panose="020F0502020204030204" pitchFamily="34" charset="0"/>
              </a:rPr>
              <a:t>35’909’992</a:t>
            </a:r>
          </a:p>
          <a:p>
            <a:r>
              <a:rPr lang="fr-CH" sz="3100" dirty="0" smtClean="0">
                <a:latin typeface="Calibri" panose="020F0502020204030204" pitchFamily="34" charset="0"/>
              </a:rPr>
              <a:t>En mai 2014, elles avaient encore chuté à CHF </a:t>
            </a:r>
            <a:r>
              <a:rPr lang="fr-CH" sz="3100" b="1" dirty="0" smtClean="0">
                <a:latin typeface="Calibri" panose="020F0502020204030204" pitchFamily="34" charset="0"/>
              </a:rPr>
              <a:t>33’139’435</a:t>
            </a:r>
            <a:r>
              <a:rPr lang="fr-CH" sz="3100" dirty="0" smtClean="0">
                <a:latin typeface="Calibri" panose="020F0502020204030204" pitchFamily="34" charset="0"/>
              </a:rPr>
              <a:t>, soit environ </a:t>
            </a:r>
            <a:r>
              <a:rPr lang="fr-CH" sz="3100" b="1" dirty="0" smtClean="0">
                <a:latin typeface="Calibri" panose="020F0502020204030204" pitchFamily="34" charset="0"/>
              </a:rPr>
              <a:t>11%</a:t>
            </a:r>
            <a:r>
              <a:rPr lang="fr-CH" sz="3100" dirty="0" smtClean="0">
                <a:latin typeface="Calibri" panose="020F0502020204030204" pitchFamily="34" charset="0"/>
              </a:rPr>
              <a:t> de moins en deux ans</a:t>
            </a:r>
          </a:p>
          <a:p>
            <a:endParaRPr lang="fr-CH" sz="800" dirty="0" smtClean="0">
              <a:latin typeface="Calibri" panose="020F0502020204030204" pitchFamily="34" charset="0"/>
            </a:endParaRPr>
          </a:p>
          <a:p>
            <a:r>
              <a:rPr lang="fr-CH" sz="3100" dirty="0" smtClean="0">
                <a:latin typeface="Calibri" panose="020F0502020204030204" pitchFamily="34" charset="0"/>
              </a:rPr>
              <a:t>Par région linguistique, les ventes représentent </a:t>
            </a:r>
            <a:r>
              <a:rPr lang="fr-CH" sz="3100" b="1" dirty="0" smtClean="0">
                <a:latin typeface="Calibri" panose="020F0502020204030204" pitchFamily="34" charset="0"/>
              </a:rPr>
              <a:t>37%</a:t>
            </a:r>
            <a:r>
              <a:rPr lang="fr-CH" sz="3100" dirty="0" smtClean="0">
                <a:latin typeface="Calibri" panose="020F0502020204030204" pitchFamily="34" charset="0"/>
              </a:rPr>
              <a:t> en Suisse alémanique, </a:t>
            </a:r>
            <a:r>
              <a:rPr lang="fr-CH" sz="3100" b="1" dirty="0" smtClean="0">
                <a:latin typeface="Calibri" panose="020F0502020204030204" pitchFamily="34" charset="0"/>
              </a:rPr>
              <a:t>51%</a:t>
            </a:r>
            <a:r>
              <a:rPr lang="fr-CH" sz="3100" dirty="0" smtClean="0">
                <a:latin typeface="Calibri" panose="020F0502020204030204" pitchFamily="34" charset="0"/>
              </a:rPr>
              <a:t> en Suisse Romande et </a:t>
            </a:r>
            <a:r>
              <a:rPr lang="fr-CH" sz="3100" b="1" dirty="0" smtClean="0">
                <a:latin typeface="Calibri" panose="020F0502020204030204" pitchFamily="34" charset="0"/>
              </a:rPr>
              <a:t>12%</a:t>
            </a:r>
            <a:r>
              <a:rPr lang="fr-CH" sz="3100" dirty="0" smtClean="0">
                <a:latin typeface="Calibri" panose="020F0502020204030204" pitchFamily="34" charset="0"/>
              </a:rPr>
              <a:t> au Tessin.</a:t>
            </a:r>
          </a:p>
          <a:p>
            <a:endParaRPr lang="fr-CH" sz="3100" dirty="0">
              <a:latin typeface="Calibri" panose="020F0502020204030204" pitchFamily="34" charset="0"/>
            </a:endParaRPr>
          </a:p>
          <a:p>
            <a:endParaRPr lang="fr-CH" sz="3100" dirty="0" smtClean="0">
              <a:latin typeface="Calibri" panose="020F0502020204030204" pitchFamily="34" charset="0"/>
            </a:endParaRPr>
          </a:p>
          <a:p>
            <a:r>
              <a:rPr lang="fr-CH" sz="3100" dirty="0" smtClean="0">
                <a:latin typeface="Calibri" panose="020F0502020204030204" pitchFamily="34" charset="0"/>
              </a:rPr>
              <a:t/>
            </a:r>
            <a:br>
              <a:rPr lang="fr-CH" sz="3100" dirty="0" smtClean="0">
                <a:latin typeface="Calibri" panose="020F0502020204030204" pitchFamily="34" charset="0"/>
              </a:rPr>
            </a:br>
            <a:r>
              <a:rPr lang="fr-CH" sz="600" dirty="0" smtClean="0">
                <a:latin typeface="Calibri" panose="020F0502020204030204" pitchFamily="34" charset="0"/>
              </a:rPr>
              <a:t/>
            </a:r>
            <a:br>
              <a:rPr lang="fr-CH" sz="600" dirty="0" smtClean="0">
                <a:latin typeface="Calibri" panose="020F0502020204030204" pitchFamily="34" charset="0"/>
              </a:rPr>
            </a:br>
            <a:endParaRPr lang="fr-CH" sz="600" dirty="0" smtClean="0">
              <a:latin typeface="Calibri" panose="020F0502020204030204" pitchFamily="34" charset="0"/>
            </a:endParaRPr>
          </a:p>
          <a:p>
            <a:pPr marL="118872" indent="0">
              <a:spcAft>
                <a:spcPts val="1200"/>
              </a:spcAft>
              <a:buNone/>
            </a:pPr>
            <a:r>
              <a:rPr lang="fr-CH" sz="3100" dirty="0" smtClean="0">
                <a:latin typeface="Calibri" panose="020F0502020204030204" pitchFamily="34" charset="0"/>
              </a:rPr>
              <a:t>				</a:t>
            </a:r>
            <a:r>
              <a:rPr lang="fr-CH" sz="1200" dirty="0" smtClean="0">
                <a:latin typeface="Calibri" panose="020F0502020204030204" pitchFamily="34" charset="0"/>
              </a:rPr>
              <a:t>TOX Centre suisse d’information toxicologique: mars 2013</a:t>
            </a:r>
            <a:endParaRPr lang="fr-CH" sz="1200" dirty="0">
              <a:latin typeface="Calibri" panose="020F0502020204030204" pitchFamily="34" charset="0"/>
            </a:endParaRPr>
          </a:p>
        </p:txBody>
      </p:sp>
      <p:sp>
        <p:nvSpPr>
          <p:cNvPr id="11" name="Titre 1"/>
          <p:cNvSpPr txBox="1">
            <a:spLocks/>
          </p:cNvSpPr>
          <p:nvPr/>
        </p:nvSpPr>
        <p:spPr>
          <a:xfrm>
            <a:off x="-1" y="684000"/>
            <a:ext cx="12192001" cy="80858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lnSpc>
                <a:spcPct val="90000"/>
              </a:lnSpc>
            </a:pPr>
            <a:r>
              <a:rPr lang="fr-CH" sz="4000" cap="all" dirty="0" smtClean="0">
                <a:solidFill>
                  <a:schemeClr val="accent1">
                    <a:lumMod val="50000"/>
                  </a:schemeClr>
                </a:solidFill>
                <a:effectLst>
                  <a:outerShdw blurRad="38100" dist="38100" dir="2700000" algn="tl">
                    <a:srgbClr val="000000">
                      <a:alpha val="43137"/>
                    </a:srgbClr>
                  </a:outerShdw>
                </a:effectLst>
                <a:latin typeface="Helvetica LT Std Cond Blk" pitchFamily="34" charset="0"/>
              </a:rPr>
              <a:t>statistiques</a:t>
            </a:r>
            <a:endParaRPr lang="fr-CH" sz="4000" cap="all" dirty="0">
              <a:solidFill>
                <a:schemeClr val="accent1">
                  <a:lumMod val="50000"/>
                </a:schemeClr>
              </a:solidFill>
              <a:effectLst>
                <a:outerShdw blurRad="38100" dist="38100" dir="2700000" algn="tl">
                  <a:srgbClr val="000000">
                    <a:alpha val="43137"/>
                  </a:srgbClr>
                </a:outerShdw>
              </a:effectLst>
              <a:latin typeface="Helvetica LT Std Cond Blk" pitchFamily="34" charset="0"/>
            </a:endParaRPr>
          </a:p>
        </p:txBody>
      </p:sp>
      <p:grpSp>
        <p:nvGrpSpPr>
          <p:cNvPr id="12" name="Groupe 11"/>
          <p:cNvGrpSpPr/>
          <p:nvPr/>
        </p:nvGrpSpPr>
        <p:grpSpPr>
          <a:xfrm>
            <a:off x="-1" y="1447800"/>
            <a:ext cx="12192002" cy="301172"/>
            <a:chOff x="-1" y="1447800"/>
            <a:chExt cx="12192002" cy="301172"/>
          </a:xfrm>
        </p:grpSpPr>
        <p:pic>
          <p:nvPicPr>
            <p:cNvPr id="13"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150" t="31932" r="2428" b="50000"/>
            <a:stretch/>
          </p:blipFill>
          <p:spPr bwMode="auto">
            <a:xfrm>
              <a:off x="-1" y="1447800"/>
              <a:ext cx="1590563" cy="3011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1573665"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3139590"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4704716"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6270641"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7831793"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9396919"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10433606"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r="85650" b="50000"/>
            <a:stretch/>
          </p:blipFill>
          <p:spPr bwMode="auto">
            <a:xfrm>
              <a:off x="12000657" y="1447800"/>
              <a:ext cx="191344" cy="301172"/>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Espace réservé de la date 3"/>
          <p:cNvSpPr>
            <a:spLocks noGrp="1"/>
          </p:cNvSpPr>
          <p:nvPr>
            <p:ph type="dt" sz="half" idx="10"/>
          </p:nvPr>
        </p:nvSpPr>
        <p:spPr>
          <a:xfrm>
            <a:off x="13851" y="6567060"/>
            <a:ext cx="2844800" cy="274320"/>
          </a:xfrm>
        </p:spPr>
        <p:txBody>
          <a:bodyPr/>
          <a:lstStyle/>
          <a:p>
            <a:r>
              <a:rPr lang="fr-CH" sz="1100" dirty="0" smtClean="0">
                <a:solidFill>
                  <a:schemeClr val="bg1">
                    <a:lumMod val="50000"/>
                  </a:schemeClr>
                </a:solidFill>
                <a:latin typeface="Arial" panose="020B0604020202020204" pitchFamily="34" charset="0"/>
                <a:cs typeface="Arial" panose="020B0604020202020204" pitchFamily="34" charset="0"/>
              </a:rPr>
              <a:t>9 octobre 2014</a:t>
            </a:r>
            <a:endParaRPr lang="fr-CH" sz="1100" dirty="0">
              <a:solidFill>
                <a:schemeClr val="bg1">
                  <a:lumMod val="50000"/>
                </a:schemeClr>
              </a:solidFill>
              <a:latin typeface="Arial" panose="020B0604020202020204" pitchFamily="34" charset="0"/>
              <a:cs typeface="Arial" panose="020B0604020202020204" pitchFamily="34" charset="0"/>
            </a:endParaRPr>
          </a:p>
        </p:txBody>
      </p:sp>
      <p:sp>
        <p:nvSpPr>
          <p:cNvPr id="26" name="Espace réservé du pied de page 4"/>
          <p:cNvSpPr>
            <a:spLocks noGrp="1"/>
          </p:cNvSpPr>
          <p:nvPr>
            <p:ph type="ftr" sz="quarter" idx="11"/>
          </p:nvPr>
        </p:nvSpPr>
        <p:spPr>
          <a:xfrm>
            <a:off x="0" y="6567060"/>
            <a:ext cx="12192000" cy="263236"/>
          </a:xfrm>
        </p:spPr>
        <p:txBody>
          <a:bodyPr/>
          <a:lstStyle>
            <a:lvl1pPr algn="ctr">
              <a:defRPr/>
            </a:lvl1pPr>
          </a:lstStyle>
          <a:p>
            <a:r>
              <a:rPr lang="fr-CH" sz="1100" dirty="0" smtClean="0">
                <a:solidFill>
                  <a:schemeClr val="bg1">
                    <a:lumMod val="50000"/>
                  </a:schemeClr>
                </a:solidFill>
                <a:latin typeface="Arial" panose="020B0604020202020204" pitchFamily="34" charset="0"/>
                <a:cs typeface="Arial" panose="020B0604020202020204" pitchFamily="34" charset="0"/>
              </a:rPr>
              <a:t>14</a:t>
            </a:r>
            <a:r>
              <a:rPr lang="fr-CH" sz="1100" baseline="30000" dirty="0" smtClean="0">
                <a:solidFill>
                  <a:schemeClr val="bg1">
                    <a:lumMod val="50000"/>
                  </a:schemeClr>
                </a:solidFill>
                <a:latin typeface="Arial" panose="020B0604020202020204" pitchFamily="34" charset="0"/>
                <a:cs typeface="Arial" panose="020B0604020202020204" pitchFamily="34" charset="0"/>
              </a:rPr>
              <a:t>e</a:t>
            </a:r>
            <a:r>
              <a:rPr lang="fr-CH" sz="1100" dirty="0" smtClean="0">
                <a:solidFill>
                  <a:schemeClr val="bg1">
                    <a:lumMod val="50000"/>
                  </a:schemeClr>
                </a:solidFill>
                <a:latin typeface="Arial" panose="020B0604020202020204" pitchFamily="34" charset="0"/>
                <a:cs typeface="Arial" panose="020B0604020202020204" pitchFamily="34" charset="0"/>
              </a:rPr>
              <a:t> journée d'addictologie   -   Les benzos à la pharmacie</a:t>
            </a:r>
            <a:endParaRPr lang="fr-CH" sz="1100" dirty="0">
              <a:solidFill>
                <a:schemeClr val="bg1">
                  <a:lumMod val="50000"/>
                </a:schemeClr>
              </a:solidFill>
              <a:latin typeface="Arial" panose="020B0604020202020204" pitchFamily="34" charset="0"/>
              <a:cs typeface="Arial" panose="020B0604020202020204" pitchFamily="34" charset="0"/>
            </a:endParaRPr>
          </a:p>
        </p:txBody>
      </p:sp>
      <p:sp>
        <p:nvSpPr>
          <p:cNvPr id="27" name="Espace réservé du numéro de diapositive 5"/>
          <p:cNvSpPr>
            <a:spLocks noGrp="1"/>
          </p:cNvSpPr>
          <p:nvPr>
            <p:ph type="sldNum" sz="quarter" idx="12"/>
          </p:nvPr>
        </p:nvSpPr>
        <p:spPr>
          <a:xfrm>
            <a:off x="11202440" y="6567060"/>
            <a:ext cx="978485" cy="274320"/>
          </a:xfrm>
        </p:spPr>
        <p:txBody>
          <a:bodyPr/>
          <a:lstStyle/>
          <a:p>
            <a:fld id="{AC9F5A5A-694D-4E8C-B305-FC3A809E4942}" type="slidenum">
              <a:rPr lang="fr-CH" sz="1100" smtClean="0">
                <a:solidFill>
                  <a:schemeClr val="bg1">
                    <a:lumMod val="50000"/>
                  </a:schemeClr>
                </a:solidFill>
                <a:latin typeface="Arial" panose="020B0604020202020204" pitchFamily="34" charset="0"/>
                <a:cs typeface="Arial" panose="020B0604020202020204" pitchFamily="34" charset="0"/>
              </a:rPr>
              <a:t>10</a:t>
            </a:fld>
            <a:endParaRPr lang="fr-CH" sz="11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973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e 22"/>
          <p:cNvGrpSpPr/>
          <p:nvPr/>
        </p:nvGrpSpPr>
        <p:grpSpPr>
          <a:xfrm>
            <a:off x="-27598" y="0"/>
            <a:ext cx="12219598" cy="1484783"/>
            <a:chOff x="-27598" y="0"/>
            <a:chExt cx="12219598" cy="1484783"/>
          </a:xfrm>
        </p:grpSpPr>
        <p:pic>
          <p:nvPicPr>
            <p:cNvPr id="24" name="Picture 2" descr="http://comps.canstockphoto.com/can-stock-photo_csp16161264.jpg"/>
            <p:cNvPicPr>
              <a:picLocks noChangeAspect="1" noChangeArrowheads="1"/>
            </p:cNvPicPr>
            <p:nvPr/>
          </p:nvPicPr>
          <p:blipFill rotWithShape="1">
            <a:blip r:embed="rId2">
              <a:extLst>
                <a:ext uri="{28A0092B-C50C-407E-A947-70E740481C1C}">
                  <a14:useLocalDpi xmlns:a14="http://schemas.microsoft.com/office/drawing/2010/main" val="0"/>
                </a:ext>
              </a:extLst>
            </a:blip>
            <a:srcRect b="58242"/>
            <a:stretch/>
          </p:blipFill>
          <p:spPr bwMode="auto">
            <a:xfrm>
              <a:off x="-27598" y="0"/>
              <a:ext cx="12219598" cy="144780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1634938" y="533172"/>
              <a:ext cx="9132856" cy="951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grpSp>
      <p:sp>
        <p:nvSpPr>
          <p:cNvPr id="3" name="Espace réservé du contenu 2"/>
          <p:cNvSpPr>
            <a:spLocks noGrp="1"/>
          </p:cNvSpPr>
          <p:nvPr>
            <p:ph idx="1"/>
          </p:nvPr>
        </p:nvSpPr>
        <p:spPr>
          <a:xfrm>
            <a:off x="1573665" y="1872000"/>
            <a:ext cx="9442282" cy="4389106"/>
          </a:xfrm>
        </p:spPr>
        <p:txBody>
          <a:bodyPr>
            <a:noAutofit/>
          </a:bodyPr>
          <a:lstStyle/>
          <a:p>
            <a:pPr marL="118872" indent="0">
              <a:buNone/>
            </a:pPr>
            <a:endParaRPr lang="fr-CH" b="1" dirty="0">
              <a:latin typeface="Calibri" panose="020F0502020204030204" pitchFamily="34" charset="0"/>
            </a:endParaRPr>
          </a:p>
          <a:p>
            <a:r>
              <a:rPr lang="fr-CH" sz="2400" b="1" dirty="0" smtClean="0">
                <a:latin typeface="Calibri" panose="020F0502020204030204" pitchFamily="34" charset="0"/>
              </a:rPr>
              <a:t>LaMal</a:t>
            </a:r>
            <a:r>
              <a:rPr lang="fr-CH" sz="2400" dirty="0" smtClean="0">
                <a:latin typeface="Calibri" panose="020F0502020204030204" pitchFamily="34" charset="0"/>
              </a:rPr>
              <a:t>  (</a:t>
            </a:r>
            <a:r>
              <a:rPr lang="fr-CH" sz="2400" dirty="0">
                <a:latin typeface="Calibri" panose="020F0502020204030204" pitchFamily="34" charset="0"/>
              </a:rPr>
              <a:t>Loi fédérale sur l’assurance-maladie)</a:t>
            </a:r>
          </a:p>
          <a:p>
            <a:r>
              <a:rPr lang="fr-CH" sz="2400" b="1" dirty="0">
                <a:latin typeface="Calibri" panose="020F0502020204030204" pitchFamily="34" charset="0"/>
              </a:rPr>
              <a:t>LPMéd</a:t>
            </a:r>
            <a:r>
              <a:rPr lang="fr-CH" sz="2400" dirty="0">
                <a:latin typeface="Calibri" panose="020F0502020204030204" pitchFamily="34" charset="0"/>
              </a:rPr>
              <a:t> </a:t>
            </a:r>
            <a:r>
              <a:rPr lang="fr-CH" sz="2400" dirty="0" smtClean="0">
                <a:latin typeface="Calibri" panose="020F0502020204030204" pitchFamily="34" charset="0"/>
              </a:rPr>
              <a:t> (</a:t>
            </a:r>
            <a:r>
              <a:rPr lang="fr-CH" sz="2400" dirty="0">
                <a:latin typeface="Calibri" panose="020F0502020204030204" pitchFamily="34" charset="0"/>
              </a:rPr>
              <a:t>Législation fédérale sur les professions </a:t>
            </a:r>
            <a:r>
              <a:rPr lang="fr-CH" sz="2400" dirty="0" smtClean="0">
                <a:latin typeface="Calibri" panose="020F0502020204030204" pitchFamily="34" charset="0"/>
              </a:rPr>
              <a:t>médicales universitaires)</a:t>
            </a:r>
          </a:p>
          <a:p>
            <a:r>
              <a:rPr lang="fr-CH" sz="2400" b="1" dirty="0" smtClean="0">
                <a:latin typeface="Calibri" panose="020F0502020204030204" pitchFamily="34" charset="0"/>
              </a:rPr>
              <a:t>LPTh</a:t>
            </a:r>
            <a:r>
              <a:rPr lang="fr-CH" sz="2400" dirty="0" smtClean="0">
                <a:latin typeface="Calibri" panose="020F0502020204030204" pitchFamily="34" charset="0"/>
              </a:rPr>
              <a:t>  (Loi fédérale sur les médicaments et les dispositifs médicaux)</a:t>
            </a:r>
          </a:p>
          <a:p>
            <a:r>
              <a:rPr lang="fr-CH" sz="2400" b="1" dirty="0" smtClean="0">
                <a:latin typeface="Calibri" panose="020F0502020204030204" pitchFamily="34" charset="0"/>
              </a:rPr>
              <a:t>LPD</a:t>
            </a:r>
            <a:r>
              <a:rPr lang="fr-CH" sz="2400" dirty="0" smtClean="0">
                <a:latin typeface="Calibri" panose="020F0502020204030204" pitchFamily="34" charset="0"/>
              </a:rPr>
              <a:t>  (Loi fédérale sur la protection des données)</a:t>
            </a:r>
          </a:p>
          <a:p>
            <a:r>
              <a:rPr lang="fr-CH" sz="2400" b="1" dirty="0" smtClean="0">
                <a:latin typeface="Calibri" panose="020F0502020204030204" pitchFamily="34" charset="0"/>
              </a:rPr>
              <a:t>LStup</a:t>
            </a:r>
            <a:r>
              <a:rPr lang="fr-CH" sz="2400" dirty="0" smtClean="0">
                <a:latin typeface="Calibri" panose="020F0502020204030204" pitchFamily="34" charset="0"/>
              </a:rPr>
              <a:t>  (Loi fédérale sur les stupéfiants et les substances psychotropes)</a:t>
            </a:r>
            <a:endParaRPr lang="fr-CH" sz="2400" dirty="0">
              <a:latin typeface="Calibri" panose="020F0502020204030204" pitchFamily="34" charset="0"/>
            </a:endParaRPr>
          </a:p>
          <a:p>
            <a:r>
              <a:rPr lang="fr-CH" sz="2400" b="1" dirty="0" smtClean="0">
                <a:latin typeface="Calibri" panose="020F0502020204030204" pitchFamily="34" charset="0"/>
              </a:rPr>
              <a:t>OCStup</a:t>
            </a:r>
            <a:r>
              <a:rPr lang="fr-CH" sz="2400" dirty="0" smtClean="0">
                <a:latin typeface="Calibri" panose="020F0502020204030204" pitchFamily="34" charset="0"/>
              </a:rPr>
              <a:t>  (Ordonnance sur le contrôle des stupéfiants)</a:t>
            </a:r>
          </a:p>
          <a:p>
            <a:r>
              <a:rPr lang="fr-CH" sz="2400" b="1" dirty="0" smtClean="0">
                <a:latin typeface="Calibri" panose="020F0502020204030204" pitchFamily="34" charset="0"/>
              </a:rPr>
              <a:t>AOStup</a:t>
            </a:r>
            <a:r>
              <a:rPr lang="fr-CH" sz="2400" dirty="0" smtClean="0">
                <a:latin typeface="Calibri" panose="020F0502020204030204" pitchFamily="34" charset="0"/>
              </a:rPr>
              <a:t>  (Ordonnance sur les troubles de l’addiction)</a:t>
            </a:r>
          </a:p>
          <a:p>
            <a:r>
              <a:rPr lang="fr-CH" sz="2400" b="1" dirty="0" smtClean="0">
                <a:latin typeface="Calibri" panose="020F0502020204030204" pitchFamily="34" charset="0"/>
              </a:rPr>
              <a:t>OTStup-DFI</a:t>
            </a:r>
            <a:r>
              <a:rPr lang="fr-CH" sz="2400" dirty="0" smtClean="0">
                <a:latin typeface="Calibri" panose="020F0502020204030204" pitchFamily="34" charset="0"/>
              </a:rPr>
              <a:t>  (Ordonnance sur les tableaux des stupéfiants)</a:t>
            </a:r>
          </a:p>
          <a:p>
            <a:pPr marL="118872" indent="0">
              <a:buNone/>
            </a:pPr>
            <a:endParaRPr lang="fr-CH" sz="4200" dirty="0" smtClean="0">
              <a:latin typeface="Calibri" panose="020F0502020204030204" pitchFamily="34" charset="0"/>
            </a:endParaRPr>
          </a:p>
          <a:p>
            <a:endParaRPr lang="fr-CH" sz="4200" dirty="0">
              <a:latin typeface="Calibri" panose="020F0502020204030204" pitchFamily="34" charset="0"/>
            </a:endParaRPr>
          </a:p>
        </p:txBody>
      </p:sp>
      <p:sp>
        <p:nvSpPr>
          <p:cNvPr id="8" name="Titre 1"/>
          <p:cNvSpPr txBox="1">
            <a:spLocks/>
          </p:cNvSpPr>
          <p:nvPr/>
        </p:nvSpPr>
        <p:spPr>
          <a:xfrm>
            <a:off x="-1" y="684000"/>
            <a:ext cx="12192001" cy="80858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fr-CH" sz="4000" cap="all" dirty="0" smtClean="0">
                <a:solidFill>
                  <a:schemeClr val="accent1">
                    <a:lumMod val="50000"/>
                  </a:schemeClr>
                </a:solidFill>
                <a:effectLst>
                  <a:outerShdw blurRad="38100" dist="38100" dir="2700000" algn="tl">
                    <a:srgbClr val="000000">
                      <a:alpha val="43137"/>
                    </a:srgbClr>
                  </a:outerShdw>
                </a:effectLst>
                <a:latin typeface="Helvetica LT Std Cond Blk" pitchFamily="34" charset="0"/>
              </a:rPr>
              <a:t>Cadre législatif</a:t>
            </a:r>
            <a:endParaRPr lang="fr-CH" sz="4000" cap="all" dirty="0">
              <a:solidFill>
                <a:schemeClr val="accent1">
                  <a:lumMod val="50000"/>
                </a:schemeClr>
              </a:solidFill>
              <a:effectLst>
                <a:outerShdw blurRad="38100" dist="38100" dir="2700000" algn="tl">
                  <a:srgbClr val="000000">
                    <a:alpha val="43137"/>
                  </a:srgbClr>
                </a:outerShdw>
              </a:effectLst>
              <a:latin typeface="Helvetica LT Std Cond Blk" pitchFamily="34" charset="0"/>
            </a:endParaRPr>
          </a:p>
        </p:txBody>
      </p:sp>
      <p:grpSp>
        <p:nvGrpSpPr>
          <p:cNvPr id="9" name="Groupe 8"/>
          <p:cNvGrpSpPr/>
          <p:nvPr/>
        </p:nvGrpSpPr>
        <p:grpSpPr>
          <a:xfrm>
            <a:off x="-1" y="1447800"/>
            <a:ext cx="12192002" cy="301172"/>
            <a:chOff x="-1" y="1447800"/>
            <a:chExt cx="12192002" cy="301172"/>
          </a:xfrm>
        </p:grpSpPr>
        <p:pic>
          <p:nvPicPr>
            <p:cNvPr id="10"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150" t="31932" r="2428" b="50000"/>
            <a:stretch/>
          </p:blipFill>
          <p:spPr bwMode="auto">
            <a:xfrm>
              <a:off x="-1" y="1447800"/>
              <a:ext cx="1590563" cy="3011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1573665"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3139590"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4704716"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6270641"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7831793"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9396919"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10433606"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r="85650" b="50000"/>
            <a:stretch/>
          </p:blipFill>
          <p:spPr bwMode="auto">
            <a:xfrm>
              <a:off x="12000657" y="1447800"/>
              <a:ext cx="191344" cy="301172"/>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Espace réservé de la date 3"/>
          <p:cNvSpPr>
            <a:spLocks noGrp="1"/>
          </p:cNvSpPr>
          <p:nvPr>
            <p:ph type="dt" sz="half" idx="10"/>
          </p:nvPr>
        </p:nvSpPr>
        <p:spPr>
          <a:xfrm>
            <a:off x="13851" y="6567060"/>
            <a:ext cx="2844800" cy="274320"/>
          </a:xfrm>
        </p:spPr>
        <p:txBody>
          <a:bodyPr/>
          <a:lstStyle/>
          <a:p>
            <a:r>
              <a:rPr lang="fr-CH" sz="1100" dirty="0" smtClean="0">
                <a:solidFill>
                  <a:schemeClr val="bg1">
                    <a:lumMod val="50000"/>
                  </a:schemeClr>
                </a:solidFill>
                <a:latin typeface="Arial" panose="020B0604020202020204" pitchFamily="34" charset="0"/>
                <a:cs typeface="Arial" panose="020B0604020202020204" pitchFamily="34" charset="0"/>
              </a:rPr>
              <a:t>9 octobre 2014</a:t>
            </a:r>
            <a:endParaRPr lang="fr-CH" sz="1100" dirty="0">
              <a:solidFill>
                <a:schemeClr val="bg1">
                  <a:lumMod val="50000"/>
                </a:schemeClr>
              </a:solidFill>
              <a:latin typeface="Arial" panose="020B0604020202020204" pitchFamily="34" charset="0"/>
              <a:cs typeface="Arial" panose="020B0604020202020204" pitchFamily="34" charset="0"/>
            </a:endParaRPr>
          </a:p>
        </p:txBody>
      </p:sp>
      <p:sp>
        <p:nvSpPr>
          <p:cNvPr id="28" name="Espace réservé du pied de page 4"/>
          <p:cNvSpPr>
            <a:spLocks noGrp="1"/>
          </p:cNvSpPr>
          <p:nvPr>
            <p:ph type="ftr" sz="quarter" idx="11"/>
          </p:nvPr>
        </p:nvSpPr>
        <p:spPr>
          <a:xfrm>
            <a:off x="0" y="6567060"/>
            <a:ext cx="12192000" cy="263236"/>
          </a:xfrm>
        </p:spPr>
        <p:txBody>
          <a:bodyPr/>
          <a:lstStyle>
            <a:lvl1pPr algn="ctr">
              <a:defRPr/>
            </a:lvl1pPr>
          </a:lstStyle>
          <a:p>
            <a:r>
              <a:rPr lang="fr-CH" sz="1100" dirty="0" smtClean="0">
                <a:solidFill>
                  <a:schemeClr val="bg1">
                    <a:lumMod val="50000"/>
                  </a:schemeClr>
                </a:solidFill>
                <a:latin typeface="Arial" panose="020B0604020202020204" pitchFamily="34" charset="0"/>
                <a:cs typeface="Arial" panose="020B0604020202020204" pitchFamily="34" charset="0"/>
              </a:rPr>
              <a:t>14</a:t>
            </a:r>
            <a:r>
              <a:rPr lang="fr-CH" sz="1100" baseline="30000" dirty="0" smtClean="0">
                <a:solidFill>
                  <a:schemeClr val="bg1">
                    <a:lumMod val="50000"/>
                  </a:schemeClr>
                </a:solidFill>
                <a:latin typeface="Arial" panose="020B0604020202020204" pitchFamily="34" charset="0"/>
                <a:cs typeface="Arial" panose="020B0604020202020204" pitchFamily="34" charset="0"/>
              </a:rPr>
              <a:t>e</a:t>
            </a:r>
            <a:r>
              <a:rPr lang="fr-CH" sz="1100" dirty="0" smtClean="0">
                <a:solidFill>
                  <a:schemeClr val="bg1">
                    <a:lumMod val="50000"/>
                  </a:schemeClr>
                </a:solidFill>
                <a:latin typeface="Arial" panose="020B0604020202020204" pitchFamily="34" charset="0"/>
                <a:cs typeface="Arial" panose="020B0604020202020204" pitchFamily="34" charset="0"/>
              </a:rPr>
              <a:t> journée d'addictologie   -   Les benzos à la pharmacie</a:t>
            </a:r>
            <a:endParaRPr lang="fr-CH" sz="1100" dirty="0">
              <a:solidFill>
                <a:schemeClr val="bg1">
                  <a:lumMod val="50000"/>
                </a:schemeClr>
              </a:solidFill>
              <a:latin typeface="Arial" panose="020B0604020202020204" pitchFamily="34" charset="0"/>
              <a:cs typeface="Arial" panose="020B0604020202020204" pitchFamily="34" charset="0"/>
            </a:endParaRPr>
          </a:p>
        </p:txBody>
      </p:sp>
      <p:sp>
        <p:nvSpPr>
          <p:cNvPr id="29" name="Espace réservé du numéro de diapositive 5"/>
          <p:cNvSpPr>
            <a:spLocks noGrp="1"/>
          </p:cNvSpPr>
          <p:nvPr>
            <p:ph type="sldNum" sz="quarter" idx="12"/>
          </p:nvPr>
        </p:nvSpPr>
        <p:spPr>
          <a:xfrm>
            <a:off x="11202440" y="6567060"/>
            <a:ext cx="978485" cy="274320"/>
          </a:xfrm>
        </p:spPr>
        <p:txBody>
          <a:bodyPr/>
          <a:lstStyle/>
          <a:p>
            <a:fld id="{AC9F5A5A-694D-4E8C-B305-FC3A809E4942}" type="slidenum">
              <a:rPr lang="fr-CH" sz="1100" smtClean="0">
                <a:solidFill>
                  <a:schemeClr val="bg1">
                    <a:lumMod val="50000"/>
                  </a:schemeClr>
                </a:solidFill>
                <a:latin typeface="Arial" panose="020B0604020202020204" pitchFamily="34" charset="0"/>
                <a:cs typeface="Arial" panose="020B0604020202020204" pitchFamily="34" charset="0"/>
              </a:rPr>
              <a:t>11</a:t>
            </a:fld>
            <a:endParaRPr lang="fr-CH" sz="11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396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e 22"/>
          <p:cNvGrpSpPr/>
          <p:nvPr/>
        </p:nvGrpSpPr>
        <p:grpSpPr>
          <a:xfrm>
            <a:off x="-27598" y="0"/>
            <a:ext cx="12219598" cy="1484783"/>
            <a:chOff x="-27598" y="0"/>
            <a:chExt cx="12219598" cy="1484783"/>
          </a:xfrm>
        </p:grpSpPr>
        <p:pic>
          <p:nvPicPr>
            <p:cNvPr id="24" name="Picture 2" descr="http://comps.canstockphoto.com/can-stock-photo_csp16161264.jpg"/>
            <p:cNvPicPr>
              <a:picLocks noChangeAspect="1" noChangeArrowheads="1"/>
            </p:cNvPicPr>
            <p:nvPr/>
          </p:nvPicPr>
          <p:blipFill rotWithShape="1">
            <a:blip r:embed="rId2">
              <a:extLst>
                <a:ext uri="{28A0092B-C50C-407E-A947-70E740481C1C}">
                  <a14:useLocalDpi xmlns:a14="http://schemas.microsoft.com/office/drawing/2010/main" val="0"/>
                </a:ext>
              </a:extLst>
            </a:blip>
            <a:srcRect b="58242"/>
            <a:stretch/>
          </p:blipFill>
          <p:spPr bwMode="auto">
            <a:xfrm>
              <a:off x="-27598" y="0"/>
              <a:ext cx="12219598" cy="144780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1634938" y="533172"/>
              <a:ext cx="9132856" cy="951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grpSp>
      <p:sp>
        <p:nvSpPr>
          <p:cNvPr id="3" name="Espace réservé du contenu 2"/>
          <p:cNvSpPr>
            <a:spLocks noGrp="1"/>
          </p:cNvSpPr>
          <p:nvPr>
            <p:ph idx="1"/>
          </p:nvPr>
        </p:nvSpPr>
        <p:spPr>
          <a:xfrm>
            <a:off x="1573665" y="1872000"/>
            <a:ext cx="9442282" cy="4389106"/>
          </a:xfrm>
        </p:spPr>
        <p:txBody>
          <a:bodyPr>
            <a:noAutofit/>
          </a:bodyPr>
          <a:lstStyle/>
          <a:p>
            <a:pPr marL="118872" indent="0">
              <a:buNone/>
            </a:pPr>
            <a:endParaRPr lang="fr-CH" sz="1800" b="1" dirty="0">
              <a:latin typeface="Calibri" panose="020F0502020204030204" pitchFamily="34" charset="0"/>
            </a:endParaRPr>
          </a:p>
          <a:p>
            <a:r>
              <a:rPr lang="fr-CH" dirty="0" smtClean="0">
                <a:latin typeface="Calibri" panose="020F0502020204030204" pitchFamily="34" charset="0"/>
              </a:rPr>
              <a:t>Loi sur la santé</a:t>
            </a:r>
          </a:p>
          <a:p>
            <a:r>
              <a:rPr lang="fr-CH" dirty="0" smtClean="0">
                <a:latin typeface="Calibri" panose="020F0502020204030204" pitchFamily="34" charset="0"/>
              </a:rPr>
              <a:t>Titre FPH : formation </a:t>
            </a:r>
            <a:r>
              <a:rPr lang="fr-CH" dirty="0">
                <a:latin typeface="Calibri" panose="020F0502020204030204" pitchFamily="34" charset="0"/>
              </a:rPr>
              <a:t>continue des pharmaciens </a:t>
            </a:r>
            <a:endParaRPr lang="fr-CH" dirty="0" smtClean="0">
              <a:latin typeface="Calibri" panose="020F0502020204030204" pitchFamily="34" charset="0"/>
            </a:endParaRPr>
          </a:p>
          <a:p>
            <a:r>
              <a:rPr lang="fr-CH" dirty="0" smtClean="0">
                <a:latin typeface="Calibri" panose="020F0502020204030204" pitchFamily="34" charset="0"/>
              </a:rPr>
              <a:t>Formation continue des collaborateurs</a:t>
            </a:r>
          </a:p>
          <a:p>
            <a:r>
              <a:rPr lang="fr-CH" dirty="0" smtClean="0">
                <a:latin typeface="Calibri" panose="020F0502020204030204" pitchFamily="34" charset="0"/>
              </a:rPr>
              <a:t>Travail d’équipe</a:t>
            </a:r>
          </a:p>
          <a:p>
            <a:r>
              <a:rPr lang="fr-CH" dirty="0">
                <a:latin typeface="Calibri" panose="020F0502020204030204" pitchFamily="34" charset="0"/>
              </a:rPr>
              <a:t>Entretiens motivationnels</a:t>
            </a:r>
          </a:p>
          <a:p>
            <a:r>
              <a:rPr lang="fr-CH" dirty="0" smtClean="0">
                <a:latin typeface="Calibri" panose="020F0502020204030204" pitchFamily="34" charset="0"/>
              </a:rPr>
              <a:t>Principes des quatre yeux</a:t>
            </a:r>
          </a:p>
          <a:p>
            <a:r>
              <a:rPr lang="fr-CH" dirty="0">
                <a:latin typeface="Calibri" panose="020F0502020204030204" pitchFamily="34" charset="0"/>
              </a:rPr>
              <a:t>I</a:t>
            </a:r>
            <a:r>
              <a:rPr lang="fr-CH" dirty="0" smtClean="0">
                <a:latin typeface="Calibri" panose="020F0502020204030204" pitchFamily="34" charset="0"/>
              </a:rPr>
              <a:t>nscription des posologies</a:t>
            </a:r>
          </a:p>
          <a:p>
            <a:pPr marL="118872" indent="0">
              <a:buNone/>
            </a:pPr>
            <a:endParaRPr lang="fr-CH" sz="4200" dirty="0" smtClean="0">
              <a:latin typeface="Calibri" panose="020F0502020204030204" pitchFamily="34" charset="0"/>
            </a:endParaRPr>
          </a:p>
          <a:p>
            <a:endParaRPr lang="fr-CH" sz="4200" dirty="0">
              <a:latin typeface="Calibri" panose="020F0502020204030204" pitchFamily="34" charset="0"/>
            </a:endParaRPr>
          </a:p>
        </p:txBody>
      </p:sp>
      <p:sp>
        <p:nvSpPr>
          <p:cNvPr id="8" name="Titre 1"/>
          <p:cNvSpPr txBox="1">
            <a:spLocks/>
          </p:cNvSpPr>
          <p:nvPr/>
        </p:nvSpPr>
        <p:spPr>
          <a:xfrm>
            <a:off x="-1" y="684000"/>
            <a:ext cx="12192001" cy="80858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fr-CH" sz="4000" cap="all" dirty="0" smtClean="0">
                <a:solidFill>
                  <a:schemeClr val="accent1">
                    <a:lumMod val="50000"/>
                  </a:schemeClr>
                </a:solidFill>
                <a:effectLst>
                  <a:outerShdw blurRad="38100" dist="38100" dir="2700000" algn="tl">
                    <a:srgbClr val="000000">
                      <a:alpha val="43137"/>
                    </a:srgbClr>
                  </a:outerShdw>
                </a:effectLst>
                <a:latin typeface="Helvetica LT Std Cond Blk" pitchFamily="34" charset="0"/>
              </a:rPr>
              <a:t>RESPONSABILITÉ DU PHARMACIEN</a:t>
            </a:r>
            <a:endParaRPr lang="fr-CH" sz="4000" cap="all" dirty="0">
              <a:solidFill>
                <a:schemeClr val="accent1">
                  <a:lumMod val="50000"/>
                </a:schemeClr>
              </a:solidFill>
              <a:effectLst>
                <a:outerShdw blurRad="38100" dist="38100" dir="2700000" algn="tl">
                  <a:srgbClr val="000000">
                    <a:alpha val="43137"/>
                  </a:srgbClr>
                </a:outerShdw>
              </a:effectLst>
              <a:latin typeface="Helvetica LT Std Cond Blk" pitchFamily="34" charset="0"/>
            </a:endParaRPr>
          </a:p>
        </p:txBody>
      </p:sp>
      <p:grpSp>
        <p:nvGrpSpPr>
          <p:cNvPr id="9" name="Groupe 8"/>
          <p:cNvGrpSpPr/>
          <p:nvPr/>
        </p:nvGrpSpPr>
        <p:grpSpPr>
          <a:xfrm>
            <a:off x="-1" y="1447800"/>
            <a:ext cx="12192002" cy="301172"/>
            <a:chOff x="-1" y="1447800"/>
            <a:chExt cx="12192002" cy="301172"/>
          </a:xfrm>
        </p:grpSpPr>
        <p:pic>
          <p:nvPicPr>
            <p:cNvPr id="10"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150" t="31932" r="2428" b="50000"/>
            <a:stretch/>
          </p:blipFill>
          <p:spPr bwMode="auto">
            <a:xfrm>
              <a:off x="-1" y="1447800"/>
              <a:ext cx="1590563" cy="3011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1573665"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3139590"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4704716"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6270641"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7831793"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9396919"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10433606"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r="85650" b="50000"/>
            <a:stretch/>
          </p:blipFill>
          <p:spPr bwMode="auto">
            <a:xfrm>
              <a:off x="12000657" y="1447800"/>
              <a:ext cx="191344" cy="301172"/>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Espace réservé de la date 3"/>
          <p:cNvSpPr>
            <a:spLocks noGrp="1"/>
          </p:cNvSpPr>
          <p:nvPr>
            <p:ph type="dt" sz="half" idx="10"/>
          </p:nvPr>
        </p:nvSpPr>
        <p:spPr>
          <a:xfrm>
            <a:off x="13851" y="6567060"/>
            <a:ext cx="2844800" cy="274320"/>
          </a:xfrm>
        </p:spPr>
        <p:txBody>
          <a:bodyPr/>
          <a:lstStyle/>
          <a:p>
            <a:r>
              <a:rPr lang="fr-CH" sz="1100" dirty="0" smtClean="0">
                <a:solidFill>
                  <a:schemeClr val="bg1">
                    <a:lumMod val="50000"/>
                  </a:schemeClr>
                </a:solidFill>
                <a:latin typeface="Arial" panose="020B0604020202020204" pitchFamily="34" charset="0"/>
                <a:cs typeface="Arial" panose="020B0604020202020204" pitchFamily="34" charset="0"/>
              </a:rPr>
              <a:t>9 octobre 2014</a:t>
            </a:r>
            <a:endParaRPr lang="fr-CH" sz="1100" dirty="0">
              <a:solidFill>
                <a:schemeClr val="bg1">
                  <a:lumMod val="50000"/>
                </a:schemeClr>
              </a:solidFill>
              <a:latin typeface="Arial" panose="020B0604020202020204" pitchFamily="34" charset="0"/>
              <a:cs typeface="Arial" panose="020B0604020202020204" pitchFamily="34" charset="0"/>
            </a:endParaRPr>
          </a:p>
        </p:txBody>
      </p:sp>
      <p:sp>
        <p:nvSpPr>
          <p:cNvPr id="28" name="Espace réservé du pied de page 4"/>
          <p:cNvSpPr>
            <a:spLocks noGrp="1"/>
          </p:cNvSpPr>
          <p:nvPr>
            <p:ph type="ftr" sz="quarter" idx="11"/>
          </p:nvPr>
        </p:nvSpPr>
        <p:spPr>
          <a:xfrm>
            <a:off x="0" y="6567060"/>
            <a:ext cx="12192000" cy="263236"/>
          </a:xfrm>
        </p:spPr>
        <p:txBody>
          <a:bodyPr/>
          <a:lstStyle>
            <a:lvl1pPr algn="ctr">
              <a:defRPr/>
            </a:lvl1pPr>
          </a:lstStyle>
          <a:p>
            <a:r>
              <a:rPr lang="fr-CH" sz="1100" dirty="0" smtClean="0">
                <a:solidFill>
                  <a:schemeClr val="bg1">
                    <a:lumMod val="50000"/>
                  </a:schemeClr>
                </a:solidFill>
                <a:latin typeface="Arial" panose="020B0604020202020204" pitchFamily="34" charset="0"/>
                <a:cs typeface="Arial" panose="020B0604020202020204" pitchFamily="34" charset="0"/>
              </a:rPr>
              <a:t>14</a:t>
            </a:r>
            <a:r>
              <a:rPr lang="fr-CH" sz="1100" baseline="30000" dirty="0" smtClean="0">
                <a:solidFill>
                  <a:schemeClr val="bg1">
                    <a:lumMod val="50000"/>
                  </a:schemeClr>
                </a:solidFill>
                <a:latin typeface="Arial" panose="020B0604020202020204" pitchFamily="34" charset="0"/>
                <a:cs typeface="Arial" panose="020B0604020202020204" pitchFamily="34" charset="0"/>
              </a:rPr>
              <a:t>e</a:t>
            </a:r>
            <a:r>
              <a:rPr lang="fr-CH" sz="1100" dirty="0" smtClean="0">
                <a:solidFill>
                  <a:schemeClr val="bg1">
                    <a:lumMod val="50000"/>
                  </a:schemeClr>
                </a:solidFill>
                <a:latin typeface="Arial" panose="020B0604020202020204" pitchFamily="34" charset="0"/>
                <a:cs typeface="Arial" panose="020B0604020202020204" pitchFamily="34" charset="0"/>
              </a:rPr>
              <a:t> journée d'addictologie   -   Les benzos à la pharmacie</a:t>
            </a:r>
            <a:endParaRPr lang="fr-CH" sz="1100" dirty="0">
              <a:solidFill>
                <a:schemeClr val="bg1">
                  <a:lumMod val="50000"/>
                </a:schemeClr>
              </a:solidFill>
              <a:latin typeface="Arial" panose="020B0604020202020204" pitchFamily="34" charset="0"/>
              <a:cs typeface="Arial" panose="020B0604020202020204" pitchFamily="34" charset="0"/>
            </a:endParaRPr>
          </a:p>
        </p:txBody>
      </p:sp>
      <p:sp>
        <p:nvSpPr>
          <p:cNvPr id="29" name="Espace réservé du numéro de diapositive 5"/>
          <p:cNvSpPr>
            <a:spLocks noGrp="1"/>
          </p:cNvSpPr>
          <p:nvPr>
            <p:ph type="sldNum" sz="quarter" idx="12"/>
          </p:nvPr>
        </p:nvSpPr>
        <p:spPr>
          <a:xfrm>
            <a:off x="11202440" y="6567060"/>
            <a:ext cx="978485" cy="274320"/>
          </a:xfrm>
        </p:spPr>
        <p:txBody>
          <a:bodyPr/>
          <a:lstStyle/>
          <a:p>
            <a:fld id="{AC9F5A5A-694D-4E8C-B305-FC3A809E4942}" type="slidenum">
              <a:rPr lang="fr-CH" sz="1100" smtClean="0">
                <a:solidFill>
                  <a:schemeClr val="bg1">
                    <a:lumMod val="50000"/>
                  </a:schemeClr>
                </a:solidFill>
                <a:latin typeface="Arial" panose="020B0604020202020204" pitchFamily="34" charset="0"/>
                <a:cs typeface="Arial" panose="020B0604020202020204" pitchFamily="34" charset="0"/>
              </a:rPr>
              <a:t>12</a:t>
            </a:fld>
            <a:endParaRPr lang="fr-CH" sz="11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938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 descr="http://comps.canstockphoto.com/can-stock-photo_csp16161264.jpg"/>
          <p:cNvPicPr>
            <a:picLocks noChangeAspect="1" noChangeArrowheads="1"/>
          </p:cNvPicPr>
          <p:nvPr/>
        </p:nvPicPr>
        <p:blipFill rotWithShape="1">
          <a:blip r:embed="rId3">
            <a:extLst>
              <a:ext uri="{28A0092B-C50C-407E-A947-70E740481C1C}">
                <a14:useLocalDpi xmlns:a14="http://schemas.microsoft.com/office/drawing/2010/main" val="0"/>
              </a:ext>
            </a:extLst>
          </a:blip>
          <a:srcRect t="68426" b="11597"/>
          <a:stretch/>
        </p:blipFill>
        <p:spPr bwMode="auto">
          <a:xfrm>
            <a:off x="-1" y="5306291"/>
            <a:ext cx="12192001" cy="154918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comps.canstockphoto.com/can-stock-photo_csp16161264.jpg"/>
          <p:cNvPicPr>
            <a:picLocks noChangeAspect="1" noChangeArrowheads="1"/>
          </p:cNvPicPr>
          <p:nvPr/>
        </p:nvPicPr>
        <p:blipFill rotWithShape="1">
          <a:blip r:embed="rId3">
            <a:extLst>
              <a:ext uri="{28A0092B-C50C-407E-A947-70E740481C1C}">
                <a14:useLocalDpi xmlns:a14="http://schemas.microsoft.com/office/drawing/2010/main" val="0"/>
              </a:ext>
            </a:extLst>
          </a:blip>
          <a:srcRect t="-1" r="87045" b="11599"/>
          <a:stretch/>
        </p:blipFill>
        <p:spPr bwMode="auto">
          <a:xfrm>
            <a:off x="1" y="0"/>
            <a:ext cx="1579418" cy="685547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comps.canstockphoto.com/can-stock-photo_csp16161264.jpg"/>
          <p:cNvPicPr>
            <a:picLocks noChangeAspect="1" noChangeArrowheads="1"/>
          </p:cNvPicPr>
          <p:nvPr/>
        </p:nvPicPr>
        <p:blipFill rotWithShape="1">
          <a:blip r:embed="rId3">
            <a:extLst>
              <a:ext uri="{28A0092B-C50C-407E-A947-70E740481C1C}">
                <a14:useLocalDpi xmlns:a14="http://schemas.microsoft.com/office/drawing/2010/main" val="0"/>
              </a:ext>
            </a:extLst>
          </a:blip>
          <a:srcRect l="88525" t="268" r="-166" b="11330"/>
          <a:stretch/>
        </p:blipFill>
        <p:spPr bwMode="auto">
          <a:xfrm>
            <a:off x="10792690" y="13855"/>
            <a:ext cx="1419231" cy="685547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e 1"/>
          <p:cNvGrpSpPr/>
          <p:nvPr/>
        </p:nvGrpSpPr>
        <p:grpSpPr>
          <a:xfrm>
            <a:off x="1578546" y="1122219"/>
            <a:ext cx="9214144" cy="4193598"/>
            <a:chOff x="1578546" y="1124743"/>
            <a:chExt cx="9214144" cy="4191073"/>
          </a:xfrm>
        </p:grpSpPr>
        <p:pic>
          <p:nvPicPr>
            <p:cNvPr id="5122" name="Picture 2" descr="http://idata.over-blog.com/0/56/25/34/rakotoarisonpict06/_yartiVadeMecum03.jpg"/>
            <p:cNvPicPr>
              <a:picLocks noChangeAspect="1" noChangeArrowheads="1"/>
            </p:cNvPicPr>
            <p:nvPr/>
          </p:nvPicPr>
          <p:blipFill rotWithShape="1">
            <a:blip r:embed="rId4">
              <a:extLst>
                <a:ext uri="{28A0092B-C50C-407E-A947-70E740481C1C}">
                  <a14:useLocalDpi xmlns:a14="http://schemas.microsoft.com/office/drawing/2010/main" val="0"/>
                </a:ext>
              </a:extLst>
            </a:blip>
            <a:srcRect l="4763" t="4504" r="4426" b="3709"/>
            <a:stretch/>
          </p:blipFill>
          <p:spPr bwMode="auto">
            <a:xfrm>
              <a:off x="4051585" y="1124744"/>
              <a:ext cx="4040503" cy="418154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marcdelage.unblog.fr/files/2011/11/modedemploi.jpg"/>
            <p:cNvPicPr>
              <a:picLocks noChangeAspect="1" noChangeArrowheads="1"/>
            </p:cNvPicPr>
            <p:nvPr/>
          </p:nvPicPr>
          <p:blipFill rotWithShape="1">
            <a:blip r:embed="rId5">
              <a:extLst>
                <a:ext uri="{28A0092B-C50C-407E-A947-70E740481C1C}">
                  <a14:useLocalDpi xmlns:a14="http://schemas.microsoft.com/office/drawing/2010/main" val="0"/>
                </a:ext>
              </a:extLst>
            </a:blip>
            <a:srcRect t="45033" r="88597" b="23901"/>
            <a:stretch/>
          </p:blipFill>
          <p:spPr bwMode="auto">
            <a:xfrm>
              <a:off x="1578546" y="1124743"/>
              <a:ext cx="2473039" cy="209077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marcdelage.unblog.fr/files/2011/11/modedemploi.jpg"/>
            <p:cNvPicPr>
              <a:picLocks noChangeAspect="1" noChangeArrowheads="1"/>
            </p:cNvPicPr>
            <p:nvPr/>
          </p:nvPicPr>
          <p:blipFill rotWithShape="1">
            <a:blip r:embed="rId5">
              <a:extLst>
                <a:ext uri="{28A0092B-C50C-407E-A947-70E740481C1C}">
                  <a14:useLocalDpi xmlns:a14="http://schemas.microsoft.com/office/drawing/2010/main" val="0"/>
                </a:ext>
              </a:extLst>
            </a:blip>
            <a:srcRect t="45033" r="88597" b="23901"/>
            <a:stretch/>
          </p:blipFill>
          <p:spPr bwMode="auto">
            <a:xfrm>
              <a:off x="8092088" y="1124744"/>
              <a:ext cx="2700602" cy="231684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idata.over-blog.com/0/56/25/34/rakotoarisonpict06/_yartiVadeMecum03.jpg"/>
            <p:cNvPicPr>
              <a:picLocks noChangeAspect="1" noChangeArrowheads="1"/>
            </p:cNvPicPr>
            <p:nvPr/>
          </p:nvPicPr>
          <p:blipFill rotWithShape="1">
            <a:blip r:embed="rId4">
              <a:extLst>
                <a:ext uri="{28A0092B-C50C-407E-A947-70E740481C1C}">
                  <a14:useLocalDpi xmlns:a14="http://schemas.microsoft.com/office/drawing/2010/main" val="0"/>
                </a:ext>
              </a:extLst>
            </a:blip>
            <a:srcRect l="6382" t="45808" r="82289" b="3709"/>
            <a:stretch/>
          </p:blipFill>
          <p:spPr bwMode="auto">
            <a:xfrm>
              <a:off x="1579419" y="3006436"/>
              <a:ext cx="2611581" cy="229985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idata.over-blog.com/0/56/25/34/rakotoarisonpict06/_yartiVadeMecum03.jpg"/>
            <p:cNvPicPr>
              <a:picLocks noChangeAspect="1" noChangeArrowheads="1"/>
            </p:cNvPicPr>
            <p:nvPr/>
          </p:nvPicPr>
          <p:blipFill rotWithShape="1">
            <a:blip r:embed="rId4">
              <a:extLst>
                <a:ext uri="{28A0092B-C50C-407E-A947-70E740481C1C}">
                  <a14:useLocalDpi xmlns:a14="http://schemas.microsoft.com/office/drawing/2010/main" val="0"/>
                </a:ext>
              </a:extLst>
            </a:blip>
            <a:srcRect l="15209" t="45808" r="82289" b="30625"/>
            <a:stretch/>
          </p:blipFill>
          <p:spPr bwMode="auto">
            <a:xfrm>
              <a:off x="3533775" y="2469655"/>
              <a:ext cx="561976" cy="107364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idata.over-blog.com/0/56/25/34/rakotoarisonpict06/_yartiVadeMecum03.jpg"/>
            <p:cNvPicPr>
              <a:picLocks noChangeAspect="1" noChangeArrowheads="1"/>
            </p:cNvPicPr>
            <p:nvPr/>
          </p:nvPicPr>
          <p:blipFill rotWithShape="1">
            <a:blip r:embed="rId4">
              <a:extLst>
                <a:ext uri="{28A0092B-C50C-407E-A947-70E740481C1C}">
                  <a14:useLocalDpi xmlns:a14="http://schemas.microsoft.com/office/drawing/2010/main" val="0"/>
                </a:ext>
              </a:extLst>
            </a:blip>
            <a:srcRect l="6382" t="45808" r="82289" b="3709"/>
            <a:stretch/>
          </p:blipFill>
          <p:spPr bwMode="auto">
            <a:xfrm>
              <a:off x="8040216" y="3015961"/>
              <a:ext cx="2752474" cy="229985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idata.over-blog.com/0/56/25/34/rakotoarisonpict06/_yartiVadeMecum03.jpg"/>
            <p:cNvPicPr>
              <a:picLocks noChangeAspect="1" noChangeArrowheads="1"/>
            </p:cNvPicPr>
            <p:nvPr/>
          </p:nvPicPr>
          <p:blipFill rotWithShape="1">
            <a:blip r:embed="rId4">
              <a:extLst>
                <a:ext uri="{28A0092B-C50C-407E-A947-70E740481C1C}">
                  <a14:useLocalDpi xmlns:a14="http://schemas.microsoft.com/office/drawing/2010/main" val="0"/>
                </a:ext>
              </a:extLst>
            </a:blip>
            <a:srcRect l="15209" t="45808" r="82289" b="30625"/>
            <a:stretch/>
          </p:blipFill>
          <p:spPr bwMode="auto">
            <a:xfrm>
              <a:off x="2743636" y="1124744"/>
              <a:ext cx="1447364" cy="432048"/>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Forme libre 2"/>
          <p:cNvSpPr/>
          <p:nvPr/>
        </p:nvSpPr>
        <p:spPr>
          <a:xfrm>
            <a:off x="4152900" y="1244600"/>
            <a:ext cx="1460500" cy="1676400"/>
          </a:xfrm>
          <a:custGeom>
            <a:avLst/>
            <a:gdLst>
              <a:gd name="connsiteX0" fmla="*/ 749300 w 1460500"/>
              <a:gd name="connsiteY0" fmla="*/ 38100 h 1676400"/>
              <a:gd name="connsiteX1" fmla="*/ 228600 w 1460500"/>
              <a:gd name="connsiteY1" fmla="*/ 292100 h 1676400"/>
              <a:gd name="connsiteX2" fmla="*/ 38100 w 1460500"/>
              <a:gd name="connsiteY2" fmla="*/ 635000 h 1676400"/>
              <a:gd name="connsiteX3" fmla="*/ 0 w 1460500"/>
              <a:gd name="connsiteY3" fmla="*/ 952500 h 1676400"/>
              <a:gd name="connsiteX4" fmla="*/ 165100 w 1460500"/>
              <a:gd name="connsiteY4" fmla="*/ 1422400 h 1676400"/>
              <a:gd name="connsiteX5" fmla="*/ 508000 w 1460500"/>
              <a:gd name="connsiteY5" fmla="*/ 1587500 h 1676400"/>
              <a:gd name="connsiteX6" fmla="*/ 774700 w 1460500"/>
              <a:gd name="connsiteY6" fmla="*/ 1676400 h 1676400"/>
              <a:gd name="connsiteX7" fmla="*/ 1143000 w 1460500"/>
              <a:gd name="connsiteY7" fmla="*/ 1524000 h 1676400"/>
              <a:gd name="connsiteX8" fmla="*/ 1460500 w 1460500"/>
              <a:gd name="connsiteY8" fmla="*/ 1117600 h 1676400"/>
              <a:gd name="connsiteX9" fmla="*/ 1460500 w 1460500"/>
              <a:gd name="connsiteY9" fmla="*/ 533400 h 1676400"/>
              <a:gd name="connsiteX10" fmla="*/ 1244600 w 1460500"/>
              <a:gd name="connsiteY10" fmla="*/ 165100 h 1676400"/>
              <a:gd name="connsiteX11" fmla="*/ 1092200 w 1460500"/>
              <a:gd name="connsiteY11" fmla="*/ 0 h 1676400"/>
              <a:gd name="connsiteX12" fmla="*/ 749300 w 1460500"/>
              <a:gd name="connsiteY12" fmla="*/ 38100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500" h="1676400">
                <a:moveTo>
                  <a:pt x="749300" y="38100"/>
                </a:moveTo>
                <a:lnTo>
                  <a:pt x="228600" y="292100"/>
                </a:lnTo>
                <a:lnTo>
                  <a:pt x="38100" y="635000"/>
                </a:lnTo>
                <a:lnTo>
                  <a:pt x="0" y="952500"/>
                </a:lnTo>
                <a:lnTo>
                  <a:pt x="165100" y="1422400"/>
                </a:lnTo>
                <a:lnTo>
                  <a:pt x="508000" y="1587500"/>
                </a:lnTo>
                <a:lnTo>
                  <a:pt x="774700" y="1676400"/>
                </a:lnTo>
                <a:lnTo>
                  <a:pt x="1143000" y="1524000"/>
                </a:lnTo>
                <a:lnTo>
                  <a:pt x="1460500" y="1117600"/>
                </a:lnTo>
                <a:lnTo>
                  <a:pt x="1460500" y="533400"/>
                </a:lnTo>
                <a:lnTo>
                  <a:pt x="1244600" y="165100"/>
                </a:lnTo>
                <a:lnTo>
                  <a:pt x="1092200" y="0"/>
                </a:lnTo>
                <a:lnTo>
                  <a:pt x="749300" y="38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5" name="Forme libre 4"/>
          <p:cNvSpPr/>
          <p:nvPr/>
        </p:nvSpPr>
        <p:spPr>
          <a:xfrm>
            <a:off x="6438900" y="1231900"/>
            <a:ext cx="1498600" cy="1625600"/>
          </a:xfrm>
          <a:custGeom>
            <a:avLst/>
            <a:gdLst>
              <a:gd name="connsiteX0" fmla="*/ 660400 w 1498600"/>
              <a:gd name="connsiteY0" fmla="*/ 0 h 1625600"/>
              <a:gd name="connsiteX1" fmla="*/ 152400 w 1498600"/>
              <a:gd name="connsiteY1" fmla="*/ 190500 h 1625600"/>
              <a:gd name="connsiteX2" fmla="*/ 38100 w 1498600"/>
              <a:gd name="connsiteY2" fmla="*/ 304800 h 1625600"/>
              <a:gd name="connsiteX3" fmla="*/ 0 w 1498600"/>
              <a:gd name="connsiteY3" fmla="*/ 393700 h 1625600"/>
              <a:gd name="connsiteX4" fmla="*/ 38100 w 1498600"/>
              <a:gd name="connsiteY4" fmla="*/ 520700 h 1625600"/>
              <a:gd name="connsiteX5" fmla="*/ 38100 w 1498600"/>
              <a:gd name="connsiteY5" fmla="*/ 1054100 h 1625600"/>
              <a:gd name="connsiteX6" fmla="*/ 482600 w 1498600"/>
              <a:gd name="connsiteY6" fmla="*/ 1536700 h 1625600"/>
              <a:gd name="connsiteX7" fmla="*/ 774700 w 1498600"/>
              <a:gd name="connsiteY7" fmla="*/ 1625600 h 1625600"/>
              <a:gd name="connsiteX8" fmla="*/ 1193800 w 1498600"/>
              <a:gd name="connsiteY8" fmla="*/ 1524000 h 1625600"/>
              <a:gd name="connsiteX9" fmla="*/ 1498600 w 1498600"/>
              <a:gd name="connsiteY9" fmla="*/ 939800 h 1625600"/>
              <a:gd name="connsiteX10" fmla="*/ 1473200 w 1498600"/>
              <a:gd name="connsiteY10" fmla="*/ 635000 h 1625600"/>
              <a:gd name="connsiteX11" fmla="*/ 1282700 w 1498600"/>
              <a:gd name="connsiteY11" fmla="*/ 279400 h 1625600"/>
              <a:gd name="connsiteX12" fmla="*/ 850900 w 1498600"/>
              <a:gd name="connsiteY12" fmla="*/ 25400 h 1625600"/>
              <a:gd name="connsiteX13" fmla="*/ 660400 w 1498600"/>
              <a:gd name="connsiteY13" fmla="*/ 0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8600" h="1625600">
                <a:moveTo>
                  <a:pt x="660400" y="0"/>
                </a:moveTo>
                <a:lnTo>
                  <a:pt x="152400" y="190500"/>
                </a:lnTo>
                <a:lnTo>
                  <a:pt x="38100" y="304800"/>
                </a:lnTo>
                <a:lnTo>
                  <a:pt x="0" y="393700"/>
                </a:lnTo>
                <a:lnTo>
                  <a:pt x="38100" y="520700"/>
                </a:lnTo>
                <a:lnTo>
                  <a:pt x="38100" y="1054100"/>
                </a:lnTo>
                <a:lnTo>
                  <a:pt x="482600" y="1536700"/>
                </a:lnTo>
                <a:lnTo>
                  <a:pt x="774700" y="1625600"/>
                </a:lnTo>
                <a:lnTo>
                  <a:pt x="1193800" y="1524000"/>
                </a:lnTo>
                <a:lnTo>
                  <a:pt x="1498600" y="939800"/>
                </a:lnTo>
                <a:lnTo>
                  <a:pt x="1473200" y="635000"/>
                </a:lnTo>
                <a:lnTo>
                  <a:pt x="1282700" y="279400"/>
                </a:lnTo>
                <a:lnTo>
                  <a:pt x="850900" y="25400"/>
                </a:lnTo>
                <a:lnTo>
                  <a:pt x="6604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33" name="ZoneTexte 32"/>
          <p:cNvSpPr txBox="1"/>
          <p:nvPr/>
        </p:nvSpPr>
        <p:spPr>
          <a:xfrm>
            <a:off x="6502189" y="1554828"/>
            <a:ext cx="1311020" cy="1026115"/>
          </a:xfrm>
          <a:prstGeom prst="rect">
            <a:avLst/>
          </a:prstGeom>
          <a:noFill/>
        </p:spPr>
        <p:txBody>
          <a:bodyPr wrap="square" rtlCol="0">
            <a:spAutoFit/>
          </a:bodyPr>
          <a:lstStyle/>
          <a:p>
            <a:pPr algn="ctr">
              <a:lnSpc>
                <a:spcPct val="110000"/>
              </a:lnSpc>
            </a:pPr>
            <a:r>
              <a:rPr lang="fr-CH" sz="1400" b="1" cap="all" dirty="0">
                <a:latin typeface="Comic Sans MS" panose="030F0702030302020204" pitchFamily="66" charset="0"/>
              </a:rPr>
              <a:t>IL EST Écrit: «démerdez-vous!»</a:t>
            </a:r>
          </a:p>
        </p:txBody>
      </p:sp>
      <p:sp>
        <p:nvSpPr>
          <p:cNvPr id="34" name="ZoneTexte 33"/>
          <p:cNvSpPr txBox="1"/>
          <p:nvPr/>
        </p:nvSpPr>
        <p:spPr>
          <a:xfrm>
            <a:off x="4140200" y="1485205"/>
            <a:ext cx="1554976" cy="1192634"/>
          </a:xfrm>
          <a:prstGeom prst="rect">
            <a:avLst/>
          </a:prstGeom>
          <a:noFill/>
        </p:spPr>
        <p:txBody>
          <a:bodyPr wrap="square" rtlCol="0">
            <a:spAutoFit/>
          </a:bodyPr>
          <a:lstStyle/>
          <a:p>
            <a:pPr algn="ctr">
              <a:lnSpc>
                <a:spcPct val="110000"/>
              </a:lnSpc>
            </a:pPr>
            <a:r>
              <a:rPr lang="fr-CH" sz="1300" b="1" cap="all" dirty="0" smtClean="0">
                <a:latin typeface="Comic Sans MS" panose="030F0702030302020204" pitchFamily="66" charset="0"/>
              </a:rPr>
              <a:t>Voilà ENFIN UN MODE D’EMPLOI QUI A LE Mérite D’ÊTRE CLAIR</a:t>
            </a:r>
            <a:endParaRPr lang="fr-CH" sz="1300" b="1" cap="all" dirty="0">
              <a:latin typeface="Comic Sans MS" panose="030F0702030302020204" pitchFamily="66" charset="0"/>
            </a:endParaRPr>
          </a:p>
        </p:txBody>
      </p:sp>
      <p:grpSp>
        <p:nvGrpSpPr>
          <p:cNvPr id="24" name="Groupe 23"/>
          <p:cNvGrpSpPr/>
          <p:nvPr/>
        </p:nvGrpSpPr>
        <p:grpSpPr>
          <a:xfrm>
            <a:off x="-1" y="0"/>
            <a:ext cx="12192001" cy="1122218"/>
            <a:chOff x="-1" y="0"/>
            <a:chExt cx="12192001" cy="1122218"/>
          </a:xfrm>
        </p:grpSpPr>
        <p:pic>
          <p:nvPicPr>
            <p:cNvPr id="25" name="Picture 6" descr="http://comps.canstockphoto.com/can-stock-photo_csp16161264.jpg"/>
            <p:cNvPicPr>
              <a:picLocks noChangeAspect="1" noChangeArrowheads="1"/>
            </p:cNvPicPr>
            <p:nvPr/>
          </p:nvPicPr>
          <p:blipFill rotWithShape="1">
            <a:blip r:embed="rId3">
              <a:extLst>
                <a:ext uri="{28A0092B-C50C-407E-A947-70E740481C1C}">
                  <a14:useLocalDpi xmlns:a14="http://schemas.microsoft.com/office/drawing/2010/main" val="0"/>
                </a:ext>
              </a:extLst>
            </a:blip>
            <a:srcRect b="85529"/>
            <a:stretch/>
          </p:blipFill>
          <p:spPr bwMode="auto">
            <a:xfrm>
              <a:off x="-1" y="0"/>
              <a:ext cx="12192001" cy="112221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http://comps.canstockphoto.com/can-stock-photo_csp16161264.jpg"/>
            <p:cNvPicPr>
              <a:picLocks noChangeAspect="1" noChangeArrowheads="1"/>
            </p:cNvPicPr>
            <p:nvPr/>
          </p:nvPicPr>
          <p:blipFill rotWithShape="1">
            <a:blip r:embed="rId3">
              <a:extLst>
                <a:ext uri="{28A0092B-C50C-407E-A947-70E740481C1C}">
                  <a14:useLocalDpi xmlns:a14="http://schemas.microsoft.com/office/drawing/2010/main" val="0"/>
                </a:ext>
              </a:extLst>
            </a:blip>
            <a:srcRect l="13639" t="10481" r="80032" b="85562"/>
            <a:stretch/>
          </p:blipFill>
          <p:spPr bwMode="auto">
            <a:xfrm>
              <a:off x="1579419" y="802409"/>
              <a:ext cx="777845" cy="30941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http://comps.canstockphoto.com/can-stock-photo_csp16161264.jpg"/>
            <p:cNvPicPr>
              <a:picLocks noChangeAspect="1" noChangeArrowheads="1"/>
            </p:cNvPicPr>
            <p:nvPr/>
          </p:nvPicPr>
          <p:blipFill rotWithShape="1">
            <a:blip r:embed="rId3">
              <a:extLst>
                <a:ext uri="{28A0092B-C50C-407E-A947-70E740481C1C}">
                  <a14:useLocalDpi xmlns:a14="http://schemas.microsoft.com/office/drawing/2010/main" val="0"/>
                </a:ext>
              </a:extLst>
            </a:blip>
            <a:srcRect l="80496" t="10481" r="13175" b="85562"/>
            <a:stretch/>
          </p:blipFill>
          <p:spPr bwMode="auto">
            <a:xfrm>
              <a:off x="10022532" y="802409"/>
              <a:ext cx="777845" cy="30941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7218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e 22"/>
          <p:cNvGrpSpPr/>
          <p:nvPr/>
        </p:nvGrpSpPr>
        <p:grpSpPr>
          <a:xfrm>
            <a:off x="-27598" y="0"/>
            <a:ext cx="12219598" cy="1484783"/>
            <a:chOff x="-27598" y="0"/>
            <a:chExt cx="12219598" cy="1484783"/>
          </a:xfrm>
        </p:grpSpPr>
        <p:pic>
          <p:nvPicPr>
            <p:cNvPr id="24" name="Picture 2" descr="http://comps.canstockphoto.com/can-stock-photo_csp16161264.jpg"/>
            <p:cNvPicPr>
              <a:picLocks noChangeAspect="1" noChangeArrowheads="1"/>
            </p:cNvPicPr>
            <p:nvPr/>
          </p:nvPicPr>
          <p:blipFill rotWithShape="1">
            <a:blip r:embed="rId2">
              <a:extLst>
                <a:ext uri="{28A0092B-C50C-407E-A947-70E740481C1C}">
                  <a14:useLocalDpi xmlns:a14="http://schemas.microsoft.com/office/drawing/2010/main" val="0"/>
                </a:ext>
              </a:extLst>
            </a:blip>
            <a:srcRect b="58242"/>
            <a:stretch/>
          </p:blipFill>
          <p:spPr bwMode="auto">
            <a:xfrm>
              <a:off x="-27598" y="0"/>
              <a:ext cx="12219598" cy="144780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1634938" y="533172"/>
              <a:ext cx="9132856" cy="951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grpSp>
      <p:sp>
        <p:nvSpPr>
          <p:cNvPr id="3" name="Espace réservé du contenu 2"/>
          <p:cNvSpPr>
            <a:spLocks noGrp="1"/>
          </p:cNvSpPr>
          <p:nvPr>
            <p:ph idx="1"/>
          </p:nvPr>
        </p:nvSpPr>
        <p:spPr>
          <a:xfrm>
            <a:off x="3712684" y="1775192"/>
            <a:ext cx="7869715" cy="4625609"/>
          </a:xfrm>
        </p:spPr>
        <p:txBody>
          <a:bodyPr>
            <a:normAutofit/>
          </a:bodyPr>
          <a:lstStyle/>
          <a:p>
            <a:endParaRPr lang="fr-CH" sz="1800" dirty="0" smtClean="0"/>
          </a:p>
          <a:p>
            <a:r>
              <a:rPr lang="fr-CH" dirty="0" smtClean="0"/>
              <a:t>Patient avec un tableau psychique lourd</a:t>
            </a:r>
          </a:p>
          <a:p>
            <a:r>
              <a:rPr lang="fr-CH" dirty="0" smtClean="0"/>
              <a:t>300 mg de méthadone et 25 cp de Dormicum par jour</a:t>
            </a:r>
          </a:p>
          <a:p>
            <a:r>
              <a:rPr lang="fr-CH" dirty="0" smtClean="0"/>
              <a:t>Rajout parfois d’une dose quotidienne soit 600 mg méthadone et 50 cp Dormicum</a:t>
            </a:r>
          </a:p>
          <a:p>
            <a:r>
              <a:rPr lang="fr-CH" dirty="0" smtClean="0"/>
              <a:t>Instabilité du traitement</a:t>
            </a:r>
          </a:p>
          <a:p>
            <a:r>
              <a:rPr lang="fr-CH" dirty="0" smtClean="0"/>
              <a:t>Cas trop grave pour être amélioré ?</a:t>
            </a:r>
          </a:p>
          <a:p>
            <a:r>
              <a:rPr lang="fr-CH" dirty="0"/>
              <a:t>G</a:t>
            </a:r>
            <a:r>
              <a:rPr lang="fr-CH" dirty="0" smtClean="0"/>
              <a:t>roupe de travail pluridisciplinaire</a:t>
            </a:r>
          </a:p>
          <a:p>
            <a:endParaRPr lang="fr-CH" dirty="0"/>
          </a:p>
        </p:txBody>
      </p:sp>
      <p:sp>
        <p:nvSpPr>
          <p:cNvPr id="11" name="Titre 1"/>
          <p:cNvSpPr txBox="1">
            <a:spLocks/>
          </p:cNvSpPr>
          <p:nvPr/>
        </p:nvSpPr>
        <p:spPr>
          <a:xfrm>
            <a:off x="-1" y="684000"/>
            <a:ext cx="12192001" cy="80858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lnSpc>
                <a:spcPct val="90000"/>
              </a:lnSpc>
            </a:pPr>
            <a:r>
              <a:rPr lang="fr-CH" sz="4000" cap="all" dirty="0" smtClean="0">
                <a:solidFill>
                  <a:schemeClr val="accent1">
                    <a:lumMod val="50000"/>
                  </a:schemeClr>
                </a:solidFill>
                <a:effectLst>
                  <a:outerShdw blurRad="38100" dist="38100" dir="2700000" algn="tl">
                    <a:srgbClr val="000000">
                      <a:alpha val="43137"/>
                    </a:srgbClr>
                  </a:outerShdw>
                </a:effectLst>
                <a:latin typeface="Helvetica LT Std Cond Blk" pitchFamily="34" charset="0"/>
              </a:rPr>
              <a:t>Entracte</a:t>
            </a:r>
            <a:endParaRPr lang="fr-CH" sz="2000" cap="all" dirty="0">
              <a:solidFill>
                <a:schemeClr val="accent1">
                  <a:lumMod val="50000"/>
                </a:schemeClr>
              </a:solidFill>
              <a:effectLst>
                <a:outerShdw blurRad="38100" dist="38100" dir="2700000" algn="tl">
                  <a:srgbClr val="000000">
                    <a:alpha val="43137"/>
                  </a:srgbClr>
                </a:outerShdw>
              </a:effectLst>
              <a:latin typeface="Helvetica LT Std Cond Blk" pitchFamily="34" charset="0"/>
            </a:endParaRPr>
          </a:p>
        </p:txBody>
      </p:sp>
      <p:grpSp>
        <p:nvGrpSpPr>
          <p:cNvPr id="12" name="Groupe 11"/>
          <p:cNvGrpSpPr/>
          <p:nvPr/>
        </p:nvGrpSpPr>
        <p:grpSpPr>
          <a:xfrm>
            <a:off x="-1" y="1447800"/>
            <a:ext cx="12192002" cy="301172"/>
            <a:chOff x="-1" y="1447800"/>
            <a:chExt cx="12192002" cy="301172"/>
          </a:xfrm>
        </p:grpSpPr>
        <p:pic>
          <p:nvPicPr>
            <p:cNvPr id="13"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150" t="31932" r="2428" b="50000"/>
            <a:stretch/>
          </p:blipFill>
          <p:spPr bwMode="auto">
            <a:xfrm>
              <a:off x="-1" y="1447800"/>
              <a:ext cx="1590563" cy="3011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1573665"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3139590"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4704716"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6270641"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7831793"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9396919"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10433606"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r="85650" b="50000"/>
            <a:stretch/>
          </p:blipFill>
          <p:spPr bwMode="auto">
            <a:xfrm>
              <a:off x="12000657" y="1447800"/>
              <a:ext cx="191344" cy="301172"/>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Espace réservé de la date 3"/>
          <p:cNvSpPr>
            <a:spLocks noGrp="1"/>
          </p:cNvSpPr>
          <p:nvPr>
            <p:ph type="dt" sz="half" idx="10"/>
          </p:nvPr>
        </p:nvSpPr>
        <p:spPr>
          <a:xfrm>
            <a:off x="13851" y="6567060"/>
            <a:ext cx="2844800" cy="274320"/>
          </a:xfrm>
        </p:spPr>
        <p:txBody>
          <a:bodyPr/>
          <a:lstStyle/>
          <a:p>
            <a:r>
              <a:rPr lang="fr-CH" sz="1100" dirty="0" smtClean="0">
                <a:solidFill>
                  <a:schemeClr val="bg1">
                    <a:lumMod val="50000"/>
                  </a:schemeClr>
                </a:solidFill>
                <a:latin typeface="Arial" panose="020B0604020202020204" pitchFamily="34" charset="0"/>
                <a:cs typeface="Arial" panose="020B0604020202020204" pitchFamily="34" charset="0"/>
              </a:rPr>
              <a:t>9 octobre 2014</a:t>
            </a:r>
            <a:endParaRPr lang="fr-CH" sz="1100" dirty="0">
              <a:solidFill>
                <a:schemeClr val="bg1">
                  <a:lumMod val="50000"/>
                </a:schemeClr>
              </a:solidFill>
              <a:latin typeface="Arial" panose="020B0604020202020204" pitchFamily="34" charset="0"/>
              <a:cs typeface="Arial" panose="020B0604020202020204" pitchFamily="34" charset="0"/>
            </a:endParaRPr>
          </a:p>
        </p:txBody>
      </p:sp>
      <p:sp>
        <p:nvSpPr>
          <p:cNvPr id="26" name="Espace réservé du pied de page 4"/>
          <p:cNvSpPr>
            <a:spLocks noGrp="1"/>
          </p:cNvSpPr>
          <p:nvPr>
            <p:ph type="ftr" sz="quarter" idx="11"/>
          </p:nvPr>
        </p:nvSpPr>
        <p:spPr>
          <a:xfrm>
            <a:off x="0" y="6567060"/>
            <a:ext cx="12192000" cy="263236"/>
          </a:xfrm>
        </p:spPr>
        <p:txBody>
          <a:bodyPr/>
          <a:lstStyle>
            <a:lvl1pPr algn="ctr">
              <a:defRPr/>
            </a:lvl1pPr>
          </a:lstStyle>
          <a:p>
            <a:r>
              <a:rPr lang="fr-CH" sz="1100" dirty="0" smtClean="0">
                <a:solidFill>
                  <a:schemeClr val="bg1">
                    <a:lumMod val="50000"/>
                  </a:schemeClr>
                </a:solidFill>
                <a:latin typeface="Arial" panose="020B0604020202020204" pitchFamily="34" charset="0"/>
                <a:cs typeface="Arial" panose="020B0604020202020204" pitchFamily="34" charset="0"/>
              </a:rPr>
              <a:t>14</a:t>
            </a:r>
            <a:r>
              <a:rPr lang="fr-CH" sz="1100" baseline="30000" dirty="0" smtClean="0">
                <a:solidFill>
                  <a:schemeClr val="bg1">
                    <a:lumMod val="50000"/>
                  </a:schemeClr>
                </a:solidFill>
                <a:latin typeface="Arial" panose="020B0604020202020204" pitchFamily="34" charset="0"/>
                <a:cs typeface="Arial" panose="020B0604020202020204" pitchFamily="34" charset="0"/>
              </a:rPr>
              <a:t>e</a:t>
            </a:r>
            <a:r>
              <a:rPr lang="fr-CH" sz="1100" dirty="0" smtClean="0">
                <a:solidFill>
                  <a:schemeClr val="bg1">
                    <a:lumMod val="50000"/>
                  </a:schemeClr>
                </a:solidFill>
                <a:latin typeface="Arial" panose="020B0604020202020204" pitchFamily="34" charset="0"/>
                <a:cs typeface="Arial" panose="020B0604020202020204" pitchFamily="34" charset="0"/>
              </a:rPr>
              <a:t> journée d'addictologie   -   Les benzos à la pharmacie</a:t>
            </a:r>
            <a:endParaRPr lang="fr-CH" sz="1100" dirty="0">
              <a:solidFill>
                <a:schemeClr val="bg1">
                  <a:lumMod val="50000"/>
                </a:schemeClr>
              </a:solidFill>
              <a:latin typeface="Arial" panose="020B0604020202020204" pitchFamily="34" charset="0"/>
              <a:cs typeface="Arial" panose="020B0604020202020204" pitchFamily="34" charset="0"/>
            </a:endParaRPr>
          </a:p>
        </p:txBody>
      </p:sp>
      <p:sp>
        <p:nvSpPr>
          <p:cNvPr id="27" name="Espace réservé du numéro de diapositive 5"/>
          <p:cNvSpPr>
            <a:spLocks noGrp="1"/>
          </p:cNvSpPr>
          <p:nvPr>
            <p:ph type="sldNum" sz="quarter" idx="12"/>
          </p:nvPr>
        </p:nvSpPr>
        <p:spPr>
          <a:xfrm>
            <a:off x="11202440" y="6567060"/>
            <a:ext cx="978485" cy="274320"/>
          </a:xfrm>
        </p:spPr>
        <p:txBody>
          <a:bodyPr/>
          <a:lstStyle/>
          <a:p>
            <a:fld id="{AC9F5A5A-694D-4E8C-B305-FC3A809E4942}" type="slidenum">
              <a:rPr lang="fr-CH" sz="1100" smtClean="0">
                <a:solidFill>
                  <a:schemeClr val="bg1">
                    <a:lumMod val="50000"/>
                  </a:schemeClr>
                </a:solidFill>
                <a:latin typeface="Arial" panose="020B0604020202020204" pitchFamily="34" charset="0"/>
                <a:cs typeface="Arial" panose="020B0604020202020204" pitchFamily="34" charset="0"/>
              </a:rPr>
              <a:t>14</a:t>
            </a:fld>
            <a:endParaRPr lang="fr-CH" sz="1100" dirty="0">
              <a:solidFill>
                <a:schemeClr val="bg1">
                  <a:lumMod val="50000"/>
                </a:schemeClr>
              </a:solidFill>
              <a:latin typeface="Arial" panose="020B0604020202020204" pitchFamily="34" charset="0"/>
              <a:cs typeface="Arial" panose="020B0604020202020204" pitchFamily="34" charset="0"/>
            </a:endParaRPr>
          </a:p>
        </p:txBody>
      </p:sp>
      <p:pic>
        <p:nvPicPr>
          <p:cNvPr id="1026" name="Picture 2" descr="http://j-ai-dit-oui.com/wp-content/uploads/2014/01/theme-cinema-serveuse.jpg"/>
          <p:cNvPicPr>
            <a:picLocks noChangeAspect="1" noChangeArrowheads="1"/>
          </p:cNvPicPr>
          <p:nvPr/>
        </p:nvPicPr>
        <p:blipFill rotWithShape="1">
          <a:blip r:embed="rId4">
            <a:extLst>
              <a:ext uri="{28A0092B-C50C-407E-A947-70E740481C1C}">
                <a14:useLocalDpi xmlns:a14="http://schemas.microsoft.com/office/drawing/2010/main" val="0"/>
              </a:ext>
            </a:extLst>
          </a:blip>
          <a:srcRect t="10225"/>
          <a:stretch/>
        </p:blipFill>
        <p:spPr bwMode="auto">
          <a:xfrm flipH="1">
            <a:off x="-27600" y="1748972"/>
            <a:ext cx="3740283" cy="5130618"/>
          </a:xfrm>
          <a:prstGeom prst="rect">
            <a:avLst/>
          </a:prstGeom>
          <a:noFill/>
          <a:extLst>
            <a:ext uri="{909E8E84-426E-40DD-AFC4-6F175D3DCCD1}">
              <a14:hiddenFill xmlns:a14="http://schemas.microsoft.com/office/drawing/2010/main">
                <a:solidFill>
                  <a:srgbClr val="FFFFFF"/>
                </a:solidFill>
              </a14:hiddenFill>
            </a:ext>
          </a:extLst>
        </p:spPr>
      </p:pic>
      <p:sp>
        <p:nvSpPr>
          <p:cNvPr id="4" name="Forme libre 3"/>
          <p:cNvSpPr/>
          <p:nvPr/>
        </p:nvSpPr>
        <p:spPr>
          <a:xfrm>
            <a:off x="1002535" y="5122843"/>
            <a:ext cx="2027104" cy="418641"/>
          </a:xfrm>
          <a:custGeom>
            <a:avLst/>
            <a:gdLst>
              <a:gd name="connsiteX0" fmla="*/ 0 w 2027104"/>
              <a:gd name="connsiteY0" fmla="*/ 110169 h 418641"/>
              <a:gd name="connsiteX1" fmla="*/ 2005070 w 2027104"/>
              <a:gd name="connsiteY1" fmla="*/ 0 h 418641"/>
              <a:gd name="connsiteX2" fmla="*/ 2027104 w 2027104"/>
              <a:gd name="connsiteY2" fmla="*/ 275422 h 418641"/>
              <a:gd name="connsiteX3" fmla="*/ 0 w 2027104"/>
              <a:gd name="connsiteY3" fmla="*/ 418641 h 418641"/>
              <a:gd name="connsiteX4" fmla="*/ 0 w 2027104"/>
              <a:gd name="connsiteY4" fmla="*/ 110169 h 418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104" h="418641">
                <a:moveTo>
                  <a:pt x="0" y="110169"/>
                </a:moveTo>
                <a:lnTo>
                  <a:pt x="2005070" y="0"/>
                </a:lnTo>
                <a:lnTo>
                  <a:pt x="2027104" y="275422"/>
                </a:lnTo>
                <a:lnTo>
                  <a:pt x="0" y="418641"/>
                </a:lnTo>
                <a:lnTo>
                  <a:pt x="0" y="110169"/>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8" name="Forme libre 27"/>
          <p:cNvSpPr/>
          <p:nvPr/>
        </p:nvSpPr>
        <p:spPr>
          <a:xfrm rot="21365732">
            <a:off x="981015" y="5122842"/>
            <a:ext cx="2027104" cy="418641"/>
          </a:xfrm>
          <a:custGeom>
            <a:avLst/>
            <a:gdLst>
              <a:gd name="connsiteX0" fmla="*/ 0 w 2027104"/>
              <a:gd name="connsiteY0" fmla="*/ 110169 h 418641"/>
              <a:gd name="connsiteX1" fmla="*/ 2005070 w 2027104"/>
              <a:gd name="connsiteY1" fmla="*/ 0 h 418641"/>
              <a:gd name="connsiteX2" fmla="*/ 2027104 w 2027104"/>
              <a:gd name="connsiteY2" fmla="*/ 275422 h 418641"/>
              <a:gd name="connsiteX3" fmla="*/ 0 w 2027104"/>
              <a:gd name="connsiteY3" fmla="*/ 418641 h 418641"/>
              <a:gd name="connsiteX4" fmla="*/ 0 w 2027104"/>
              <a:gd name="connsiteY4" fmla="*/ 110169 h 418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104" h="418641">
                <a:moveTo>
                  <a:pt x="0" y="110169"/>
                </a:moveTo>
                <a:lnTo>
                  <a:pt x="2005070" y="0"/>
                </a:lnTo>
                <a:lnTo>
                  <a:pt x="2027104" y="275422"/>
                </a:lnTo>
                <a:lnTo>
                  <a:pt x="0" y="418641"/>
                </a:lnTo>
                <a:lnTo>
                  <a:pt x="0" y="110169"/>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b="1" dirty="0" smtClean="0">
                <a:solidFill>
                  <a:schemeClr val="bg1"/>
                </a:solidFill>
                <a:latin typeface="Calibri" panose="020F0502020204030204" pitchFamily="34" charset="0"/>
              </a:rPr>
              <a:t>ANECDOTE N° 1</a:t>
            </a:r>
            <a:endParaRPr lang="fr-CH" b="1" dirty="0">
              <a:solidFill>
                <a:schemeClr val="bg1"/>
              </a:solidFill>
              <a:latin typeface="Calibri" panose="020F0502020204030204" pitchFamily="34" charset="0"/>
            </a:endParaRPr>
          </a:p>
        </p:txBody>
      </p:sp>
      <p:pic>
        <p:nvPicPr>
          <p:cNvPr id="1028" name="Picture 4" descr="https://pbs.twimg.com/profile_images/1158997313/newouvreusecarree_400x400.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750" b="97500" l="25750" r="70500"/>
                    </a14:imgEffect>
                  </a14:imgLayer>
                </a14:imgProps>
              </a:ext>
              <a:ext uri="{28A0092B-C50C-407E-A947-70E740481C1C}">
                <a14:useLocalDpi xmlns:a14="http://schemas.microsoft.com/office/drawing/2010/main" val="0"/>
              </a:ext>
            </a:extLst>
          </a:blip>
          <a:srcRect/>
          <a:stretch>
            <a:fillRect/>
          </a:stretch>
        </p:blipFill>
        <p:spPr bwMode="auto">
          <a:xfrm>
            <a:off x="9450820" y="327133"/>
            <a:ext cx="2035335" cy="2035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48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e 22"/>
          <p:cNvGrpSpPr/>
          <p:nvPr/>
        </p:nvGrpSpPr>
        <p:grpSpPr>
          <a:xfrm>
            <a:off x="-27598" y="0"/>
            <a:ext cx="12219598" cy="1484783"/>
            <a:chOff x="-27598" y="0"/>
            <a:chExt cx="12219598" cy="1484783"/>
          </a:xfrm>
        </p:grpSpPr>
        <p:pic>
          <p:nvPicPr>
            <p:cNvPr id="24" name="Picture 2" descr="http://comps.canstockphoto.com/can-stock-photo_csp16161264.jpg"/>
            <p:cNvPicPr>
              <a:picLocks noChangeAspect="1" noChangeArrowheads="1"/>
            </p:cNvPicPr>
            <p:nvPr/>
          </p:nvPicPr>
          <p:blipFill rotWithShape="1">
            <a:blip r:embed="rId2">
              <a:extLst>
                <a:ext uri="{28A0092B-C50C-407E-A947-70E740481C1C}">
                  <a14:useLocalDpi xmlns:a14="http://schemas.microsoft.com/office/drawing/2010/main" val="0"/>
                </a:ext>
              </a:extLst>
            </a:blip>
            <a:srcRect b="58242"/>
            <a:stretch/>
          </p:blipFill>
          <p:spPr bwMode="auto">
            <a:xfrm>
              <a:off x="-27598" y="0"/>
              <a:ext cx="12219598" cy="144780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1634938" y="533172"/>
              <a:ext cx="9132856" cy="951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grpSp>
      <p:sp>
        <p:nvSpPr>
          <p:cNvPr id="3" name="Espace réservé du contenu 2"/>
          <p:cNvSpPr>
            <a:spLocks noGrp="1"/>
          </p:cNvSpPr>
          <p:nvPr>
            <p:ph idx="1"/>
          </p:nvPr>
        </p:nvSpPr>
        <p:spPr>
          <a:xfrm>
            <a:off x="609600" y="1775192"/>
            <a:ext cx="9462655" cy="5082808"/>
          </a:xfrm>
        </p:spPr>
        <p:txBody>
          <a:bodyPr>
            <a:normAutofit lnSpcReduction="10000"/>
          </a:bodyPr>
          <a:lstStyle/>
          <a:p>
            <a:pPr marL="118872" indent="0">
              <a:spcAft>
                <a:spcPts val="1200"/>
              </a:spcAft>
              <a:buNone/>
            </a:pPr>
            <a:endParaRPr lang="fr-CH" sz="800" dirty="0" smtClean="0">
              <a:latin typeface="Calibri" panose="020F0502020204030204" pitchFamily="34" charset="0"/>
            </a:endParaRPr>
          </a:p>
          <a:p>
            <a:pPr marL="622300" indent="-504825">
              <a:spcAft>
                <a:spcPts val="1200"/>
              </a:spcAft>
              <a:buNone/>
            </a:pPr>
            <a:r>
              <a:rPr lang="fr-CH" b="1" dirty="0" smtClean="0">
                <a:solidFill>
                  <a:srgbClr val="FFC000"/>
                </a:solidFill>
                <a:latin typeface="Calibri" panose="020F0502020204030204" pitchFamily="34" charset="0"/>
              </a:rPr>
              <a:t>A. 	</a:t>
            </a:r>
            <a:r>
              <a:rPr lang="fr-CH" dirty="0" smtClean="0">
                <a:latin typeface="Calibri" panose="020F0502020204030204" pitchFamily="34" charset="0"/>
              </a:rPr>
              <a:t>Laisser passer en pensant faire œuvre sociale!</a:t>
            </a:r>
          </a:p>
          <a:p>
            <a:pPr marL="622300" indent="-504825">
              <a:spcAft>
                <a:spcPts val="1200"/>
              </a:spcAft>
              <a:buNone/>
            </a:pPr>
            <a:r>
              <a:rPr lang="fr-CH" b="1" dirty="0" smtClean="0">
                <a:solidFill>
                  <a:srgbClr val="FFC000"/>
                </a:solidFill>
                <a:latin typeface="Calibri" panose="020F0502020204030204" pitchFamily="34" charset="0"/>
              </a:rPr>
              <a:t>B.	</a:t>
            </a:r>
            <a:r>
              <a:rPr lang="fr-CH" dirty="0" smtClean="0">
                <a:latin typeface="Calibri" panose="020F0502020204030204" pitchFamily="34" charset="0"/>
              </a:rPr>
              <a:t>Prendre contact avec le médecin en cas de doute, l’écriture de certains médecins ne permettant pas toujours de se faire une idée précise de l’authenticité de la prescription.</a:t>
            </a:r>
          </a:p>
          <a:p>
            <a:pPr marL="622300" indent="-504825">
              <a:spcAft>
                <a:spcPts val="1200"/>
              </a:spcAft>
              <a:buNone/>
            </a:pPr>
            <a:r>
              <a:rPr lang="fr-CH" b="1" dirty="0" smtClean="0">
                <a:solidFill>
                  <a:srgbClr val="FFC000"/>
                </a:solidFill>
                <a:latin typeface="Calibri" panose="020F0502020204030204" pitchFamily="34" charset="0"/>
              </a:rPr>
              <a:t>C.	</a:t>
            </a:r>
            <a:r>
              <a:rPr lang="fr-CH" dirty="0" smtClean="0">
                <a:latin typeface="Calibri" panose="020F0502020204030204" pitchFamily="34" charset="0"/>
              </a:rPr>
              <a:t>Retenir l’ordonnance sans rien délivrer et en envoyer une copie au pharmacien cantonal qui informera du faux circulant toutes les pharmacies du canton dans les heures qui suivent.</a:t>
            </a:r>
            <a:endParaRPr lang="fr-CH" dirty="0">
              <a:latin typeface="Calibri" panose="020F0502020204030204" pitchFamily="34" charset="0"/>
            </a:endParaRPr>
          </a:p>
        </p:txBody>
      </p:sp>
      <p:sp>
        <p:nvSpPr>
          <p:cNvPr id="11" name="Titre 1"/>
          <p:cNvSpPr txBox="1">
            <a:spLocks/>
          </p:cNvSpPr>
          <p:nvPr/>
        </p:nvSpPr>
        <p:spPr>
          <a:xfrm>
            <a:off x="-1" y="684000"/>
            <a:ext cx="12192001" cy="80858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lnSpc>
                <a:spcPct val="90000"/>
              </a:lnSpc>
            </a:pPr>
            <a:r>
              <a:rPr lang="fr-CH" sz="4000" cap="all" dirty="0" smtClean="0">
                <a:solidFill>
                  <a:schemeClr val="accent1">
                    <a:lumMod val="50000"/>
                  </a:schemeClr>
                </a:solidFill>
                <a:effectLst>
                  <a:outerShdw blurRad="38100" dist="38100" dir="2700000" algn="tl">
                    <a:srgbClr val="000000">
                      <a:alpha val="43137"/>
                    </a:srgbClr>
                  </a:outerShdw>
                </a:effectLst>
                <a:latin typeface="Helvetica LT Std Cond Blk" pitchFamily="34" charset="0"/>
              </a:rPr>
              <a:t>Fausses ordonnances</a:t>
            </a:r>
            <a:endParaRPr lang="fr-CH" sz="4000" cap="all" dirty="0">
              <a:solidFill>
                <a:schemeClr val="accent1">
                  <a:lumMod val="50000"/>
                </a:schemeClr>
              </a:solidFill>
              <a:effectLst>
                <a:outerShdw blurRad="38100" dist="38100" dir="2700000" algn="tl">
                  <a:srgbClr val="000000">
                    <a:alpha val="43137"/>
                  </a:srgbClr>
                </a:outerShdw>
              </a:effectLst>
              <a:latin typeface="Helvetica LT Std Cond Blk" pitchFamily="34" charset="0"/>
            </a:endParaRPr>
          </a:p>
        </p:txBody>
      </p:sp>
      <p:grpSp>
        <p:nvGrpSpPr>
          <p:cNvPr id="12" name="Groupe 11"/>
          <p:cNvGrpSpPr/>
          <p:nvPr/>
        </p:nvGrpSpPr>
        <p:grpSpPr>
          <a:xfrm>
            <a:off x="-1" y="1447800"/>
            <a:ext cx="12192002" cy="301172"/>
            <a:chOff x="-1" y="1447800"/>
            <a:chExt cx="12192002" cy="301172"/>
          </a:xfrm>
        </p:grpSpPr>
        <p:pic>
          <p:nvPicPr>
            <p:cNvPr id="13"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150" t="31932" r="2428" b="50000"/>
            <a:stretch/>
          </p:blipFill>
          <p:spPr bwMode="auto">
            <a:xfrm>
              <a:off x="-1" y="1447800"/>
              <a:ext cx="1590563" cy="3011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1573665"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3139590"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4704716"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6270641"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7831793"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9396919"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10433606"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r="85650" b="50000"/>
            <a:stretch/>
          </p:blipFill>
          <p:spPr bwMode="auto">
            <a:xfrm>
              <a:off x="12000657" y="1447800"/>
              <a:ext cx="191344" cy="301172"/>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8669" y="2079048"/>
            <a:ext cx="1314450"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Espace réservé de la date 3"/>
          <p:cNvSpPr>
            <a:spLocks noGrp="1"/>
          </p:cNvSpPr>
          <p:nvPr>
            <p:ph type="dt" sz="half" idx="10"/>
          </p:nvPr>
        </p:nvSpPr>
        <p:spPr>
          <a:xfrm>
            <a:off x="13851" y="6567060"/>
            <a:ext cx="2844800" cy="274320"/>
          </a:xfrm>
        </p:spPr>
        <p:txBody>
          <a:bodyPr/>
          <a:lstStyle/>
          <a:p>
            <a:r>
              <a:rPr lang="fr-CH" sz="1100" dirty="0" smtClean="0">
                <a:solidFill>
                  <a:schemeClr val="bg1">
                    <a:lumMod val="50000"/>
                  </a:schemeClr>
                </a:solidFill>
                <a:latin typeface="Arial" panose="020B0604020202020204" pitchFamily="34" charset="0"/>
                <a:cs typeface="Arial" panose="020B0604020202020204" pitchFamily="34" charset="0"/>
              </a:rPr>
              <a:t>9 octobre 2014</a:t>
            </a:r>
            <a:endParaRPr lang="fr-CH" sz="1100" dirty="0">
              <a:solidFill>
                <a:schemeClr val="bg1">
                  <a:lumMod val="50000"/>
                </a:schemeClr>
              </a:solidFill>
              <a:latin typeface="Arial" panose="020B0604020202020204" pitchFamily="34" charset="0"/>
              <a:cs typeface="Arial" panose="020B0604020202020204" pitchFamily="34" charset="0"/>
            </a:endParaRPr>
          </a:p>
        </p:txBody>
      </p:sp>
      <p:sp>
        <p:nvSpPr>
          <p:cNvPr id="26" name="Espace réservé du pied de page 4"/>
          <p:cNvSpPr>
            <a:spLocks noGrp="1"/>
          </p:cNvSpPr>
          <p:nvPr>
            <p:ph type="ftr" sz="quarter" idx="11"/>
          </p:nvPr>
        </p:nvSpPr>
        <p:spPr>
          <a:xfrm>
            <a:off x="0" y="6567060"/>
            <a:ext cx="12192000" cy="263236"/>
          </a:xfrm>
        </p:spPr>
        <p:txBody>
          <a:bodyPr/>
          <a:lstStyle>
            <a:lvl1pPr algn="ctr">
              <a:defRPr/>
            </a:lvl1pPr>
          </a:lstStyle>
          <a:p>
            <a:r>
              <a:rPr lang="fr-CH" sz="1100" dirty="0" smtClean="0">
                <a:solidFill>
                  <a:schemeClr val="bg1">
                    <a:lumMod val="50000"/>
                  </a:schemeClr>
                </a:solidFill>
                <a:latin typeface="Arial" panose="020B0604020202020204" pitchFamily="34" charset="0"/>
                <a:cs typeface="Arial" panose="020B0604020202020204" pitchFamily="34" charset="0"/>
              </a:rPr>
              <a:t>14</a:t>
            </a:r>
            <a:r>
              <a:rPr lang="fr-CH" sz="1100" baseline="30000" dirty="0" smtClean="0">
                <a:solidFill>
                  <a:schemeClr val="bg1">
                    <a:lumMod val="50000"/>
                  </a:schemeClr>
                </a:solidFill>
                <a:latin typeface="Arial" panose="020B0604020202020204" pitchFamily="34" charset="0"/>
                <a:cs typeface="Arial" panose="020B0604020202020204" pitchFamily="34" charset="0"/>
              </a:rPr>
              <a:t>e</a:t>
            </a:r>
            <a:r>
              <a:rPr lang="fr-CH" sz="1100" dirty="0" smtClean="0">
                <a:solidFill>
                  <a:schemeClr val="bg1">
                    <a:lumMod val="50000"/>
                  </a:schemeClr>
                </a:solidFill>
                <a:latin typeface="Arial" panose="020B0604020202020204" pitchFamily="34" charset="0"/>
                <a:cs typeface="Arial" panose="020B0604020202020204" pitchFamily="34" charset="0"/>
              </a:rPr>
              <a:t> journée d'addictologie   -   Les benzos à la pharmacie</a:t>
            </a:r>
            <a:endParaRPr lang="fr-CH" sz="1100" dirty="0">
              <a:solidFill>
                <a:schemeClr val="bg1">
                  <a:lumMod val="50000"/>
                </a:schemeClr>
              </a:solidFill>
              <a:latin typeface="Arial" panose="020B0604020202020204" pitchFamily="34" charset="0"/>
              <a:cs typeface="Arial" panose="020B0604020202020204" pitchFamily="34" charset="0"/>
            </a:endParaRPr>
          </a:p>
        </p:txBody>
      </p:sp>
      <p:sp>
        <p:nvSpPr>
          <p:cNvPr id="27" name="Espace réservé du numéro de diapositive 5"/>
          <p:cNvSpPr>
            <a:spLocks noGrp="1"/>
          </p:cNvSpPr>
          <p:nvPr>
            <p:ph type="sldNum" sz="quarter" idx="12"/>
          </p:nvPr>
        </p:nvSpPr>
        <p:spPr>
          <a:xfrm>
            <a:off x="11202440" y="6567060"/>
            <a:ext cx="978485" cy="274320"/>
          </a:xfrm>
        </p:spPr>
        <p:txBody>
          <a:bodyPr/>
          <a:lstStyle/>
          <a:p>
            <a:fld id="{AC9F5A5A-694D-4E8C-B305-FC3A809E4942}" type="slidenum">
              <a:rPr lang="fr-CH" sz="1100" smtClean="0">
                <a:solidFill>
                  <a:schemeClr val="bg1">
                    <a:lumMod val="50000"/>
                  </a:schemeClr>
                </a:solidFill>
                <a:latin typeface="Arial" panose="020B0604020202020204" pitchFamily="34" charset="0"/>
                <a:cs typeface="Arial" panose="020B0604020202020204" pitchFamily="34" charset="0"/>
              </a:rPr>
              <a:t>15</a:t>
            </a:fld>
            <a:endParaRPr lang="fr-CH" sz="11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425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125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e 22"/>
          <p:cNvGrpSpPr/>
          <p:nvPr/>
        </p:nvGrpSpPr>
        <p:grpSpPr>
          <a:xfrm>
            <a:off x="-27598" y="0"/>
            <a:ext cx="12219598" cy="1484783"/>
            <a:chOff x="-27598" y="0"/>
            <a:chExt cx="12219598" cy="1484783"/>
          </a:xfrm>
        </p:grpSpPr>
        <p:pic>
          <p:nvPicPr>
            <p:cNvPr id="24" name="Picture 2" descr="http://comps.canstockphoto.com/can-stock-photo_csp16161264.jpg"/>
            <p:cNvPicPr>
              <a:picLocks noChangeAspect="1" noChangeArrowheads="1"/>
            </p:cNvPicPr>
            <p:nvPr/>
          </p:nvPicPr>
          <p:blipFill rotWithShape="1">
            <a:blip r:embed="rId2">
              <a:extLst>
                <a:ext uri="{28A0092B-C50C-407E-A947-70E740481C1C}">
                  <a14:useLocalDpi xmlns:a14="http://schemas.microsoft.com/office/drawing/2010/main" val="0"/>
                </a:ext>
              </a:extLst>
            </a:blip>
            <a:srcRect b="58242"/>
            <a:stretch/>
          </p:blipFill>
          <p:spPr bwMode="auto">
            <a:xfrm>
              <a:off x="-27598" y="0"/>
              <a:ext cx="12219598" cy="144780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1634938" y="533172"/>
              <a:ext cx="9132856" cy="951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grpSp>
      <p:sp>
        <p:nvSpPr>
          <p:cNvPr id="3" name="Espace réservé du contenu 2"/>
          <p:cNvSpPr>
            <a:spLocks noGrp="1"/>
          </p:cNvSpPr>
          <p:nvPr>
            <p:ph idx="1"/>
          </p:nvPr>
        </p:nvSpPr>
        <p:spPr>
          <a:xfrm>
            <a:off x="996287" y="1871999"/>
            <a:ext cx="10331355" cy="4269493"/>
          </a:xfrm>
        </p:spPr>
        <p:txBody>
          <a:bodyPr>
            <a:noAutofit/>
          </a:bodyPr>
          <a:lstStyle/>
          <a:p>
            <a:r>
              <a:rPr lang="fr-CH" dirty="0" smtClean="0">
                <a:latin typeface="Calibri" panose="020F0502020204030204" pitchFamily="34" charset="0"/>
              </a:rPr>
              <a:t>Tenue à jour d’un dossier pharmaceutique</a:t>
            </a:r>
            <a:endParaRPr lang="fr-CH" dirty="0">
              <a:latin typeface="Calibri" panose="020F0502020204030204" pitchFamily="34" charset="0"/>
            </a:endParaRPr>
          </a:p>
          <a:p>
            <a:r>
              <a:rPr lang="fr-CH" dirty="0" smtClean="0">
                <a:latin typeface="Calibri" panose="020F0502020204030204" pitchFamily="34" charset="0"/>
              </a:rPr>
              <a:t>Instrument de mesure de la compliance des patients</a:t>
            </a:r>
          </a:p>
          <a:p>
            <a:r>
              <a:rPr lang="fr-CH" dirty="0" smtClean="0">
                <a:latin typeface="Calibri" panose="020F0502020204030204" pitchFamily="34" charset="0"/>
              </a:rPr>
              <a:t>Éligibilité des pharmaciens pour être partenaire de mondossiermédical.ch</a:t>
            </a:r>
          </a:p>
          <a:p>
            <a:r>
              <a:rPr lang="fr-CH" dirty="0" smtClean="0">
                <a:latin typeface="Calibri" panose="020F0502020204030204" pitchFamily="34" charset="0"/>
              </a:rPr>
              <a:t>Patient accède à son dossier médicamenteux et aux autres dossiers concernant sa santé</a:t>
            </a:r>
          </a:p>
          <a:p>
            <a:r>
              <a:rPr lang="fr-CH" dirty="0" smtClean="0">
                <a:latin typeface="Calibri" panose="020F0502020204030204" pitchFamily="34" charset="0"/>
              </a:rPr>
              <a:t>Emission de la TV des HUG : Pulsations avril 2014</a:t>
            </a:r>
          </a:p>
          <a:p>
            <a:r>
              <a:rPr lang="fr-CH" dirty="0" smtClean="0">
                <a:latin typeface="Calibri" panose="020F0502020204030204" pitchFamily="34" charset="0"/>
              </a:rPr>
              <a:t>Titre du sujet : mondossiermedical.ch</a:t>
            </a:r>
          </a:p>
          <a:p>
            <a:pPr marL="118872" indent="0">
              <a:buNone/>
            </a:pPr>
            <a:endParaRPr lang="fr-CH" sz="4200" dirty="0">
              <a:latin typeface="Calibri" panose="020F0502020204030204" pitchFamily="34" charset="0"/>
            </a:endParaRPr>
          </a:p>
          <a:p>
            <a:endParaRPr lang="fr-CH" sz="1400" dirty="0" smtClean="0">
              <a:latin typeface="Calibri" panose="020F0502020204030204" pitchFamily="34" charset="0"/>
            </a:endParaRPr>
          </a:p>
          <a:p>
            <a:endParaRPr lang="fr-CH" sz="1400" dirty="0" smtClean="0">
              <a:latin typeface="Calibri" panose="020F0502020204030204" pitchFamily="34" charset="0"/>
            </a:endParaRPr>
          </a:p>
          <a:p>
            <a:pPr marL="118872" indent="0">
              <a:buNone/>
            </a:pPr>
            <a:endParaRPr lang="fr-CH" sz="4200" dirty="0" smtClean="0">
              <a:latin typeface="Calibri" panose="020F0502020204030204" pitchFamily="34" charset="0"/>
            </a:endParaRPr>
          </a:p>
          <a:p>
            <a:endParaRPr lang="fr-CH" sz="4200" dirty="0">
              <a:latin typeface="Calibri" panose="020F0502020204030204" pitchFamily="34" charset="0"/>
            </a:endParaRPr>
          </a:p>
        </p:txBody>
      </p:sp>
      <p:sp>
        <p:nvSpPr>
          <p:cNvPr id="8" name="Titre 1"/>
          <p:cNvSpPr txBox="1">
            <a:spLocks/>
          </p:cNvSpPr>
          <p:nvPr/>
        </p:nvSpPr>
        <p:spPr>
          <a:xfrm>
            <a:off x="-1" y="684000"/>
            <a:ext cx="12192001" cy="80858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fr-CH" sz="4000" cap="all" dirty="0" smtClean="0">
                <a:solidFill>
                  <a:schemeClr val="accent1">
                    <a:lumMod val="50000"/>
                  </a:schemeClr>
                </a:solidFill>
                <a:effectLst>
                  <a:outerShdw blurRad="38100" dist="38100" dir="2700000" algn="tl">
                    <a:srgbClr val="000000">
                      <a:alpha val="43137"/>
                    </a:srgbClr>
                  </a:outerShdw>
                </a:effectLst>
                <a:latin typeface="Helvetica LT Std Cond Blk" pitchFamily="34" charset="0"/>
              </a:rPr>
              <a:t>Dossier pharmaceutique</a:t>
            </a:r>
            <a:endParaRPr lang="fr-CH" sz="4000" cap="all" dirty="0">
              <a:solidFill>
                <a:schemeClr val="accent1">
                  <a:lumMod val="50000"/>
                </a:schemeClr>
              </a:solidFill>
              <a:effectLst>
                <a:outerShdw blurRad="38100" dist="38100" dir="2700000" algn="tl">
                  <a:srgbClr val="000000">
                    <a:alpha val="43137"/>
                  </a:srgbClr>
                </a:outerShdw>
              </a:effectLst>
              <a:latin typeface="Helvetica LT Std Cond Blk" pitchFamily="34" charset="0"/>
            </a:endParaRPr>
          </a:p>
        </p:txBody>
      </p:sp>
      <p:grpSp>
        <p:nvGrpSpPr>
          <p:cNvPr id="9" name="Groupe 8"/>
          <p:cNvGrpSpPr/>
          <p:nvPr/>
        </p:nvGrpSpPr>
        <p:grpSpPr>
          <a:xfrm>
            <a:off x="-1" y="1447800"/>
            <a:ext cx="12192002" cy="301172"/>
            <a:chOff x="-1" y="1447800"/>
            <a:chExt cx="12192002" cy="301172"/>
          </a:xfrm>
        </p:grpSpPr>
        <p:pic>
          <p:nvPicPr>
            <p:cNvPr id="10"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150" t="31932" r="2428" b="50000"/>
            <a:stretch/>
          </p:blipFill>
          <p:spPr bwMode="auto">
            <a:xfrm>
              <a:off x="-1" y="1447800"/>
              <a:ext cx="1590563" cy="3011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1573665"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3139590"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4704716"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6270641"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7831793"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9396919"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10433606"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r="85650" b="50000"/>
            <a:stretch/>
          </p:blipFill>
          <p:spPr bwMode="auto">
            <a:xfrm>
              <a:off x="12000657" y="1447800"/>
              <a:ext cx="191344" cy="301172"/>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Espace réservé de la date 3"/>
          <p:cNvSpPr>
            <a:spLocks noGrp="1"/>
          </p:cNvSpPr>
          <p:nvPr>
            <p:ph type="dt" sz="half" idx="10"/>
          </p:nvPr>
        </p:nvSpPr>
        <p:spPr>
          <a:xfrm>
            <a:off x="13851" y="6567060"/>
            <a:ext cx="2844800" cy="274320"/>
          </a:xfrm>
        </p:spPr>
        <p:txBody>
          <a:bodyPr/>
          <a:lstStyle/>
          <a:p>
            <a:r>
              <a:rPr lang="fr-CH" sz="1100" dirty="0" smtClean="0">
                <a:solidFill>
                  <a:schemeClr val="bg1">
                    <a:lumMod val="50000"/>
                  </a:schemeClr>
                </a:solidFill>
                <a:latin typeface="Arial" panose="020B0604020202020204" pitchFamily="34" charset="0"/>
                <a:cs typeface="Arial" panose="020B0604020202020204" pitchFamily="34" charset="0"/>
              </a:rPr>
              <a:t>9 octobre 2014</a:t>
            </a:r>
            <a:endParaRPr lang="fr-CH" sz="1100" dirty="0">
              <a:solidFill>
                <a:schemeClr val="bg1">
                  <a:lumMod val="50000"/>
                </a:schemeClr>
              </a:solidFill>
              <a:latin typeface="Arial" panose="020B0604020202020204" pitchFamily="34" charset="0"/>
              <a:cs typeface="Arial" panose="020B0604020202020204" pitchFamily="34" charset="0"/>
            </a:endParaRPr>
          </a:p>
        </p:txBody>
      </p:sp>
      <p:sp>
        <p:nvSpPr>
          <p:cNvPr id="28" name="Espace réservé du pied de page 4"/>
          <p:cNvSpPr>
            <a:spLocks noGrp="1"/>
          </p:cNvSpPr>
          <p:nvPr>
            <p:ph type="ftr" sz="quarter" idx="11"/>
          </p:nvPr>
        </p:nvSpPr>
        <p:spPr>
          <a:xfrm>
            <a:off x="0" y="6567060"/>
            <a:ext cx="12192000" cy="263236"/>
          </a:xfrm>
        </p:spPr>
        <p:txBody>
          <a:bodyPr/>
          <a:lstStyle>
            <a:lvl1pPr algn="ctr">
              <a:defRPr/>
            </a:lvl1pPr>
          </a:lstStyle>
          <a:p>
            <a:r>
              <a:rPr lang="fr-CH" sz="1100" dirty="0" smtClean="0">
                <a:solidFill>
                  <a:schemeClr val="bg1">
                    <a:lumMod val="50000"/>
                  </a:schemeClr>
                </a:solidFill>
                <a:latin typeface="Arial" panose="020B0604020202020204" pitchFamily="34" charset="0"/>
                <a:cs typeface="Arial" panose="020B0604020202020204" pitchFamily="34" charset="0"/>
              </a:rPr>
              <a:t>14</a:t>
            </a:r>
            <a:r>
              <a:rPr lang="fr-CH" sz="1100" baseline="30000" dirty="0" smtClean="0">
                <a:solidFill>
                  <a:schemeClr val="bg1">
                    <a:lumMod val="50000"/>
                  </a:schemeClr>
                </a:solidFill>
                <a:latin typeface="Arial" panose="020B0604020202020204" pitchFamily="34" charset="0"/>
                <a:cs typeface="Arial" panose="020B0604020202020204" pitchFamily="34" charset="0"/>
              </a:rPr>
              <a:t>e</a:t>
            </a:r>
            <a:r>
              <a:rPr lang="fr-CH" sz="1100" dirty="0" smtClean="0">
                <a:solidFill>
                  <a:schemeClr val="bg1">
                    <a:lumMod val="50000"/>
                  </a:schemeClr>
                </a:solidFill>
                <a:latin typeface="Arial" panose="020B0604020202020204" pitchFamily="34" charset="0"/>
                <a:cs typeface="Arial" panose="020B0604020202020204" pitchFamily="34" charset="0"/>
              </a:rPr>
              <a:t> journée d'addictologie   -   Les benzos à la pharmacie</a:t>
            </a:r>
            <a:endParaRPr lang="fr-CH" sz="1100" dirty="0">
              <a:solidFill>
                <a:schemeClr val="bg1">
                  <a:lumMod val="50000"/>
                </a:schemeClr>
              </a:solidFill>
              <a:latin typeface="Arial" panose="020B0604020202020204" pitchFamily="34" charset="0"/>
              <a:cs typeface="Arial" panose="020B0604020202020204" pitchFamily="34" charset="0"/>
            </a:endParaRPr>
          </a:p>
        </p:txBody>
      </p:sp>
      <p:sp>
        <p:nvSpPr>
          <p:cNvPr id="29" name="Espace réservé du numéro de diapositive 5"/>
          <p:cNvSpPr>
            <a:spLocks noGrp="1"/>
          </p:cNvSpPr>
          <p:nvPr>
            <p:ph type="sldNum" sz="quarter" idx="12"/>
          </p:nvPr>
        </p:nvSpPr>
        <p:spPr>
          <a:xfrm>
            <a:off x="11202440" y="6567060"/>
            <a:ext cx="978485" cy="274320"/>
          </a:xfrm>
        </p:spPr>
        <p:txBody>
          <a:bodyPr/>
          <a:lstStyle/>
          <a:p>
            <a:fld id="{AC9F5A5A-694D-4E8C-B305-FC3A809E4942}" type="slidenum">
              <a:rPr lang="fr-CH" sz="1100" smtClean="0">
                <a:solidFill>
                  <a:schemeClr val="bg1">
                    <a:lumMod val="50000"/>
                  </a:schemeClr>
                </a:solidFill>
                <a:latin typeface="Arial" panose="020B0604020202020204" pitchFamily="34" charset="0"/>
                <a:cs typeface="Arial" panose="020B0604020202020204" pitchFamily="34" charset="0"/>
              </a:rPr>
              <a:t>16</a:t>
            </a:fld>
            <a:endParaRPr lang="fr-CH" sz="11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000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e 22"/>
          <p:cNvGrpSpPr/>
          <p:nvPr/>
        </p:nvGrpSpPr>
        <p:grpSpPr>
          <a:xfrm>
            <a:off x="-27598" y="0"/>
            <a:ext cx="12219598" cy="1484783"/>
            <a:chOff x="-27598" y="0"/>
            <a:chExt cx="12219598" cy="1484783"/>
          </a:xfrm>
        </p:grpSpPr>
        <p:pic>
          <p:nvPicPr>
            <p:cNvPr id="24" name="Picture 2" descr="http://comps.canstockphoto.com/can-stock-photo_csp16161264.jpg"/>
            <p:cNvPicPr>
              <a:picLocks noChangeAspect="1" noChangeArrowheads="1"/>
            </p:cNvPicPr>
            <p:nvPr/>
          </p:nvPicPr>
          <p:blipFill rotWithShape="1">
            <a:blip r:embed="rId2">
              <a:extLst>
                <a:ext uri="{28A0092B-C50C-407E-A947-70E740481C1C}">
                  <a14:useLocalDpi xmlns:a14="http://schemas.microsoft.com/office/drawing/2010/main" val="0"/>
                </a:ext>
              </a:extLst>
            </a:blip>
            <a:srcRect b="58242"/>
            <a:stretch/>
          </p:blipFill>
          <p:spPr bwMode="auto">
            <a:xfrm>
              <a:off x="-27598" y="0"/>
              <a:ext cx="12219598" cy="144780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1634938" y="533172"/>
              <a:ext cx="9132856" cy="951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grpSp>
      <p:sp>
        <p:nvSpPr>
          <p:cNvPr id="3" name="Espace réservé du contenu 2"/>
          <p:cNvSpPr>
            <a:spLocks noGrp="1"/>
          </p:cNvSpPr>
          <p:nvPr>
            <p:ph idx="1"/>
          </p:nvPr>
        </p:nvSpPr>
        <p:spPr>
          <a:xfrm>
            <a:off x="2957015" y="3519401"/>
            <a:ext cx="10972800" cy="4625609"/>
          </a:xfrm>
        </p:spPr>
        <p:txBody>
          <a:bodyPr/>
          <a:lstStyle/>
          <a:p>
            <a:pPr marL="118872" indent="0">
              <a:buNone/>
            </a:pPr>
            <a:endParaRPr lang="fr-CH" dirty="0"/>
          </a:p>
        </p:txBody>
      </p:sp>
      <p:sp>
        <p:nvSpPr>
          <p:cNvPr id="11" name="Titre 1"/>
          <p:cNvSpPr txBox="1">
            <a:spLocks/>
          </p:cNvSpPr>
          <p:nvPr/>
        </p:nvSpPr>
        <p:spPr>
          <a:xfrm>
            <a:off x="-1" y="684000"/>
            <a:ext cx="12192001" cy="80858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lnSpc>
                <a:spcPct val="90000"/>
              </a:lnSpc>
            </a:pPr>
            <a:r>
              <a:rPr lang="fr-CH" sz="4000" cap="all" dirty="0" smtClean="0">
                <a:solidFill>
                  <a:schemeClr val="accent1">
                    <a:lumMod val="50000"/>
                  </a:schemeClr>
                </a:solidFill>
                <a:effectLst>
                  <a:outerShdw blurRad="38100" dist="38100" dir="2700000" algn="tl">
                    <a:srgbClr val="000000">
                      <a:alpha val="43137"/>
                    </a:srgbClr>
                  </a:outerShdw>
                </a:effectLst>
                <a:latin typeface="Helvetica LT Std Cond Blk" pitchFamily="34" charset="0"/>
              </a:rPr>
              <a:t>DOSSIER PHARMACEUTIQUE</a:t>
            </a:r>
            <a:endParaRPr lang="fr-CH" sz="4000" cap="all" dirty="0">
              <a:solidFill>
                <a:schemeClr val="accent1">
                  <a:lumMod val="50000"/>
                </a:schemeClr>
              </a:solidFill>
              <a:effectLst>
                <a:outerShdw blurRad="38100" dist="38100" dir="2700000" algn="tl">
                  <a:srgbClr val="000000">
                    <a:alpha val="43137"/>
                  </a:srgbClr>
                </a:outerShdw>
              </a:effectLst>
              <a:latin typeface="Helvetica LT Std Cond Blk" pitchFamily="34" charset="0"/>
            </a:endParaRPr>
          </a:p>
        </p:txBody>
      </p:sp>
      <p:grpSp>
        <p:nvGrpSpPr>
          <p:cNvPr id="12" name="Groupe 11"/>
          <p:cNvGrpSpPr/>
          <p:nvPr/>
        </p:nvGrpSpPr>
        <p:grpSpPr>
          <a:xfrm>
            <a:off x="-1" y="1447800"/>
            <a:ext cx="12192002" cy="301172"/>
            <a:chOff x="-1" y="1447800"/>
            <a:chExt cx="12192002" cy="301172"/>
          </a:xfrm>
        </p:grpSpPr>
        <p:pic>
          <p:nvPicPr>
            <p:cNvPr id="13"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150" t="31932" r="2428" b="50000"/>
            <a:stretch/>
          </p:blipFill>
          <p:spPr bwMode="auto">
            <a:xfrm>
              <a:off x="-1" y="1447800"/>
              <a:ext cx="1590563" cy="3011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1573665"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3139590"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4704716"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6270641"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7831793"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9396919"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10433606"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r="85650" b="50000"/>
            <a:stretch/>
          </p:blipFill>
          <p:spPr bwMode="auto">
            <a:xfrm>
              <a:off x="12000657" y="1447800"/>
              <a:ext cx="191344" cy="301172"/>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Espace réservé de la date 3"/>
          <p:cNvSpPr>
            <a:spLocks noGrp="1"/>
          </p:cNvSpPr>
          <p:nvPr>
            <p:ph type="dt" sz="half" idx="10"/>
          </p:nvPr>
        </p:nvSpPr>
        <p:spPr>
          <a:xfrm>
            <a:off x="13851" y="6567060"/>
            <a:ext cx="2844800" cy="274320"/>
          </a:xfrm>
        </p:spPr>
        <p:txBody>
          <a:bodyPr/>
          <a:lstStyle/>
          <a:p>
            <a:r>
              <a:rPr lang="fr-CH" sz="1100" dirty="0" smtClean="0">
                <a:solidFill>
                  <a:schemeClr val="bg1">
                    <a:lumMod val="50000"/>
                  </a:schemeClr>
                </a:solidFill>
                <a:latin typeface="Arial" panose="020B0604020202020204" pitchFamily="34" charset="0"/>
                <a:cs typeface="Arial" panose="020B0604020202020204" pitchFamily="34" charset="0"/>
              </a:rPr>
              <a:t>9 octobre 2014</a:t>
            </a:r>
            <a:endParaRPr lang="fr-CH" sz="1100" dirty="0">
              <a:solidFill>
                <a:schemeClr val="bg1">
                  <a:lumMod val="50000"/>
                </a:schemeClr>
              </a:solidFill>
              <a:latin typeface="Arial" panose="020B0604020202020204" pitchFamily="34" charset="0"/>
              <a:cs typeface="Arial" panose="020B0604020202020204" pitchFamily="34" charset="0"/>
            </a:endParaRPr>
          </a:p>
        </p:txBody>
      </p:sp>
      <p:sp>
        <p:nvSpPr>
          <p:cNvPr id="26" name="Espace réservé du pied de page 4"/>
          <p:cNvSpPr>
            <a:spLocks noGrp="1"/>
          </p:cNvSpPr>
          <p:nvPr>
            <p:ph type="ftr" sz="quarter" idx="11"/>
          </p:nvPr>
        </p:nvSpPr>
        <p:spPr>
          <a:xfrm>
            <a:off x="0" y="6567060"/>
            <a:ext cx="12192000" cy="263236"/>
          </a:xfrm>
        </p:spPr>
        <p:txBody>
          <a:bodyPr/>
          <a:lstStyle>
            <a:lvl1pPr algn="ctr">
              <a:defRPr/>
            </a:lvl1pPr>
          </a:lstStyle>
          <a:p>
            <a:r>
              <a:rPr lang="fr-CH" sz="1100" dirty="0" smtClean="0">
                <a:solidFill>
                  <a:schemeClr val="bg1">
                    <a:lumMod val="50000"/>
                  </a:schemeClr>
                </a:solidFill>
                <a:latin typeface="Arial" panose="020B0604020202020204" pitchFamily="34" charset="0"/>
                <a:cs typeface="Arial" panose="020B0604020202020204" pitchFamily="34" charset="0"/>
              </a:rPr>
              <a:t>14</a:t>
            </a:r>
            <a:r>
              <a:rPr lang="fr-CH" sz="1100" baseline="30000" dirty="0" smtClean="0">
                <a:solidFill>
                  <a:schemeClr val="bg1">
                    <a:lumMod val="50000"/>
                  </a:schemeClr>
                </a:solidFill>
                <a:latin typeface="Arial" panose="020B0604020202020204" pitchFamily="34" charset="0"/>
                <a:cs typeface="Arial" panose="020B0604020202020204" pitchFamily="34" charset="0"/>
              </a:rPr>
              <a:t>e</a:t>
            </a:r>
            <a:r>
              <a:rPr lang="fr-CH" sz="1100" dirty="0" smtClean="0">
                <a:solidFill>
                  <a:schemeClr val="bg1">
                    <a:lumMod val="50000"/>
                  </a:schemeClr>
                </a:solidFill>
                <a:latin typeface="Arial" panose="020B0604020202020204" pitchFamily="34" charset="0"/>
                <a:cs typeface="Arial" panose="020B0604020202020204" pitchFamily="34" charset="0"/>
              </a:rPr>
              <a:t> journée d'addictologie   -   Les benzos à la pharmacie</a:t>
            </a:r>
            <a:endParaRPr lang="fr-CH" sz="1100" dirty="0">
              <a:solidFill>
                <a:schemeClr val="bg1">
                  <a:lumMod val="50000"/>
                </a:schemeClr>
              </a:solidFill>
              <a:latin typeface="Arial" panose="020B0604020202020204" pitchFamily="34" charset="0"/>
              <a:cs typeface="Arial" panose="020B0604020202020204" pitchFamily="34" charset="0"/>
            </a:endParaRPr>
          </a:p>
        </p:txBody>
      </p:sp>
      <p:sp>
        <p:nvSpPr>
          <p:cNvPr id="27" name="Espace réservé du numéro de diapositive 5"/>
          <p:cNvSpPr>
            <a:spLocks noGrp="1"/>
          </p:cNvSpPr>
          <p:nvPr>
            <p:ph type="sldNum" sz="quarter" idx="12"/>
          </p:nvPr>
        </p:nvSpPr>
        <p:spPr>
          <a:xfrm>
            <a:off x="11202440" y="6567060"/>
            <a:ext cx="978485" cy="274320"/>
          </a:xfrm>
        </p:spPr>
        <p:txBody>
          <a:bodyPr/>
          <a:lstStyle/>
          <a:p>
            <a:fld id="{AC9F5A5A-694D-4E8C-B305-FC3A809E4942}" type="slidenum">
              <a:rPr lang="fr-CH" sz="1100" smtClean="0">
                <a:solidFill>
                  <a:schemeClr val="bg1">
                    <a:lumMod val="50000"/>
                  </a:schemeClr>
                </a:solidFill>
                <a:latin typeface="Arial" panose="020B0604020202020204" pitchFamily="34" charset="0"/>
                <a:cs typeface="Arial" panose="020B0604020202020204" pitchFamily="34" charset="0"/>
              </a:rPr>
              <a:t>17</a:t>
            </a:fld>
            <a:endParaRPr lang="fr-CH" sz="1100" dirty="0">
              <a:solidFill>
                <a:schemeClr val="bg1">
                  <a:lumMod val="50000"/>
                </a:schemeClr>
              </a:solidFill>
              <a:latin typeface="Arial" panose="020B0604020202020204" pitchFamily="34" charset="0"/>
              <a:cs typeface="Arial" panose="020B0604020202020204" pitchFamily="34" charset="0"/>
            </a:endParaRPr>
          </a:p>
        </p:txBody>
      </p:sp>
      <p:pic>
        <p:nvPicPr>
          <p:cNvPr id="2050" name="Image 2"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4277" y="1748972"/>
            <a:ext cx="9517063" cy="549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459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e 22"/>
          <p:cNvGrpSpPr/>
          <p:nvPr/>
        </p:nvGrpSpPr>
        <p:grpSpPr>
          <a:xfrm>
            <a:off x="-27598" y="0"/>
            <a:ext cx="12219598" cy="1484783"/>
            <a:chOff x="-27598" y="0"/>
            <a:chExt cx="12219598" cy="1484783"/>
          </a:xfrm>
        </p:grpSpPr>
        <p:pic>
          <p:nvPicPr>
            <p:cNvPr id="24" name="Picture 2" descr="http://comps.canstockphoto.com/can-stock-photo_csp16161264.jpg"/>
            <p:cNvPicPr>
              <a:picLocks noChangeAspect="1" noChangeArrowheads="1"/>
            </p:cNvPicPr>
            <p:nvPr/>
          </p:nvPicPr>
          <p:blipFill rotWithShape="1">
            <a:blip r:embed="rId2">
              <a:extLst>
                <a:ext uri="{28A0092B-C50C-407E-A947-70E740481C1C}">
                  <a14:useLocalDpi xmlns:a14="http://schemas.microsoft.com/office/drawing/2010/main" val="0"/>
                </a:ext>
              </a:extLst>
            </a:blip>
            <a:srcRect b="58242"/>
            <a:stretch/>
          </p:blipFill>
          <p:spPr bwMode="auto">
            <a:xfrm>
              <a:off x="-27598" y="0"/>
              <a:ext cx="12219598" cy="144780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1634938" y="533172"/>
              <a:ext cx="9132856" cy="951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grpSp>
      <p:sp>
        <p:nvSpPr>
          <p:cNvPr id="3" name="Espace réservé du contenu 2"/>
          <p:cNvSpPr>
            <a:spLocks noGrp="1"/>
          </p:cNvSpPr>
          <p:nvPr>
            <p:ph idx="1"/>
          </p:nvPr>
        </p:nvSpPr>
        <p:spPr>
          <a:xfrm>
            <a:off x="3712684" y="1775192"/>
            <a:ext cx="7869715" cy="4625609"/>
          </a:xfrm>
        </p:spPr>
        <p:txBody>
          <a:bodyPr>
            <a:normAutofit/>
          </a:bodyPr>
          <a:lstStyle/>
          <a:p>
            <a:endParaRPr lang="fr-CH" sz="2000" b="1" dirty="0" smtClean="0"/>
          </a:p>
          <a:p>
            <a:r>
              <a:rPr lang="fr-CH" sz="2000" b="1" dirty="0" smtClean="0"/>
              <a:t>Multi dépendances</a:t>
            </a:r>
          </a:p>
          <a:p>
            <a:endParaRPr lang="fr-CH" sz="2000" b="1" dirty="0" smtClean="0"/>
          </a:p>
          <a:p>
            <a:r>
              <a:rPr lang="fr-CH" sz="2000" b="1" dirty="0" smtClean="0"/>
              <a:t>Lors de la vague migratoire tunisienne, la PMU de Lausanne</a:t>
            </a:r>
            <a:r>
              <a:rPr lang="fr-CH" sz="2000" b="1" dirty="0" smtClean="0">
                <a:latin typeface="Calibri" panose="020F0502020204030204" pitchFamily="34" charset="0"/>
              </a:rPr>
              <a:t>, qui</a:t>
            </a:r>
            <a:r>
              <a:rPr lang="fr-CH" sz="2000" b="1" dirty="0" smtClean="0"/>
              <a:t> </a:t>
            </a:r>
            <a:r>
              <a:rPr lang="fr-CH" sz="2000" b="1" dirty="0"/>
              <a:t>traite tous les patients assurés ou </a:t>
            </a:r>
            <a:r>
              <a:rPr lang="fr-CH" sz="2000" b="1" dirty="0" smtClean="0"/>
              <a:t>non, </a:t>
            </a:r>
            <a:r>
              <a:rPr lang="fr-CH" sz="2000" b="1" dirty="0"/>
              <a:t>a </a:t>
            </a:r>
            <a:r>
              <a:rPr lang="fr-CH" sz="2000" b="1" dirty="0" smtClean="0"/>
              <a:t>été confrontée à des requérants d’asile ou pas, victimes de multi dépendances, notamment avec le Rivotril (qu’ils appellent «Roche» en Afrique du nord).</a:t>
            </a:r>
          </a:p>
          <a:p>
            <a:endParaRPr lang="fr-CH" sz="2000" b="1" dirty="0" smtClean="0"/>
          </a:p>
          <a:p>
            <a:r>
              <a:rPr lang="fr-CH" sz="2000" b="1" dirty="0" smtClean="0"/>
              <a:t>Le suivi est très difficile pour les professionnels car ils font souvent des séjours en prison ou sont expulsés, puis reviennent plus tard avec d’autre médicaments, notamment les géorgiens ou les ukrainiens qui sont accros à toute sortes de benzos</a:t>
            </a:r>
          </a:p>
          <a:p>
            <a:endParaRPr lang="fr-CH" sz="2000" dirty="0" smtClean="0"/>
          </a:p>
          <a:p>
            <a:endParaRPr lang="fr-CH" sz="2000" dirty="0"/>
          </a:p>
        </p:txBody>
      </p:sp>
      <p:sp>
        <p:nvSpPr>
          <p:cNvPr id="11" name="Titre 1"/>
          <p:cNvSpPr txBox="1">
            <a:spLocks/>
          </p:cNvSpPr>
          <p:nvPr/>
        </p:nvSpPr>
        <p:spPr>
          <a:xfrm>
            <a:off x="-1" y="684000"/>
            <a:ext cx="12192001" cy="80858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lnSpc>
                <a:spcPct val="90000"/>
              </a:lnSpc>
            </a:pPr>
            <a:r>
              <a:rPr lang="fr-CH" sz="4000" cap="all" dirty="0" smtClean="0">
                <a:solidFill>
                  <a:schemeClr val="accent1">
                    <a:lumMod val="50000"/>
                  </a:schemeClr>
                </a:solidFill>
                <a:effectLst>
                  <a:outerShdw blurRad="38100" dist="38100" dir="2700000" algn="tl">
                    <a:srgbClr val="000000">
                      <a:alpha val="43137"/>
                    </a:srgbClr>
                  </a:outerShdw>
                </a:effectLst>
                <a:latin typeface="Helvetica LT Std Cond Blk" pitchFamily="34" charset="0"/>
              </a:rPr>
              <a:t>Entracte </a:t>
            </a:r>
            <a:endParaRPr lang="fr-CH" sz="2000" cap="all" dirty="0">
              <a:solidFill>
                <a:schemeClr val="accent1">
                  <a:lumMod val="50000"/>
                </a:schemeClr>
              </a:solidFill>
              <a:effectLst>
                <a:outerShdw blurRad="38100" dist="38100" dir="2700000" algn="tl">
                  <a:srgbClr val="000000">
                    <a:alpha val="43137"/>
                  </a:srgbClr>
                </a:outerShdw>
              </a:effectLst>
              <a:latin typeface="Helvetica LT Std Cond Blk" pitchFamily="34" charset="0"/>
            </a:endParaRPr>
          </a:p>
        </p:txBody>
      </p:sp>
      <p:grpSp>
        <p:nvGrpSpPr>
          <p:cNvPr id="12" name="Groupe 11"/>
          <p:cNvGrpSpPr/>
          <p:nvPr/>
        </p:nvGrpSpPr>
        <p:grpSpPr>
          <a:xfrm>
            <a:off x="-1" y="1447800"/>
            <a:ext cx="12192002" cy="301172"/>
            <a:chOff x="-1" y="1447800"/>
            <a:chExt cx="12192002" cy="301172"/>
          </a:xfrm>
        </p:grpSpPr>
        <p:pic>
          <p:nvPicPr>
            <p:cNvPr id="13"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150" t="31932" r="2428" b="50000"/>
            <a:stretch/>
          </p:blipFill>
          <p:spPr bwMode="auto">
            <a:xfrm>
              <a:off x="-1" y="1447800"/>
              <a:ext cx="1590563" cy="3011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1573665"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3139590"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4704716"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6270641"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7831793"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9396919"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10433606"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r="85650" b="50000"/>
            <a:stretch/>
          </p:blipFill>
          <p:spPr bwMode="auto">
            <a:xfrm>
              <a:off x="12000657" y="1447800"/>
              <a:ext cx="191344" cy="301172"/>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Espace réservé de la date 3"/>
          <p:cNvSpPr>
            <a:spLocks noGrp="1"/>
          </p:cNvSpPr>
          <p:nvPr>
            <p:ph type="dt" sz="half" idx="10"/>
          </p:nvPr>
        </p:nvSpPr>
        <p:spPr>
          <a:xfrm>
            <a:off x="13851" y="6567060"/>
            <a:ext cx="2844800" cy="274320"/>
          </a:xfrm>
        </p:spPr>
        <p:txBody>
          <a:bodyPr/>
          <a:lstStyle/>
          <a:p>
            <a:r>
              <a:rPr lang="fr-CH" sz="1100" dirty="0" smtClean="0">
                <a:solidFill>
                  <a:schemeClr val="bg1">
                    <a:lumMod val="50000"/>
                  </a:schemeClr>
                </a:solidFill>
                <a:latin typeface="Arial" panose="020B0604020202020204" pitchFamily="34" charset="0"/>
                <a:cs typeface="Arial" panose="020B0604020202020204" pitchFamily="34" charset="0"/>
              </a:rPr>
              <a:t>9 octobre 2014</a:t>
            </a:r>
            <a:endParaRPr lang="fr-CH" sz="1100" dirty="0">
              <a:solidFill>
                <a:schemeClr val="bg1">
                  <a:lumMod val="50000"/>
                </a:schemeClr>
              </a:solidFill>
              <a:latin typeface="Arial" panose="020B0604020202020204" pitchFamily="34" charset="0"/>
              <a:cs typeface="Arial" panose="020B0604020202020204" pitchFamily="34" charset="0"/>
            </a:endParaRPr>
          </a:p>
        </p:txBody>
      </p:sp>
      <p:sp>
        <p:nvSpPr>
          <p:cNvPr id="26" name="Espace réservé du pied de page 4"/>
          <p:cNvSpPr>
            <a:spLocks noGrp="1"/>
          </p:cNvSpPr>
          <p:nvPr>
            <p:ph type="ftr" sz="quarter" idx="11"/>
          </p:nvPr>
        </p:nvSpPr>
        <p:spPr>
          <a:xfrm>
            <a:off x="0" y="6567060"/>
            <a:ext cx="12192000" cy="263236"/>
          </a:xfrm>
        </p:spPr>
        <p:txBody>
          <a:bodyPr/>
          <a:lstStyle>
            <a:lvl1pPr algn="ctr">
              <a:defRPr/>
            </a:lvl1pPr>
          </a:lstStyle>
          <a:p>
            <a:r>
              <a:rPr lang="fr-CH" sz="1100" dirty="0" smtClean="0">
                <a:solidFill>
                  <a:schemeClr val="bg1">
                    <a:lumMod val="50000"/>
                  </a:schemeClr>
                </a:solidFill>
                <a:latin typeface="Arial" panose="020B0604020202020204" pitchFamily="34" charset="0"/>
                <a:cs typeface="Arial" panose="020B0604020202020204" pitchFamily="34" charset="0"/>
              </a:rPr>
              <a:t>14</a:t>
            </a:r>
            <a:r>
              <a:rPr lang="fr-CH" sz="1100" baseline="30000" dirty="0" smtClean="0">
                <a:solidFill>
                  <a:schemeClr val="bg1">
                    <a:lumMod val="50000"/>
                  </a:schemeClr>
                </a:solidFill>
                <a:latin typeface="Arial" panose="020B0604020202020204" pitchFamily="34" charset="0"/>
                <a:cs typeface="Arial" panose="020B0604020202020204" pitchFamily="34" charset="0"/>
              </a:rPr>
              <a:t>e</a:t>
            </a:r>
            <a:r>
              <a:rPr lang="fr-CH" sz="1100" dirty="0" smtClean="0">
                <a:solidFill>
                  <a:schemeClr val="bg1">
                    <a:lumMod val="50000"/>
                  </a:schemeClr>
                </a:solidFill>
                <a:latin typeface="Arial" panose="020B0604020202020204" pitchFamily="34" charset="0"/>
                <a:cs typeface="Arial" panose="020B0604020202020204" pitchFamily="34" charset="0"/>
              </a:rPr>
              <a:t> journée d'addictologie   -   Les benzos à la pharmacie</a:t>
            </a:r>
            <a:endParaRPr lang="fr-CH" sz="1100" dirty="0">
              <a:solidFill>
                <a:schemeClr val="bg1">
                  <a:lumMod val="50000"/>
                </a:schemeClr>
              </a:solidFill>
              <a:latin typeface="Arial" panose="020B0604020202020204" pitchFamily="34" charset="0"/>
              <a:cs typeface="Arial" panose="020B0604020202020204" pitchFamily="34" charset="0"/>
            </a:endParaRPr>
          </a:p>
        </p:txBody>
      </p:sp>
      <p:sp>
        <p:nvSpPr>
          <p:cNvPr id="27" name="Espace réservé du numéro de diapositive 5"/>
          <p:cNvSpPr>
            <a:spLocks noGrp="1"/>
          </p:cNvSpPr>
          <p:nvPr>
            <p:ph type="sldNum" sz="quarter" idx="12"/>
          </p:nvPr>
        </p:nvSpPr>
        <p:spPr>
          <a:xfrm>
            <a:off x="11202440" y="6567060"/>
            <a:ext cx="978485" cy="274320"/>
          </a:xfrm>
        </p:spPr>
        <p:txBody>
          <a:bodyPr/>
          <a:lstStyle/>
          <a:p>
            <a:fld id="{AC9F5A5A-694D-4E8C-B305-FC3A809E4942}" type="slidenum">
              <a:rPr lang="fr-CH" sz="1100" smtClean="0">
                <a:solidFill>
                  <a:schemeClr val="bg1">
                    <a:lumMod val="50000"/>
                  </a:schemeClr>
                </a:solidFill>
                <a:latin typeface="Arial" panose="020B0604020202020204" pitchFamily="34" charset="0"/>
                <a:cs typeface="Arial" panose="020B0604020202020204" pitchFamily="34" charset="0"/>
              </a:rPr>
              <a:t>18</a:t>
            </a:fld>
            <a:endParaRPr lang="fr-CH" sz="1100" dirty="0">
              <a:solidFill>
                <a:schemeClr val="bg1">
                  <a:lumMod val="50000"/>
                </a:schemeClr>
              </a:solidFill>
              <a:latin typeface="Arial" panose="020B0604020202020204" pitchFamily="34" charset="0"/>
              <a:cs typeface="Arial" panose="020B0604020202020204" pitchFamily="34" charset="0"/>
            </a:endParaRPr>
          </a:p>
        </p:txBody>
      </p:sp>
      <p:pic>
        <p:nvPicPr>
          <p:cNvPr id="1026" name="Picture 2" descr="http://j-ai-dit-oui.com/wp-content/uploads/2014/01/theme-cinema-serveuse.jpg"/>
          <p:cNvPicPr>
            <a:picLocks noChangeAspect="1" noChangeArrowheads="1"/>
          </p:cNvPicPr>
          <p:nvPr/>
        </p:nvPicPr>
        <p:blipFill rotWithShape="1">
          <a:blip r:embed="rId4">
            <a:extLst>
              <a:ext uri="{28A0092B-C50C-407E-A947-70E740481C1C}">
                <a14:useLocalDpi xmlns:a14="http://schemas.microsoft.com/office/drawing/2010/main" val="0"/>
              </a:ext>
            </a:extLst>
          </a:blip>
          <a:srcRect t="10225"/>
          <a:stretch/>
        </p:blipFill>
        <p:spPr bwMode="auto">
          <a:xfrm flipH="1">
            <a:off x="-27600" y="1748972"/>
            <a:ext cx="3740283" cy="5130618"/>
          </a:xfrm>
          <a:prstGeom prst="rect">
            <a:avLst/>
          </a:prstGeom>
          <a:noFill/>
          <a:extLst>
            <a:ext uri="{909E8E84-426E-40DD-AFC4-6F175D3DCCD1}">
              <a14:hiddenFill xmlns:a14="http://schemas.microsoft.com/office/drawing/2010/main">
                <a:solidFill>
                  <a:srgbClr val="FFFFFF"/>
                </a:solidFill>
              </a14:hiddenFill>
            </a:ext>
          </a:extLst>
        </p:spPr>
      </p:pic>
      <p:sp>
        <p:nvSpPr>
          <p:cNvPr id="4" name="Forme libre 3"/>
          <p:cNvSpPr/>
          <p:nvPr/>
        </p:nvSpPr>
        <p:spPr>
          <a:xfrm>
            <a:off x="1002535" y="5122843"/>
            <a:ext cx="2027104" cy="418641"/>
          </a:xfrm>
          <a:custGeom>
            <a:avLst/>
            <a:gdLst>
              <a:gd name="connsiteX0" fmla="*/ 0 w 2027104"/>
              <a:gd name="connsiteY0" fmla="*/ 110169 h 418641"/>
              <a:gd name="connsiteX1" fmla="*/ 2005070 w 2027104"/>
              <a:gd name="connsiteY1" fmla="*/ 0 h 418641"/>
              <a:gd name="connsiteX2" fmla="*/ 2027104 w 2027104"/>
              <a:gd name="connsiteY2" fmla="*/ 275422 h 418641"/>
              <a:gd name="connsiteX3" fmla="*/ 0 w 2027104"/>
              <a:gd name="connsiteY3" fmla="*/ 418641 h 418641"/>
              <a:gd name="connsiteX4" fmla="*/ 0 w 2027104"/>
              <a:gd name="connsiteY4" fmla="*/ 110169 h 418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104" h="418641">
                <a:moveTo>
                  <a:pt x="0" y="110169"/>
                </a:moveTo>
                <a:lnTo>
                  <a:pt x="2005070" y="0"/>
                </a:lnTo>
                <a:lnTo>
                  <a:pt x="2027104" y="275422"/>
                </a:lnTo>
                <a:lnTo>
                  <a:pt x="0" y="418641"/>
                </a:lnTo>
                <a:lnTo>
                  <a:pt x="0" y="110169"/>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8" name="Forme libre 27"/>
          <p:cNvSpPr/>
          <p:nvPr/>
        </p:nvSpPr>
        <p:spPr>
          <a:xfrm rot="21365732">
            <a:off x="981015" y="5122842"/>
            <a:ext cx="2027104" cy="418641"/>
          </a:xfrm>
          <a:custGeom>
            <a:avLst/>
            <a:gdLst>
              <a:gd name="connsiteX0" fmla="*/ 0 w 2027104"/>
              <a:gd name="connsiteY0" fmla="*/ 110169 h 418641"/>
              <a:gd name="connsiteX1" fmla="*/ 2005070 w 2027104"/>
              <a:gd name="connsiteY1" fmla="*/ 0 h 418641"/>
              <a:gd name="connsiteX2" fmla="*/ 2027104 w 2027104"/>
              <a:gd name="connsiteY2" fmla="*/ 275422 h 418641"/>
              <a:gd name="connsiteX3" fmla="*/ 0 w 2027104"/>
              <a:gd name="connsiteY3" fmla="*/ 418641 h 418641"/>
              <a:gd name="connsiteX4" fmla="*/ 0 w 2027104"/>
              <a:gd name="connsiteY4" fmla="*/ 110169 h 418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104" h="418641">
                <a:moveTo>
                  <a:pt x="0" y="110169"/>
                </a:moveTo>
                <a:lnTo>
                  <a:pt x="2005070" y="0"/>
                </a:lnTo>
                <a:lnTo>
                  <a:pt x="2027104" y="275422"/>
                </a:lnTo>
                <a:lnTo>
                  <a:pt x="0" y="418641"/>
                </a:lnTo>
                <a:lnTo>
                  <a:pt x="0" y="110169"/>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b="1" dirty="0" smtClean="0">
                <a:solidFill>
                  <a:schemeClr val="bg1"/>
                </a:solidFill>
                <a:latin typeface="Calibri" panose="020F0502020204030204" pitchFamily="34" charset="0"/>
              </a:rPr>
              <a:t>ANECDOTE N° 2</a:t>
            </a:r>
            <a:endParaRPr lang="fr-CH" b="1" dirty="0">
              <a:solidFill>
                <a:schemeClr val="bg1"/>
              </a:solidFill>
              <a:latin typeface="Calibri" panose="020F0502020204030204" pitchFamily="34" charset="0"/>
            </a:endParaRPr>
          </a:p>
        </p:txBody>
      </p:sp>
      <p:pic>
        <p:nvPicPr>
          <p:cNvPr id="1028" name="Picture 4" descr="https://pbs.twimg.com/profile_images/1158997313/newouvreusecarree_400x400.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750" b="97500" l="25750" r="70500"/>
                    </a14:imgEffect>
                  </a14:imgLayer>
                </a14:imgProps>
              </a:ext>
              <a:ext uri="{28A0092B-C50C-407E-A947-70E740481C1C}">
                <a14:useLocalDpi xmlns:a14="http://schemas.microsoft.com/office/drawing/2010/main" val="0"/>
              </a:ext>
            </a:extLst>
          </a:blip>
          <a:srcRect/>
          <a:stretch>
            <a:fillRect/>
          </a:stretch>
        </p:blipFill>
        <p:spPr bwMode="auto">
          <a:xfrm>
            <a:off x="9450820" y="327133"/>
            <a:ext cx="2035335" cy="2035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10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e 22"/>
          <p:cNvGrpSpPr/>
          <p:nvPr/>
        </p:nvGrpSpPr>
        <p:grpSpPr>
          <a:xfrm>
            <a:off x="-27598" y="0"/>
            <a:ext cx="12219598" cy="1484783"/>
            <a:chOff x="-27598" y="0"/>
            <a:chExt cx="12219598" cy="1484783"/>
          </a:xfrm>
        </p:grpSpPr>
        <p:pic>
          <p:nvPicPr>
            <p:cNvPr id="24" name="Picture 2" descr="http://comps.canstockphoto.com/can-stock-photo_csp16161264.jpg"/>
            <p:cNvPicPr>
              <a:picLocks noChangeAspect="1" noChangeArrowheads="1"/>
            </p:cNvPicPr>
            <p:nvPr/>
          </p:nvPicPr>
          <p:blipFill rotWithShape="1">
            <a:blip r:embed="rId2">
              <a:extLst>
                <a:ext uri="{28A0092B-C50C-407E-A947-70E740481C1C}">
                  <a14:useLocalDpi xmlns:a14="http://schemas.microsoft.com/office/drawing/2010/main" val="0"/>
                </a:ext>
              </a:extLst>
            </a:blip>
            <a:srcRect b="58242"/>
            <a:stretch/>
          </p:blipFill>
          <p:spPr bwMode="auto">
            <a:xfrm>
              <a:off x="-27598" y="0"/>
              <a:ext cx="12219598" cy="144780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1634938" y="533172"/>
              <a:ext cx="9132856" cy="951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grpSp>
      <p:sp>
        <p:nvSpPr>
          <p:cNvPr id="3" name="Espace réservé du contenu 2"/>
          <p:cNvSpPr>
            <a:spLocks noGrp="1"/>
          </p:cNvSpPr>
          <p:nvPr>
            <p:ph idx="1"/>
          </p:nvPr>
        </p:nvSpPr>
        <p:spPr>
          <a:xfrm>
            <a:off x="1573665" y="1872000"/>
            <a:ext cx="9442282" cy="4389106"/>
          </a:xfrm>
        </p:spPr>
        <p:txBody>
          <a:bodyPr>
            <a:noAutofit/>
          </a:bodyPr>
          <a:lstStyle/>
          <a:p>
            <a:pPr marL="118872" indent="0">
              <a:buNone/>
            </a:pPr>
            <a:endParaRPr lang="fr-CH" sz="1800" b="1" dirty="0">
              <a:latin typeface="Calibri" panose="020F0502020204030204" pitchFamily="34" charset="0"/>
            </a:endParaRPr>
          </a:p>
          <a:p>
            <a:r>
              <a:rPr lang="fr-CH" dirty="0" smtClean="0">
                <a:latin typeface="Calibri" panose="020F0502020204030204" pitchFamily="34" charset="0"/>
              </a:rPr>
              <a:t>Collège romand de médecine de l’addiction (SSAM)</a:t>
            </a:r>
          </a:p>
          <a:p>
            <a:endParaRPr lang="fr-CH" sz="1600" dirty="0" smtClean="0">
              <a:latin typeface="Calibri" panose="020F0502020204030204" pitchFamily="34" charset="0"/>
            </a:endParaRPr>
          </a:p>
          <a:p>
            <a:r>
              <a:rPr lang="fr-CH" dirty="0" smtClean="0">
                <a:latin typeface="Calibri" panose="020F0502020204030204" pitchFamily="34" charset="0"/>
              </a:rPr>
              <a:t>Réflexion sur la pratique et analyse des potentiels d’amélioration</a:t>
            </a:r>
          </a:p>
          <a:p>
            <a:endParaRPr lang="fr-CH" sz="1600" dirty="0" smtClean="0">
              <a:latin typeface="Calibri" panose="020F0502020204030204" pitchFamily="34" charset="0"/>
            </a:endParaRPr>
          </a:p>
          <a:p>
            <a:r>
              <a:rPr lang="fr-CH" dirty="0" smtClean="0">
                <a:latin typeface="Calibri" panose="020F0502020204030204" pitchFamily="34" charset="0"/>
              </a:rPr>
              <a:t>Elaboration sur mandat de l’OFSP et de la Coroma d’un instrument d’autoévaluation des pratiques en officine relatives aux addictions</a:t>
            </a:r>
          </a:p>
          <a:p>
            <a:pPr marL="118872" indent="0">
              <a:buNone/>
            </a:pPr>
            <a:endParaRPr lang="fr-CH" dirty="0" smtClean="0">
              <a:latin typeface="Calibri" panose="020F0502020204030204" pitchFamily="34" charset="0"/>
            </a:endParaRPr>
          </a:p>
          <a:p>
            <a:pPr marL="118872" indent="0">
              <a:buNone/>
            </a:pPr>
            <a:endParaRPr lang="fr-CH" dirty="0">
              <a:latin typeface="Calibri" panose="020F0502020204030204" pitchFamily="34" charset="0"/>
            </a:endParaRPr>
          </a:p>
          <a:p>
            <a:pPr marL="118872" indent="0">
              <a:buNone/>
            </a:pPr>
            <a:endParaRPr lang="fr-CH" dirty="0" smtClean="0">
              <a:latin typeface="Calibri" panose="020F0502020204030204" pitchFamily="34" charset="0"/>
            </a:endParaRPr>
          </a:p>
          <a:p>
            <a:pPr marL="118872" indent="0">
              <a:buNone/>
            </a:pPr>
            <a:endParaRPr lang="fr-CH" dirty="0" smtClean="0">
              <a:latin typeface="Calibri" panose="020F0502020204030204" pitchFamily="34" charset="0"/>
            </a:endParaRPr>
          </a:p>
          <a:p>
            <a:pPr marL="118872" indent="0">
              <a:buNone/>
            </a:pPr>
            <a:endParaRPr lang="fr-CH" sz="4200" dirty="0" smtClean="0">
              <a:latin typeface="Calibri" panose="020F0502020204030204" pitchFamily="34" charset="0"/>
            </a:endParaRPr>
          </a:p>
          <a:p>
            <a:endParaRPr lang="fr-CH" sz="4200" dirty="0">
              <a:latin typeface="Calibri" panose="020F0502020204030204" pitchFamily="34" charset="0"/>
            </a:endParaRPr>
          </a:p>
        </p:txBody>
      </p:sp>
      <p:sp>
        <p:nvSpPr>
          <p:cNvPr id="8" name="Titre 1"/>
          <p:cNvSpPr txBox="1">
            <a:spLocks/>
          </p:cNvSpPr>
          <p:nvPr/>
        </p:nvSpPr>
        <p:spPr>
          <a:xfrm>
            <a:off x="-1" y="684000"/>
            <a:ext cx="12192001" cy="80858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fr-CH" sz="4000" cap="all" dirty="0" smtClean="0">
                <a:solidFill>
                  <a:schemeClr val="accent1">
                    <a:lumMod val="50000"/>
                  </a:schemeClr>
                </a:solidFill>
                <a:effectLst>
                  <a:outerShdw blurRad="38100" dist="38100" dir="2700000" algn="tl">
                    <a:srgbClr val="000000">
                      <a:alpha val="43137"/>
                    </a:srgbClr>
                  </a:outerShdw>
                </a:effectLst>
                <a:latin typeface="Helvetica LT Std Cond Blk" pitchFamily="34" charset="0"/>
              </a:rPr>
              <a:t>coroma</a:t>
            </a:r>
            <a:endParaRPr lang="fr-CH" sz="4000" cap="all" dirty="0">
              <a:solidFill>
                <a:schemeClr val="accent1">
                  <a:lumMod val="50000"/>
                </a:schemeClr>
              </a:solidFill>
              <a:effectLst>
                <a:outerShdw blurRad="38100" dist="38100" dir="2700000" algn="tl">
                  <a:srgbClr val="000000">
                    <a:alpha val="43137"/>
                  </a:srgbClr>
                </a:outerShdw>
              </a:effectLst>
              <a:latin typeface="Helvetica LT Std Cond Blk" pitchFamily="34" charset="0"/>
            </a:endParaRPr>
          </a:p>
        </p:txBody>
      </p:sp>
      <p:grpSp>
        <p:nvGrpSpPr>
          <p:cNvPr id="9" name="Groupe 8"/>
          <p:cNvGrpSpPr/>
          <p:nvPr/>
        </p:nvGrpSpPr>
        <p:grpSpPr>
          <a:xfrm>
            <a:off x="-1" y="1447800"/>
            <a:ext cx="12192002" cy="301172"/>
            <a:chOff x="-1" y="1447800"/>
            <a:chExt cx="12192002" cy="301172"/>
          </a:xfrm>
        </p:grpSpPr>
        <p:pic>
          <p:nvPicPr>
            <p:cNvPr id="10"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150" t="31932" r="2428" b="50000"/>
            <a:stretch/>
          </p:blipFill>
          <p:spPr bwMode="auto">
            <a:xfrm>
              <a:off x="-1" y="1447800"/>
              <a:ext cx="1590563" cy="3011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1573665"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3139590"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4704716"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6270641"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7831793"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9396919"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10433606"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r="85650" b="50000"/>
            <a:stretch/>
          </p:blipFill>
          <p:spPr bwMode="auto">
            <a:xfrm>
              <a:off x="12000657" y="1447800"/>
              <a:ext cx="191344" cy="301172"/>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Espace réservé de la date 3"/>
          <p:cNvSpPr>
            <a:spLocks noGrp="1"/>
          </p:cNvSpPr>
          <p:nvPr>
            <p:ph type="dt" sz="half" idx="10"/>
          </p:nvPr>
        </p:nvSpPr>
        <p:spPr>
          <a:xfrm>
            <a:off x="13851" y="6567060"/>
            <a:ext cx="2844800" cy="274320"/>
          </a:xfrm>
        </p:spPr>
        <p:txBody>
          <a:bodyPr/>
          <a:lstStyle/>
          <a:p>
            <a:r>
              <a:rPr lang="fr-CH" sz="1100" dirty="0" smtClean="0">
                <a:solidFill>
                  <a:schemeClr val="bg1">
                    <a:lumMod val="50000"/>
                  </a:schemeClr>
                </a:solidFill>
                <a:latin typeface="Arial" panose="020B0604020202020204" pitchFamily="34" charset="0"/>
                <a:cs typeface="Arial" panose="020B0604020202020204" pitchFamily="34" charset="0"/>
              </a:rPr>
              <a:t>9 octobre 2014</a:t>
            </a:r>
            <a:endParaRPr lang="fr-CH" sz="1100" dirty="0">
              <a:solidFill>
                <a:schemeClr val="bg1">
                  <a:lumMod val="50000"/>
                </a:schemeClr>
              </a:solidFill>
              <a:latin typeface="Arial" panose="020B0604020202020204" pitchFamily="34" charset="0"/>
              <a:cs typeface="Arial" panose="020B0604020202020204" pitchFamily="34" charset="0"/>
            </a:endParaRPr>
          </a:p>
        </p:txBody>
      </p:sp>
      <p:sp>
        <p:nvSpPr>
          <p:cNvPr id="28" name="Espace réservé du pied de page 4"/>
          <p:cNvSpPr>
            <a:spLocks noGrp="1"/>
          </p:cNvSpPr>
          <p:nvPr>
            <p:ph type="ftr" sz="quarter" idx="11"/>
          </p:nvPr>
        </p:nvSpPr>
        <p:spPr>
          <a:xfrm>
            <a:off x="0" y="6567060"/>
            <a:ext cx="12192000" cy="263236"/>
          </a:xfrm>
        </p:spPr>
        <p:txBody>
          <a:bodyPr/>
          <a:lstStyle>
            <a:lvl1pPr algn="ctr">
              <a:defRPr/>
            </a:lvl1pPr>
          </a:lstStyle>
          <a:p>
            <a:r>
              <a:rPr lang="fr-CH" sz="1100" dirty="0" smtClean="0">
                <a:solidFill>
                  <a:schemeClr val="bg1">
                    <a:lumMod val="50000"/>
                  </a:schemeClr>
                </a:solidFill>
                <a:latin typeface="Arial" panose="020B0604020202020204" pitchFamily="34" charset="0"/>
                <a:cs typeface="Arial" panose="020B0604020202020204" pitchFamily="34" charset="0"/>
              </a:rPr>
              <a:t>14</a:t>
            </a:r>
            <a:r>
              <a:rPr lang="fr-CH" sz="1100" baseline="30000" dirty="0" smtClean="0">
                <a:solidFill>
                  <a:schemeClr val="bg1">
                    <a:lumMod val="50000"/>
                  </a:schemeClr>
                </a:solidFill>
                <a:latin typeface="Arial" panose="020B0604020202020204" pitchFamily="34" charset="0"/>
                <a:cs typeface="Arial" panose="020B0604020202020204" pitchFamily="34" charset="0"/>
              </a:rPr>
              <a:t>e</a:t>
            </a:r>
            <a:r>
              <a:rPr lang="fr-CH" sz="1100" dirty="0" smtClean="0">
                <a:solidFill>
                  <a:schemeClr val="bg1">
                    <a:lumMod val="50000"/>
                  </a:schemeClr>
                </a:solidFill>
                <a:latin typeface="Arial" panose="020B0604020202020204" pitchFamily="34" charset="0"/>
                <a:cs typeface="Arial" panose="020B0604020202020204" pitchFamily="34" charset="0"/>
              </a:rPr>
              <a:t> journée d'addictologie   -   Les benzos à la pharmacie</a:t>
            </a:r>
            <a:endParaRPr lang="fr-CH" sz="1100" dirty="0">
              <a:solidFill>
                <a:schemeClr val="bg1">
                  <a:lumMod val="50000"/>
                </a:schemeClr>
              </a:solidFill>
              <a:latin typeface="Arial" panose="020B0604020202020204" pitchFamily="34" charset="0"/>
              <a:cs typeface="Arial" panose="020B0604020202020204" pitchFamily="34" charset="0"/>
            </a:endParaRPr>
          </a:p>
        </p:txBody>
      </p:sp>
      <p:sp>
        <p:nvSpPr>
          <p:cNvPr id="29" name="Espace réservé du numéro de diapositive 5"/>
          <p:cNvSpPr>
            <a:spLocks noGrp="1"/>
          </p:cNvSpPr>
          <p:nvPr>
            <p:ph type="sldNum" sz="quarter" idx="12"/>
          </p:nvPr>
        </p:nvSpPr>
        <p:spPr>
          <a:xfrm>
            <a:off x="11202440" y="6567060"/>
            <a:ext cx="978485" cy="274320"/>
          </a:xfrm>
        </p:spPr>
        <p:txBody>
          <a:bodyPr/>
          <a:lstStyle/>
          <a:p>
            <a:fld id="{AC9F5A5A-694D-4E8C-B305-FC3A809E4942}" type="slidenum">
              <a:rPr lang="fr-CH" sz="1100" smtClean="0">
                <a:solidFill>
                  <a:schemeClr val="bg1">
                    <a:lumMod val="50000"/>
                  </a:schemeClr>
                </a:solidFill>
                <a:latin typeface="Arial" panose="020B0604020202020204" pitchFamily="34" charset="0"/>
                <a:cs typeface="Arial" panose="020B0604020202020204" pitchFamily="34" charset="0"/>
              </a:rPr>
              <a:t>19</a:t>
            </a:fld>
            <a:endParaRPr lang="fr-CH" sz="11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215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 descr="http://comps.canstockphoto.com/can-stock-photo_csp16161264.jpg"/>
          <p:cNvPicPr>
            <a:picLocks noChangeAspect="1" noChangeArrowheads="1"/>
          </p:cNvPicPr>
          <p:nvPr/>
        </p:nvPicPr>
        <p:blipFill rotWithShape="1">
          <a:blip r:embed="rId3">
            <a:extLst>
              <a:ext uri="{28A0092B-C50C-407E-A947-70E740481C1C}">
                <a14:useLocalDpi xmlns:a14="http://schemas.microsoft.com/office/drawing/2010/main" val="0"/>
              </a:ext>
            </a:extLst>
          </a:blip>
          <a:srcRect t="68426" b="11597"/>
          <a:stretch/>
        </p:blipFill>
        <p:spPr bwMode="auto">
          <a:xfrm>
            <a:off x="-1" y="5306291"/>
            <a:ext cx="12192001" cy="1549183"/>
          </a:xfrm>
          <a:prstGeom prst="rect">
            <a:avLst/>
          </a:prstGeom>
          <a:noFill/>
          <a:extLst>
            <a:ext uri="{909E8E84-426E-40DD-AFC4-6F175D3DCCD1}">
              <a14:hiddenFill xmlns:a14="http://schemas.microsoft.com/office/drawing/2010/main">
                <a:solidFill>
                  <a:srgbClr val="FFFFFF"/>
                </a:solidFill>
              </a14:hiddenFill>
            </a:ext>
          </a:extLst>
        </p:spPr>
      </p:pic>
      <p:sp>
        <p:nvSpPr>
          <p:cNvPr id="7" name="Titre 1"/>
          <p:cNvSpPr txBox="1">
            <a:spLocks/>
          </p:cNvSpPr>
          <p:nvPr/>
        </p:nvSpPr>
        <p:spPr>
          <a:xfrm>
            <a:off x="2466945" y="1729793"/>
            <a:ext cx="7276610" cy="2552131"/>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lnSpc>
                <a:spcPct val="90000"/>
              </a:lnSpc>
            </a:pPr>
            <a:r>
              <a:rPr lang="fr-CH" sz="6600" cap="all" dirty="0" smtClean="0">
                <a:solidFill>
                  <a:srgbClr val="FFC000"/>
                </a:solidFill>
                <a:effectLst>
                  <a:outerShdw blurRad="38100" dist="38100" dir="2700000" algn="tl">
                    <a:srgbClr val="000000">
                      <a:alpha val="43137"/>
                    </a:srgbClr>
                  </a:outerShdw>
                </a:effectLst>
                <a:latin typeface="Helvetica LT Std Cond Blk" pitchFamily="34" charset="0"/>
              </a:rPr>
              <a:t>Mon pharmacien est formidable !</a:t>
            </a:r>
            <a:endParaRPr lang="fr-CH" sz="6600" cap="all" dirty="0">
              <a:solidFill>
                <a:srgbClr val="FFC000"/>
              </a:solidFill>
              <a:effectLst>
                <a:outerShdw blurRad="38100" dist="38100" dir="2700000" algn="tl">
                  <a:srgbClr val="000000">
                    <a:alpha val="43137"/>
                  </a:srgbClr>
                </a:outerShdw>
              </a:effectLst>
              <a:latin typeface="Helvetica LT Std Cond Blk" pitchFamily="34" charset="0"/>
            </a:endParaRPr>
          </a:p>
        </p:txBody>
      </p:sp>
      <p:pic>
        <p:nvPicPr>
          <p:cNvPr id="20" name="Picture 6" descr="http://comps.canstockphoto.com/can-stock-photo_csp16161264.jpg"/>
          <p:cNvPicPr>
            <a:picLocks noChangeAspect="1" noChangeArrowheads="1"/>
          </p:cNvPicPr>
          <p:nvPr/>
        </p:nvPicPr>
        <p:blipFill rotWithShape="1">
          <a:blip r:embed="rId3">
            <a:extLst>
              <a:ext uri="{28A0092B-C50C-407E-A947-70E740481C1C}">
                <a14:useLocalDpi xmlns:a14="http://schemas.microsoft.com/office/drawing/2010/main" val="0"/>
              </a:ext>
            </a:extLst>
          </a:blip>
          <a:srcRect t="-1" r="87045" b="11599"/>
          <a:stretch/>
        </p:blipFill>
        <p:spPr bwMode="auto">
          <a:xfrm>
            <a:off x="1" y="0"/>
            <a:ext cx="1579418" cy="685547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comps.canstockphoto.com/can-stock-photo_csp16161264.jpg"/>
          <p:cNvPicPr>
            <a:picLocks noChangeAspect="1" noChangeArrowheads="1"/>
          </p:cNvPicPr>
          <p:nvPr/>
        </p:nvPicPr>
        <p:blipFill rotWithShape="1">
          <a:blip r:embed="rId3">
            <a:extLst>
              <a:ext uri="{28A0092B-C50C-407E-A947-70E740481C1C}">
                <a14:useLocalDpi xmlns:a14="http://schemas.microsoft.com/office/drawing/2010/main" val="0"/>
              </a:ext>
            </a:extLst>
          </a:blip>
          <a:srcRect l="88525" t="268" r="-192" b="11330"/>
          <a:stretch/>
        </p:blipFill>
        <p:spPr bwMode="auto">
          <a:xfrm>
            <a:off x="10792690" y="26555"/>
            <a:ext cx="1422436" cy="6855474"/>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pied de page 3"/>
          <p:cNvSpPr txBox="1">
            <a:spLocks/>
          </p:cNvSpPr>
          <p:nvPr/>
        </p:nvSpPr>
        <p:spPr>
          <a:xfrm>
            <a:off x="23126" y="4435060"/>
            <a:ext cx="12192000" cy="849103"/>
          </a:xfrm>
          <a:prstGeom prst="rect">
            <a:avLst/>
          </a:prstGeom>
        </p:spPr>
        <p:txBody>
          <a:bodyPr vert="horz" lIns="45720" rIns="45720" bIns="0" rtlCol="0" anchor="b"/>
          <a:lstStyle>
            <a:defPPr>
              <a:defRPr lang="fr-FR"/>
            </a:defPPr>
            <a:lvl1pPr marL="0" algn="l" defTabSz="914400" rtl="0" eaLnBrk="1" latinLnBrk="0" hangingPunct="1">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fr-CH" sz="1800" dirty="0" smtClean="0">
                <a:solidFill>
                  <a:schemeClr val="bg2">
                    <a:lumMod val="10000"/>
                  </a:schemeClr>
                </a:solidFill>
                <a:latin typeface="Arial" panose="020B0604020202020204" pitchFamily="34" charset="0"/>
                <a:cs typeface="Arial" panose="020B0604020202020204" pitchFamily="34" charset="0"/>
              </a:rPr>
              <a:t>14</a:t>
            </a:r>
            <a:r>
              <a:rPr lang="fr-CH" sz="1800" baseline="30000" dirty="0" smtClean="0">
                <a:solidFill>
                  <a:schemeClr val="bg2">
                    <a:lumMod val="10000"/>
                  </a:schemeClr>
                </a:solidFill>
                <a:latin typeface="Arial" panose="020B0604020202020204" pitchFamily="34" charset="0"/>
                <a:cs typeface="Arial" panose="020B0604020202020204" pitchFamily="34" charset="0"/>
              </a:rPr>
              <a:t>e</a:t>
            </a:r>
            <a:r>
              <a:rPr lang="fr-CH" sz="1800" dirty="0" smtClean="0">
                <a:solidFill>
                  <a:schemeClr val="bg2">
                    <a:lumMod val="10000"/>
                  </a:schemeClr>
                </a:solidFill>
                <a:latin typeface="Arial" panose="020B0604020202020204" pitchFamily="34" charset="0"/>
                <a:cs typeface="Arial" panose="020B0604020202020204" pitchFamily="34" charset="0"/>
              </a:rPr>
              <a:t> journée d'addictologie - </a:t>
            </a:r>
            <a:r>
              <a:rPr lang="fr-CH" sz="1800" dirty="0">
                <a:solidFill>
                  <a:schemeClr val="bg2">
                    <a:lumMod val="10000"/>
                  </a:schemeClr>
                </a:solidFill>
                <a:latin typeface="Arial" panose="020B0604020202020204" pitchFamily="34" charset="0"/>
                <a:cs typeface="Arial" panose="020B0604020202020204" pitchFamily="34" charset="0"/>
              </a:rPr>
              <a:t>9 octobre 2014 </a:t>
            </a:r>
            <a:endParaRPr lang="fr-CH" sz="1800" dirty="0" smtClean="0">
              <a:solidFill>
                <a:schemeClr val="bg2">
                  <a:lumMod val="10000"/>
                </a:schemeClr>
              </a:solidFill>
              <a:latin typeface="Arial" panose="020B0604020202020204" pitchFamily="34" charset="0"/>
              <a:cs typeface="Arial" panose="020B0604020202020204" pitchFamily="34" charset="0"/>
            </a:endParaRPr>
          </a:p>
          <a:p>
            <a:pPr algn="ctr">
              <a:spcAft>
                <a:spcPts val="600"/>
              </a:spcAft>
            </a:pPr>
            <a:r>
              <a:rPr lang="fr-CH" sz="1800" dirty="0" smtClean="0">
                <a:solidFill>
                  <a:schemeClr val="bg2">
                    <a:lumMod val="10000"/>
                  </a:schemeClr>
                </a:solidFill>
                <a:latin typeface="Arial" panose="020B0604020202020204" pitchFamily="34" charset="0"/>
                <a:cs typeface="Arial" panose="020B0604020202020204" pitchFamily="34" charset="0"/>
              </a:rPr>
              <a:t>Les benzos à la pharmacie - Robert Massard</a:t>
            </a:r>
            <a:endParaRPr lang="fr-CH" sz="1800" dirty="0">
              <a:solidFill>
                <a:schemeClr val="bg2">
                  <a:lumMod val="10000"/>
                </a:schemeClr>
              </a:solidFill>
              <a:latin typeface="Arial" panose="020B0604020202020204" pitchFamily="34" charset="0"/>
              <a:cs typeface="Arial" panose="020B0604020202020204" pitchFamily="34" charset="0"/>
            </a:endParaRPr>
          </a:p>
        </p:txBody>
      </p:sp>
      <p:grpSp>
        <p:nvGrpSpPr>
          <p:cNvPr id="8" name="Groupe 7"/>
          <p:cNvGrpSpPr/>
          <p:nvPr/>
        </p:nvGrpSpPr>
        <p:grpSpPr>
          <a:xfrm>
            <a:off x="-1" y="0"/>
            <a:ext cx="12192001" cy="1122218"/>
            <a:chOff x="-1" y="0"/>
            <a:chExt cx="12192001" cy="1122218"/>
          </a:xfrm>
        </p:grpSpPr>
        <p:pic>
          <p:nvPicPr>
            <p:cNvPr id="10" name="Picture 6" descr="http://comps.canstockphoto.com/can-stock-photo_csp16161264.jpg"/>
            <p:cNvPicPr>
              <a:picLocks noChangeAspect="1" noChangeArrowheads="1"/>
            </p:cNvPicPr>
            <p:nvPr/>
          </p:nvPicPr>
          <p:blipFill rotWithShape="1">
            <a:blip r:embed="rId3">
              <a:extLst>
                <a:ext uri="{28A0092B-C50C-407E-A947-70E740481C1C}">
                  <a14:useLocalDpi xmlns:a14="http://schemas.microsoft.com/office/drawing/2010/main" val="0"/>
                </a:ext>
              </a:extLst>
            </a:blip>
            <a:srcRect b="85529"/>
            <a:stretch/>
          </p:blipFill>
          <p:spPr bwMode="auto">
            <a:xfrm>
              <a:off x="-1" y="0"/>
              <a:ext cx="12192001" cy="112221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comps.canstockphoto.com/can-stock-photo_csp16161264.jpg"/>
            <p:cNvPicPr>
              <a:picLocks noChangeAspect="1" noChangeArrowheads="1"/>
            </p:cNvPicPr>
            <p:nvPr/>
          </p:nvPicPr>
          <p:blipFill rotWithShape="1">
            <a:blip r:embed="rId3">
              <a:extLst>
                <a:ext uri="{28A0092B-C50C-407E-A947-70E740481C1C}">
                  <a14:useLocalDpi xmlns:a14="http://schemas.microsoft.com/office/drawing/2010/main" val="0"/>
                </a:ext>
              </a:extLst>
            </a:blip>
            <a:srcRect l="13639" t="10481" r="80032" b="85562"/>
            <a:stretch/>
          </p:blipFill>
          <p:spPr bwMode="auto">
            <a:xfrm>
              <a:off x="1579419" y="802409"/>
              <a:ext cx="777845" cy="30941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comps.canstockphoto.com/can-stock-photo_csp16161264.jpg"/>
            <p:cNvPicPr>
              <a:picLocks noChangeAspect="1" noChangeArrowheads="1"/>
            </p:cNvPicPr>
            <p:nvPr/>
          </p:nvPicPr>
          <p:blipFill rotWithShape="1">
            <a:blip r:embed="rId3">
              <a:extLst>
                <a:ext uri="{28A0092B-C50C-407E-A947-70E740481C1C}">
                  <a14:useLocalDpi xmlns:a14="http://schemas.microsoft.com/office/drawing/2010/main" val="0"/>
                </a:ext>
              </a:extLst>
            </a:blip>
            <a:srcRect l="80496" t="10481" r="13175" b="85562"/>
            <a:stretch/>
          </p:blipFill>
          <p:spPr bwMode="auto">
            <a:xfrm>
              <a:off x="10022532" y="802409"/>
              <a:ext cx="777845" cy="30941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80945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e 22"/>
          <p:cNvGrpSpPr/>
          <p:nvPr/>
        </p:nvGrpSpPr>
        <p:grpSpPr>
          <a:xfrm>
            <a:off x="-27598" y="0"/>
            <a:ext cx="12219598" cy="1484783"/>
            <a:chOff x="-27598" y="0"/>
            <a:chExt cx="12219598" cy="1484783"/>
          </a:xfrm>
        </p:grpSpPr>
        <p:pic>
          <p:nvPicPr>
            <p:cNvPr id="24" name="Picture 2" descr="http://comps.canstockphoto.com/can-stock-photo_csp16161264.jpg"/>
            <p:cNvPicPr>
              <a:picLocks noChangeAspect="1" noChangeArrowheads="1"/>
            </p:cNvPicPr>
            <p:nvPr/>
          </p:nvPicPr>
          <p:blipFill rotWithShape="1">
            <a:blip r:embed="rId2">
              <a:extLst>
                <a:ext uri="{28A0092B-C50C-407E-A947-70E740481C1C}">
                  <a14:useLocalDpi xmlns:a14="http://schemas.microsoft.com/office/drawing/2010/main" val="0"/>
                </a:ext>
              </a:extLst>
            </a:blip>
            <a:srcRect b="58242"/>
            <a:stretch/>
          </p:blipFill>
          <p:spPr bwMode="auto">
            <a:xfrm>
              <a:off x="-27598" y="0"/>
              <a:ext cx="12219598" cy="144780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1634938" y="533172"/>
              <a:ext cx="9132856" cy="951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grpSp>
      <p:sp>
        <p:nvSpPr>
          <p:cNvPr id="3" name="Espace réservé du contenu 2"/>
          <p:cNvSpPr>
            <a:spLocks noGrp="1"/>
          </p:cNvSpPr>
          <p:nvPr>
            <p:ph idx="1"/>
          </p:nvPr>
        </p:nvSpPr>
        <p:spPr>
          <a:xfrm>
            <a:off x="1573666" y="1737092"/>
            <a:ext cx="9317247" cy="4651008"/>
          </a:xfrm>
        </p:spPr>
        <p:txBody>
          <a:bodyPr>
            <a:noAutofit/>
          </a:bodyPr>
          <a:lstStyle/>
          <a:p>
            <a:r>
              <a:rPr lang="fr-CH" sz="3100" dirty="0" smtClean="0">
                <a:latin typeface="Calibri" panose="020F0502020204030204" pitchFamily="34" charset="0"/>
              </a:rPr>
              <a:t>Guidelines pour les prérequis de l’organisation de la pharmacie</a:t>
            </a:r>
            <a:endParaRPr lang="fr-CH" sz="3100" b="1" dirty="0" smtClean="0">
              <a:latin typeface="Calibri" panose="020F0502020204030204" pitchFamily="34" charset="0"/>
            </a:endParaRPr>
          </a:p>
          <a:p>
            <a:r>
              <a:rPr lang="fr-CH" sz="3100" dirty="0">
                <a:latin typeface="Calibri" panose="020F0502020204030204" pitchFamily="34" charset="0"/>
              </a:rPr>
              <a:t>Guidelines </a:t>
            </a:r>
            <a:r>
              <a:rPr lang="fr-CH" sz="3100" dirty="0" smtClean="0">
                <a:latin typeface="Calibri" panose="020F0502020204030204" pitchFamily="34" charset="0"/>
              </a:rPr>
              <a:t>remise de traitements aux opiacés (TSO)</a:t>
            </a:r>
            <a:endParaRPr lang="fr-CH" sz="3100" b="1" dirty="0" smtClean="0">
              <a:latin typeface="Calibri" panose="020F0502020204030204" pitchFamily="34" charset="0"/>
            </a:endParaRPr>
          </a:p>
          <a:p>
            <a:r>
              <a:rPr lang="fr-CH" sz="3100" dirty="0">
                <a:latin typeface="Calibri" panose="020F0502020204030204" pitchFamily="34" charset="0"/>
              </a:rPr>
              <a:t>Guidelines remise de </a:t>
            </a:r>
            <a:r>
              <a:rPr lang="fr-CH" sz="3100" dirty="0" smtClean="0">
                <a:latin typeface="Calibri" panose="020F0502020204030204" pitchFamily="34" charset="0"/>
              </a:rPr>
              <a:t>médicaments soumis au contrôle (MSC)</a:t>
            </a:r>
          </a:p>
          <a:p>
            <a:endParaRPr lang="fr-CH" sz="800" dirty="0" smtClean="0">
              <a:latin typeface="Calibri" panose="020F0502020204030204" pitchFamily="34" charset="0"/>
            </a:endParaRPr>
          </a:p>
          <a:p>
            <a:r>
              <a:rPr lang="fr-CH" sz="3100" dirty="0" smtClean="0">
                <a:latin typeface="Calibri" panose="020F0502020204030204" pitchFamily="34" charset="0"/>
              </a:rPr>
              <a:t>Guidelines prévention et réduction des risques</a:t>
            </a:r>
          </a:p>
          <a:p>
            <a:endParaRPr lang="fr-CH" sz="3100" dirty="0">
              <a:latin typeface="Calibri" panose="020F0502020204030204" pitchFamily="34" charset="0"/>
            </a:endParaRPr>
          </a:p>
          <a:p>
            <a:r>
              <a:rPr lang="fr-CH" sz="2400" dirty="0" smtClean="0">
                <a:latin typeface="Calibri" panose="020F0502020204030204" pitchFamily="34" charset="0"/>
              </a:rPr>
              <a:t>Sophie Du Pasquier, pharmacienne FPH</a:t>
            </a:r>
          </a:p>
          <a:p>
            <a:pPr marL="118872" indent="0">
              <a:buNone/>
            </a:pPr>
            <a:r>
              <a:rPr lang="fr-CH" sz="2400" dirty="0" smtClean="0">
                <a:latin typeface="Calibri" panose="020F0502020204030204" pitchFamily="34" charset="0"/>
              </a:rPr>
              <a:t>     Unité de recherche en pharmacie communautaire PMU Lausanne</a:t>
            </a:r>
          </a:p>
          <a:p>
            <a:pPr marL="118872" indent="0">
              <a:buNone/>
            </a:pPr>
            <a:r>
              <a:rPr lang="fr-CH" sz="2400" dirty="0">
                <a:latin typeface="Calibri" panose="020F0502020204030204" pitchFamily="34" charset="0"/>
              </a:rPr>
              <a:t> </a:t>
            </a:r>
            <a:r>
              <a:rPr lang="fr-CH" sz="2400" dirty="0" smtClean="0">
                <a:latin typeface="Calibri" panose="020F0502020204030204" pitchFamily="34" charset="0"/>
              </a:rPr>
              <a:t>    sophie.du-pasquier@hospvd.ch</a:t>
            </a:r>
            <a:br>
              <a:rPr lang="fr-CH" sz="2400" dirty="0" smtClean="0">
                <a:latin typeface="Calibri" panose="020F0502020204030204" pitchFamily="34" charset="0"/>
              </a:rPr>
            </a:br>
            <a:r>
              <a:rPr lang="fr-CH" sz="600" dirty="0" smtClean="0">
                <a:latin typeface="Calibri" panose="020F0502020204030204" pitchFamily="34" charset="0"/>
              </a:rPr>
              <a:t/>
            </a:r>
            <a:br>
              <a:rPr lang="fr-CH" sz="600" dirty="0" smtClean="0">
                <a:latin typeface="Calibri" panose="020F0502020204030204" pitchFamily="34" charset="0"/>
              </a:rPr>
            </a:br>
            <a:endParaRPr lang="fr-CH" sz="600" dirty="0" smtClean="0">
              <a:latin typeface="Calibri" panose="020F0502020204030204" pitchFamily="34" charset="0"/>
            </a:endParaRPr>
          </a:p>
          <a:p>
            <a:pPr marL="118872" indent="0">
              <a:spcAft>
                <a:spcPts val="1200"/>
              </a:spcAft>
              <a:buNone/>
            </a:pPr>
            <a:r>
              <a:rPr lang="fr-CH" sz="3100" dirty="0" smtClean="0">
                <a:latin typeface="Calibri" panose="020F0502020204030204" pitchFamily="34" charset="0"/>
              </a:rPr>
              <a:t>				</a:t>
            </a:r>
            <a:r>
              <a:rPr lang="fr-CH" sz="1200" dirty="0" smtClean="0">
                <a:latin typeface="Calibri" panose="020F0502020204030204" pitchFamily="34" charset="0"/>
              </a:rPr>
              <a:t>TOX Centre suisse d’information toxicologique: mars 2013</a:t>
            </a:r>
            <a:endParaRPr lang="fr-CH" sz="1200" dirty="0">
              <a:latin typeface="Calibri" panose="020F0502020204030204" pitchFamily="34" charset="0"/>
            </a:endParaRPr>
          </a:p>
        </p:txBody>
      </p:sp>
      <p:sp>
        <p:nvSpPr>
          <p:cNvPr id="11" name="Titre 1"/>
          <p:cNvSpPr txBox="1">
            <a:spLocks/>
          </p:cNvSpPr>
          <p:nvPr/>
        </p:nvSpPr>
        <p:spPr>
          <a:xfrm>
            <a:off x="-1" y="684000"/>
            <a:ext cx="12192001" cy="80858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lnSpc>
                <a:spcPct val="90000"/>
              </a:lnSpc>
            </a:pPr>
            <a:r>
              <a:rPr lang="fr-CH" sz="4000" cap="all" dirty="0" smtClean="0">
                <a:solidFill>
                  <a:schemeClr val="accent1">
                    <a:lumMod val="50000"/>
                  </a:schemeClr>
                </a:solidFill>
                <a:effectLst>
                  <a:outerShdw blurRad="38100" dist="38100" dir="2700000" algn="tl">
                    <a:srgbClr val="000000">
                      <a:alpha val="43137"/>
                    </a:srgbClr>
                  </a:outerShdw>
                </a:effectLst>
                <a:latin typeface="Helvetica LT Std Cond Blk" pitchFamily="34" charset="0"/>
              </a:rPr>
              <a:t>Guidelines</a:t>
            </a:r>
            <a:endParaRPr lang="fr-CH" sz="4000" cap="all" dirty="0">
              <a:solidFill>
                <a:schemeClr val="accent1">
                  <a:lumMod val="50000"/>
                </a:schemeClr>
              </a:solidFill>
              <a:effectLst>
                <a:outerShdw blurRad="38100" dist="38100" dir="2700000" algn="tl">
                  <a:srgbClr val="000000">
                    <a:alpha val="43137"/>
                  </a:srgbClr>
                </a:outerShdw>
              </a:effectLst>
              <a:latin typeface="Helvetica LT Std Cond Blk" pitchFamily="34" charset="0"/>
            </a:endParaRPr>
          </a:p>
        </p:txBody>
      </p:sp>
      <p:grpSp>
        <p:nvGrpSpPr>
          <p:cNvPr id="12" name="Groupe 11"/>
          <p:cNvGrpSpPr/>
          <p:nvPr/>
        </p:nvGrpSpPr>
        <p:grpSpPr>
          <a:xfrm>
            <a:off x="-1" y="1447800"/>
            <a:ext cx="12192002" cy="301172"/>
            <a:chOff x="-1" y="1447800"/>
            <a:chExt cx="12192002" cy="301172"/>
          </a:xfrm>
        </p:grpSpPr>
        <p:pic>
          <p:nvPicPr>
            <p:cNvPr id="13"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150" t="31932" r="2428" b="50000"/>
            <a:stretch/>
          </p:blipFill>
          <p:spPr bwMode="auto">
            <a:xfrm>
              <a:off x="-1" y="1447800"/>
              <a:ext cx="1590563" cy="3011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1573665"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3139590"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4704716"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6270641"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7831793"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9396919"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10433606"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r="85650" b="50000"/>
            <a:stretch/>
          </p:blipFill>
          <p:spPr bwMode="auto">
            <a:xfrm>
              <a:off x="12000657" y="1447800"/>
              <a:ext cx="191344" cy="301172"/>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Espace réservé de la date 3"/>
          <p:cNvSpPr>
            <a:spLocks noGrp="1"/>
          </p:cNvSpPr>
          <p:nvPr>
            <p:ph type="dt" sz="half" idx="10"/>
          </p:nvPr>
        </p:nvSpPr>
        <p:spPr>
          <a:xfrm>
            <a:off x="13851" y="6567060"/>
            <a:ext cx="2844800" cy="274320"/>
          </a:xfrm>
        </p:spPr>
        <p:txBody>
          <a:bodyPr/>
          <a:lstStyle/>
          <a:p>
            <a:r>
              <a:rPr lang="fr-CH" sz="1100" dirty="0" smtClean="0">
                <a:solidFill>
                  <a:schemeClr val="bg1">
                    <a:lumMod val="50000"/>
                  </a:schemeClr>
                </a:solidFill>
                <a:latin typeface="Arial" panose="020B0604020202020204" pitchFamily="34" charset="0"/>
                <a:cs typeface="Arial" panose="020B0604020202020204" pitchFamily="34" charset="0"/>
              </a:rPr>
              <a:t>9 octobre 2014</a:t>
            </a:r>
            <a:endParaRPr lang="fr-CH" sz="1100" dirty="0">
              <a:solidFill>
                <a:schemeClr val="bg1">
                  <a:lumMod val="50000"/>
                </a:schemeClr>
              </a:solidFill>
              <a:latin typeface="Arial" panose="020B0604020202020204" pitchFamily="34" charset="0"/>
              <a:cs typeface="Arial" panose="020B0604020202020204" pitchFamily="34" charset="0"/>
            </a:endParaRPr>
          </a:p>
        </p:txBody>
      </p:sp>
      <p:sp>
        <p:nvSpPr>
          <p:cNvPr id="26" name="Espace réservé du pied de page 4"/>
          <p:cNvSpPr>
            <a:spLocks noGrp="1"/>
          </p:cNvSpPr>
          <p:nvPr>
            <p:ph type="ftr" sz="quarter" idx="11"/>
          </p:nvPr>
        </p:nvSpPr>
        <p:spPr>
          <a:xfrm>
            <a:off x="0" y="6567060"/>
            <a:ext cx="12192000" cy="263236"/>
          </a:xfrm>
        </p:spPr>
        <p:txBody>
          <a:bodyPr/>
          <a:lstStyle>
            <a:lvl1pPr algn="ctr">
              <a:defRPr/>
            </a:lvl1pPr>
          </a:lstStyle>
          <a:p>
            <a:r>
              <a:rPr lang="fr-CH" sz="1100" dirty="0" smtClean="0">
                <a:solidFill>
                  <a:schemeClr val="bg1">
                    <a:lumMod val="50000"/>
                  </a:schemeClr>
                </a:solidFill>
                <a:latin typeface="Arial" panose="020B0604020202020204" pitchFamily="34" charset="0"/>
                <a:cs typeface="Arial" panose="020B0604020202020204" pitchFamily="34" charset="0"/>
              </a:rPr>
              <a:t>14</a:t>
            </a:r>
            <a:r>
              <a:rPr lang="fr-CH" sz="1100" baseline="30000" dirty="0" smtClean="0">
                <a:solidFill>
                  <a:schemeClr val="bg1">
                    <a:lumMod val="50000"/>
                  </a:schemeClr>
                </a:solidFill>
                <a:latin typeface="Arial" panose="020B0604020202020204" pitchFamily="34" charset="0"/>
                <a:cs typeface="Arial" panose="020B0604020202020204" pitchFamily="34" charset="0"/>
              </a:rPr>
              <a:t>e</a:t>
            </a:r>
            <a:r>
              <a:rPr lang="fr-CH" sz="1100" dirty="0" smtClean="0">
                <a:solidFill>
                  <a:schemeClr val="bg1">
                    <a:lumMod val="50000"/>
                  </a:schemeClr>
                </a:solidFill>
                <a:latin typeface="Arial" panose="020B0604020202020204" pitchFamily="34" charset="0"/>
                <a:cs typeface="Arial" panose="020B0604020202020204" pitchFamily="34" charset="0"/>
              </a:rPr>
              <a:t> journée d'addictologie   -   Les benzos à la pharmacie</a:t>
            </a:r>
            <a:endParaRPr lang="fr-CH" sz="1100" dirty="0">
              <a:solidFill>
                <a:schemeClr val="bg1">
                  <a:lumMod val="50000"/>
                </a:schemeClr>
              </a:solidFill>
              <a:latin typeface="Arial" panose="020B0604020202020204" pitchFamily="34" charset="0"/>
              <a:cs typeface="Arial" panose="020B0604020202020204" pitchFamily="34" charset="0"/>
            </a:endParaRPr>
          </a:p>
        </p:txBody>
      </p:sp>
      <p:sp>
        <p:nvSpPr>
          <p:cNvPr id="27" name="Espace réservé du numéro de diapositive 5"/>
          <p:cNvSpPr>
            <a:spLocks noGrp="1"/>
          </p:cNvSpPr>
          <p:nvPr>
            <p:ph type="sldNum" sz="quarter" idx="12"/>
          </p:nvPr>
        </p:nvSpPr>
        <p:spPr>
          <a:xfrm>
            <a:off x="11202440" y="6567060"/>
            <a:ext cx="978485" cy="274320"/>
          </a:xfrm>
        </p:spPr>
        <p:txBody>
          <a:bodyPr/>
          <a:lstStyle/>
          <a:p>
            <a:fld id="{AC9F5A5A-694D-4E8C-B305-FC3A809E4942}" type="slidenum">
              <a:rPr lang="fr-CH" sz="1100" smtClean="0">
                <a:solidFill>
                  <a:schemeClr val="bg1">
                    <a:lumMod val="50000"/>
                  </a:schemeClr>
                </a:solidFill>
                <a:latin typeface="Arial" panose="020B0604020202020204" pitchFamily="34" charset="0"/>
                <a:cs typeface="Arial" panose="020B0604020202020204" pitchFamily="34" charset="0"/>
              </a:rPr>
              <a:t>20</a:t>
            </a:fld>
            <a:endParaRPr lang="fr-CH" sz="11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167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e 22"/>
          <p:cNvGrpSpPr/>
          <p:nvPr/>
        </p:nvGrpSpPr>
        <p:grpSpPr>
          <a:xfrm>
            <a:off x="-27598" y="0"/>
            <a:ext cx="12219598" cy="1484783"/>
            <a:chOff x="-27598" y="0"/>
            <a:chExt cx="12219598" cy="1484783"/>
          </a:xfrm>
        </p:grpSpPr>
        <p:pic>
          <p:nvPicPr>
            <p:cNvPr id="24" name="Picture 2" descr="http://comps.canstockphoto.com/can-stock-photo_csp16161264.jpg"/>
            <p:cNvPicPr>
              <a:picLocks noChangeAspect="1" noChangeArrowheads="1"/>
            </p:cNvPicPr>
            <p:nvPr/>
          </p:nvPicPr>
          <p:blipFill rotWithShape="1">
            <a:blip r:embed="rId2">
              <a:extLst>
                <a:ext uri="{28A0092B-C50C-407E-A947-70E740481C1C}">
                  <a14:useLocalDpi xmlns:a14="http://schemas.microsoft.com/office/drawing/2010/main" val="0"/>
                </a:ext>
              </a:extLst>
            </a:blip>
            <a:srcRect b="58242"/>
            <a:stretch/>
          </p:blipFill>
          <p:spPr bwMode="auto">
            <a:xfrm>
              <a:off x="-27598" y="0"/>
              <a:ext cx="12219598" cy="144780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1634938" y="533172"/>
              <a:ext cx="9132856" cy="951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grpSp>
      <p:sp>
        <p:nvSpPr>
          <p:cNvPr id="3" name="Espace réservé du contenu 2"/>
          <p:cNvSpPr>
            <a:spLocks noGrp="1"/>
          </p:cNvSpPr>
          <p:nvPr>
            <p:ph idx="1"/>
          </p:nvPr>
        </p:nvSpPr>
        <p:spPr>
          <a:xfrm>
            <a:off x="3712684" y="1775192"/>
            <a:ext cx="7869715" cy="4625609"/>
          </a:xfrm>
        </p:spPr>
        <p:txBody>
          <a:bodyPr>
            <a:normAutofit/>
          </a:bodyPr>
          <a:lstStyle/>
          <a:p>
            <a:endParaRPr lang="fr-CH" sz="2400" dirty="0" smtClean="0"/>
          </a:p>
          <a:p>
            <a:r>
              <a:rPr lang="fr-CH" sz="2400" dirty="0" smtClean="0"/>
              <a:t>Patiente avec assurances bloquée</a:t>
            </a:r>
            <a:endParaRPr lang="fr-CH" sz="2400" dirty="0"/>
          </a:p>
          <a:p>
            <a:r>
              <a:rPr lang="fr-CH" sz="2400" dirty="0" smtClean="0"/>
              <a:t>Ordonnance du généraliste : 50 cp de zolpidem et 25 de diphénhydramine par jour</a:t>
            </a:r>
          </a:p>
          <a:p>
            <a:r>
              <a:rPr lang="fr-CH" sz="2400" dirty="0" smtClean="0"/>
              <a:t>Beaucoup de cris à la pharmacie !</a:t>
            </a:r>
          </a:p>
          <a:p>
            <a:r>
              <a:rPr lang="fr-CH" sz="2400" dirty="0" smtClean="0"/>
              <a:t>Après 15 jours de remise du traitement, le pharmacien cantonal est alerté</a:t>
            </a:r>
          </a:p>
          <a:p>
            <a:r>
              <a:rPr lang="fr-CH" sz="2400" dirty="0" smtClean="0"/>
              <a:t>Mise en place d’un cadre thérapeutique avec le médecin, un psychiatre, la pharmacienne et le pharmacien cantonal</a:t>
            </a:r>
          </a:p>
          <a:p>
            <a:r>
              <a:rPr lang="fr-CH" sz="2400" dirty="0" smtClean="0"/>
              <a:t>Réunion mensuelle du groupe avec la patiente</a:t>
            </a:r>
          </a:p>
          <a:p>
            <a:r>
              <a:rPr lang="fr-CH" sz="2400" dirty="0" smtClean="0"/>
              <a:t>Guérison au bout d’un an grâce aux neuroleptiques</a:t>
            </a:r>
          </a:p>
          <a:p>
            <a:endParaRPr lang="fr-CH" sz="2000" dirty="0"/>
          </a:p>
          <a:p>
            <a:endParaRPr lang="fr-CH" sz="2000" dirty="0" smtClean="0"/>
          </a:p>
          <a:p>
            <a:endParaRPr lang="fr-CH" sz="2000" dirty="0"/>
          </a:p>
          <a:p>
            <a:endParaRPr lang="fr-CH" sz="2000" dirty="0" smtClean="0"/>
          </a:p>
        </p:txBody>
      </p:sp>
      <p:sp>
        <p:nvSpPr>
          <p:cNvPr id="11" name="Titre 1"/>
          <p:cNvSpPr txBox="1">
            <a:spLocks/>
          </p:cNvSpPr>
          <p:nvPr/>
        </p:nvSpPr>
        <p:spPr>
          <a:xfrm>
            <a:off x="-1" y="684000"/>
            <a:ext cx="12192001" cy="80858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lnSpc>
                <a:spcPct val="90000"/>
              </a:lnSpc>
            </a:pPr>
            <a:r>
              <a:rPr lang="fr-CH" sz="4000" cap="all" dirty="0" smtClean="0">
                <a:solidFill>
                  <a:schemeClr val="accent1">
                    <a:lumMod val="50000"/>
                  </a:schemeClr>
                </a:solidFill>
                <a:effectLst>
                  <a:outerShdw blurRad="38100" dist="38100" dir="2700000" algn="tl">
                    <a:srgbClr val="000000">
                      <a:alpha val="43137"/>
                    </a:srgbClr>
                  </a:outerShdw>
                </a:effectLst>
                <a:latin typeface="Helvetica LT Std Cond Blk" pitchFamily="34" charset="0"/>
              </a:rPr>
              <a:t>Entracte</a:t>
            </a:r>
            <a:endParaRPr lang="fr-CH" sz="2000" cap="all" dirty="0">
              <a:solidFill>
                <a:schemeClr val="accent1">
                  <a:lumMod val="50000"/>
                </a:schemeClr>
              </a:solidFill>
              <a:effectLst>
                <a:outerShdw blurRad="38100" dist="38100" dir="2700000" algn="tl">
                  <a:srgbClr val="000000">
                    <a:alpha val="43137"/>
                  </a:srgbClr>
                </a:outerShdw>
              </a:effectLst>
              <a:latin typeface="Helvetica LT Std Cond Blk" pitchFamily="34" charset="0"/>
            </a:endParaRPr>
          </a:p>
        </p:txBody>
      </p:sp>
      <p:grpSp>
        <p:nvGrpSpPr>
          <p:cNvPr id="12" name="Groupe 11"/>
          <p:cNvGrpSpPr/>
          <p:nvPr/>
        </p:nvGrpSpPr>
        <p:grpSpPr>
          <a:xfrm>
            <a:off x="-1" y="1447800"/>
            <a:ext cx="12192002" cy="301172"/>
            <a:chOff x="-1" y="1447800"/>
            <a:chExt cx="12192002" cy="301172"/>
          </a:xfrm>
        </p:grpSpPr>
        <p:pic>
          <p:nvPicPr>
            <p:cNvPr id="13"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150" t="31932" r="2428" b="50000"/>
            <a:stretch/>
          </p:blipFill>
          <p:spPr bwMode="auto">
            <a:xfrm>
              <a:off x="-1" y="1447800"/>
              <a:ext cx="1590563" cy="3011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1573665"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3139590"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4704716"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6270641"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7831793"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9396919"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10433606"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r="85650" b="50000"/>
            <a:stretch/>
          </p:blipFill>
          <p:spPr bwMode="auto">
            <a:xfrm>
              <a:off x="12000657" y="1447800"/>
              <a:ext cx="191344" cy="301172"/>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Espace réservé de la date 3"/>
          <p:cNvSpPr>
            <a:spLocks noGrp="1"/>
          </p:cNvSpPr>
          <p:nvPr>
            <p:ph type="dt" sz="half" idx="10"/>
          </p:nvPr>
        </p:nvSpPr>
        <p:spPr>
          <a:xfrm>
            <a:off x="13851" y="6567060"/>
            <a:ext cx="2844800" cy="274320"/>
          </a:xfrm>
        </p:spPr>
        <p:txBody>
          <a:bodyPr/>
          <a:lstStyle/>
          <a:p>
            <a:r>
              <a:rPr lang="fr-CH" sz="1100" dirty="0" smtClean="0">
                <a:solidFill>
                  <a:schemeClr val="bg1">
                    <a:lumMod val="50000"/>
                  </a:schemeClr>
                </a:solidFill>
                <a:latin typeface="Arial" panose="020B0604020202020204" pitchFamily="34" charset="0"/>
                <a:cs typeface="Arial" panose="020B0604020202020204" pitchFamily="34" charset="0"/>
              </a:rPr>
              <a:t>9 octobre 2014</a:t>
            </a:r>
            <a:endParaRPr lang="fr-CH" sz="1100" dirty="0">
              <a:solidFill>
                <a:schemeClr val="bg1">
                  <a:lumMod val="50000"/>
                </a:schemeClr>
              </a:solidFill>
              <a:latin typeface="Arial" panose="020B0604020202020204" pitchFamily="34" charset="0"/>
              <a:cs typeface="Arial" panose="020B0604020202020204" pitchFamily="34" charset="0"/>
            </a:endParaRPr>
          </a:p>
        </p:txBody>
      </p:sp>
      <p:sp>
        <p:nvSpPr>
          <p:cNvPr id="26" name="Espace réservé du pied de page 4"/>
          <p:cNvSpPr>
            <a:spLocks noGrp="1"/>
          </p:cNvSpPr>
          <p:nvPr>
            <p:ph type="ftr" sz="quarter" idx="11"/>
          </p:nvPr>
        </p:nvSpPr>
        <p:spPr>
          <a:xfrm>
            <a:off x="0" y="6567060"/>
            <a:ext cx="12192000" cy="263236"/>
          </a:xfrm>
        </p:spPr>
        <p:txBody>
          <a:bodyPr/>
          <a:lstStyle>
            <a:lvl1pPr algn="ctr">
              <a:defRPr/>
            </a:lvl1pPr>
          </a:lstStyle>
          <a:p>
            <a:r>
              <a:rPr lang="fr-CH" sz="1100" dirty="0" smtClean="0">
                <a:solidFill>
                  <a:schemeClr val="bg1">
                    <a:lumMod val="50000"/>
                  </a:schemeClr>
                </a:solidFill>
                <a:latin typeface="Arial" panose="020B0604020202020204" pitchFamily="34" charset="0"/>
                <a:cs typeface="Arial" panose="020B0604020202020204" pitchFamily="34" charset="0"/>
              </a:rPr>
              <a:t>14</a:t>
            </a:r>
            <a:r>
              <a:rPr lang="fr-CH" sz="1100" baseline="30000" dirty="0" smtClean="0">
                <a:solidFill>
                  <a:schemeClr val="bg1">
                    <a:lumMod val="50000"/>
                  </a:schemeClr>
                </a:solidFill>
                <a:latin typeface="Arial" panose="020B0604020202020204" pitchFamily="34" charset="0"/>
                <a:cs typeface="Arial" panose="020B0604020202020204" pitchFamily="34" charset="0"/>
              </a:rPr>
              <a:t>e</a:t>
            </a:r>
            <a:r>
              <a:rPr lang="fr-CH" sz="1100" dirty="0" smtClean="0">
                <a:solidFill>
                  <a:schemeClr val="bg1">
                    <a:lumMod val="50000"/>
                  </a:schemeClr>
                </a:solidFill>
                <a:latin typeface="Arial" panose="020B0604020202020204" pitchFamily="34" charset="0"/>
                <a:cs typeface="Arial" panose="020B0604020202020204" pitchFamily="34" charset="0"/>
              </a:rPr>
              <a:t> journée d'addictologie   -   Les benzos à la pharmacie</a:t>
            </a:r>
            <a:endParaRPr lang="fr-CH" sz="1100" dirty="0">
              <a:solidFill>
                <a:schemeClr val="bg1">
                  <a:lumMod val="50000"/>
                </a:schemeClr>
              </a:solidFill>
              <a:latin typeface="Arial" panose="020B0604020202020204" pitchFamily="34" charset="0"/>
              <a:cs typeface="Arial" panose="020B0604020202020204" pitchFamily="34" charset="0"/>
            </a:endParaRPr>
          </a:p>
        </p:txBody>
      </p:sp>
      <p:sp>
        <p:nvSpPr>
          <p:cNvPr id="27" name="Espace réservé du numéro de diapositive 5"/>
          <p:cNvSpPr>
            <a:spLocks noGrp="1"/>
          </p:cNvSpPr>
          <p:nvPr>
            <p:ph type="sldNum" sz="quarter" idx="12"/>
          </p:nvPr>
        </p:nvSpPr>
        <p:spPr>
          <a:xfrm>
            <a:off x="11202440" y="6567060"/>
            <a:ext cx="978485" cy="274320"/>
          </a:xfrm>
        </p:spPr>
        <p:txBody>
          <a:bodyPr/>
          <a:lstStyle/>
          <a:p>
            <a:fld id="{AC9F5A5A-694D-4E8C-B305-FC3A809E4942}" type="slidenum">
              <a:rPr lang="fr-CH" sz="1100" smtClean="0">
                <a:solidFill>
                  <a:schemeClr val="bg1">
                    <a:lumMod val="50000"/>
                  </a:schemeClr>
                </a:solidFill>
                <a:latin typeface="Arial" panose="020B0604020202020204" pitchFamily="34" charset="0"/>
                <a:cs typeface="Arial" panose="020B0604020202020204" pitchFamily="34" charset="0"/>
              </a:rPr>
              <a:t>21</a:t>
            </a:fld>
            <a:endParaRPr lang="fr-CH" sz="1100" dirty="0">
              <a:solidFill>
                <a:schemeClr val="bg1">
                  <a:lumMod val="50000"/>
                </a:schemeClr>
              </a:solidFill>
              <a:latin typeface="Arial" panose="020B0604020202020204" pitchFamily="34" charset="0"/>
              <a:cs typeface="Arial" panose="020B0604020202020204" pitchFamily="34" charset="0"/>
            </a:endParaRPr>
          </a:p>
        </p:txBody>
      </p:sp>
      <p:pic>
        <p:nvPicPr>
          <p:cNvPr id="1026" name="Picture 2" descr="http://j-ai-dit-oui.com/wp-content/uploads/2014/01/theme-cinema-serveuse.jpg"/>
          <p:cNvPicPr>
            <a:picLocks noChangeAspect="1" noChangeArrowheads="1"/>
          </p:cNvPicPr>
          <p:nvPr/>
        </p:nvPicPr>
        <p:blipFill rotWithShape="1">
          <a:blip r:embed="rId4">
            <a:extLst>
              <a:ext uri="{28A0092B-C50C-407E-A947-70E740481C1C}">
                <a14:useLocalDpi xmlns:a14="http://schemas.microsoft.com/office/drawing/2010/main" val="0"/>
              </a:ext>
            </a:extLst>
          </a:blip>
          <a:srcRect t="10225"/>
          <a:stretch/>
        </p:blipFill>
        <p:spPr bwMode="auto">
          <a:xfrm flipH="1">
            <a:off x="-27600" y="1748972"/>
            <a:ext cx="3740283" cy="5130618"/>
          </a:xfrm>
          <a:prstGeom prst="rect">
            <a:avLst/>
          </a:prstGeom>
          <a:noFill/>
          <a:extLst>
            <a:ext uri="{909E8E84-426E-40DD-AFC4-6F175D3DCCD1}">
              <a14:hiddenFill xmlns:a14="http://schemas.microsoft.com/office/drawing/2010/main">
                <a:solidFill>
                  <a:srgbClr val="FFFFFF"/>
                </a:solidFill>
              </a14:hiddenFill>
            </a:ext>
          </a:extLst>
        </p:spPr>
      </p:pic>
      <p:sp>
        <p:nvSpPr>
          <p:cNvPr id="4" name="Forme libre 3"/>
          <p:cNvSpPr/>
          <p:nvPr/>
        </p:nvSpPr>
        <p:spPr>
          <a:xfrm>
            <a:off x="1002535" y="5122843"/>
            <a:ext cx="2027104" cy="418641"/>
          </a:xfrm>
          <a:custGeom>
            <a:avLst/>
            <a:gdLst>
              <a:gd name="connsiteX0" fmla="*/ 0 w 2027104"/>
              <a:gd name="connsiteY0" fmla="*/ 110169 h 418641"/>
              <a:gd name="connsiteX1" fmla="*/ 2005070 w 2027104"/>
              <a:gd name="connsiteY1" fmla="*/ 0 h 418641"/>
              <a:gd name="connsiteX2" fmla="*/ 2027104 w 2027104"/>
              <a:gd name="connsiteY2" fmla="*/ 275422 h 418641"/>
              <a:gd name="connsiteX3" fmla="*/ 0 w 2027104"/>
              <a:gd name="connsiteY3" fmla="*/ 418641 h 418641"/>
              <a:gd name="connsiteX4" fmla="*/ 0 w 2027104"/>
              <a:gd name="connsiteY4" fmla="*/ 110169 h 418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104" h="418641">
                <a:moveTo>
                  <a:pt x="0" y="110169"/>
                </a:moveTo>
                <a:lnTo>
                  <a:pt x="2005070" y="0"/>
                </a:lnTo>
                <a:lnTo>
                  <a:pt x="2027104" y="275422"/>
                </a:lnTo>
                <a:lnTo>
                  <a:pt x="0" y="418641"/>
                </a:lnTo>
                <a:lnTo>
                  <a:pt x="0" y="110169"/>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8" name="Forme libre 27"/>
          <p:cNvSpPr/>
          <p:nvPr/>
        </p:nvSpPr>
        <p:spPr>
          <a:xfrm rot="21365732">
            <a:off x="981015" y="5122842"/>
            <a:ext cx="2027104" cy="418641"/>
          </a:xfrm>
          <a:custGeom>
            <a:avLst/>
            <a:gdLst>
              <a:gd name="connsiteX0" fmla="*/ 0 w 2027104"/>
              <a:gd name="connsiteY0" fmla="*/ 110169 h 418641"/>
              <a:gd name="connsiteX1" fmla="*/ 2005070 w 2027104"/>
              <a:gd name="connsiteY1" fmla="*/ 0 h 418641"/>
              <a:gd name="connsiteX2" fmla="*/ 2027104 w 2027104"/>
              <a:gd name="connsiteY2" fmla="*/ 275422 h 418641"/>
              <a:gd name="connsiteX3" fmla="*/ 0 w 2027104"/>
              <a:gd name="connsiteY3" fmla="*/ 418641 h 418641"/>
              <a:gd name="connsiteX4" fmla="*/ 0 w 2027104"/>
              <a:gd name="connsiteY4" fmla="*/ 110169 h 418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104" h="418641">
                <a:moveTo>
                  <a:pt x="0" y="110169"/>
                </a:moveTo>
                <a:lnTo>
                  <a:pt x="2005070" y="0"/>
                </a:lnTo>
                <a:lnTo>
                  <a:pt x="2027104" y="275422"/>
                </a:lnTo>
                <a:lnTo>
                  <a:pt x="0" y="418641"/>
                </a:lnTo>
                <a:lnTo>
                  <a:pt x="0" y="110169"/>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b="1" dirty="0" smtClean="0">
                <a:solidFill>
                  <a:schemeClr val="bg1"/>
                </a:solidFill>
                <a:latin typeface="Calibri" panose="020F0502020204030204" pitchFamily="34" charset="0"/>
              </a:rPr>
              <a:t>ANECDOTE N° 3</a:t>
            </a:r>
            <a:endParaRPr lang="fr-CH" b="1" dirty="0">
              <a:solidFill>
                <a:schemeClr val="bg1"/>
              </a:solidFill>
              <a:latin typeface="Calibri" panose="020F0502020204030204" pitchFamily="34" charset="0"/>
            </a:endParaRPr>
          </a:p>
        </p:txBody>
      </p:sp>
      <p:pic>
        <p:nvPicPr>
          <p:cNvPr id="1028" name="Picture 4" descr="https://pbs.twimg.com/profile_images/1158997313/newouvreusecarree_400x400.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750" b="97500" l="25750" r="70500"/>
                    </a14:imgEffect>
                  </a14:imgLayer>
                </a14:imgProps>
              </a:ext>
              <a:ext uri="{28A0092B-C50C-407E-A947-70E740481C1C}">
                <a14:useLocalDpi xmlns:a14="http://schemas.microsoft.com/office/drawing/2010/main" val="0"/>
              </a:ext>
            </a:extLst>
          </a:blip>
          <a:srcRect/>
          <a:stretch>
            <a:fillRect/>
          </a:stretch>
        </p:blipFill>
        <p:spPr bwMode="auto">
          <a:xfrm>
            <a:off x="9450820" y="327133"/>
            <a:ext cx="2035335" cy="2035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63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e 22"/>
          <p:cNvGrpSpPr/>
          <p:nvPr/>
        </p:nvGrpSpPr>
        <p:grpSpPr>
          <a:xfrm>
            <a:off x="-27598" y="0"/>
            <a:ext cx="12219598" cy="1484783"/>
            <a:chOff x="-27598" y="0"/>
            <a:chExt cx="12219598" cy="1484783"/>
          </a:xfrm>
        </p:grpSpPr>
        <p:pic>
          <p:nvPicPr>
            <p:cNvPr id="24" name="Picture 2" descr="http://comps.canstockphoto.com/can-stock-photo_csp16161264.jpg"/>
            <p:cNvPicPr>
              <a:picLocks noChangeAspect="1" noChangeArrowheads="1"/>
            </p:cNvPicPr>
            <p:nvPr/>
          </p:nvPicPr>
          <p:blipFill rotWithShape="1">
            <a:blip r:embed="rId2">
              <a:extLst>
                <a:ext uri="{28A0092B-C50C-407E-A947-70E740481C1C}">
                  <a14:useLocalDpi xmlns:a14="http://schemas.microsoft.com/office/drawing/2010/main" val="0"/>
                </a:ext>
              </a:extLst>
            </a:blip>
            <a:srcRect b="58242"/>
            <a:stretch/>
          </p:blipFill>
          <p:spPr bwMode="auto">
            <a:xfrm>
              <a:off x="-27598" y="0"/>
              <a:ext cx="12219598" cy="144780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1634938" y="533172"/>
              <a:ext cx="9132856" cy="951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grpSp>
      <p:sp>
        <p:nvSpPr>
          <p:cNvPr id="3" name="Espace réservé du contenu 2"/>
          <p:cNvSpPr>
            <a:spLocks noGrp="1"/>
          </p:cNvSpPr>
          <p:nvPr>
            <p:ph idx="1"/>
          </p:nvPr>
        </p:nvSpPr>
        <p:spPr>
          <a:xfrm>
            <a:off x="1573666" y="1737092"/>
            <a:ext cx="9317247" cy="4651008"/>
          </a:xfrm>
        </p:spPr>
        <p:txBody>
          <a:bodyPr>
            <a:noAutofit/>
          </a:bodyPr>
          <a:lstStyle/>
          <a:p>
            <a:pPr marL="118872" indent="0">
              <a:buNone/>
            </a:pPr>
            <a:r>
              <a:rPr lang="fr-CH" sz="1800" dirty="0" smtClean="0">
                <a:latin typeface="Calibri" panose="020F0502020204030204" pitchFamily="34" charset="0"/>
              </a:rPr>
              <a:t> </a:t>
            </a:r>
            <a:endParaRPr lang="fr-CH" sz="1800" b="1" dirty="0" smtClean="0">
              <a:latin typeface="Calibri" panose="020F0502020204030204" pitchFamily="34" charset="0"/>
            </a:endParaRPr>
          </a:p>
          <a:p>
            <a:r>
              <a:rPr lang="fr-CH" sz="3100" dirty="0" smtClean="0">
                <a:latin typeface="Calibri" panose="020F0502020204030204" pitchFamily="34" charset="0"/>
              </a:rPr>
              <a:t>Réseau difficile à mettre en place avec les pharmaciens</a:t>
            </a:r>
            <a:endParaRPr lang="fr-CH" sz="3100" b="1" dirty="0" smtClean="0">
              <a:latin typeface="Calibri" panose="020F0502020204030204" pitchFamily="34" charset="0"/>
            </a:endParaRPr>
          </a:p>
          <a:p>
            <a:r>
              <a:rPr lang="fr-CH" sz="3100" dirty="0" smtClean="0">
                <a:latin typeface="Calibri" panose="020F0502020204030204" pitchFamily="34" charset="0"/>
              </a:rPr>
              <a:t>- politique</a:t>
            </a:r>
          </a:p>
          <a:p>
            <a:r>
              <a:rPr lang="fr-CH" sz="3100" dirty="0" smtClean="0">
                <a:latin typeface="Calibri" panose="020F0502020204030204" pitchFamily="34" charset="0"/>
              </a:rPr>
              <a:t>- peu rémunérateur</a:t>
            </a:r>
          </a:p>
          <a:p>
            <a:r>
              <a:rPr lang="fr-CH" sz="3100" dirty="0" smtClean="0">
                <a:latin typeface="Calibri" panose="020F0502020204030204" pitchFamily="34" charset="0"/>
              </a:rPr>
              <a:t>- chronophage</a:t>
            </a:r>
          </a:p>
          <a:p>
            <a:endParaRPr lang="fr-CH" sz="800" dirty="0" smtClean="0">
              <a:latin typeface="Calibri" panose="020F0502020204030204" pitchFamily="34" charset="0"/>
            </a:endParaRPr>
          </a:p>
          <a:p>
            <a:r>
              <a:rPr lang="fr-CH" sz="3100" dirty="0" smtClean="0">
                <a:latin typeface="Calibri" panose="020F0502020204030204" pitchFamily="34" charset="0"/>
              </a:rPr>
              <a:t>Expérience Delta – Retis</a:t>
            </a:r>
          </a:p>
          <a:p>
            <a:r>
              <a:rPr lang="fr-CH" sz="3100" dirty="0" smtClean="0">
                <a:latin typeface="Calibri" panose="020F0502020204030204" pitchFamily="34" charset="0"/>
              </a:rPr>
              <a:t>Réseau indispensable pour gérer les addictions</a:t>
            </a:r>
          </a:p>
          <a:p>
            <a:r>
              <a:rPr lang="fr-CH" sz="3100" dirty="0" smtClean="0">
                <a:latin typeface="Calibri" panose="020F0502020204030204" pitchFamily="34" charset="0"/>
              </a:rPr>
              <a:t>Réconciliation des traitements</a:t>
            </a:r>
          </a:p>
          <a:p>
            <a:endParaRPr lang="fr-CH" sz="3100" dirty="0">
              <a:latin typeface="Calibri" panose="020F0502020204030204" pitchFamily="34" charset="0"/>
            </a:endParaRPr>
          </a:p>
          <a:p>
            <a:endParaRPr lang="fr-CH" sz="3100" dirty="0" smtClean="0">
              <a:latin typeface="Calibri" panose="020F0502020204030204" pitchFamily="34" charset="0"/>
            </a:endParaRPr>
          </a:p>
          <a:p>
            <a:r>
              <a:rPr lang="fr-CH" sz="3100" dirty="0" smtClean="0">
                <a:latin typeface="Calibri" panose="020F0502020204030204" pitchFamily="34" charset="0"/>
              </a:rPr>
              <a:t/>
            </a:r>
            <a:br>
              <a:rPr lang="fr-CH" sz="3100" dirty="0" smtClean="0">
                <a:latin typeface="Calibri" panose="020F0502020204030204" pitchFamily="34" charset="0"/>
              </a:rPr>
            </a:br>
            <a:r>
              <a:rPr lang="fr-CH" sz="600" dirty="0" smtClean="0">
                <a:latin typeface="Calibri" panose="020F0502020204030204" pitchFamily="34" charset="0"/>
              </a:rPr>
              <a:t/>
            </a:r>
            <a:br>
              <a:rPr lang="fr-CH" sz="600" dirty="0" smtClean="0">
                <a:latin typeface="Calibri" panose="020F0502020204030204" pitchFamily="34" charset="0"/>
              </a:rPr>
            </a:br>
            <a:endParaRPr lang="fr-CH" sz="600" dirty="0" smtClean="0">
              <a:latin typeface="Calibri" panose="020F0502020204030204" pitchFamily="34" charset="0"/>
            </a:endParaRPr>
          </a:p>
          <a:p>
            <a:pPr marL="118872" indent="0">
              <a:spcAft>
                <a:spcPts val="1200"/>
              </a:spcAft>
              <a:buNone/>
            </a:pPr>
            <a:r>
              <a:rPr lang="fr-CH" sz="3100" dirty="0" smtClean="0">
                <a:latin typeface="Calibri" panose="020F0502020204030204" pitchFamily="34" charset="0"/>
              </a:rPr>
              <a:t>				</a:t>
            </a:r>
            <a:r>
              <a:rPr lang="fr-CH" sz="1200" dirty="0" smtClean="0">
                <a:latin typeface="Calibri" panose="020F0502020204030204" pitchFamily="34" charset="0"/>
              </a:rPr>
              <a:t>TOX Centre suisse d’information toxicologique: mars 2013</a:t>
            </a:r>
            <a:endParaRPr lang="fr-CH" sz="1200" dirty="0">
              <a:latin typeface="Calibri" panose="020F0502020204030204" pitchFamily="34" charset="0"/>
            </a:endParaRPr>
          </a:p>
        </p:txBody>
      </p:sp>
      <p:sp>
        <p:nvSpPr>
          <p:cNvPr id="11" name="Titre 1"/>
          <p:cNvSpPr txBox="1">
            <a:spLocks/>
          </p:cNvSpPr>
          <p:nvPr/>
        </p:nvSpPr>
        <p:spPr>
          <a:xfrm>
            <a:off x="-1" y="684000"/>
            <a:ext cx="12192001" cy="80858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lnSpc>
                <a:spcPct val="90000"/>
              </a:lnSpc>
            </a:pPr>
            <a:r>
              <a:rPr lang="fr-CH" sz="4000" cap="all" dirty="0" smtClean="0">
                <a:solidFill>
                  <a:schemeClr val="accent1">
                    <a:lumMod val="50000"/>
                  </a:schemeClr>
                </a:solidFill>
                <a:effectLst>
                  <a:outerShdw blurRad="38100" dist="38100" dir="2700000" algn="tl">
                    <a:srgbClr val="000000">
                      <a:alpha val="43137"/>
                    </a:srgbClr>
                  </a:outerShdw>
                </a:effectLst>
                <a:latin typeface="Helvetica LT Std Cond Blk" pitchFamily="34" charset="0"/>
              </a:rPr>
              <a:t>Réseau des professionnels</a:t>
            </a:r>
            <a:endParaRPr lang="fr-CH" sz="4000" cap="all" dirty="0">
              <a:solidFill>
                <a:schemeClr val="accent1">
                  <a:lumMod val="50000"/>
                </a:schemeClr>
              </a:solidFill>
              <a:effectLst>
                <a:outerShdw blurRad="38100" dist="38100" dir="2700000" algn="tl">
                  <a:srgbClr val="000000">
                    <a:alpha val="43137"/>
                  </a:srgbClr>
                </a:outerShdw>
              </a:effectLst>
              <a:latin typeface="Helvetica LT Std Cond Blk" pitchFamily="34" charset="0"/>
            </a:endParaRPr>
          </a:p>
        </p:txBody>
      </p:sp>
      <p:grpSp>
        <p:nvGrpSpPr>
          <p:cNvPr id="12" name="Groupe 11"/>
          <p:cNvGrpSpPr/>
          <p:nvPr/>
        </p:nvGrpSpPr>
        <p:grpSpPr>
          <a:xfrm>
            <a:off x="-1" y="1447800"/>
            <a:ext cx="12192002" cy="301172"/>
            <a:chOff x="-1" y="1447800"/>
            <a:chExt cx="12192002" cy="301172"/>
          </a:xfrm>
        </p:grpSpPr>
        <p:pic>
          <p:nvPicPr>
            <p:cNvPr id="13"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150" t="31932" r="2428" b="50000"/>
            <a:stretch/>
          </p:blipFill>
          <p:spPr bwMode="auto">
            <a:xfrm>
              <a:off x="-1" y="1447800"/>
              <a:ext cx="1590563" cy="3011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1573665"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3139590"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4704716"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6270641"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7831793"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9396919"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10433606"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r="85650" b="50000"/>
            <a:stretch/>
          </p:blipFill>
          <p:spPr bwMode="auto">
            <a:xfrm>
              <a:off x="12000657" y="1447800"/>
              <a:ext cx="191344" cy="301172"/>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Espace réservé de la date 3"/>
          <p:cNvSpPr>
            <a:spLocks noGrp="1"/>
          </p:cNvSpPr>
          <p:nvPr>
            <p:ph type="dt" sz="half" idx="10"/>
          </p:nvPr>
        </p:nvSpPr>
        <p:spPr>
          <a:xfrm>
            <a:off x="13851" y="6567060"/>
            <a:ext cx="2844800" cy="274320"/>
          </a:xfrm>
        </p:spPr>
        <p:txBody>
          <a:bodyPr/>
          <a:lstStyle/>
          <a:p>
            <a:r>
              <a:rPr lang="fr-CH" sz="1100" dirty="0" smtClean="0">
                <a:solidFill>
                  <a:schemeClr val="bg1">
                    <a:lumMod val="50000"/>
                  </a:schemeClr>
                </a:solidFill>
                <a:latin typeface="Arial" panose="020B0604020202020204" pitchFamily="34" charset="0"/>
                <a:cs typeface="Arial" panose="020B0604020202020204" pitchFamily="34" charset="0"/>
              </a:rPr>
              <a:t>9 octobre 2014</a:t>
            </a:r>
            <a:endParaRPr lang="fr-CH" sz="1100" dirty="0">
              <a:solidFill>
                <a:schemeClr val="bg1">
                  <a:lumMod val="50000"/>
                </a:schemeClr>
              </a:solidFill>
              <a:latin typeface="Arial" panose="020B0604020202020204" pitchFamily="34" charset="0"/>
              <a:cs typeface="Arial" panose="020B0604020202020204" pitchFamily="34" charset="0"/>
            </a:endParaRPr>
          </a:p>
        </p:txBody>
      </p:sp>
      <p:sp>
        <p:nvSpPr>
          <p:cNvPr id="26" name="Espace réservé du pied de page 4"/>
          <p:cNvSpPr>
            <a:spLocks noGrp="1"/>
          </p:cNvSpPr>
          <p:nvPr>
            <p:ph type="ftr" sz="quarter" idx="11"/>
          </p:nvPr>
        </p:nvSpPr>
        <p:spPr>
          <a:xfrm>
            <a:off x="0" y="6567060"/>
            <a:ext cx="12192000" cy="263236"/>
          </a:xfrm>
        </p:spPr>
        <p:txBody>
          <a:bodyPr/>
          <a:lstStyle>
            <a:lvl1pPr algn="ctr">
              <a:defRPr/>
            </a:lvl1pPr>
          </a:lstStyle>
          <a:p>
            <a:r>
              <a:rPr lang="fr-CH" sz="1100" dirty="0" smtClean="0">
                <a:solidFill>
                  <a:schemeClr val="bg1">
                    <a:lumMod val="50000"/>
                  </a:schemeClr>
                </a:solidFill>
                <a:latin typeface="Arial" panose="020B0604020202020204" pitchFamily="34" charset="0"/>
                <a:cs typeface="Arial" panose="020B0604020202020204" pitchFamily="34" charset="0"/>
              </a:rPr>
              <a:t>14</a:t>
            </a:r>
            <a:r>
              <a:rPr lang="fr-CH" sz="1100" baseline="30000" dirty="0" smtClean="0">
                <a:solidFill>
                  <a:schemeClr val="bg1">
                    <a:lumMod val="50000"/>
                  </a:schemeClr>
                </a:solidFill>
                <a:latin typeface="Arial" panose="020B0604020202020204" pitchFamily="34" charset="0"/>
                <a:cs typeface="Arial" panose="020B0604020202020204" pitchFamily="34" charset="0"/>
              </a:rPr>
              <a:t>e</a:t>
            </a:r>
            <a:r>
              <a:rPr lang="fr-CH" sz="1100" dirty="0" smtClean="0">
                <a:solidFill>
                  <a:schemeClr val="bg1">
                    <a:lumMod val="50000"/>
                  </a:schemeClr>
                </a:solidFill>
                <a:latin typeface="Arial" panose="020B0604020202020204" pitchFamily="34" charset="0"/>
                <a:cs typeface="Arial" panose="020B0604020202020204" pitchFamily="34" charset="0"/>
              </a:rPr>
              <a:t> journée d'addictologie   -   Les benzos à la pharmacie</a:t>
            </a:r>
            <a:endParaRPr lang="fr-CH" sz="1100" dirty="0">
              <a:solidFill>
                <a:schemeClr val="bg1">
                  <a:lumMod val="50000"/>
                </a:schemeClr>
              </a:solidFill>
              <a:latin typeface="Arial" panose="020B0604020202020204" pitchFamily="34" charset="0"/>
              <a:cs typeface="Arial" panose="020B0604020202020204" pitchFamily="34" charset="0"/>
            </a:endParaRPr>
          </a:p>
        </p:txBody>
      </p:sp>
      <p:sp>
        <p:nvSpPr>
          <p:cNvPr id="27" name="Espace réservé du numéro de diapositive 5"/>
          <p:cNvSpPr>
            <a:spLocks noGrp="1"/>
          </p:cNvSpPr>
          <p:nvPr>
            <p:ph type="sldNum" sz="quarter" idx="12"/>
          </p:nvPr>
        </p:nvSpPr>
        <p:spPr>
          <a:xfrm>
            <a:off x="11202440" y="6567060"/>
            <a:ext cx="978485" cy="274320"/>
          </a:xfrm>
        </p:spPr>
        <p:txBody>
          <a:bodyPr/>
          <a:lstStyle/>
          <a:p>
            <a:fld id="{AC9F5A5A-694D-4E8C-B305-FC3A809E4942}" type="slidenum">
              <a:rPr lang="fr-CH" sz="1100" smtClean="0">
                <a:solidFill>
                  <a:schemeClr val="bg1">
                    <a:lumMod val="50000"/>
                  </a:schemeClr>
                </a:solidFill>
                <a:latin typeface="Arial" panose="020B0604020202020204" pitchFamily="34" charset="0"/>
                <a:cs typeface="Arial" panose="020B0604020202020204" pitchFamily="34" charset="0"/>
              </a:rPr>
              <a:t>22</a:t>
            </a:fld>
            <a:endParaRPr lang="fr-CH" sz="11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3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fade">
                                      <p:cBhvr>
                                        <p:cTn id="5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e 22"/>
          <p:cNvGrpSpPr/>
          <p:nvPr/>
        </p:nvGrpSpPr>
        <p:grpSpPr>
          <a:xfrm>
            <a:off x="-27598" y="0"/>
            <a:ext cx="12219598" cy="1484783"/>
            <a:chOff x="-27598" y="0"/>
            <a:chExt cx="12219598" cy="1484783"/>
          </a:xfrm>
        </p:grpSpPr>
        <p:pic>
          <p:nvPicPr>
            <p:cNvPr id="24" name="Picture 2" descr="http://comps.canstockphoto.com/can-stock-photo_csp16161264.jpg"/>
            <p:cNvPicPr>
              <a:picLocks noChangeAspect="1" noChangeArrowheads="1"/>
            </p:cNvPicPr>
            <p:nvPr/>
          </p:nvPicPr>
          <p:blipFill rotWithShape="1">
            <a:blip r:embed="rId2">
              <a:extLst>
                <a:ext uri="{28A0092B-C50C-407E-A947-70E740481C1C}">
                  <a14:useLocalDpi xmlns:a14="http://schemas.microsoft.com/office/drawing/2010/main" val="0"/>
                </a:ext>
              </a:extLst>
            </a:blip>
            <a:srcRect b="58242"/>
            <a:stretch/>
          </p:blipFill>
          <p:spPr bwMode="auto">
            <a:xfrm>
              <a:off x="-27598" y="0"/>
              <a:ext cx="12219598" cy="144780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1634938" y="533172"/>
              <a:ext cx="9132856" cy="951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grpSp>
      <p:sp>
        <p:nvSpPr>
          <p:cNvPr id="3" name="Espace réservé du contenu 2"/>
          <p:cNvSpPr>
            <a:spLocks noGrp="1"/>
          </p:cNvSpPr>
          <p:nvPr>
            <p:ph idx="1"/>
          </p:nvPr>
        </p:nvSpPr>
        <p:spPr>
          <a:xfrm>
            <a:off x="1573665" y="1872000"/>
            <a:ext cx="9442282" cy="4389106"/>
          </a:xfrm>
        </p:spPr>
        <p:txBody>
          <a:bodyPr>
            <a:noAutofit/>
          </a:bodyPr>
          <a:lstStyle/>
          <a:p>
            <a:pPr marL="118872" indent="0">
              <a:buNone/>
            </a:pPr>
            <a:endParaRPr lang="fr-CH" sz="1800" b="1" dirty="0">
              <a:latin typeface="Calibri" panose="020F0502020204030204" pitchFamily="34" charset="0"/>
            </a:endParaRPr>
          </a:p>
          <a:p>
            <a:r>
              <a:rPr lang="fr-CH" dirty="0" smtClean="0">
                <a:latin typeface="Calibri" panose="020F0502020204030204" pitchFamily="34" charset="0"/>
              </a:rPr>
              <a:t>Tableau positif du pharmacien</a:t>
            </a:r>
          </a:p>
          <a:p>
            <a:endParaRPr lang="fr-CH" sz="1600" dirty="0" smtClean="0">
              <a:latin typeface="Calibri" panose="020F0502020204030204" pitchFamily="34" charset="0"/>
            </a:endParaRPr>
          </a:p>
          <a:p>
            <a:r>
              <a:rPr lang="fr-CH" dirty="0" smtClean="0">
                <a:latin typeface="Calibri" panose="020F0502020204030204" pitchFamily="34" charset="0"/>
              </a:rPr>
              <a:t>Les benzos représentent peu de mouvements mais engendrent des mobilisations multiples</a:t>
            </a:r>
          </a:p>
          <a:p>
            <a:endParaRPr lang="fr-CH" sz="1600" dirty="0" smtClean="0">
              <a:latin typeface="Calibri" panose="020F0502020204030204" pitchFamily="34" charset="0"/>
            </a:endParaRPr>
          </a:p>
          <a:p>
            <a:r>
              <a:rPr lang="fr-CH" dirty="0" smtClean="0">
                <a:latin typeface="Calibri" panose="020F0502020204030204" pitchFamily="34" charset="0"/>
              </a:rPr>
              <a:t>Message du pharmacien pour cette journée :</a:t>
            </a:r>
          </a:p>
          <a:p>
            <a:endParaRPr lang="fr-CH" dirty="0" smtClean="0">
              <a:latin typeface="Calibri" panose="020F0502020204030204" pitchFamily="34" charset="0"/>
            </a:endParaRPr>
          </a:p>
          <a:p>
            <a:r>
              <a:rPr lang="fr-CH" dirty="0" smtClean="0">
                <a:latin typeface="Calibri" panose="020F0502020204030204" pitchFamily="34" charset="0"/>
              </a:rPr>
              <a:t>                     </a:t>
            </a:r>
            <a:r>
              <a:rPr lang="fr-CH" b="1" dirty="0" smtClean="0">
                <a:latin typeface="Calibri" panose="020F0502020204030204" pitchFamily="34" charset="0"/>
              </a:rPr>
              <a:t>Travailler en réseau</a:t>
            </a:r>
          </a:p>
          <a:p>
            <a:endParaRPr lang="fr-CH" sz="1600" dirty="0" smtClean="0">
              <a:latin typeface="Calibri" panose="020F0502020204030204" pitchFamily="34" charset="0"/>
            </a:endParaRPr>
          </a:p>
          <a:p>
            <a:endParaRPr lang="fr-CH" dirty="0" smtClean="0">
              <a:latin typeface="Calibri" panose="020F0502020204030204" pitchFamily="34" charset="0"/>
            </a:endParaRPr>
          </a:p>
          <a:p>
            <a:pPr marL="118872" indent="0">
              <a:buNone/>
            </a:pPr>
            <a:endParaRPr lang="fr-CH" dirty="0" smtClean="0">
              <a:latin typeface="Calibri" panose="020F0502020204030204" pitchFamily="34" charset="0"/>
            </a:endParaRPr>
          </a:p>
          <a:p>
            <a:pPr marL="118872" indent="0">
              <a:buNone/>
            </a:pPr>
            <a:endParaRPr lang="fr-CH" dirty="0">
              <a:latin typeface="Calibri" panose="020F0502020204030204" pitchFamily="34" charset="0"/>
            </a:endParaRPr>
          </a:p>
          <a:p>
            <a:pPr marL="118872" indent="0">
              <a:buNone/>
            </a:pPr>
            <a:endParaRPr lang="fr-CH" dirty="0" smtClean="0">
              <a:latin typeface="Calibri" panose="020F0502020204030204" pitchFamily="34" charset="0"/>
            </a:endParaRPr>
          </a:p>
          <a:p>
            <a:pPr marL="118872" indent="0">
              <a:buNone/>
            </a:pPr>
            <a:endParaRPr lang="fr-CH" dirty="0" smtClean="0">
              <a:latin typeface="Calibri" panose="020F0502020204030204" pitchFamily="34" charset="0"/>
            </a:endParaRPr>
          </a:p>
          <a:p>
            <a:pPr marL="118872" indent="0">
              <a:buNone/>
            </a:pPr>
            <a:endParaRPr lang="fr-CH" sz="4200" dirty="0" smtClean="0">
              <a:latin typeface="Calibri" panose="020F0502020204030204" pitchFamily="34" charset="0"/>
            </a:endParaRPr>
          </a:p>
          <a:p>
            <a:endParaRPr lang="fr-CH" sz="4200" dirty="0">
              <a:latin typeface="Calibri" panose="020F0502020204030204" pitchFamily="34" charset="0"/>
            </a:endParaRPr>
          </a:p>
        </p:txBody>
      </p:sp>
      <p:sp>
        <p:nvSpPr>
          <p:cNvPr id="8" name="Titre 1"/>
          <p:cNvSpPr txBox="1">
            <a:spLocks/>
          </p:cNvSpPr>
          <p:nvPr/>
        </p:nvSpPr>
        <p:spPr>
          <a:xfrm>
            <a:off x="-1" y="684000"/>
            <a:ext cx="12192001" cy="80858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fr-CH" sz="4000" cap="all" dirty="0">
                <a:solidFill>
                  <a:schemeClr val="accent1">
                    <a:lumMod val="50000"/>
                  </a:schemeClr>
                </a:solidFill>
                <a:effectLst>
                  <a:outerShdw blurRad="38100" dist="38100" dir="2700000" algn="tl">
                    <a:srgbClr val="000000">
                      <a:alpha val="43137"/>
                    </a:srgbClr>
                  </a:outerShdw>
                </a:effectLst>
                <a:latin typeface="Helvetica LT Std Cond Blk" pitchFamily="34" charset="0"/>
              </a:rPr>
              <a:t>É</a:t>
            </a:r>
            <a:r>
              <a:rPr lang="fr-CH" sz="4000" cap="all" dirty="0" smtClean="0">
                <a:solidFill>
                  <a:schemeClr val="accent1">
                    <a:lumMod val="50000"/>
                  </a:schemeClr>
                </a:solidFill>
                <a:effectLst>
                  <a:outerShdw blurRad="38100" dist="38100" dir="2700000" algn="tl">
                    <a:srgbClr val="000000">
                      <a:alpha val="43137"/>
                    </a:srgbClr>
                  </a:outerShdw>
                </a:effectLst>
                <a:latin typeface="Helvetica LT Std Cond Blk" pitchFamily="34" charset="0"/>
              </a:rPr>
              <a:t>pilogue</a:t>
            </a:r>
            <a:endParaRPr lang="fr-CH" sz="4000" cap="all" dirty="0">
              <a:solidFill>
                <a:schemeClr val="accent1">
                  <a:lumMod val="50000"/>
                </a:schemeClr>
              </a:solidFill>
              <a:effectLst>
                <a:outerShdw blurRad="38100" dist="38100" dir="2700000" algn="tl">
                  <a:srgbClr val="000000">
                    <a:alpha val="43137"/>
                  </a:srgbClr>
                </a:outerShdw>
              </a:effectLst>
              <a:latin typeface="Helvetica LT Std Cond Blk" pitchFamily="34" charset="0"/>
            </a:endParaRPr>
          </a:p>
        </p:txBody>
      </p:sp>
      <p:grpSp>
        <p:nvGrpSpPr>
          <p:cNvPr id="9" name="Groupe 8"/>
          <p:cNvGrpSpPr/>
          <p:nvPr/>
        </p:nvGrpSpPr>
        <p:grpSpPr>
          <a:xfrm>
            <a:off x="-1" y="1447800"/>
            <a:ext cx="12192002" cy="301172"/>
            <a:chOff x="-1" y="1447800"/>
            <a:chExt cx="12192002" cy="301172"/>
          </a:xfrm>
        </p:grpSpPr>
        <p:pic>
          <p:nvPicPr>
            <p:cNvPr id="10"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150" t="31932" r="2428" b="50000"/>
            <a:stretch/>
          </p:blipFill>
          <p:spPr bwMode="auto">
            <a:xfrm>
              <a:off x="-1" y="1447800"/>
              <a:ext cx="1590563" cy="3011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1573665"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3139590"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4704716"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6270641"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7831793"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9396919"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10433606"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r="85650" b="50000"/>
            <a:stretch/>
          </p:blipFill>
          <p:spPr bwMode="auto">
            <a:xfrm>
              <a:off x="12000657" y="1447800"/>
              <a:ext cx="191344" cy="301172"/>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Espace réservé de la date 3"/>
          <p:cNvSpPr>
            <a:spLocks noGrp="1"/>
          </p:cNvSpPr>
          <p:nvPr>
            <p:ph type="dt" sz="half" idx="10"/>
          </p:nvPr>
        </p:nvSpPr>
        <p:spPr>
          <a:xfrm>
            <a:off x="13851" y="6567060"/>
            <a:ext cx="2844800" cy="274320"/>
          </a:xfrm>
        </p:spPr>
        <p:txBody>
          <a:bodyPr/>
          <a:lstStyle/>
          <a:p>
            <a:r>
              <a:rPr lang="fr-CH" sz="1100" dirty="0" smtClean="0">
                <a:solidFill>
                  <a:schemeClr val="bg1">
                    <a:lumMod val="50000"/>
                  </a:schemeClr>
                </a:solidFill>
                <a:latin typeface="Arial" panose="020B0604020202020204" pitchFamily="34" charset="0"/>
                <a:cs typeface="Arial" panose="020B0604020202020204" pitchFamily="34" charset="0"/>
              </a:rPr>
              <a:t>9 octobre 2014</a:t>
            </a:r>
            <a:endParaRPr lang="fr-CH" sz="1100" dirty="0">
              <a:solidFill>
                <a:schemeClr val="bg1">
                  <a:lumMod val="50000"/>
                </a:schemeClr>
              </a:solidFill>
              <a:latin typeface="Arial" panose="020B0604020202020204" pitchFamily="34" charset="0"/>
              <a:cs typeface="Arial" panose="020B0604020202020204" pitchFamily="34" charset="0"/>
            </a:endParaRPr>
          </a:p>
        </p:txBody>
      </p:sp>
      <p:sp>
        <p:nvSpPr>
          <p:cNvPr id="28" name="Espace réservé du pied de page 4"/>
          <p:cNvSpPr>
            <a:spLocks noGrp="1"/>
          </p:cNvSpPr>
          <p:nvPr>
            <p:ph type="ftr" sz="quarter" idx="11"/>
          </p:nvPr>
        </p:nvSpPr>
        <p:spPr>
          <a:xfrm>
            <a:off x="0" y="6567060"/>
            <a:ext cx="12192000" cy="263236"/>
          </a:xfrm>
        </p:spPr>
        <p:txBody>
          <a:bodyPr/>
          <a:lstStyle>
            <a:lvl1pPr algn="ctr">
              <a:defRPr/>
            </a:lvl1pPr>
          </a:lstStyle>
          <a:p>
            <a:r>
              <a:rPr lang="fr-CH" sz="1100" dirty="0" smtClean="0">
                <a:solidFill>
                  <a:schemeClr val="bg1">
                    <a:lumMod val="50000"/>
                  </a:schemeClr>
                </a:solidFill>
                <a:latin typeface="Arial" panose="020B0604020202020204" pitchFamily="34" charset="0"/>
                <a:cs typeface="Arial" panose="020B0604020202020204" pitchFamily="34" charset="0"/>
              </a:rPr>
              <a:t>14</a:t>
            </a:r>
            <a:r>
              <a:rPr lang="fr-CH" sz="1100" baseline="30000" dirty="0" smtClean="0">
                <a:solidFill>
                  <a:schemeClr val="bg1">
                    <a:lumMod val="50000"/>
                  </a:schemeClr>
                </a:solidFill>
                <a:latin typeface="Arial" panose="020B0604020202020204" pitchFamily="34" charset="0"/>
                <a:cs typeface="Arial" panose="020B0604020202020204" pitchFamily="34" charset="0"/>
              </a:rPr>
              <a:t>e</a:t>
            </a:r>
            <a:r>
              <a:rPr lang="fr-CH" sz="1100" dirty="0" smtClean="0">
                <a:solidFill>
                  <a:schemeClr val="bg1">
                    <a:lumMod val="50000"/>
                  </a:schemeClr>
                </a:solidFill>
                <a:latin typeface="Arial" panose="020B0604020202020204" pitchFamily="34" charset="0"/>
                <a:cs typeface="Arial" panose="020B0604020202020204" pitchFamily="34" charset="0"/>
              </a:rPr>
              <a:t> journée d'addictologie   -   Les benzos à la pharmacie</a:t>
            </a:r>
            <a:endParaRPr lang="fr-CH" sz="1100" dirty="0">
              <a:solidFill>
                <a:schemeClr val="bg1">
                  <a:lumMod val="50000"/>
                </a:schemeClr>
              </a:solidFill>
              <a:latin typeface="Arial" panose="020B0604020202020204" pitchFamily="34" charset="0"/>
              <a:cs typeface="Arial" panose="020B0604020202020204" pitchFamily="34" charset="0"/>
            </a:endParaRPr>
          </a:p>
        </p:txBody>
      </p:sp>
      <p:sp>
        <p:nvSpPr>
          <p:cNvPr id="29" name="Espace réservé du numéro de diapositive 5"/>
          <p:cNvSpPr>
            <a:spLocks noGrp="1"/>
          </p:cNvSpPr>
          <p:nvPr>
            <p:ph type="sldNum" sz="quarter" idx="12"/>
          </p:nvPr>
        </p:nvSpPr>
        <p:spPr>
          <a:xfrm>
            <a:off x="11202440" y="6567060"/>
            <a:ext cx="978485" cy="274320"/>
          </a:xfrm>
        </p:spPr>
        <p:txBody>
          <a:bodyPr/>
          <a:lstStyle/>
          <a:p>
            <a:fld id="{AC9F5A5A-694D-4E8C-B305-FC3A809E4942}" type="slidenum">
              <a:rPr lang="fr-CH" sz="1100" smtClean="0">
                <a:solidFill>
                  <a:schemeClr val="bg1">
                    <a:lumMod val="50000"/>
                  </a:schemeClr>
                </a:solidFill>
                <a:latin typeface="Arial" panose="020B0604020202020204" pitchFamily="34" charset="0"/>
                <a:cs typeface="Arial" panose="020B0604020202020204" pitchFamily="34" charset="0"/>
              </a:rPr>
              <a:t>23</a:t>
            </a:fld>
            <a:endParaRPr lang="fr-CH" sz="11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757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2485995" y="1798492"/>
            <a:ext cx="7276610" cy="2552131"/>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lnSpc>
                <a:spcPct val="90000"/>
              </a:lnSpc>
            </a:pPr>
            <a:r>
              <a:rPr lang="fr-CH" sz="19900" cap="all" dirty="0" smtClean="0">
                <a:solidFill>
                  <a:srgbClr val="FFC000"/>
                </a:solidFill>
                <a:effectLst>
                  <a:outerShdw blurRad="38100" dist="38100" dir="2700000" algn="tl">
                    <a:srgbClr val="000000">
                      <a:alpha val="43137"/>
                    </a:srgbClr>
                  </a:outerShdw>
                </a:effectLst>
                <a:latin typeface="Helvetica LT Std Cond Blk" pitchFamily="34" charset="0"/>
              </a:rPr>
              <a:t>Fin</a:t>
            </a:r>
            <a:endParaRPr lang="fr-CH" sz="1100" dirty="0">
              <a:solidFill>
                <a:srgbClr val="FF0000"/>
              </a:solidFill>
              <a:effectLst>
                <a:outerShdw blurRad="38100" dist="38100" dir="2700000" algn="tl">
                  <a:srgbClr val="000000">
                    <a:alpha val="43137"/>
                  </a:srgbClr>
                </a:outerShdw>
              </a:effectLst>
              <a:latin typeface="Calibri" panose="020F0502020204030204" pitchFamily="34" charset="0"/>
            </a:endParaRPr>
          </a:p>
        </p:txBody>
      </p:sp>
      <p:pic>
        <p:nvPicPr>
          <p:cNvPr id="19" name="Picture 6" descr="http://comps.canstockphoto.com/can-stock-photo_csp16161264.jpg"/>
          <p:cNvPicPr>
            <a:picLocks noChangeAspect="1" noChangeArrowheads="1"/>
          </p:cNvPicPr>
          <p:nvPr/>
        </p:nvPicPr>
        <p:blipFill rotWithShape="1">
          <a:blip r:embed="rId3">
            <a:extLst>
              <a:ext uri="{28A0092B-C50C-407E-A947-70E740481C1C}">
                <a14:useLocalDpi xmlns:a14="http://schemas.microsoft.com/office/drawing/2010/main" val="0"/>
              </a:ext>
            </a:extLst>
          </a:blip>
          <a:srcRect t="68426" b="11597"/>
          <a:stretch/>
        </p:blipFill>
        <p:spPr bwMode="auto">
          <a:xfrm>
            <a:off x="-1" y="5306291"/>
            <a:ext cx="12192001" cy="154918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www.clementdemangel.fr/Resources/rideau-bleu.png"/>
          <p:cNvPicPr>
            <a:picLocks noChangeAspect="1" noChangeArrowheads="1"/>
          </p:cNvPicPr>
          <p:nvPr/>
        </p:nvPicPr>
        <p:blipFill rotWithShape="1">
          <a:blip r:embed="rId4">
            <a:extLst>
              <a:ext uri="{28A0092B-C50C-407E-A947-70E740481C1C}">
                <a14:useLocalDpi xmlns:a14="http://schemas.microsoft.com/office/drawing/2010/main" val="0"/>
              </a:ext>
            </a:extLst>
          </a:blip>
          <a:srcRect l="-196" t="26039" r="1" b="1827"/>
          <a:stretch/>
        </p:blipFill>
        <p:spPr bwMode="auto">
          <a:xfrm>
            <a:off x="1343472" y="523009"/>
            <a:ext cx="9523556" cy="4940300"/>
          </a:xfrm>
          <a:prstGeom prst="rect">
            <a:avLst/>
          </a:prstGeom>
          <a:noFill/>
          <a:extLst>
            <a:ext uri="{909E8E84-426E-40DD-AFC4-6F175D3DCCD1}">
              <a14:hiddenFill xmlns:a14="http://schemas.microsoft.com/office/drawing/2010/main">
                <a:solidFill>
                  <a:srgbClr val="FFFFFF"/>
                </a:solidFill>
              </a14:hiddenFill>
            </a:ext>
          </a:extLst>
        </p:spPr>
      </p:pic>
      <p:sp>
        <p:nvSpPr>
          <p:cNvPr id="26" name="Titre 1"/>
          <p:cNvSpPr txBox="1">
            <a:spLocks/>
          </p:cNvSpPr>
          <p:nvPr/>
        </p:nvSpPr>
        <p:spPr>
          <a:xfrm>
            <a:off x="2466945" y="3427737"/>
            <a:ext cx="7276610" cy="715637"/>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lnSpc>
                <a:spcPct val="90000"/>
              </a:lnSpc>
            </a:pPr>
            <a:r>
              <a:rPr lang="fr-CH" sz="4800" dirty="0" smtClean="0">
                <a:solidFill>
                  <a:srgbClr val="FF0000"/>
                </a:solidFill>
                <a:effectLst>
                  <a:outerShdw blurRad="38100" dist="38100" dir="2700000" algn="tl">
                    <a:srgbClr val="000000">
                      <a:alpha val="43137"/>
                    </a:srgbClr>
                  </a:outerShdw>
                </a:effectLst>
                <a:latin typeface="Calibri" panose="020F0502020204030204" pitchFamily="34" charset="0"/>
              </a:rPr>
              <a:t>Merci de votre attention</a:t>
            </a:r>
            <a:endParaRPr lang="fr-CH" sz="2000" dirty="0">
              <a:solidFill>
                <a:srgbClr val="FF0000"/>
              </a:solidFill>
              <a:effectLst>
                <a:outerShdw blurRad="38100" dist="38100" dir="2700000" algn="tl">
                  <a:srgbClr val="000000">
                    <a:alpha val="43137"/>
                  </a:srgbClr>
                </a:outerShdw>
              </a:effectLst>
              <a:latin typeface="Calibri" panose="020F0502020204030204" pitchFamily="34" charset="0"/>
            </a:endParaRPr>
          </a:p>
        </p:txBody>
      </p:sp>
      <p:pic>
        <p:nvPicPr>
          <p:cNvPr id="20" name="Picture 6" descr="http://comps.canstockphoto.com/can-stock-photo_csp16161264.jpg"/>
          <p:cNvPicPr>
            <a:picLocks noChangeAspect="1" noChangeArrowheads="1"/>
          </p:cNvPicPr>
          <p:nvPr/>
        </p:nvPicPr>
        <p:blipFill rotWithShape="1">
          <a:blip r:embed="rId3">
            <a:extLst>
              <a:ext uri="{28A0092B-C50C-407E-A947-70E740481C1C}">
                <a14:useLocalDpi xmlns:a14="http://schemas.microsoft.com/office/drawing/2010/main" val="0"/>
              </a:ext>
            </a:extLst>
          </a:blip>
          <a:srcRect t="-1" r="87045" b="11599"/>
          <a:stretch/>
        </p:blipFill>
        <p:spPr bwMode="auto">
          <a:xfrm>
            <a:off x="1" y="0"/>
            <a:ext cx="1579418" cy="685547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comps.canstockphoto.com/can-stock-photo_csp16161264.jpg"/>
          <p:cNvPicPr>
            <a:picLocks noChangeAspect="1" noChangeArrowheads="1"/>
          </p:cNvPicPr>
          <p:nvPr/>
        </p:nvPicPr>
        <p:blipFill rotWithShape="1">
          <a:blip r:embed="rId3">
            <a:extLst>
              <a:ext uri="{28A0092B-C50C-407E-A947-70E740481C1C}">
                <a14:useLocalDpi xmlns:a14="http://schemas.microsoft.com/office/drawing/2010/main" val="0"/>
              </a:ext>
            </a:extLst>
          </a:blip>
          <a:srcRect l="88525" t="268" r="-2" b="11330"/>
          <a:stretch/>
        </p:blipFill>
        <p:spPr bwMode="auto">
          <a:xfrm>
            <a:off x="10792691" y="26555"/>
            <a:ext cx="1399310" cy="6855474"/>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pied de page 3"/>
          <p:cNvSpPr>
            <a:spLocks noGrp="1"/>
          </p:cNvSpPr>
          <p:nvPr>
            <p:ph type="ftr" sz="quarter" idx="11"/>
          </p:nvPr>
        </p:nvSpPr>
        <p:spPr>
          <a:xfrm>
            <a:off x="0" y="4715722"/>
            <a:ext cx="12192000" cy="514369"/>
          </a:xfrm>
        </p:spPr>
        <p:txBody>
          <a:bodyPr/>
          <a:lstStyle/>
          <a:p>
            <a:pPr algn="ctr">
              <a:spcAft>
                <a:spcPts val="600"/>
              </a:spcAft>
            </a:pPr>
            <a:r>
              <a:rPr lang="fr-CH" sz="2400" dirty="0" smtClean="0">
                <a:solidFill>
                  <a:srgbClr val="FFC000"/>
                </a:solidFill>
              </a:rPr>
              <a:t>Robert Massard</a:t>
            </a:r>
            <a:endParaRPr lang="fr-CH" sz="2400" dirty="0">
              <a:solidFill>
                <a:srgbClr val="FFC000"/>
              </a:solidFill>
            </a:endParaRPr>
          </a:p>
        </p:txBody>
      </p:sp>
      <p:pic>
        <p:nvPicPr>
          <p:cNvPr id="10"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5117" b="93860" l="4684" r="99063">
                        <a14:foregroundMark x1="6792" y1="92251" x2="6792" y2="92251"/>
                      </a14:backgroundRemoval>
                    </a14:imgEffect>
                  </a14:imgLayer>
                </a14:imgProps>
              </a:ext>
              <a:ext uri="{28A0092B-C50C-407E-A947-70E740481C1C}">
                <a14:useLocalDpi xmlns:a14="http://schemas.microsoft.com/office/drawing/2010/main" val="0"/>
              </a:ext>
            </a:extLst>
          </a:blip>
          <a:srcRect b="50000"/>
          <a:stretch/>
        </p:blipFill>
        <p:spPr bwMode="auto">
          <a:xfrm>
            <a:off x="11435369" y="4702142"/>
            <a:ext cx="3131985" cy="2507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e 10"/>
          <p:cNvGrpSpPr/>
          <p:nvPr/>
        </p:nvGrpSpPr>
        <p:grpSpPr>
          <a:xfrm>
            <a:off x="-1" y="0"/>
            <a:ext cx="12192001" cy="1122218"/>
            <a:chOff x="-1" y="0"/>
            <a:chExt cx="12192001" cy="1122218"/>
          </a:xfrm>
        </p:grpSpPr>
        <p:pic>
          <p:nvPicPr>
            <p:cNvPr id="12" name="Picture 6" descr="http://comps.canstockphoto.com/can-stock-photo_csp16161264.jpg"/>
            <p:cNvPicPr>
              <a:picLocks noChangeAspect="1" noChangeArrowheads="1"/>
            </p:cNvPicPr>
            <p:nvPr/>
          </p:nvPicPr>
          <p:blipFill rotWithShape="1">
            <a:blip r:embed="rId3">
              <a:extLst>
                <a:ext uri="{28A0092B-C50C-407E-A947-70E740481C1C}">
                  <a14:useLocalDpi xmlns:a14="http://schemas.microsoft.com/office/drawing/2010/main" val="0"/>
                </a:ext>
              </a:extLst>
            </a:blip>
            <a:srcRect b="85529"/>
            <a:stretch/>
          </p:blipFill>
          <p:spPr bwMode="auto">
            <a:xfrm>
              <a:off x="-1" y="0"/>
              <a:ext cx="12192001" cy="11222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comps.canstockphoto.com/can-stock-photo_csp16161264.jpg"/>
            <p:cNvPicPr>
              <a:picLocks noChangeAspect="1" noChangeArrowheads="1"/>
            </p:cNvPicPr>
            <p:nvPr/>
          </p:nvPicPr>
          <p:blipFill rotWithShape="1">
            <a:blip r:embed="rId3">
              <a:extLst>
                <a:ext uri="{28A0092B-C50C-407E-A947-70E740481C1C}">
                  <a14:useLocalDpi xmlns:a14="http://schemas.microsoft.com/office/drawing/2010/main" val="0"/>
                </a:ext>
              </a:extLst>
            </a:blip>
            <a:srcRect l="13639" t="10481" r="80032" b="85562"/>
            <a:stretch/>
          </p:blipFill>
          <p:spPr bwMode="auto">
            <a:xfrm>
              <a:off x="1579419" y="802409"/>
              <a:ext cx="777845" cy="30941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comps.canstockphoto.com/can-stock-photo_csp16161264.jpg"/>
            <p:cNvPicPr>
              <a:picLocks noChangeAspect="1" noChangeArrowheads="1"/>
            </p:cNvPicPr>
            <p:nvPr/>
          </p:nvPicPr>
          <p:blipFill rotWithShape="1">
            <a:blip r:embed="rId3">
              <a:extLst>
                <a:ext uri="{28A0092B-C50C-407E-A947-70E740481C1C}">
                  <a14:useLocalDpi xmlns:a14="http://schemas.microsoft.com/office/drawing/2010/main" val="0"/>
                </a:ext>
              </a:extLst>
            </a:blip>
            <a:srcRect l="80496" t="10481" r="13175" b="85562"/>
            <a:stretch/>
          </p:blipFill>
          <p:spPr bwMode="auto">
            <a:xfrm>
              <a:off x="10022532" y="802409"/>
              <a:ext cx="777845" cy="30941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3107236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2000" fill="hold"/>
                                        <p:tgtEl>
                                          <p:spTgt spid="25"/>
                                        </p:tgtEl>
                                        <p:attrNameLst>
                                          <p:attrName>ppt_x</p:attrName>
                                        </p:attrNameLst>
                                      </p:cBhvr>
                                      <p:tavLst>
                                        <p:tav tm="0">
                                          <p:val>
                                            <p:strVal val="#ppt_x"/>
                                          </p:val>
                                        </p:tav>
                                        <p:tav tm="100000">
                                          <p:val>
                                            <p:strVal val="#ppt_x"/>
                                          </p:val>
                                        </p:tav>
                                      </p:tavLst>
                                    </p:anim>
                                    <p:anim calcmode="lin" valueType="num">
                                      <p:cBhvr additive="base">
                                        <p:cTn id="13" dur="2000" fill="hold"/>
                                        <p:tgtEl>
                                          <p:spTgt spid="25"/>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6" presetClass="entr" presetSubtype="32"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ircle(out)">
                                      <p:cBhvr>
                                        <p:cTn id="17" dur="2000"/>
                                        <p:tgtEl>
                                          <p:spTgt spid="26"/>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4500"/>
                            </p:stCondLst>
                            <p:childTnLst>
                              <p:par>
                                <p:cTn id="23" presetID="42" presetClass="path" presetSubtype="0" accel="50000" decel="50000" fill="hold" nodeType="afterEffect">
                                  <p:stCondLst>
                                    <p:cond delay="0"/>
                                  </p:stCondLst>
                                  <p:childTnLst>
                                    <p:animMotion origin="layout" path="M -3.6638E-6 -1.85185E-6 L -1.21779 0.01667 " pathEditMode="relative" rAng="0" ptsTypes="AA">
                                      <p:cBhvr>
                                        <p:cTn id="24" dur="9250" fill="hold"/>
                                        <p:tgtEl>
                                          <p:spTgt spid="10"/>
                                        </p:tgtEl>
                                        <p:attrNameLst>
                                          <p:attrName>ppt_x</p:attrName>
                                          <p:attrName>ppt_y</p:attrName>
                                        </p:attrNameLst>
                                      </p:cBhvr>
                                      <p:rCtr x="-60890" y="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6"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p:cNvGrpSpPr/>
          <p:nvPr/>
        </p:nvGrpSpPr>
        <p:grpSpPr>
          <a:xfrm>
            <a:off x="-27598" y="0"/>
            <a:ext cx="12219598" cy="1484783"/>
            <a:chOff x="-27598" y="0"/>
            <a:chExt cx="12219598" cy="1484783"/>
          </a:xfrm>
        </p:grpSpPr>
        <p:pic>
          <p:nvPicPr>
            <p:cNvPr id="4098" name="Picture 2" descr="http://comps.canstockphoto.com/can-stock-photo_csp16161264.jpg"/>
            <p:cNvPicPr>
              <a:picLocks noChangeAspect="1" noChangeArrowheads="1"/>
            </p:cNvPicPr>
            <p:nvPr/>
          </p:nvPicPr>
          <p:blipFill rotWithShape="1">
            <a:blip r:embed="rId2">
              <a:extLst>
                <a:ext uri="{28A0092B-C50C-407E-A947-70E740481C1C}">
                  <a14:useLocalDpi xmlns:a14="http://schemas.microsoft.com/office/drawing/2010/main" val="0"/>
                </a:ext>
              </a:extLst>
            </a:blip>
            <a:srcRect b="58242"/>
            <a:stretch/>
          </p:blipFill>
          <p:spPr bwMode="auto">
            <a:xfrm>
              <a:off x="-27598" y="0"/>
              <a:ext cx="12219598" cy="1447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34938" y="533172"/>
              <a:ext cx="9132856" cy="951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grpSp>
      <p:sp>
        <p:nvSpPr>
          <p:cNvPr id="2" name="Titre 1"/>
          <p:cNvSpPr>
            <a:spLocks noGrp="1"/>
          </p:cNvSpPr>
          <p:nvPr>
            <p:ph type="title"/>
          </p:nvPr>
        </p:nvSpPr>
        <p:spPr>
          <a:xfrm>
            <a:off x="-1" y="684000"/>
            <a:ext cx="12192001" cy="808582"/>
          </a:xfrm>
        </p:spPr>
        <p:txBody>
          <a:bodyPr>
            <a:noAutofit/>
          </a:bodyPr>
          <a:lstStyle/>
          <a:p>
            <a:pPr algn="ctr"/>
            <a:r>
              <a:rPr lang="fr-CH" sz="4000" cap="all" dirty="0" smtClean="0">
                <a:solidFill>
                  <a:schemeClr val="accent1">
                    <a:lumMod val="50000"/>
                  </a:schemeClr>
                </a:solidFill>
                <a:effectLst>
                  <a:outerShdw blurRad="38100" dist="38100" dir="2700000" algn="tl">
                    <a:srgbClr val="000000">
                      <a:alpha val="43137"/>
                    </a:srgbClr>
                  </a:outerShdw>
                </a:effectLst>
                <a:latin typeface="Helvetica LT Std Cond Blk" pitchFamily="34" charset="0"/>
              </a:rPr>
              <a:t>Bande annonce</a:t>
            </a:r>
            <a:endParaRPr lang="fr-CH" sz="4000" cap="all" dirty="0">
              <a:solidFill>
                <a:schemeClr val="accent1">
                  <a:lumMod val="50000"/>
                </a:schemeClr>
              </a:solidFill>
              <a:effectLst>
                <a:outerShdw blurRad="38100" dist="38100" dir="2700000" algn="tl">
                  <a:srgbClr val="000000">
                    <a:alpha val="43137"/>
                  </a:srgbClr>
                </a:outerShdw>
              </a:effectLst>
              <a:latin typeface="Helvetica LT Std Cond Blk" pitchFamily="34" charset="0"/>
            </a:endParaRPr>
          </a:p>
        </p:txBody>
      </p:sp>
      <p:sp>
        <p:nvSpPr>
          <p:cNvPr id="3" name="Espace réservé du contenu 2"/>
          <p:cNvSpPr>
            <a:spLocks noGrp="1"/>
          </p:cNvSpPr>
          <p:nvPr>
            <p:ph idx="1"/>
          </p:nvPr>
        </p:nvSpPr>
        <p:spPr>
          <a:xfrm>
            <a:off x="1620000" y="1872000"/>
            <a:ext cx="10601440" cy="4563355"/>
          </a:xfrm>
        </p:spPr>
        <p:txBody>
          <a:bodyPr>
            <a:normAutofit/>
          </a:bodyPr>
          <a:lstStyle/>
          <a:p>
            <a:endParaRPr lang="fr-CH" sz="6000" dirty="0" smtClean="0">
              <a:latin typeface="Calibri" panose="020F0502020204030204" pitchFamily="34" charset="0"/>
            </a:endParaRPr>
          </a:p>
          <a:p>
            <a:r>
              <a:rPr lang="fr-CH" sz="4200" dirty="0" smtClean="0">
                <a:latin typeface="Calibri" panose="020F0502020204030204" pitchFamily="34" charset="0"/>
              </a:rPr>
              <a:t>Profession médicale (LPMéd)</a:t>
            </a:r>
            <a:endParaRPr lang="fr-CH" sz="4200" dirty="0">
              <a:latin typeface="Calibri" panose="020F0502020204030204" pitchFamily="34" charset="0"/>
            </a:endParaRPr>
          </a:p>
          <a:p>
            <a:r>
              <a:rPr lang="fr-CH" sz="4200" dirty="0" smtClean="0">
                <a:latin typeface="Calibri" panose="020F0502020204030204" pitchFamily="34" charset="0"/>
              </a:rPr>
              <a:t>Le pharmacien, cet inconnu…</a:t>
            </a:r>
          </a:p>
          <a:p>
            <a:r>
              <a:rPr lang="fr-CH" sz="4200" dirty="0" smtClean="0">
                <a:latin typeface="Calibri" panose="020F0502020204030204" pitchFamily="34" charset="0"/>
              </a:rPr>
              <a:t>Vendeur ou prestataire</a:t>
            </a:r>
          </a:p>
          <a:p>
            <a:r>
              <a:rPr lang="fr-CH" sz="4200" dirty="0" smtClean="0">
                <a:latin typeface="Calibri" panose="020F0502020204030204" pitchFamily="34" charset="0"/>
              </a:rPr>
              <a:t>A-t-il un  encore un avenir ?</a:t>
            </a:r>
          </a:p>
          <a:p>
            <a:r>
              <a:rPr lang="fr-CH" sz="4200" dirty="0" smtClean="0">
                <a:latin typeface="Calibri" panose="020F0502020204030204" pitchFamily="34" charset="0"/>
              </a:rPr>
              <a:t>Et les BZD ?</a:t>
            </a:r>
          </a:p>
          <a:p>
            <a:endParaRPr lang="fr-CH" sz="4200" dirty="0">
              <a:latin typeface="Calibri" panose="020F0502020204030204" pitchFamily="34" charset="0"/>
            </a:endParaRPr>
          </a:p>
        </p:txBody>
      </p:sp>
      <p:grpSp>
        <p:nvGrpSpPr>
          <p:cNvPr id="20" name="Groupe 19"/>
          <p:cNvGrpSpPr/>
          <p:nvPr/>
        </p:nvGrpSpPr>
        <p:grpSpPr>
          <a:xfrm>
            <a:off x="-1" y="1447800"/>
            <a:ext cx="12192002" cy="301172"/>
            <a:chOff x="-1" y="1447800"/>
            <a:chExt cx="12192002" cy="301172"/>
          </a:xfrm>
        </p:grpSpPr>
        <p:pic>
          <p:nvPicPr>
            <p:cNvPr id="2050"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150" t="31932" r="2428" b="50000"/>
            <a:stretch/>
          </p:blipFill>
          <p:spPr bwMode="auto">
            <a:xfrm>
              <a:off x="-1" y="1447800"/>
              <a:ext cx="1590563" cy="3011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1573665"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3139590"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4704716"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6270641"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7831793"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9396919"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10433606"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r="85650" b="50000"/>
            <a:stretch/>
          </p:blipFill>
          <p:spPr bwMode="auto">
            <a:xfrm>
              <a:off x="12000657" y="1447800"/>
              <a:ext cx="191344" cy="301172"/>
            </a:xfrm>
            <a:prstGeom prst="rect">
              <a:avLst/>
            </a:prstGeom>
            <a:noFill/>
            <a:extLst>
              <a:ext uri="{909E8E84-426E-40DD-AFC4-6F175D3DCCD1}">
                <a14:hiddenFill xmlns:a14="http://schemas.microsoft.com/office/drawing/2010/main">
                  <a:solidFill>
                    <a:srgbClr val="FFFFFF"/>
                  </a:solidFill>
                </a14:hiddenFill>
              </a:ext>
            </a:extLst>
          </p:spPr>
        </p:pic>
      </p:grpSp>
      <p:pic>
        <p:nvPicPr>
          <p:cNvPr id="4100" name="Picture 4" descr="http://cdn-premiere.ladmedia.fr/var/premiere/storage/images/cinema/photos/diaporama/images/le-pharmacien-de-garde-2001__6/5959378-1-fre-FR/le_pharmacien_de_garde_2001_portrait_w85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74314">
            <a:off x="8774733" y="2118307"/>
            <a:ext cx="2358994" cy="33550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1" name="Espace réservé de la date 3"/>
          <p:cNvSpPr>
            <a:spLocks noGrp="1"/>
          </p:cNvSpPr>
          <p:nvPr>
            <p:ph type="dt" sz="half" idx="10"/>
          </p:nvPr>
        </p:nvSpPr>
        <p:spPr>
          <a:xfrm>
            <a:off x="13851" y="6567060"/>
            <a:ext cx="2844800" cy="274320"/>
          </a:xfrm>
        </p:spPr>
        <p:txBody>
          <a:bodyPr/>
          <a:lstStyle/>
          <a:p>
            <a:r>
              <a:rPr lang="fr-CH" sz="1100" dirty="0" smtClean="0">
                <a:solidFill>
                  <a:schemeClr val="bg1">
                    <a:lumMod val="50000"/>
                  </a:schemeClr>
                </a:solidFill>
                <a:latin typeface="Arial" panose="020B0604020202020204" pitchFamily="34" charset="0"/>
                <a:cs typeface="Arial" panose="020B0604020202020204" pitchFamily="34" charset="0"/>
              </a:rPr>
              <a:t>9 octobre 2014</a:t>
            </a:r>
            <a:endParaRPr lang="fr-CH" sz="1100" dirty="0">
              <a:solidFill>
                <a:schemeClr val="bg1">
                  <a:lumMod val="50000"/>
                </a:schemeClr>
              </a:solidFill>
              <a:latin typeface="Arial" panose="020B0604020202020204" pitchFamily="34" charset="0"/>
              <a:cs typeface="Arial" panose="020B0604020202020204" pitchFamily="34" charset="0"/>
            </a:endParaRPr>
          </a:p>
        </p:txBody>
      </p:sp>
      <p:sp>
        <p:nvSpPr>
          <p:cNvPr id="23" name="Espace réservé du pied de page 4"/>
          <p:cNvSpPr>
            <a:spLocks noGrp="1"/>
          </p:cNvSpPr>
          <p:nvPr>
            <p:ph type="ftr" sz="quarter" idx="11"/>
          </p:nvPr>
        </p:nvSpPr>
        <p:spPr>
          <a:xfrm>
            <a:off x="0" y="6567060"/>
            <a:ext cx="12192000" cy="263236"/>
          </a:xfrm>
        </p:spPr>
        <p:txBody>
          <a:bodyPr/>
          <a:lstStyle>
            <a:lvl1pPr algn="ctr">
              <a:defRPr/>
            </a:lvl1pPr>
          </a:lstStyle>
          <a:p>
            <a:r>
              <a:rPr lang="fr-CH" sz="1100" dirty="0" smtClean="0">
                <a:solidFill>
                  <a:schemeClr val="bg1">
                    <a:lumMod val="50000"/>
                  </a:schemeClr>
                </a:solidFill>
                <a:latin typeface="Arial" panose="020B0604020202020204" pitchFamily="34" charset="0"/>
                <a:cs typeface="Arial" panose="020B0604020202020204" pitchFamily="34" charset="0"/>
              </a:rPr>
              <a:t>14</a:t>
            </a:r>
            <a:r>
              <a:rPr lang="fr-CH" sz="1100" baseline="30000" dirty="0" smtClean="0">
                <a:solidFill>
                  <a:schemeClr val="bg1">
                    <a:lumMod val="50000"/>
                  </a:schemeClr>
                </a:solidFill>
                <a:latin typeface="Arial" panose="020B0604020202020204" pitchFamily="34" charset="0"/>
                <a:cs typeface="Arial" panose="020B0604020202020204" pitchFamily="34" charset="0"/>
              </a:rPr>
              <a:t>e</a:t>
            </a:r>
            <a:r>
              <a:rPr lang="fr-CH" sz="1100" dirty="0" smtClean="0">
                <a:solidFill>
                  <a:schemeClr val="bg1">
                    <a:lumMod val="50000"/>
                  </a:schemeClr>
                </a:solidFill>
                <a:latin typeface="Arial" panose="020B0604020202020204" pitchFamily="34" charset="0"/>
                <a:cs typeface="Arial" panose="020B0604020202020204" pitchFamily="34" charset="0"/>
              </a:rPr>
              <a:t> journée d'addictologie   -   Les benzos à la pharmacie</a:t>
            </a:r>
            <a:endParaRPr lang="fr-CH" sz="1100" dirty="0">
              <a:solidFill>
                <a:schemeClr val="bg1">
                  <a:lumMod val="50000"/>
                </a:schemeClr>
              </a:solidFill>
              <a:latin typeface="Arial" panose="020B0604020202020204" pitchFamily="34" charset="0"/>
              <a:cs typeface="Arial" panose="020B0604020202020204" pitchFamily="34" charset="0"/>
            </a:endParaRPr>
          </a:p>
        </p:txBody>
      </p:sp>
      <p:sp>
        <p:nvSpPr>
          <p:cNvPr id="24" name="Espace réservé du numéro de diapositive 5"/>
          <p:cNvSpPr>
            <a:spLocks noGrp="1"/>
          </p:cNvSpPr>
          <p:nvPr>
            <p:ph type="sldNum" sz="quarter" idx="12"/>
          </p:nvPr>
        </p:nvSpPr>
        <p:spPr>
          <a:xfrm>
            <a:off x="11202440" y="6567060"/>
            <a:ext cx="978485" cy="274320"/>
          </a:xfrm>
        </p:spPr>
        <p:txBody>
          <a:bodyPr/>
          <a:lstStyle/>
          <a:p>
            <a:fld id="{AC9F5A5A-694D-4E8C-B305-FC3A809E4942}" type="slidenum">
              <a:rPr lang="fr-CH" sz="1100" smtClean="0">
                <a:solidFill>
                  <a:schemeClr val="bg1">
                    <a:lumMod val="50000"/>
                  </a:schemeClr>
                </a:solidFill>
                <a:latin typeface="Arial" panose="020B0604020202020204" pitchFamily="34" charset="0"/>
                <a:cs typeface="Arial" panose="020B0604020202020204" pitchFamily="34" charset="0"/>
              </a:rPr>
              <a:t>3</a:t>
            </a:fld>
            <a:endParaRPr lang="fr-CH" sz="11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856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4100"/>
                                        </p:tgtEl>
                                        <p:attrNameLst>
                                          <p:attrName>style.visibility</p:attrName>
                                        </p:attrNameLst>
                                      </p:cBhvr>
                                      <p:to>
                                        <p:strVal val="visible"/>
                                      </p:to>
                                    </p:set>
                                    <p:anim calcmode="lin" valueType="num">
                                      <p:cBhvr>
                                        <p:cTn id="16" dur="2000" fill="hold"/>
                                        <p:tgtEl>
                                          <p:spTgt spid="4100"/>
                                        </p:tgtEl>
                                        <p:attrNameLst>
                                          <p:attrName>ppt_w</p:attrName>
                                        </p:attrNameLst>
                                      </p:cBhvr>
                                      <p:tavLst>
                                        <p:tav tm="0">
                                          <p:val>
                                            <p:fltVal val="0"/>
                                          </p:val>
                                        </p:tav>
                                        <p:tav tm="100000">
                                          <p:val>
                                            <p:strVal val="#ppt_w"/>
                                          </p:val>
                                        </p:tav>
                                      </p:tavLst>
                                    </p:anim>
                                    <p:anim calcmode="lin" valueType="num">
                                      <p:cBhvr>
                                        <p:cTn id="17" dur="2000" fill="hold"/>
                                        <p:tgtEl>
                                          <p:spTgt spid="4100"/>
                                        </p:tgtEl>
                                        <p:attrNameLst>
                                          <p:attrName>ppt_h</p:attrName>
                                        </p:attrNameLst>
                                      </p:cBhvr>
                                      <p:tavLst>
                                        <p:tav tm="0">
                                          <p:val>
                                            <p:fltVal val="0"/>
                                          </p:val>
                                        </p:tav>
                                        <p:tav tm="100000">
                                          <p:val>
                                            <p:strVal val="#ppt_h"/>
                                          </p:val>
                                        </p:tav>
                                      </p:tavLst>
                                    </p:anim>
                                    <p:animEffect transition="in" filter="fade">
                                      <p:cBhvr>
                                        <p:cTn id="18" dur="2000"/>
                                        <p:tgtEl>
                                          <p:spTgt spid="410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e 22"/>
          <p:cNvGrpSpPr/>
          <p:nvPr/>
        </p:nvGrpSpPr>
        <p:grpSpPr>
          <a:xfrm>
            <a:off x="-27598" y="0"/>
            <a:ext cx="12219598" cy="1484783"/>
            <a:chOff x="-27598" y="0"/>
            <a:chExt cx="12219598" cy="1484783"/>
          </a:xfrm>
        </p:grpSpPr>
        <p:pic>
          <p:nvPicPr>
            <p:cNvPr id="24" name="Picture 2" descr="http://comps.canstockphoto.com/can-stock-photo_csp16161264.jpg"/>
            <p:cNvPicPr>
              <a:picLocks noChangeAspect="1" noChangeArrowheads="1"/>
            </p:cNvPicPr>
            <p:nvPr/>
          </p:nvPicPr>
          <p:blipFill rotWithShape="1">
            <a:blip r:embed="rId2">
              <a:extLst>
                <a:ext uri="{28A0092B-C50C-407E-A947-70E740481C1C}">
                  <a14:useLocalDpi xmlns:a14="http://schemas.microsoft.com/office/drawing/2010/main" val="0"/>
                </a:ext>
              </a:extLst>
            </a:blip>
            <a:srcRect b="58242"/>
            <a:stretch/>
          </p:blipFill>
          <p:spPr bwMode="auto">
            <a:xfrm>
              <a:off x="-27598" y="0"/>
              <a:ext cx="12219598" cy="144780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1634938" y="533172"/>
              <a:ext cx="9132856" cy="951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grpSp>
      <p:sp>
        <p:nvSpPr>
          <p:cNvPr id="3" name="Espace réservé du contenu 2"/>
          <p:cNvSpPr>
            <a:spLocks noGrp="1"/>
          </p:cNvSpPr>
          <p:nvPr>
            <p:ph idx="1"/>
          </p:nvPr>
        </p:nvSpPr>
        <p:spPr>
          <a:xfrm>
            <a:off x="2941978" y="1872000"/>
            <a:ext cx="8073968" cy="4389106"/>
          </a:xfrm>
        </p:spPr>
        <p:txBody>
          <a:bodyPr>
            <a:noAutofit/>
          </a:bodyPr>
          <a:lstStyle/>
          <a:p>
            <a:endParaRPr lang="fr-CH" sz="800" dirty="0" smtClean="0">
              <a:latin typeface="Calibri" panose="020F0502020204030204" pitchFamily="34" charset="0"/>
            </a:endParaRPr>
          </a:p>
          <a:p>
            <a:r>
              <a:rPr lang="fr-CH" sz="4200" dirty="0" smtClean="0">
                <a:latin typeface="Calibri" panose="020F0502020204030204" pitchFamily="34" charset="0"/>
              </a:rPr>
              <a:t>Rappels pharmacologiques</a:t>
            </a:r>
          </a:p>
          <a:p>
            <a:r>
              <a:rPr lang="fr-CH" sz="4200" dirty="0" smtClean="0">
                <a:latin typeface="Calibri" panose="020F0502020204030204" pitchFamily="34" charset="0"/>
              </a:rPr>
              <a:t>Quelques statistiques</a:t>
            </a:r>
          </a:p>
          <a:p>
            <a:r>
              <a:rPr lang="fr-CH" sz="4200" dirty="0" smtClean="0">
                <a:latin typeface="Calibri" panose="020F0502020204030204" pitchFamily="34" charset="0"/>
              </a:rPr>
              <a:t>Responsabilité du pharmacien</a:t>
            </a:r>
          </a:p>
          <a:p>
            <a:r>
              <a:rPr lang="fr-CH" sz="4200" dirty="0">
                <a:latin typeface="Calibri" panose="020F0502020204030204" pitchFamily="34" charset="0"/>
              </a:rPr>
              <a:t>Dossier pharmaceutique</a:t>
            </a:r>
          </a:p>
          <a:p>
            <a:r>
              <a:rPr lang="fr-CH" sz="4200" dirty="0" smtClean="0">
                <a:latin typeface="Calibri" panose="020F0502020204030204" pitchFamily="34" charset="0"/>
              </a:rPr>
              <a:t>Instruments d’auto-évaluation</a:t>
            </a:r>
          </a:p>
          <a:p>
            <a:r>
              <a:rPr lang="fr-CH" sz="4200" dirty="0" smtClean="0">
                <a:latin typeface="Calibri" panose="020F0502020204030204" pitchFamily="34" charset="0"/>
              </a:rPr>
              <a:t>Travail en réseau</a:t>
            </a:r>
          </a:p>
          <a:p>
            <a:pPr marL="118872" indent="0">
              <a:buNone/>
            </a:pPr>
            <a:endParaRPr lang="fr-CH" sz="4200" dirty="0" smtClean="0">
              <a:latin typeface="Calibri" panose="020F0502020204030204" pitchFamily="34" charset="0"/>
            </a:endParaRPr>
          </a:p>
          <a:p>
            <a:endParaRPr lang="fr-CH" sz="4200" dirty="0">
              <a:latin typeface="Calibri" panose="020F0502020204030204" pitchFamily="34" charset="0"/>
            </a:endParaRPr>
          </a:p>
        </p:txBody>
      </p:sp>
      <p:sp>
        <p:nvSpPr>
          <p:cNvPr id="8" name="Titre 1"/>
          <p:cNvSpPr txBox="1">
            <a:spLocks/>
          </p:cNvSpPr>
          <p:nvPr/>
        </p:nvSpPr>
        <p:spPr>
          <a:xfrm>
            <a:off x="-1" y="684000"/>
            <a:ext cx="12192001" cy="80858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fr-CH" sz="4000" cap="all" dirty="0" smtClean="0">
                <a:solidFill>
                  <a:schemeClr val="accent1">
                    <a:lumMod val="50000"/>
                  </a:schemeClr>
                </a:solidFill>
                <a:effectLst>
                  <a:outerShdw blurRad="38100" dist="38100" dir="2700000" algn="tl">
                    <a:srgbClr val="000000">
                      <a:alpha val="43137"/>
                    </a:srgbClr>
                  </a:outerShdw>
                </a:effectLst>
                <a:latin typeface="Helvetica LT Std Cond Blk" pitchFamily="34" charset="0"/>
              </a:rPr>
              <a:t>STORYBOARD</a:t>
            </a:r>
            <a:endParaRPr lang="fr-CH" sz="4000" cap="all" dirty="0">
              <a:solidFill>
                <a:schemeClr val="accent1">
                  <a:lumMod val="50000"/>
                </a:schemeClr>
              </a:solidFill>
              <a:effectLst>
                <a:outerShdw blurRad="38100" dist="38100" dir="2700000" algn="tl">
                  <a:srgbClr val="000000">
                    <a:alpha val="43137"/>
                  </a:srgbClr>
                </a:outerShdw>
              </a:effectLst>
              <a:latin typeface="Helvetica LT Std Cond Blk" pitchFamily="34" charset="0"/>
            </a:endParaRPr>
          </a:p>
        </p:txBody>
      </p:sp>
      <p:grpSp>
        <p:nvGrpSpPr>
          <p:cNvPr id="9" name="Groupe 8"/>
          <p:cNvGrpSpPr/>
          <p:nvPr/>
        </p:nvGrpSpPr>
        <p:grpSpPr>
          <a:xfrm>
            <a:off x="-1" y="1447800"/>
            <a:ext cx="12192002" cy="301172"/>
            <a:chOff x="-1" y="1447800"/>
            <a:chExt cx="12192002" cy="301172"/>
          </a:xfrm>
        </p:grpSpPr>
        <p:pic>
          <p:nvPicPr>
            <p:cNvPr id="10"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150" t="31932" r="2428" b="50000"/>
            <a:stretch/>
          </p:blipFill>
          <p:spPr bwMode="auto">
            <a:xfrm>
              <a:off x="-1" y="1447800"/>
              <a:ext cx="1590563" cy="3011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1573665"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3139590"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4704716"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6270641"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7831793"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9396919"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10433606"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r="85650" b="50000"/>
            <a:stretch/>
          </p:blipFill>
          <p:spPr bwMode="auto">
            <a:xfrm>
              <a:off x="12000657" y="1447800"/>
              <a:ext cx="191344" cy="301172"/>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Espace réservé de la date 3"/>
          <p:cNvSpPr>
            <a:spLocks noGrp="1"/>
          </p:cNvSpPr>
          <p:nvPr>
            <p:ph type="dt" sz="half" idx="10"/>
          </p:nvPr>
        </p:nvSpPr>
        <p:spPr>
          <a:xfrm>
            <a:off x="13851" y="6567060"/>
            <a:ext cx="2844800" cy="274320"/>
          </a:xfrm>
        </p:spPr>
        <p:txBody>
          <a:bodyPr/>
          <a:lstStyle/>
          <a:p>
            <a:r>
              <a:rPr lang="fr-CH" sz="1100" dirty="0" smtClean="0">
                <a:solidFill>
                  <a:schemeClr val="bg1">
                    <a:lumMod val="50000"/>
                  </a:schemeClr>
                </a:solidFill>
                <a:latin typeface="Arial" panose="020B0604020202020204" pitchFamily="34" charset="0"/>
                <a:cs typeface="Arial" panose="020B0604020202020204" pitchFamily="34" charset="0"/>
              </a:rPr>
              <a:t>9 octobre 2014</a:t>
            </a:r>
            <a:endParaRPr lang="fr-CH" sz="1100" dirty="0">
              <a:solidFill>
                <a:schemeClr val="bg1">
                  <a:lumMod val="50000"/>
                </a:schemeClr>
              </a:solidFill>
              <a:latin typeface="Arial" panose="020B0604020202020204" pitchFamily="34" charset="0"/>
              <a:cs typeface="Arial" panose="020B0604020202020204" pitchFamily="34" charset="0"/>
            </a:endParaRPr>
          </a:p>
        </p:txBody>
      </p:sp>
      <p:sp>
        <p:nvSpPr>
          <p:cNvPr id="28" name="Espace réservé du pied de page 4"/>
          <p:cNvSpPr>
            <a:spLocks noGrp="1"/>
          </p:cNvSpPr>
          <p:nvPr>
            <p:ph type="ftr" sz="quarter" idx="11"/>
          </p:nvPr>
        </p:nvSpPr>
        <p:spPr>
          <a:xfrm>
            <a:off x="0" y="6567060"/>
            <a:ext cx="12192000" cy="263236"/>
          </a:xfrm>
        </p:spPr>
        <p:txBody>
          <a:bodyPr/>
          <a:lstStyle>
            <a:lvl1pPr algn="ctr">
              <a:defRPr/>
            </a:lvl1pPr>
          </a:lstStyle>
          <a:p>
            <a:r>
              <a:rPr lang="fr-CH" sz="1100" dirty="0" smtClean="0">
                <a:solidFill>
                  <a:schemeClr val="bg1">
                    <a:lumMod val="50000"/>
                  </a:schemeClr>
                </a:solidFill>
                <a:latin typeface="Arial" panose="020B0604020202020204" pitchFamily="34" charset="0"/>
                <a:cs typeface="Arial" panose="020B0604020202020204" pitchFamily="34" charset="0"/>
              </a:rPr>
              <a:t>14</a:t>
            </a:r>
            <a:r>
              <a:rPr lang="fr-CH" sz="1100" baseline="30000" dirty="0" smtClean="0">
                <a:solidFill>
                  <a:schemeClr val="bg1">
                    <a:lumMod val="50000"/>
                  </a:schemeClr>
                </a:solidFill>
                <a:latin typeface="Arial" panose="020B0604020202020204" pitchFamily="34" charset="0"/>
                <a:cs typeface="Arial" panose="020B0604020202020204" pitchFamily="34" charset="0"/>
              </a:rPr>
              <a:t>e</a:t>
            </a:r>
            <a:r>
              <a:rPr lang="fr-CH" sz="1100" dirty="0" smtClean="0">
                <a:solidFill>
                  <a:schemeClr val="bg1">
                    <a:lumMod val="50000"/>
                  </a:schemeClr>
                </a:solidFill>
                <a:latin typeface="Arial" panose="020B0604020202020204" pitchFamily="34" charset="0"/>
                <a:cs typeface="Arial" panose="020B0604020202020204" pitchFamily="34" charset="0"/>
              </a:rPr>
              <a:t> journée d'addictologie   -   Les benzos à la pharmacie</a:t>
            </a:r>
            <a:endParaRPr lang="fr-CH" sz="1100" dirty="0">
              <a:solidFill>
                <a:schemeClr val="bg1">
                  <a:lumMod val="50000"/>
                </a:schemeClr>
              </a:solidFill>
              <a:latin typeface="Arial" panose="020B0604020202020204" pitchFamily="34" charset="0"/>
              <a:cs typeface="Arial" panose="020B0604020202020204" pitchFamily="34" charset="0"/>
            </a:endParaRPr>
          </a:p>
        </p:txBody>
      </p:sp>
      <p:sp>
        <p:nvSpPr>
          <p:cNvPr id="29" name="Espace réservé du numéro de diapositive 5"/>
          <p:cNvSpPr>
            <a:spLocks noGrp="1"/>
          </p:cNvSpPr>
          <p:nvPr>
            <p:ph type="sldNum" sz="quarter" idx="12"/>
          </p:nvPr>
        </p:nvSpPr>
        <p:spPr>
          <a:xfrm>
            <a:off x="11202440" y="6567060"/>
            <a:ext cx="978485" cy="274320"/>
          </a:xfrm>
        </p:spPr>
        <p:txBody>
          <a:bodyPr/>
          <a:lstStyle/>
          <a:p>
            <a:fld id="{AC9F5A5A-694D-4E8C-B305-FC3A809E4942}" type="slidenum">
              <a:rPr lang="fr-CH" sz="1100" smtClean="0">
                <a:solidFill>
                  <a:schemeClr val="bg1">
                    <a:lumMod val="50000"/>
                  </a:schemeClr>
                </a:solidFill>
                <a:latin typeface="Arial" panose="020B0604020202020204" pitchFamily="34" charset="0"/>
                <a:cs typeface="Arial" panose="020B0604020202020204" pitchFamily="34" charset="0"/>
              </a:rPr>
              <a:t>4</a:t>
            </a:fld>
            <a:endParaRPr lang="fr-CH" sz="1100" dirty="0">
              <a:solidFill>
                <a:schemeClr val="bg1">
                  <a:lumMod val="50000"/>
                </a:schemeClr>
              </a:solidFill>
              <a:latin typeface="Arial" panose="020B0604020202020204" pitchFamily="34" charset="0"/>
              <a:cs typeface="Arial" panose="020B0604020202020204" pitchFamily="34" charset="0"/>
            </a:endParaRPr>
          </a:p>
        </p:txBody>
      </p:sp>
      <p:grpSp>
        <p:nvGrpSpPr>
          <p:cNvPr id="6" name="Groupe 5"/>
          <p:cNvGrpSpPr/>
          <p:nvPr/>
        </p:nvGrpSpPr>
        <p:grpSpPr>
          <a:xfrm>
            <a:off x="341740" y="2457064"/>
            <a:ext cx="2441029" cy="3221057"/>
            <a:chOff x="341740" y="2457064"/>
            <a:chExt cx="2441029" cy="3221057"/>
          </a:xfrm>
        </p:grpSpPr>
        <p:pic>
          <p:nvPicPr>
            <p:cNvPr id="23556" name="Picture 4" descr="http://www.scriptgodsmustdie.com/wp-content/uploads/ScriptGirl_logo.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3808" b="79305" l="7264" r="91768">
                          <a14:foregroundMark x1="24697" y1="28146" x2="24697" y2="28146"/>
                          <a14:foregroundMark x1="14770" y1="35265" x2="14770" y2="35265"/>
                          <a14:foregroundMark x1="11622" y1="40397" x2="11622" y2="40397"/>
                          <a14:foregroundMark x1="9685" y1="56954" x2="9685" y2="56954"/>
                        </a14:backgroundRemoval>
                      </a14:imgEffect>
                    </a14:imgLayer>
                  </a14:imgProps>
                </a:ext>
                <a:ext uri="{28A0092B-C50C-407E-A947-70E740481C1C}">
                  <a14:useLocalDpi xmlns:a14="http://schemas.microsoft.com/office/drawing/2010/main" val="0"/>
                </a:ext>
              </a:extLst>
            </a:blip>
            <a:srcRect l="8123" t="3877" r="8322" b="20734"/>
            <a:stretch/>
          </p:blipFill>
          <p:spPr bwMode="auto">
            <a:xfrm>
              <a:off x="341740" y="2457064"/>
              <a:ext cx="2441029" cy="3221057"/>
            </a:xfrm>
            <a:prstGeom prst="rect">
              <a:avLst/>
            </a:prstGeom>
            <a:noFill/>
            <a:extLst>
              <a:ext uri="{909E8E84-426E-40DD-AFC4-6F175D3DCCD1}">
                <a14:hiddenFill xmlns:a14="http://schemas.microsoft.com/office/drawing/2010/main">
                  <a:solidFill>
                    <a:srgbClr val="FFFFFF"/>
                  </a:solidFill>
                </a14:hiddenFill>
              </a:ext>
            </a:extLst>
          </p:spPr>
        </p:pic>
        <p:sp>
          <p:nvSpPr>
            <p:cNvPr id="2" name="Forme libre 1"/>
            <p:cNvSpPr/>
            <p:nvPr/>
          </p:nvSpPr>
          <p:spPr>
            <a:xfrm>
              <a:off x="555625" y="4794250"/>
              <a:ext cx="2006600" cy="803275"/>
            </a:xfrm>
            <a:custGeom>
              <a:avLst/>
              <a:gdLst>
                <a:gd name="connsiteX0" fmla="*/ 95250 w 2006600"/>
                <a:gd name="connsiteY0" fmla="*/ 0 h 803275"/>
                <a:gd name="connsiteX1" fmla="*/ 234950 w 2006600"/>
                <a:gd name="connsiteY1" fmla="*/ 282575 h 803275"/>
                <a:gd name="connsiteX2" fmla="*/ 561975 w 2006600"/>
                <a:gd name="connsiteY2" fmla="*/ 517525 h 803275"/>
                <a:gd name="connsiteX3" fmla="*/ 644525 w 2006600"/>
                <a:gd name="connsiteY3" fmla="*/ 565150 h 803275"/>
                <a:gd name="connsiteX4" fmla="*/ 774700 w 2006600"/>
                <a:gd name="connsiteY4" fmla="*/ 587375 h 803275"/>
                <a:gd name="connsiteX5" fmla="*/ 889000 w 2006600"/>
                <a:gd name="connsiteY5" fmla="*/ 615950 h 803275"/>
                <a:gd name="connsiteX6" fmla="*/ 1012825 w 2006600"/>
                <a:gd name="connsiteY6" fmla="*/ 622300 h 803275"/>
                <a:gd name="connsiteX7" fmla="*/ 1219200 w 2006600"/>
                <a:gd name="connsiteY7" fmla="*/ 612775 h 803275"/>
                <a:gd name="connsiteX8" fmla="*/ 1377950 w 2006600"/>
                <a:gd name="connsiteY8" fmla="*/ 536575 h 803275"/>
                <a:gd name="connsiteX9" fmla="*/ 1454150 w 2006600"/>
                <a:gd name="connsiteY9" fmla="*/ 508000 h 803275"/>
                <a:gd name="connsiteX10" fmla="*/ 1590675 w 2006600"/>
                <a:gd name="connsiteY10" fmla="*/ 425450 h 803275"/>
                <a:gd name="connsiteX11" fmla="*/ 1695450 w 2006600"/>
                <a:gd name="connsiteY11" fmla="*/ 317500 h 803275"/>
                <a:gd name="connsiteX12" fmla="*/ 1800225 w 2006600"/>
                <a:gd name="connsiteY12" fmla="*/ 190500 h 803275"/>
                <a:gd name="connsiteX13" fmla="*/ 1879600 w 2006600"/>
                <a:gd name="connsiteY13" fmla="*/ 28575 h 803275"/>
                <a:gd name="connsiteX14" fmla="*/ 1978025 w 2006600"/>
                <a:gd name="connsiteY14" fmla="*/ 28575 h 803275"/>
                <a:gd name="connsiteX15" fmla="*/ 2006600 w 2006600"/>
                <a:gd name="connsiteY15" fmla="*/ 117475 h 803275"/>
                <a:gd name="connsiteX16" fmla="*/ 1955800 w 2006600"/>
                <a:gd name="connsiteY16" fmla="*/ 247650 h 803275"/>
                <a:gd name="connsiteX17" fmla="*/ 1812925 w 2006600"/>
                <a:gd name="connsiteY17" fmla="*/ 454025 h 803275"/>
                <a:gd name="connsiteX18" fmla="*/ 1651000 w 2006600"/>
                <a:gd name="connsiteY18" fmla="*/ 584200 h 803275"/>
                <a:gd name="connsiteX19" fmla="*/ 1250950 w 2006600"/>
                <a:gd name="connsiteY19" fmla="*/ 774700 h 803275"/>
                <a:gd name="connsiteX20" fmla="*/ 1130300 w 2006600"/>
                <a:gd name="connsiteY20" fmla="*/ 790575 h 803275"/>
                <a:gd name="connsiteX21" fmla="*/ 1035050 w 2006600"/>
                <a:gd name="connsiteY21" fmla="*/ 803275 h 803275"/>
                <a:gd name="connsiteX22" fmla="*/ 774700 w 2006600"/>
                <a:gd name="connsiteY22" fmla="*/ 774700 h 803275"/>
                <a:gd name="connsiteX23" fmla="*/ 339725 w 2006600"/>
                <a:gd name="connsiteY23" fmla="*/ 590550 h 803275"/>
                <a:gd name="connsiteX24" fmla="*/ 146050 w 2006600"/>
                <a:gd name="connsiteY24" fmla="*/ 384175 h 803275"/>
                <a:gd name="connsiteX25" fmla="*/ 22225 w 2006600"/>
                <a:gd name="connsiteY25" fmla="*/ 222250 h 803275"/>
                <a:gd name="connsiteX26" fmla="*/ 0 w 2006600"/>
                <a:gd name="connsiteY26" fmla="*/ 98425 h 803275"/>
                <a:gd name="connsiteX27" fmla="*/ 31750 w 2006600"/>
                <a:gd name="connsiteY27" fmla="*/ 15875 h 803275"/>
                <a:gd name="connsiteX28" fmla="*/ 95250 w 2006600"/>
                <a:gd name="connsiteY28" fmla="*/ 0 h 80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06600" h="803275">
                  <a:moveTo>
                    <a:pt x="95250" y="0"/>
                  </a:moveTo>
                  <a:lnTo>
                    <a:pt x="234950" y="282575"/>
                  </a:lnTo>
                  <a:lnTo>
                    <a:pt x="561975" y="517525"/>
                  </a:lnTo>
                  <a:lnTo>
                    <a:pt x="644525" y="565150"/>
                  </a:lnTo>
                  <a:lnTo>
                    <a:pt x="774700" y="587375"/>
                  </a:lnTo>
                  <a:lnTo>
                    <a:pt x="889000" y="615950"/>
                  </a:lnTo>
                  <a:lnTo>
                    <a:pt x="1012825" y="622300"/>
                  </a:lnTo>
                  <a:lnTo>
                    <a:pt x="1219200" y="612775"/>
                  </a:lnTo>
                  <a:lnTo>
                    <a:pt x="1377950" y="536575"/>
                  </a:lnTo>
                  <a:lnTo>
                    <a:pt x="1454150" y="508000"/>
                  </a:lnTo>
                  <a:lnTo>
                    <a:pt x="1590675" y="425450"/>
                  </a:lnTo>
                  <a:lnTo>
                    <a:pt x="1695450" y="317500"/>
                  </a:lnTo>
                  <a:lnTo>
                    <a:pt x="1800225" y="190500"/>
                  </a:lnTo>
                  <a:lnTo>
                    <a:pt x="1879600" y="28575"/>
                  </a:lnTo>
                  <a:lnTo>
                    <a:pt x="1978025" y="28575"/>
                  </a:lnTo>
                  <a:lnTo>
                    <a:pt x="2006600" y="117475"/>
                  </a:lnTo>
                  <a:lnTo>
                    <a:pt x="1955800" y="247650"/>
                  </a:lnTo>
                  <a:lnTo>
                    <a:pt x="1812925" y="454025"/>
                  </a:lnTo>
                  <a:lnTo>
                    <a:pt x="1651000" y="584200"/>
                  </a:lnTo>
                  <a:lnTo>
                    <a:pt x="1250950" y="774700"/>
                  </a:lnTo>
                  <a:lnTo>
                    <a:pt x="1130300" y="790575"/>
                  </a:lnTo>
                  <a:lnTo>
                    <a:pt x="1035050" y="803275"/>
                  </a:lnTo>
                  <a:lnTo>
                    <a:pt x="774700" y="774700"/>
                  </a:lnTo>
                  <a:lnTo>
                    <a:pt x="339725" y="590550"/>
                  </a:lnTo>
                  <a:lnTo>
                    <a:pt x="146050" y="384175"/>
                  </a:lnTo>
                  <a:lnTo>
                    <a:pt x="22225" y="222250"/>
                  </a:lnTo>
                  <a:lnTo>
                    <a:pt x="0" y="98425"/>
                  </a:lnTo>
                  <a:lnTo>
                    <a:pt x="31750" y="15875"/>
                  </a:lnTo>
                  <a:lnTo>
                    <a:pt x="9525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grpSp>
    </p:spTree>
    <p:extLst>
      <p:ext uri="{BB962C8B-B14F-4D97-AF65-F5344CB8AC3E}">
        <p14:creationId xmlns:p14="http://schemas.microsoft.com/office/powerpoint/2010/main" val="243698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e 23"/>
          <p:cNvGrpSpPr/>
          <p:nvPr/>
        </p:nvGrpSpPr>
        <p:grpSpPr>
          <a:xfrm>
            <a:off x="-27598" y="0"/>
            <a:ext cx="12219598" cy="1484783"/>
            <a:chOff x="-27598" y="0"/>
            <a:chExt cx="12219598" cy="1484783"/>
          </a:xfrm>
        </p:grpSpPr>
        <p:pic>
          <p:nvPicPr>
            <p:cNvPr id="25" name="Picture 2" descr="http://comps.canstockphoto.com/can-stock-photo_csp16161264.jpg"/>
            <p:cNvPicPr>
              <a:picLocks noChangeAspect="1" noChangeArrowheads="1"/>
            </p:cNvPicPr>
            <p:nvPr/>
          </p:nvPicPr>
          <p:blipFill rotWithShape="1">
            <a:blip r:embed="rId2">
              <a:extLst>
                <a:ext uri="{28A0092B-C50C-407E-A947-70E740481C1C}">
                  <a14:useLocalDpi xmlns:a14="http://schemas.microsoft.com/office/drawing/2010/main" val="0"/>
                </a:ext>
              </a:extLst>
            </a:blip>
            <a:srcRect b="58242"/>
            <a:stretch/>
          </p:blipFill>
          <p:spPr bwMode="auto">
            <a:xfrm>
              <a:off x="-27598" y="0"/>
              <a:ext cx="12219598" cy="144780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1634938" y="533172"/>
              <a:ext cx="9132856" cy="951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grpSp>
      <p:sp>
        <p:nvSpPr>
          <p:cNvPr id="3" name="Espace réservé du contenu 2"/>
          <p:cNvSpPr>
            <a:spLocks noGrp="1"/>
          </p:cNvSpPr>
          <p:nvPr>
            <p:ph idx="1"/>
          </p:nvPr>
        </p:nvSpPr>
        <p:spPr>
          <a:xfrm>
            <a:off x="0" y="1726861"/>
            <a:ext cx="12192000" cy="624454"/>
          </a:xfrm>
        </p:spPr>
        <p:txBody>
          <a:bodyPr>
            <a:normAutofit fontScale="92500" lnSpcReduction="20000"/>
          </a:bodyPr>
          <a:lstStyle/>
          <a:p>
            <a:pPr marL="118872" indent="0" algn="ctr">
              <a:spcAft>
                <a:spcPts val="1200"/>
              </a:spcAft>
              <a:buNone/>
            </a:pPr>
            <a:r>
              <a:rPr lang="fr-CH" sz="4000" dirty="0" smtClean="0">
                <a:latin typeface="Calibri" panose="020F0502020204030204" pitchFamily="34" charset="0"/>
              </a:rPr>
              <a:t>Nomenclature des benzodiazépines </a:t>
            </a:r>
            <a:r>
              <a:rPr lang="fr-CH" sz="2000" dirty="0" smtClean="0">
                <a:latin typeface="Calibri" panose="020F0502020204030204" pitchFamily="34" charset="0"/>
              </a:rPr>
              <a:t>(1/2)</a:t>
            </a:r>
          </a:p>
        </p:txBody>
      </p:sp>
      <p:sp>
        <p:nvSpPr>
          <p:cNvPr id="8" name="Titre 1"/>
          <p:cNvSpPr txBox="1">
            <a:spLocks/>
          </p:cNvSpPr>
          <p:nvPr/>
        </p:nvSpPr>
        <p:spPr>
          <a:xfrm>
            <a:off x="-1" y="684000"/>
            <a:ext cx="12192001" cy="80858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lnSpc>
                <a:spcPct val="90000"/>
              </a:lnSpc>
            </a:pPr>
            <a:r>
              <a:rPr lang="fr-CH" sz="4000" cap="all" dirty="0" smtClean="0">
                <a:solidFill>
                  <a:schemeClr val="accent1">
                    <a:lumMod val="50000"/>
                  </a:schemeClr>
                </a:solidFill>
                <a:effectLst>
                  <a:outerShdw blurRad="38100" dist="38100" dir="2700000" algn="tl">
                    <a:srgbClr val="000000">
                      <a:alpha val="43137"/>
                    </a:srgbClr>
                  </a:outerShdw>
                </a:effectLst>
                <a:latin typeface="Helvetica LT Std Cond Blk" pitchFamily="34" charset="0"/>
              </a:rPr>
              <a:t>Rappels pharmacologiques</a:t>
            </a:r>
            <a:endParaRPr lang="fr-CH" sz="4000" cap="all" dirty="0">
              <a:solidFill>
                <a:schemeClr val="accent1">
                  <a:lumMod val="50000"/>
                </a:schemeClr>
              </a:solidFill>
              <a:effectLst>
                <a:outerShdw blurRad="38100" dist="38100" dir="2700000" algn="tl">
                  <a:srgbClr val="000000">
                    <a:alpha val="43137"/>
                  </a:srgbClr>
                </a:outerShdw>
              </a:effectLst>
              <a:latin typeface="Helvetica LT Std Cond Blk" pitchFamily="34" charset="0"/>
            </a:endParaRPr>
          </a:p>
        </p:txBody>
      </p:sp>
      <p:grpSp>
        <p:nvGrpSpPr>
          <p:cNvPr id="9" name="Groupe 8"/>
          <p:cNvGrpSpPr/>
          <p:nvPr/>
        </p:nvGrpSpPr>
        <p:grpSpPr>
          <a:xfrm>
            <a:off x="-1" y="1447800"/>
            <a:ext cx="12192002" cy="301172"/>
            <a:chOff x="-1" y="1447800"/>
            <a:chExt cx="12192002" cy="301172"/>
          </a:xfrm>
        </p:grpSpPr>
        <p:pic>
          <p:nvPicPr>
            <p:cNvPr id="10"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150" t="31932" r="2428" b="50000"/>
            <a:stretch/>
          </p:blipFill>
          <p:spPr bwMode="auto">
            <a:xfrm>
              <a:off x="-1" y="1447800"/>
              <a:ext cx="1590563" cy="3011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1573665"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3139590"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4704716"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6270641"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7831793"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9396919"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10433606"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r="85650" b="50000"/>
            <a:stretch/>
          </p:blipFill>
          <p:spPr bwMode="auto">
            <a:xfrm>
              <a:off x="12000657" y="1447800"/>
              <a:ext cx="191344" cy="301172"/>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1" name="Tableau 20"/>
          <p:cNvGraphicFramePr>
            <a:graphicFrameLocks noGrp="1"/>
          </p:cNvGraphicFramePr>
          <p:nvPr>
            <p:extLst>
              <p:ext uri="{D42A27DB-BD31-4B8C-83A1-F6EECF244321}">
                <p14:modId xmlns:p14="http://schemas.microsoft.com/office/powerpoint/2010/main" val="2769614197"/>
              </p:ext>
            </p:extLst>
          </p:nvPr>
        </p:nvGraphicFramePr>
        <p:xfrm>
          <a:off x="1609552" y="2351017"/>
          <a:ext cx="9180000" cy="3959999"/>
        </p:xfrm>
        <a:graphic>
          <a:graphicData uri="http://schemas.openxmlformats.org/drawingml/2006/table">
            <a:tbl>
              <a:tblPr firstRow="1" bandRow="1">
                <a:tableStyleId>{93296810-A885-4BE3-A3E7-6D5BEEA58F35}</a:tableStyleId>
              </a:tblPr>
              <a:tblGrid>
                <a:gridCol w="3060000"/>
                <a:gridCol w="3060000"/>
                <a:gridCol w="3060000"/>
              </a:tblGrid>
              <a:tr h="816812">
                <a:tc gridSpan="3">
                  <a:txBody>
                    <a:bodyPr/>
                    <a:lstStyle/>
                    <a:p>
                      <a:pPr algn="ctr"/>
                      <a:r>
                        <a:rPr lang="fr-CH" dirty="0" smtClean="0"/>
                        <a:t>Durée</a:t>
                      </a:r>
                      <a:r>
                        <a:rPr lang="fr-CH" baseline="0" dirty="0" smtClean="0"/>
                        <a:t> d’action longue</a:t>
                      </a:r>
                    </a:p>
                    <a:p>
                      <a:pPr marL="0" marR="0" indent="0" algn="ctr" defTabSz="914400" rtl="0" eaLnBrk="1" fontAlgn="auto" latinLnBrk="0" hangingPunct="1">
                        <a:lnSpc>
                          <a:spcPct val="100000"/>
                        </a:lnSpc>
                        <a:spcBef>
                          <a:spcPts val="0"/>
                        </a:spcBef>
                        <a:spcAft>
                          <a:spcPts val="0"/>
                        </a:spcAft>
                        <a:buClrTx/>
                        <a:buSzTx/>
                        <a:buFontTx/>
                        <a:buNone/>
                        <a:tabLst/>
                        <a:defRPr/>
                      </a:pPr>
                      <a:r>
                        <a:rPr lang="fr-CH" sz="1800" u="none" strike="noStrike" dirty="0" smtClean="0">
                          <a:effectLst/>
                        </a:rPr>
                        <a:t>(t1/2 &gt; 24 h)</a:t>
                      </a:r>
                      <a:endParaRPr lang="fr-CH" dirty="0"/>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CH"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CH" dirty="0"/>
                    </a:p>
                  </a:txBody>
                  <a:tcPr/>
                </a:tc>
              </a:tr>
              <a:tr h="1290901">
                <a:tc>
                  <a:txBody>
                    <a:bodyPr/>
                    <a:lstStyle/>
                    <a:p>
                      <a:pPr marL="174625" lvl="1" indent="0" algn="l" fontAlgn="b"/>
                      <a:r>
                        <a:rPr lang="fr-CH" sz="2000" b="0" i="0" u="none" strike="noStrike" dirty="0">
                          <a:solidFill>
                            <a:srgbClr val="000000"/>
                          </a:solidFill>
                          <a:effectLst/>
                          <a:latin typeface="Calibri"/>
                        </a:rPr>
                        <a:t>clonazépam </a:t>
                      </a:r>
                      <a:endParaRPr lang="fr-CH" sz="2000" b="0" i="0" u="none" strike="noStrike" dirty="0" smtClean="0">
                        <a:solidFill>
                          <a:srgbClr val="000000"/>
                        </a:solidFill>
                        <a:effectLst/>
                        <a:latin typeface="Calibri"/>
                      </a:endParaRPr>
                    </a:p>
                    <a:p>
                      <a:pPr marL="180975" lvl="1" indent="0" algn="l" fontAlgn="b"/>
                      <a:r>
                        <a:rPr kumimoji="0" lang="fr-CH" sz="2000" b="0" i="0" u="none" strike="noStrike" kern="1200" dirty="0" smtClean="0">
                          <a:solidFill>
                            <a:srgbClr val="000000"/>
                          </a:solidFill>
                          <a:effectLst/>
                          <a:latin typeface="Calibri"/>
                          <a:ea typeface="+mn-ea"/>
                          <a:cs typeface="+mn-cs"/>
                        </a:rPr>
                        <a:t>(Rivotril®)</a:t>
                      </a:r>
                    </a:p>
                    <a:p>
                      <a:pPr marL="180975" marR="0" lvl="1" indent="0" algn="l" defTabSz="914400" rtl="0" eaLnBrk="1" fontAlgn="b" latinLnBrk="0" hangingPunct="1">
                        <a:lnSpc>
                          <a:spcPct val="100000"/>
                        </a:lnSpc>
                        <a:spcBef>
                          <a:spcPts val="0"/>
                        </a:spcBef>
                        <a:spcAft>
                          <a:spcPts val="0"/>
                        </a:spcAft>
                        <a:buClrTx/>
                        <a:buSzTx/>
                        <a:buFontTx/>
                        <a:buNone/>
                        <a:tabLst/>
                        <a:defRPr/>
                      </a:pPr>
                      <a:r>
                        <a:rPr kumimoji="0" lang="fr-CH" sz="1800" b="0" i="0" u="none" strike="noStrike" kern="1200" dirty="0" smtClean="0">
                          <a:solidFill>
                            <a:srgbClr val="000000"/>
                          </a:solidFill>
                          <a:effectLst/>
                          <a:latin typeface="Calibri"/>
                          <a:ea typeface="+mn-ea"/>
                          <a:cs typeface="+mn-cs"/>
                        </a:rPr>
                        <a:t>uniquement antiépileptique</a:t>
                      </a:r>
                    </a:p>
                  </a:txBody>
                  <a:tcPr marL="9525" marR="9525" marT="9525" marB="0" anchor="ctr"/>
                </a:tc>
                <a:tc>
                  <a:txBody>
                    <a:bodyPr/>
                    <a:lstStyle/>
                    <a:p>
                      <a:pPr marL="180975" marR="0" lvl="1" indent="0" algn="l" defTabSz="914400" rtl="0" eaLnBrk="1" fontAlgn="b" latinLnBrk="0" hangingPunct="1">
                        <a:lnSpc>
                          <a:spcPct val="100000"/>
                        </a:lnSpc>
                        <a:spcBef>
                          <a:spcPts val="0"/>
                        </a:spcBef>
                        <a:spcAft>
                          <a:spcPts val="0"/>
                        </a:spcAft>
                        <a:buClrTx/>
                        <a:buSzTx/>
                        <a:buFontTx/>
                        <a:buNone/>
                        <a:tabLst/>
                        <a:defRPr/>
                      </a:pPr>
                      <a:r>
                        <a:rPr lang="fr-CH" sz="2000" b="0" i="0" u="none" strike="noStrike" dirty="0" smtClean="0">
                          <a:solidFill>
                            <a:srgbClr val="000000"/>
                          </a:solidFill>
                          <a:effectLst/>
                          <a:latin typeface="Calibri"/>
                        </a:rPr>
                        <a:t>clobazam</a:t>
                      </a:r>
                    </a:p>
                    <a:p>
                      <a:pPr marL="180975" marR="0" lvl="1" indent="0" algn="l" defTabSz="914400" rtl="0" eaLnBrk="1" fontAlgn="b" latinLnBrk="0" hangingPunct="1">
                        <a:lnSpc>
                          <a:spcPct val="100000"/>
                        </a:lnSpc>
                        <a:spcBef>
                          <a:spcPts val="0"/>
                        </a:spcBef>
                        <a:spcAft>
                          <a:spcPts val="0"/>
                        </a:spcAft>
                        <a:buClrTx/>
                        <a:buSzTx/>
                        <a:buFontTx/>
                        <a:buNone/>
                        <a:tabLst/>
                        <a:defRPr/>
                      </a:pPr>
                      <a:r>
                        <a:rPr lang="fr-CH" sz="2000" b="0" i="0" u="none" strike="noStrike" dirty="0" smtClean="0">
                          <a:solidFill>
                            <a:srgbClr val="000000"/>
                          </a:solidFill>
                          <a:effectLst/>
                          <a:latin typeface="Calibri"/>
                        </a:rPr>
                        <a:t>(Urbanyl®) </a:t>
                      </a:r>
                    </a:p>
                    <a:p>
                      <a:pPr marL="180975" marR="0" lvl="1" indent="0" algn="l" defTabSz="914400" rtl="0" eaLnBrk="1" fontAlgn="b" latinLnBrk="0" hangingPunct="1">
                        <a:lnSpc>
                          <a:spcPct val="100000"/>
                        </a:lnSpc>
                        <a:spcBef>
                          <a:spcPts val="0"/>
                        </a:spcBef>
                        <a:spcAft>
                          <a:spcPts val="0"/>
                        </a:spcAft>
                        <a:buClrTx/>
                        <a:buSzTx/>
                        <a:buFontTx/>
                        <a:buNone/>
                        <a:tabLst/>
                        <a:defRPr/>
                      </a:pPr>
                      <a:r>
                        <a:rPr lang="fr-CH" sz="1800" b="0" i="0" u="none" strike="noStrike" dirty="0" smtClean="0">
                          <a:solidFill>
                            <a:srgbClr val="000000"/>
                          </a:solidFill>
                          <a:effectLst/>
                          <a:latin typeface="Calibri"/>
                        </a:rPr>
                        <a:t>anticonvulsivant</a:t>
                      </a:r>
                    </a:p>
                  </a:txBody>
                  <a:tcPr marL="9525" marR="9525" marT="9525" marB="0" anchor="ctr"/>
                </a:tc>
                <a:tc>
                  <a:txBody>
                    <a:bodyPr/>
                    <a:lstStyle/>
                    <a:p>
                      <a:pPr marL="180975" marR="0" lvl="1" indent="0" algn="l" defTabSz="914400" rtl="0" eaLnBrk="1" fontAlgn="b" latinLnBrk="0" hangingPunct="1">
                        <a:lnSpc>
                          <a:spcPct val="100000"/>
                        </a:lnSpc>
                        <a:spcBef>
                          <a:spcPts val="0"/>
                        </a:spcBef>
                        <a:spcAft>
                          <a:spcPts val="0"/>
                        </a:spcAft>
                        <a:buClrTx/>
                        <a:buSzTx/>
                        <a:buFontTx/>
                        <a:buNone/>
                        <a:tabLst/>
                        <a:defRPr/>
                      </a:pPr>
                      <a:r>
                        <a:rPr lang="fr-CH" sz="2000" b="0" i="0" u="none" strike="noStrike" dirty="0" smtClean="0">
                          <a:solidFill>
                            <a:srgbClr val="000000"/>
                          </a:solidFill>
                          <a:effectLst/>
                          <a:latin typeface="Calibri"/>
                        </a:rPr>
                        <a:t>prazépam</a:t>
                      </a:r>
                    </a:p>
                    <a:p>
                      <a:pPr marL="180975" marR="0" lvl="1" indent="0" algn="l" defTabSz="914400" rtl="0" eaLnBrk="1" fontAlgn="b" latinLnBrk="0" hangingPunct="1">
                        <a:lnSpc>
                          <a:spcPct val="100000"/>
                        </a:lnSpc>
                        <a:spcBef>
                          <a:spcPts val="0"/>
                        </a:spcBef>
                        <a:spcAft>
                          <a:spcPts val="0"/>
                        </a:spcAft>
                        <a:buClrTx/>
                        <a:buSzTx/>
                        <a:buFontTx/>
                        <a:buNone/>
                        <a:tabLst/>
                        <a:defRPr/>
                      </a:pPr>
                      <a:r>
                        <a:rPr lang="fr-CH" sz="2000" b="0" i="0" u="none" strike="noStrike" dirty="0" smtClean="0">
                          <a:solidFill>
                            <a:srgbClr val="000000"/>
                          </a:solidFill>
                          <a:effectLst/>
                          <a:latin typeface="Calibri"/>
                        </a:rPr>
                        <a:t>(Demetrin®)</a:t>
                      </a:r>
                    </a:p>
                  </a:txBody>
                  <a:tcPr marL="9525" marR="9525" marT="9525" marB="0" anchor="ctr"/>
                </a:tc>
              </a:tr>
              <a:tr h="926143">
                <a:tc>
                  <a:txBody>
                    <a:bodyPr/>
                    <a:lstStyle/>
                    <a:p>
                      <a:pPr marL="180975" marR="0" lvl="1" indent="0" algn="l" defTabSz="914400" rtl="0" eaLnBrk="1" fontAlgn="b" latinLnBrk="0" hangingPunct="1">
                        <a:lnSpc>
                          <a:spcPct val="100000"/>
                        </a:lnSpc>
                        <a:spcBef>
                          <a:spcPts val="0"/>
                        </a:spcBef>
                        <a:spcAft>
                          <a:spcPts val="0"/>
                        </a:spcAft>
                        <a:buClrTx/>
                        <a:buSzTx/>
                        <a:buFontTx/>
                        <a:buNone/>
                        <a:tabLst/>
                        <a:defRPr/>
                      </a:pPr>
                      <a:r>
                        <a:rPr kumimoji="0" lang="fr-CH" sz="2000" b="0" i="0" u="none" strike="noStrike" kern="1200" dirty="0" smtClean="0">
                          <a:solidFill>
                            <a:srgbClr val="000000"/>
                          </a:solidFill>
                          <a:effectLst/>
                          <a:latin typeface="Calibri"/>
                          <a:ea typeface="+mn-ea"/>
                          <a:cs typeface="+mn-cs"/>
                        </a:rPr>
                        <a:t>clorazépate</a:t>
                      </a:r>
                    </a:p>
                    <a:p>
                      <a:pPr marL="180975" marR="0" lvl="1" indent="0" algn="l" defTabSz="914400" rtl="0" eaLnBrk="1" fontAlgn="b" latinLnBrk="0" hangingPunct="1">
                        <a:lnSpc>
                          <a:spcPct val="100000"/>
                        </a:lnSpc>
                        <a:spcBef>
                          <a:spcPts val="0"/>
                        </a:spcBef>
                        <a:spcAft>
                          <a:spcPts val="0"/>
                        </a:spcAft>
                        <a:buClrTx/>
                        <a:buSzTx/>
                        <a:buFontTx/>
                        <a:buNone/>
                        <a:tabLst/>
                        <a:defRPr/>
                      </a:pPr>
                      <a:r>
                        <a:rPr kumimoji="0" lang="fr-CH" sz="2000" b="0" i="0" u="none" strike="noStrike" kern="1200" dirty="0" smtClean="0">
                          <a:solidFill>
                            <a:srgbClr val="000000"/>
                          </a:solidFill>
                          <a:effectLst/>
                          <a:latin typeface="Calibri"/>
                          <a:ea typeface="+mn-ea"/>
                          <a:cs typeface="+mn-cs"/>
                        </a:rPr>
                        <a:t>(Tranxilium®)</a:t>
                      </a:r>
                    </a:p>
                  </a:txBody>
                  <a:tcPr marL="9525" marR="9525" marT="9525" marB="0" anchor="ctr"/>
                </a:tc>
                <a:tc>
                  <a:txBody>
                    <a:bodyPr/>
                    <a:lstStyle/>
                    <a:p>
                      <a:pPr marL="180975" marR="0" lvl="1" indent="0" algn="l" defTabSz="914400" rtl="0" eaLnBrk="1" fontAlgn="b" latinLnBrk="0" hangingPunct="1">
                        <a:lnSpc>
                          <a:spcPct val="100000"/>
                        </a:lnSpc>
                        <a:spcBef>
                          <a:spcPts val="0"/>
                        </a:spcBef>
                        <a:spcAft>
                          <a:spcPts val="0"/>
                        </a:spcAft>
                        <a:buClrTx/>
                        <a:buSzTx/>
                        <a:buFontTx/>
                        <a:buNone/>
                        <a:tabLst/>
                        <a:defRPr/>
                      </a:pPr>
                      <a:r>
                        <a:rPr lang="fr-CH" sz="2000" b="0" i="0" u="none" strike="noStrike" dirty="0" smtClean="0">
                          <a:solidFill>
                            <a:srgbClr val="000000"/>
                          </a:solidFill>
                          <a:effectLst/>
                          <a:latin typeface="Calibri"/>
                        </a:rPr>
                        <a:t>flurazépam</a:t>
                      </a:r>
                    </a:p>
                    <a:p>
                      <a:pPr marL="180975" marR="0" lvl="1" indent="0" algn="l" defTabSz="914400" rtl="0" eaLnBrk="1" fontAlgn="b" latinLnBrk="0" hangingPunct="1">
                        <a:lnSpc>
                          <a:spcPct val="100000"/>
                        </a:lnSpc>
                        <a:spcBef>
                          <a:spcPts val="0"/>
                        </a:spcBef>
                        <a:spcAft>
                          <a:spcPts val="0"/>
                        </a:spcAft>
                        <a:buClrTx/>
                        <a:buSzTx/>
                        <a:buFontTx/>
                        <a:buNone/>
                        <a:tabLst/>
                        <a:defRPr/>
                      </a:pPr>
                      <a:r>
                        <a:rPr lang="fr-CH" sz="2000" b="0" i="0" u="none" strike="noStrike" dirty="0" smtClean="0">
                          <a:solidFill>
                            <a:srgbClr val="000000"/>
                          </a:solidFill>
                          <a:effectLst/>
                          <a:latin typeface="Calibri"/>
                        </a:rPr>
                        <a:t>(Dalmadorm®)</a:t>
                      </a:r>
                    </a:p>
                  </a:txBody>
                  <a:tcPr marL="9525" marR="9525" marT="9525" marB="0" anchor="ctr"/>
                </a:tc>
                <a:tc>
                  <a:txBody>
                    <a:bodyPr/>
                    <a:lstStyle/>
                    <a:p>
                      <a:pPr marL="180975" marR="0" lvl="1" indent="0" algn="l" defTabSz="914400" rtl="0" eaLnBrk="1" fontAlgn="b" latinLnBrk="0" hangingPunct="1">
                        <a:lnSpc>
                          <a:spcPct val="100000"/>
                        </a:lnSpc>
                        <a:spcBef>
                          <a:spcPts val="0"/>
                        </a:spcBef>
                        <a:spcAft>
                          <a:spcPts val="0"/>
                        </a:spcAft>
                        <a:buClrTx/>
                        <a:buSzTx/>
                        <a:buFontTx/>
                        <a:buNone/>
                        <a:tabLst/>
                        <a:defRPr/>
                      </a:pPr>
                      <a:r>
                        <a:rPr lang="fr-CH" sz="2000" b="0" i="0" u="none" strike="noStrike" dirty="0" smtClean="0">
                          <a:solidFill>
                            <a:srgbClr val="000000"/>
                          </a:solidFill>
                          <a:effectLst/>
                          <a:latin typeface="Calibri"/>
                        </a:rPr>
                        <a:t>flunitrazépam</a:t>
                      </a:r>
                    </a:p>
                    <a:p>
                      <a:pPr marL="180975" marR="0" lvl="1" indent="0" algn="l" defTabSz="914400" rtl="0" eaLnBrk="1" fontAlgn="b" latinLnBrk="0" hangingPunct="1">
                        <a:lnSpc>
                          <a:spcPct val="100000"/>
                        </a:lnSpc>
                        <a:spcBef>
                          <a:spcPts val="0"/>
                        </a:spcBef>
                        <a:spcAft>
                          <a:spcPts val="0"/>
                        </a:spcAft>
                        <a:buClrTx/>
                        <a:buSzTx/>
                        <a:buFontTx/>
                        <a:buNone/>
                        <a:tabLst/>
                        <a:defRPr/>
                      </a:pPr>
                      <a:r>
                        <a:rPr lang="fr-CH" sz="2000" b="0" i="0" u="none" strike="noStrike" dirty="0" smtClean="0">
                          <a:solidFill>
                            <a:srgbClr val="000000"/>
                          </a:solidFill>
                          <a:effectLst/>
                          <a:latin typeface="Calibri"/>
                        </a:rPr>
                        <a:t>(Rohypnol®)</a:t>
                      </a:r>
                    </a:p>
                  </a:txBody>
                  <a:tcPr marL="9525" marR="9525" marT="9525" marB="0" anchor="ctr"/>
                </a:tc>
              </a:tr>
              <a:tr h="926143">
                <a:tc>
                  <a:txBody>
                    <a:bodyPr/>
                    <a:lstStyle/>
                    <a:p>
                      <a:pPr marL="180975" marR="0" lvl="1" indent="0" algn="l" defTabSz="914400" rtl="0" eaLnBrk="1" fontAlgn="b" latinLnBrk="0" hangingPunct="1">
                        <a:lnSpc>
                          <a:spcPct val="100000"/>
                        </a:lnSpc>
                        <a:spcBef>
                          <a:spcPts val="0"/>
                        </a:spcBef>
                        <a:spcAft>
                          <a:spcPts val="0"/>
                        </a:spcAft>
                        <a:buClrTx/>
                        <a:buSzTx/>
                        <a:buFontTx/>
                        <a:buNone/>
                        <a:tabLst/>
                        <a:defRPr/>
                      </a:pPr>
                      <a:r>
                        <a:rPr kumimoji="0" lang="fr-CH" sz="2000" b="0" i="0" u="none" strike="noStrike" kern="1200" dirty="0" smtClean="0">
                          <a:solidFill>
                            <a:srgbClr val="000000"/>
                          </a:solidFill>
                          <a:effectLst/>
                          <a:latin typeface="Calibri"/>
                          <a:ea typeface="+mn-ea"/>
                          <a:cs typeface="+mn-cs"/>
                        </a:rPr>
                        <a:t>diazépam</a:t>
                      </a:r>
                      <a:br>
                        <a:rPr kumimoji="0" lang="fr-CH" sz="2000" b="0" i="0" u="none" strike="noStrike" kern="1200" dirty="0" smtClean="0">
                          <a:solidFill>
                            <a:srgbClr val="000000"/>
                          </a:solidFill>
                          <a:effectLst/>
                          <a:latin typeface="Calibri"/>
                          <a:ea typeface="+mn-ea"/>
                          <a:cs typeface="+mn-cs"/>
                        </a:rPr>
                      </a:br>
                      <a:r>
                        <a:rPr kumimoji="0" lang="fr-CH" sz="2000" b="0" i="0" u="none" strike="noStrike" kern="1200" dirty="0" smtClean="0">
                          <a:solidFill>
                            <a:srgbClr val="000000"/>
                          </a:solidFill>
                          <a:effectLst/>
                          <a:latin typeface="Calibri"/>
                          <a:ea typeface="+mn-ea"/>
                          <a:cs typeface="+mn-cs"/>
                        </a:rPr>
                        <a:t>(Valium®) </a:t>
                      </a:r>
                    </a:p>
                    <a:p>
                      <a:pPr marL="180975" marR="0" lvl="1" indent="0" algn="l" defTabSz="914400" rtl="0" eaLnBrk="1" fontAlgn="b" latinLnBrk="0" hangingPunct="1">
                        <a:lnSpc>
                          <a:spcPct val="100000"/>
                        </a:lnSpc>
                        <a:spcBef>
                          <a:spcPts val="0"/>
                        </a:spcBef>
                        <a:spcAft>
                          <a:spcPts val="0"/>
                        </a:spcAft>
                        <a:buClrTx/>
                        <a:buSzTx/>
                        <a:buFontTx/>
                        <a:buNone/>
                        <a:tabLst/>
                        <a:defRPr/>
                      </a:pPr>
                      <a:r>
                        <a:rPr kumimoji="0" lang="fr-CH" sz="1800" b="0" i="0" u="none" strike="noStrike" kern="1200" dirty="0" smtClean="0">
                          <a:solidFill>
                            <a:srgbClr val="000000"/>
                          </a:solidFill>
                          <a:effectLst/>
                          <a:latin typeface="Calibri"/>
                          <a:ea typeface="+mn-ea"/>
                          <a:cs typeface="+mn-cs"/>
                        </a:rPr>
                        <a:t>anticonvulsivant</a:t>
                      </a:r>
                    </a:p>
                  </a:txBody>
                  <a:tcPr marL="9525" marR="9525" marT="9525" marB="0" anchor="ctr"/>
                </a:tc>
                <a:tc>
                  <a:txBody>
                    <a:bodyPr/>
                    <a:lstStyle/>
                    <a:p>
                      <a:pPr marL="180975" marR="0" lvl="1" indent="0" algn="l" defTabSz="914400" rtl="0" eaLnBrk="1" fontAlgn="b" latinLnBrk="0" hangingPunct="1">
                        <a:lnSpc>
                          <a:spcPct val="100000"/>
                        </a:lnSpc>
                        <a:spcBef>
                          <a:spcPts val="0"/>
                        </a:spcBef>
                        <a:spcAft>
                          <a:spcPts val="0"/>
                        </a:spcAft>
                        <a:buClrTx/>
                        <a:buSzTx/>
                        <a:buFontTx/>
                        <a:buNone/>
                        <a:tabLst/>
                        <a:defRPr/>
                      </a:pPr>
                      <a:r>
                        <a:rPr lang="fr-CH" sz="2000" b="0" i="0" u="none" strike="noStrike" dirty="0" smtClean="0">
                          <a:solidFill>
                            <a:srgbClr val="000000"/>
                          </a:solidFill>
                          <a:effectLst/>
                          <a:latin typeface="Calibri"/>
                        </a:rPr>
                        <a:t>kétazolam</a:t>
                      </a:r>
                    </a:p>
                    <a:p>
                      <a:pPr marL="180975" marR="0" lvl="1" indent="0" algn="l" defTabSz="914400" rtl="0" eaLnBrk="1" fontAlgn="b" latinLnBrk="0" hangingPunct="1">
                        <a:lnSpc>
                          <a:spcPct val="100000"/>
                        </a:lnSpc>
                        <a:spcBef>
                          <a:spcPts val="0"/>
                        </a:spcBef>
                        <a:spcAft>
                          <a:spcPts val="0"/>
                        </a:spcAft>
                        <a:buClrTx/>
                        <a:buSzTx/>
                        <a:buFontTx/>
                        <a:buNone/>
                        <a:tabLst/>
                        <a:defRPr/>
                      </a:pPr>
                      <a:r>
                        <a:rPr lang="fr-CH" sz="2000" b="0" i="0" u="none" strike="noStrike" dirty="0" smtClean="0">
                          <a:solidFill>
                            <a:srgbClr val="000000"/>
                          </a:solidFill>
                          <a:effectLst/>
                          <a:latin typeface="Calibri"/>
                        </a:rPr>
                        <a:t>(Solatran®)</a:t>
                      </a:r>
                    </a:p>
                  </a:txBody>
                  <a:tcPr marL="9525" marR="9525" marT="9525" marB="0" anchor="ctr"/>
                </a:tc>
                <a:tc>
                  <a:txBody>
                    <a:bodyPr/>
                    <a:lstStyle/>
                    <a:p>
                      <a:pPr lvl="0"/>
                      <a:endParaRPr lang="fr-CH" dirty="0"/>
                    </a:p>
                  </a:txBody>
                  <a:tcPr marL="9525" marR="9525" marT="9525" marB="0" anchor="ctr"/>
                </a:tc>
              </a:tr>
            </a:tbl>
          </a:graphicData>
        </a:graphic>
      </p:graphicFrame>
      <p:sp>
        <p:nvSpPr>
          <p:cNvPr id="23" name="Espace réservé de la date 3"/>
          <p:cNvSpPr>
            <a:spLocks noGrp="1"/>
          </p:cNvSpPr>
          <p:nvPr>
            <p:ph type="dt" sz="half" idx="10"/>
          </p:nvPr>
        </p:nvSpPr>
        <p:spPr>
          <a:xfrm>
            <a:off x="13851" y="6567060"/>
            <a:ext cx="2844800" cy="274320"/>
          </a:xfrm>
        </p:spPr>
        <p:txBody>
          <a:bodyPr/>
          <a:lstStyle/>
          <a:p>
            <a:r>
              <a:rPr lang="fr-CH" sz="1100" dirty="0" smtClean="0">
                <a:solidFill>
                  <a:schemeClr val="bg1">
                    <a:lumMod val="50000"/>
                  </a:schemeClr>
                </a:solidFill>
                <a:latin typeface="Arial" panose="020B0604020202020204" pitchFamily="34" charset="0"/>
                <a:cs typeface="Arial" panose="020B0604020202020204" pitchFamily="34" charset="0"/>
              </a:rPr>
              <a:t>9 octobre 2014</a:t>
            </a:r>
            <a:endParaRPr lang="fr-CH" sz="1100" dirty="0">
              <a:solidFill>
                <a:schemeClr val="bg1">
                  <a:lumMod val="50000"/>
                </a:schemeClr>
              </a:solidFill>
              <a:latin typeface="Arial" panose="020B0604020202020204" pitchFamily="34" charset="0"/>
              <a:cs typeface="Arial" panose="020B0604020202020204" pitchFamily="34" charset="0"/>
            </a:endParaRPr>
          </a:p>
        </p:txBody>
      </p:sp>
      <p:sp>
        <p:nvSpPr>
          <p:cNvPr id="27" name="Espace réservé du pied de page 4"/>
          <p:cNvSpPr>
            <a:spLocks noGrp="1"/>
          </p:cNvSpPr>
          <p:nvPr>
            <p:ph type="ftr" sz="quarter" idx="11"/>
          </p:nvPr>
        </p:nvSpPr>
        <p:spPr>
          <a:xfrm>
            <a:off x="0" y="6567060"/>
            <a:ext cx="12192000" cy="263236"/>
          </a:xfrm>
        </p:spPr>
        <p:txBody>
          <a:bodyPr/>
          <a:lstStyle>
            <a:lvl1pPr algn="ctr">
              <a:defRPr/>
            </a:lvl1pPr>
          </a:lstStyle>
          <a:p>
            <a:r>
              <a:rPr lang="fr-CH" sz="1100" dirty="0" smtClean="0">
                <a:solidFill>
                  <a:schemeClr val="bg1">
                    <a:lumMod val="50000"/>
                  </a:schemeClr>
                </a:solidFill>
                <a:latin typeface="Arial" panose="020B0604020202020204" pitchFamily="34" charset="0"/>
                <a:cs typeface="Arial" panose="020B0604020202020204" pitchFamily="34" charset="0"/>
              </a:rPr>
              <a:t>14</a:t>
            </a:r>
            <a:r>
              <a:rPr lang="fr-CH" sz="1100" baseline="30000" dirty="0" smtClean="0">
                <a:solidFill>
                  <a:schemeClr val="bg1">
                    <a:lumMod val="50000"/>
                  </a:schemeClr>
                </a:solidFill>
                <a:latin typeface="Arial" panose="020B0604020202020204" pitchFamily="34" charset="0"/>
                <a:cs typeface="Arial" panose="020B0604020202020204" pitchFamily="34" charset="0"/>
              </a:rPr>
              <a:t>e</a:t>
            </a:r>
            <a:r>
              <a:rPr lang="fr-CH" sz="1100" dirty="0" smtClean="0">
                <a:solidFill>
                  <a:schemeClr val="bg1">
                    <a:lumMod val="50000"/>
                  </a:schemeClr>
                </a:solidFill>
                <a:latin typeface="Arial" panose="020B0604020202020204" pitchFamily="34" charset="0"/>
                <a:cs typeface="Arial" panose="020B0604020202020204" pitchFamily="34" charset="0"/>
              </a:rPr>
              <a:t> journée d'addictologie   -   Les benzos à la pharmacie</a:t>
            </a:r>
            <a:endParaRPr lang="fr-CH" sz="1100" dirty="0">
              <a:solidFill>
                <a:schemeClr val="bg1">
                  <a:lumMod val="50000"/>
                </a:schemeClr>
              </a:solidFill>
              <a:latin typeface="Arial" panose="020B0604020202020204" pitchFamily="34" charset="0"/>
              <a:cs typeface="Arial" panose="020B0604020202020204" pitchFamily="34" charset="0"/>
            </a:endParaRPr>
          </a:p>
        </p:txBody>
      </p:sp>
      <p:sp>
        <p:nvSpPr>
          <p:cNvPr id="28" name="Espace réservé du numéro de diapositive 5"/>
          <p:cNvSpPr>
            <a:spLocks noGrp="1"/>
          </p:cNvSpPr>
          <p:nvPr>
            <p:ph type="sldNum" sz="quarter" idx="12"/>
          </p:nvPr>
        </p:nvSpPr>
        <p:spPr>
          <a:xfrm>
            <a:off x="11202440" y="6567060"/>
            <a:ext cx="978485" cy="274320"/>
          </a:xfrm>
        </p:spPr>
        <p:txBody>
          <a:bodyPr/>
          <a:lstStyle/>
          <a:p>
            <a:fld id="{AC9F5A5A-694D-4E8C-B305-FC3A809E4942}" type="slidenum">
              <a:rPr lang="fr-CH" sz="1100" smtClean="0">
                <a:solidFill>
                  <a:schemeClr val="bg1">
                    <a:lumMod val="50000"/>
                  </a:schemeClr>
                </a:solidFill>
                <a:latin typeface="Arial" panose="020B0604020202020204" pitchFamily="34" charset="0"/>
                <a:cs typeface="Arial" panose="020B0604020202020204" pitchFamily="34" charset="0"/>
              </a:rPr>
              <a:t>5</a:t>
            </a:fld>
            <a:endParaRPr lang="fr-CH" sz="11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139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e 24"/>
          <p:cNvGrpSpPr/>
          <p:nvPr/>
        </p:nvGrpSpPr>
        <p:grpSpPr>
          <a:xfrm>
            <a:off x="-27598" y="0"/>
            <a:ext cx="12219598" cy="1484783"/>
            <a:chOff x="-27598" y="0"/>
            <a:chExt cx="12219598" cy="1484783"/>
          </a:xfrm>
        </p:grpSpPr>
        <p:pic>
          <p:nvPicPr>
            <p:cNvPr id="26" name="Picture 2" descr="http://comps.canstockphoto.com/can-stock-photo_csp16161264.jpg"/>
            <p:cNvPicPr>
              <a:picLocks noChangeAspect="1" noChangeArrowheads="1"/>
            </p:cNvPicPr>
            <p:nvPr/>
          </p:nvPicPr>
          <p:blipFill rotWithShape="1">
            <a:blip r:embed="rId2">
              <a:extLst>
                <a:ext uri="{28A0092B-C50C-407E-A947-70E740481C1C}">
                  <a14:useLocalDpi xmlns:a14="http://schemas.microsoft.com/office/drawing/2010/main" val="0"/>
                </a:ext>
              </a:extLst>
            </a:blip>
            <a:srcRect b="58242"/>
            <a:stretch/>
          </p:blipFill>
          <p:spPr bwMode="auto">
            <a:xfrm>
              <a:off x="-27598" y="0"/>
              <a:ext cx="12219598" cy="144780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1634938" y="533172"/>
              <a:ext cx="9132856" cy="951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grpSp>
      <p:grpSp>
        <p:nvGrpSpPr>
          <p:cNvPr id="9" name="Groupe 8"/>
          <p:cNvGrpSpPr/>
          <p:nvPr/>
        </p:nvGrpSpPr>
        <p:grpSpPr>
          <a:xfrm>
            <a:off x="-1" y="1447800"/>
            <a:ext cx="12192002" cy="301172"/>
            <a:chOff x="-1" y="1447800"/>
            <a:chExt cx="12192002" cy="301172"/>
          </a:xfrm>
        </p:grpSpPr>
        <p:pic>
          <p:nvPicPr>
            <p:cNvPr id="10"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150" t="31932" r="2428" b="50000"/>
            <a:stretch/>
          </p:blipFill>
          <p:spPr bwMode="auto">
            <a:xfrm>
              <a:off x="-1" y="1447800"/>
              <a:ext cx="1590563" cy="3011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1573665"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3139590"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4704716"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6270641"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7831793"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9396919"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10433606"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r="85650" b="50000"/>
            <a:stretch/>
          </p:blipFill>
          <p:spPr bwMode="auto">
            <a:xfrm>
              <a:off x="12000657" y="1447800"/>
              <a:ext cx="191344" cy="301172"/>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1" name="Tableau 20"/>
          <p:cNvGraphicFramePr>
            <a:graphicFrameLocks noGrp="1"/>
          </p:cNvGraphicFramePr>
          <p:nvPr>
            <p:extLst>
              <p:ext uri="{D42A27DB-BD31-4B8C-83A1-F6EECF244321}">
                <p14:modId xmlns:p14="http://schemas.microsoft.com/office/powerpoint/2010/main" val="3259444049"/>
              </p:ext>
            </p:extLst>
          </p:nvPr>
        </p:nvGraphicFramePr>
        <p:xfrm>
          <a:off x="1595697" y="2351017"/>
          <a:ext cx="9180000" cy="3960001"/>
        </p:xfrm>
        <a:graphic>
          <a:graphicData uri="http://schemas.openxmlformats.org/drawingml/2006/table">
            <a:tbl>
              <a:tblPr firstRow="1" bandRow="1">
                <a:tableStyleId>{93296810-A885-4BE3-A3E7-6D5BEEA58F35}</a:tableStyleId>
              </a:tblPr>
              <a:tblGrid>
                <a:gridCol w="3060000"/>
                <a:gridCol w="3060000"/>
                <a:gridCol w="3060000"/>
              </a:tblGrid>
              <a:tr h="8133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H" dirty="0" smtClean="0"/>
                        <a:t>Durée d’action moyenne </a:t>
                      </a:r>
                      <a:r>
                        <a:rPr lang="fr-CH" sz="1800" u="none" strike="noStrike" dirty="0" smtClean="0">
                          <a:effectLst/>
                        </a:rPr>
                        <a:t>(t1/2 10-24 h)</a:t>
                      </a:r>
                      <a:endParaRPr lang="fr-CH" dirty="0"/>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H" dirty="0" smtClean="0"/>
                        <a:t>Durée d’action moyenne </a:t>
                      </a:r>
                      <a:r>
                        <a:rPr lang="fr-CH" sz="1800" u="none" strike="noStrike" dirty="0" smtClean="0">
                          <a:effectLst/>
                        </a:rPr>
                        <a:t>(t1/2  8-10 h)</a:t>
                      </a:r>
                      <a:endParaRPr lang="fr-CH" dirty="0"/>
                    </a:p>
                  </a:txBody>
                  <a:tcPr anchor="ctr" anchorCtr="1"/>
                </a:tc>
                <a:tc>
                  <a:txBody>
                    <a:bodyPr/>
                    <a:lstStyle/>
                    <a:p>
                      <a:pPr algn="ctr"/>
                      <a:r>
                        <a:rPr lang="fr-CH" dirty="0" smtClean="0"/>
                        <a:t>Durée d’action courte</a:t>
                      </a:r>
                    </a:p>
                    <a:p>
                      <a:pPr algn="ctr"/>
                      <a:r>
                        <a:rPr lang="fr-CH" sz="1800" u="none" strike="noStrike" dirty="0" smtClean="0">
                          <a:effectLst/>
                        </a:rPr>
                        <a:t>(t1/2 &lt; 6 h)</a:t>
                      </a:r>
                      <a:endParaRPr lang="fr-CH" dirty="0"/>
                    </a:p>
                  </a:txBody>
                  <a:tcPr anchor="ctr" anchorCtr="1"/>
                </a:tc>
              </a:tr>
              <a:tr h="786675">
                <a:tc>
                  <a:txBody>
                    <a:bodyPr/>
                    <a:lstStyle/>
                    <a:p>
                      <a:pPr marL="180975" lvl="1" indent="0" algn="l" fontAlgn="b"/>
                      <a:r>
                        <a:rPr lang="fr-CH" sz="2000" b="0" i="0" u="none" strike="noStrike" dirty="0" smtClean="0">
                          <a:solidFill>
                            <a:srgbClr val="000000"/>
                          </a:solidFill>
                          <a:effectLst/>
                          <a:latin typeface="Calibri"/>
                        </a:rPr>
                        <a:t>lorazépam</a:t>
                      </a:r>
                    </a:p>
                    <a:p>
                      <a:pPr marL="180975" marR="0" lvl="1" indent="0" algn="l" defTabSz="914400" rtl="0" eaLnBrk="1" fontAlgn="b" latinLnBrk="0" hangingPunct="1">
                        <a:lnSpc>
                          <a:spcPct val="100000"/>
                        </a:lnSpc>
                        <a:spcBef>
                          <a:spcPts val="0"/>
                        </a:spcBef>
                        <a:spcAft>
                          <a:spcPts val="0"/>
                        </a:spcAft>
                        <a:buClrTx/>
                        <a:buSzTx/>
                        <a:buFontTx/>
                        <a:buNone/>
                        <a:tabLst/>
                        <a:defRPr/>
                      </a:pPr>
                      <a:r>
                        <a:rPr lang="fr-CH" sz="2000" b="0" i="0" u="none" strike="noStrike" dirty="0" smtClean="0">
                          <a:solidFill>
                            <a:srgbClr val="000000"/>
                          </a:solidFill>
                          <a:effectLst/>
                          <a:latin typeface="Calibri"/>
                        </a:rPr>
                        <a:t>(Temesta®)</a:t>
                      </a:r>
                    </a:p>
                  </a:txBody>
                  <a:tcPr marL="9525" marR="9525" marT="9525" marB="0" anchor="ctr"/>
                </a:tc>
                <a:tc>
                  <a:txBody>
                    <a:bodyPr/>
                    <a:lstStyle/>
                    <a:p>
                      <a:pPr marL="180975" marR="0" lvl="1" indent="0" algn="l" defTabSz="914400" rtl="0" eaLnBrk="1" fontAlgn="b" latinLnBrk="0" hangingPunct="1">
                        <a:lnSpc>
                          <a:spcPct val="100000"/>
                        </a:lnSpc>
                        <a:spcBef>
                          <a:spcPts val="0"/>
                        </a:spcBef>
                        <a:spcAft>
                          <a:spcPts val="0"/>
                        </a:spcAft>
                        <a:buClrTx/>
                        <a:buSzTx/>
                        <a:buFontTx/>
                        <a:buNone/>
                        <a:tabLst/>
                        <a:defRPr/>
                      </a:pPr>
                      <a:r>
                        <a:rPr lang="fr-CH" sz="2000" b="0" i="0" u="none" strike="noStrike" dirty="0" smtClean="0">
                          <a:solidFill>
                            <a:srgbClr val="000000"/>
                          </a:solidFill>
                          <a:effectLst/>
                          <a:latin typeface="Calibri"/>
                        </a:rPr>
                        <a:t>bromazépam</a:t>
                      </a:r>
                    </a:p>
                    <a:p>
                      <a:pPr marL="180975" marR="0" lvl="1" indent="0" algn="l" defTabSz="914400" rtl="0" eaLnBrk="1" fontAlgn="b" latinLnBrk="0" hangingPunct="1">
                        <a:lnSpc>
                          <a:spcPct val="100000"/>
                        </a:lnSpc>
                        <a:spcBef>
                          <a:spcPts val="0"/>
                        </a:spcBef>
                        <a:spcAft>
                          <a:spcPts val="0"/>
                        </a:spcAft>
                        <a:buClrTx/>
                        <a:buSzTx/>
                        <a:buFontTx/>
                        <a:buNone/>
                        <a:tabLst/>
                        <a:defRPr/>
                      </a:pPr>
                      <a:r>
                        <a:rPr lang="fr-CH" sz="2000" b="0" i="0" u="none" strike="noStrike" dirty="0" smtClean="0">
                          <a:solidFill>
                            <a:srgbClr val="000000"/>
                          </a:solidFill>
                          <a:effectLst/>
                          <a:latin typeface="Calibri"/>
                        </a:rPr>
                        <a:t>(Lexotanil®)</a:t>
                      </a:r>
                    </a:p>
                  </a:txBody>
                  <a:tcPr marL="9525" marR="9525" marT="9525" marB="0" anchor="ctr"/>
                </a:tc>
                <a:tc>
                  <a:txBody>
                    <a:bodyPr/>
                    <a:lstStyle/>
                    <a:p>
                      <a:pPr marL="180975" marR="0" lvl="1" indent="0" algn="l" defTabSz="914400" rtl="0" eaLnBrk="1" fontAlgn="b" latinLnBrk="0" hangingPunct="1">
                        <a:lnSpc>
                          <a:spcPct val="100000"/>
                        </a:lnSpc>
                        <a:spcBef>
                          <a:spcPts val="0"/>
                        </a:spcBef>
                        <a:spcAft>
                          <a:spcPts val="0"/>
                        </a:spcAft>
                        <a:buClrTx/>
                        <a:buSzTx/>
                        <a:buFontTx/>
                        <a:buNone/>
                        <a:tabLst/>
                        <a:defRPr/>
                      </a:pPr>
                      <a:r>
                        <a:rPr lang="fr-CH" sz="2000" b="0" i="0" u="none" strike="noStrike" dirty="0" smtClean="0">
                          <a:solidFill>
                            <a:srgbClr val="000000"/>
                          </a:solidFill>
                          <a:effectLst/>
                          <a:latin typeface="Calibri"/>
                        </a:rPr>
                        <a:t>midazolam</a:t>
                      </a:r>
                    </a:p>
                    <a:p>
                      <a:pPr marL="180975" marR="0" lvl="1" indent="0" algn="l" defTabSz="914400" rtl="0" eaLnBrk="1" fontAlgn="b" latinLnBrk="0" hangingPunct="1">
                        <a:lnSpc>
                          <a:spcPct val="100000"/>
                        </a:lnSpc>
                        <a:spcBef>
                          <a:spcPts val="0"/>
                        </a:spcBef>
                        <a:spcAft>
                          <a:spcPts val="0"/>
                        </a:spcAft>
                        <a:buClrTx/>
                        <a:buSzTx/>
                        <a:buFontTx/>
                        <a:buNone/>
                        <a:tabLst/>
                        <a:defRPr/>
                      </a:pPr>
                      <a:r>
                        <a:rPr lang="fr-CH" sz="2000" b="0" i="0" u="none" strike="noStrike" dirty="0" smtClean="0">
                          <a:solidFill>
                            <a:srgbClr val="000000"/>
                          </a:solidFill>
                          <a:effectLst/>
                          <a:latin typeface="Calibri"/>
                        </a:rPr>
                        <a:t>(Dormicum®)</a:t>
                      </a:r>
                    </a:p>
                  </a:txBody>
                  <a:tcPr marL="9525" marR="9525" marT="9525" marB="0" anchor="ctr"/>
                </a:tc>
              </a:tr>
              <a:tr h="786675">
                <a:tc>
                  <a:txBody>
                    <a:bodyPr/>
                    <a:lstStyle/>
                    <a:p>
                      <a:pPr marL="180975" marR="0" lvl="1" indent="0" algn="l" defTabSz="914400" rtl="0" eaLnBrk="1" fontAlgn="b" latinLnBrk="0" hangingPunct="1">
                        <a:lnSpc>
                          <a:spcPct val="100000"/>
                        </a:lnSpc>
                        <a:spcBef>
                          <a:spcPts val="0"/>
                        </a:spcBef>
                        <a:spcAft>
                          <a:spcPts val="0"/>
                        </a:spcAft>
                        <a:buClrTx/>
                        <a:buSzTx/>
                        <a:buFontTx/>
                        <a:buNone/>
                        <a:tabLst/>
                        <a:defRPr/>
                      </a:pPr>
                      <a:r>
                        <a:rPr lang="fr-CH" sz="2000" b="0" i="0" u="none" strike="noStrike" dirty="0" smtClean="0">
                          <a:solidFill>
                            <a:srgbClr val="000000"/>
                          </a:solidFill>
                          <a:effectLst/>
                          <a:latin typeface="Calibri"/>
                        </a:rPr>
                        <a:t>alprazolam</a:t>
                      </a:r>
                    </a:p>
                    <a:p>
                      <a:pPr marL="180975" marR="0" lvl="1" indent="0" algn="l" defTabSz="914400" rtl="0" eaLnBrk="1" fontAlgn="b" latinLnBrk="0" hangingPunct="1">
                        <a:lnSpc>
                          <a:spcPct val="100000"/>
                        </a:lnSpc>
                        <a:spcBef>
                          <a:spcPts val="0"/>
                        </a:spcBef>
                        <a:spcAft>
                          <a:spcPts val="0"/>
                        </a:spcAft>
                        <a:buClrTx/>
                        <a:buSzTx/>
                        <a:buFontTx/>
                        <a:buNone/>
                        <a:tabLst/>
                        <a:defRPr/>
                      </a:pPr>
                      <a:r>
                        <a:rPr lang="fr-CH" sz="2000" b="0" i="0" u="none" strike="noStrike" dirty="0" smtClean="0">
                          <a:solidFill>
                            <a:srgbClr val="000000"/>
                          </a:solidFill>
                          <a:effectLst/>
                          <a:latin typeface="Calibri"/>
                        </a:rPr>
                        <a:t>(Xanax®)</a:t>
                      </a:r>
                    </a:p>
                  </a:txBody>
                  <a:tcPr marL="9525" marR="9525" marT="9525" marB="0" anchor="ctr"/>
                </a:tc>
                <a:tc>
                  <a:txBody>
                    <a:bodyPr/>
                    <a:lstStyle/>
                    <a:p>
                      <a:pPr marL="174625" marR="0" lvl="1" indent="7938" algn="l" defTabSz="914400" rtl="0" eaLnBrk="1" fontAlgn="b" latinLnBrk="0" hangingPunct="1">
                        <a:lnSpc>
                          <a:spcPct val="100000"/>
                        </a:lnSpc>
                        <a:spcBef>
                          <a:spcPts val="0"/>
                        </a:spcBef>
                        <a:spcAft>
                          <a:spcPts val="0"/>
                        </a:spcAft>
                        <a:buClrTx/>
                        <a:buSzTx/>
                        <a:buFontTx/>
                        <a:buNone/>
                        <a:tabLst/>
                        <a:defRPr/>
                      </a:pPr>
                      <a:r>
                        <a:rPr lang="fr-CH" sz="2000" b="0" i="0" u="none" strike="noStrike" dirty="0" smtClean="0">
                          <a:solidFill>
                            <a:srgbClr val="000000"/>
                          </a:solidFill>
                          <a:effectLst/>
                          <a:latin typeface="Calibri"/>
                        </a:rPr>
                        <a:t>oxazépam</a:t>
                      </a:r>
                      <a:br>
                        <a:rPr lang="fr-CH" sz="2000" b="0" i="0" u="none" strike="noStrike" dirty="0" smtClean="0">
                          <a:solidFill>
                            <a:srgbClr val="000000"/>
                          </a:solidFill>
                          <a:effectLst/>
                          <a:latin typeface="Calibri"/>
                        </a:rPr>
                      </a:br>
                      <a:r>
                        <a:rPr lang="fr-CH" sz="2000" b="0" i="0" u="none" strike="noStrike" dirty="0" smtClean="0">
                          <a:solidFill>
                            <a:srgbClr val="000000"/>
                          </a:solidFill>
                          <a:effectLst/>
                          <a:latin typeface="Calibri"/>
                        </a:rPr>
                        <a:t>(Seresta®, Anxiolit®)</a:t>
                      </a:r>
                    </a:p>
                  </a:txBody>
                  <a:tcPr marL="9525" marR="9525" marT="9525" marB="0" anchor="ctr"/>
                </a:tc>
                <a:tc>
                  <a:txBody>
                    <a:bodyPr/>
                    <a:lstStyle/>
                    <a:p>
                      <a:pPr marL="180975" marR="0" lvl="1" indent="0" algn="l" defTabSz="914400" rtl="0" eaLnBrk="1" fontAlgn="b" latinLnBrk="0" hangingPunct="1">
                        <a:lnSpc>
                          <a:spcPct val="100000"/>
                        </a:lnSpc>
                        <a:spcBef>
                          <a:spcPts val="0"/>
                        </a:spcBef>
                        <a:spcAft>
                          <a:spcPts val="0"/>
                        </a:spcAft>
                        <a:buClrTx/>
                        <a:buSzTx/>
                        <a:buFontTx/>
                        <a:buNone/>
                        <a:tabLst/>
                        <a:defRPr/>
                      </a:pPr>
                      <a:r>
                        <a:rPr lang="fr-CH" sz="2000" b="0" i="0" u="none" strike="noStrike" dirty="0" smtClean="0">
                          <a:solidFill>
                            <a:srgbClr val="000000"/>
                          </a:solidFill>
                          <a:effectLst/>
                          <a:latin typeface="Calibri"/>
                        </a:rPr>
                        <a:t>triazolam</a:t>
                      </a:r>
                    </a:p>
                    <a:p>
                      <a:pPr marL="180975" marR="0" lvl="1" indent="0" algn="l" defTabSz="914400" rtl="0" eaLnBrk="1" fontAlgn="b" latinLnBrk="0" hangingPunct="1">
                        <a:lnSpc>
                          <a:spcPct val="100000"/>
                        </a:lnSpc>
                        <a:spcBef>
                          <a:spcPts val="0"/>
                        </a:spcBef>
                        <a:spcAft>
                          <a:spcPts val="0"/>
                        </a:spcAft>
                        <a:buClrTx/>
                        <a:buSzTx/>
                        <a:buFontTx/>
                        <a:buNone/>
                        <a:tabLst/>
                        <a:defRPr/>
                      </a:pPr>
                      <a:r>
                        <a:rPr lang="fr-CH" sz="2000" b="0" i="0" u="none" strike="noStrike" dirty="0" smtClean="0">
                          <a:solidFill>
                            <a:srgbClr val="000000"/>
                          </a:solidFill>
                          <a:effectLst/>
                          <a:latin typeface="Calibri"/>
                        </a:rPr>
                        <a:t>(Halcion®)</a:t>
                      </a:r>
                    </a:p>
                  </a:txBody>
                  <a:tcPr marL="9525" marR="9525" marT="9525" marB="0" anchor="ctr"/>
                </a:tc>
              </a:tr>
              <a:tr h="786675">
                <a:tc>
                  <a:txBody>
                    <a:bodyPr/>
                    <a:lstStyle/>
                    <a:p>
                      <a:pPr marL="174625" marR="0" lvl="1" indent="0" algn="l" defTabSz="914400" rtl="0" eaLnBrk="1" fontAlgn="b" latinLnBrk="0" hangingPunct="1">
                        <a:lnSpc>
                          <a:spcPct val="100000"/>
                        </a:lnSpc>
                        <a:spcBef>
                          <a:spcPts val="0"/>
                        </a:spcBef>
                        <a:spcAft>
                          <a:spcPts val="0"/>
                        </a:spcAft>
                        <a:buClrTx/>
                        <a:buSzTx/>
                        <a:buFontTx/>
                        <a:buNone/>
                        <a:tabLst/>
                        <a:defRPr/>
                      </a:pPr>
                      <a:r>
                        <a:rPr lang="fr-CH" sz="2000" b="0" i="0" u="none" strike="noStrike" dirty="0" smtClean="0">
                          <a:solidFill>
                            <a:srgbClr val="000000"/>
                          </a:solidFill>
                          <a:effectLst/>
                          <a:latin typeface="Calibri"/>
                        </a:rPr>
                        <a:t>chlordiazépoxide</a:t>
                      </a:r>
                      <a:br>
                        <a:rPr lang="fr-CH" sz="2000" b="0" i="0" u="none" strike="noStrike" dirty="0" smtClean="0">
                          <a:solidFill>
                            <a:srgbClr val="000000"/>
                          </a:solidFill>
                          <a:effectLst/>
                          <a:latin typeface="Calibri"/>
                        </a:rPr>
                      </a:br>
                      <a:r>
                        <a:rPr lang="fr-CH" sz="2000" b="0" i="0" u="none" strike="noStrike" dirty="0" smtClean="0">
                          <a:solidFill>
                            <a:srgbClr val="000000"/>
                          </a:solidFill>
                          <a:effectLst/>
                          <a:latin typeface="Calibri"/>
                        </a:rPr>
                        <a:t>(dans Librax®)</a:t>
                      </a:r>
                    </a:p>
                  </a:txBody>
                  <a:tcPr marL="9525" marR="9525" marT="9525" marB="0" anchor="ctr"/>
                </a:tc>
                <a:tc>
                  <a:txBody>
                    <a:bodyPr/>
                    <a:lstStyle/>
                    <a:p>
                      <a:pPr marL="174625" marR="0" lvl="1" indent="7938" algn="l" defTabSz="914400" rtl="0" eaLnBrk="1" fontAlgn="b" latinLnBrk="0" hangingPunct="1">
                        <a:lnSpc>
                          <a:spcPct val="100000"/>
                        </a:lnSpc>
                        <a:spcBef>
                          <a:spcPts val="0"/>
                        </a:spcBef>
                        <a:spcAft>
                          <a:spcPts val="0"/>
                        </a:spcAft>
                        <a:buClrTx/>
                        <a:buSzTx/>
                        <a:buFontTx/>
                        <a:buNone/>
                        <a:tabLst/>
                        <a:defRPr/>
                      </a:pPr>
                      <a:r>
                        <a:rPr lang="fr-CH" sz="2000" b="0" i="0" u="none" strike="noStrike" dirty="0" smtClean="0">
                          <a:solidFill>
                            <a:srgbClr val="000000"/>
                          </a:solidFill>
                          <a:effectLst/>
                          <a:latin typeface="Calibri"/>
                        </a:rPr>
                        <a:t>témazépam</a:t>
                      </a:r>
                    </a:p>
                    <a:p>
                      <a:pPr marL="174625" marR="0" lvl="1" indent="7938" algn="l" defTabSz="914400" rtl="0" eaLnBrk="1" fontAlgn="b" latinLnBrk="0" hangingPunct="1">
                        <a:lnSpc>
                          <a:spcPct val="100000"/>
                        </a:lnSpc>
                        <a:spcBef>
                          <a:spcPts val="0"/>
                        </a:spcBef>
                        <a:spcAft>
                          <a:spcPts val="0"/>
                        </a:spcAft>
                        <a:buClrTx/>
                        <a:buSzTx/>
                        <a:buFontTx/>
                        <a:buNone/>
                        <a:tabLst/>
                        <a:defRPr/>
                      </a:pPr>
                      <a:r>
                        <a:rPr lang="fr-CH" sz="2000" b="0" i="0" u="none" strike="noStrike" dirty="0" smtClean="0">
                          <a:solidFill>
                            <a:srgbClr val="000000"/>
                          </a:solidFill>
                          <a:effectLst/>
                          <a:latin typeface="Calibri"/>
                        </a:rPr>
                        <a:t>(Normison®)</a:t>
                      </a:r>
                    </a:p>
                  </a:txBody>
                  <a:tcPr marL="9525" marR="9525" marT="9525" marB="0" anchor="ctr"/>
                </a:tc>
                <a:tc>
                  <a:txBody>
                    <a:bodyPr/>
                    <a:lstStyle/>
                    <a:p>
                      <a:pPr marL="180975" marR="0" lvl="1" indent="0" algn="l" defTabSz="914400" rtl="0" eaLnBrk="1" fontAlgn="b" latinLnBrk="0" hangingPunct="1">
                        <a:lnSpc>
                          <a:spcPct val="100000"/>
                        </a:lnSpc>
                        <a:spcBef>
                          <a:spcPts val="0"/>
                        </a:spcBef>
                        <a:spcAft>
                          <a:spcPts val="0"/>
                        </a:spcAft>
                        <a:buClrTx/>
                        <a:buSzTx/>
                        <a:buFontTx/>
                        <a:buNone/>
                        <a:tabLst/>
                        <a:defRPr/>
                      </a:pPr>
                      <a:r>
                        <a:rPr lang="fr-CH" sz="2000" b="0" i="0" u="none" strike="noStrike" dirty="0" smtClean="0">
                          <a:solidFill>
                            <a:srgbClr val="000000"/>
                          </a:solidFill>
                          <a:effectLst/>
                          <a:latin typeface="Calibri"/>
                        </a:rPr>
                        <a:t>zolpidem</a:t>
                      </a:r>
                    </a:p>
                    <a:p>
                      <a:pPr marL="180975" marR="0" lvl="1" indent="0" algn="l" defTabSz="914400" rtl="0" eaLnBrk="1" fontAlgn="b" latinLnBrk="0" hangingPunct="1">
                        <a:lnSpc>
                          <a:spcPct val="100000"/>
                        </a:lnSpc>
                        <a:spcBef>
                          <a:spcPts val="0"/>
                        </a:spcBef>
                        <a:spcAft>
                          <a:spcPts val="0"/>
                        </a:spcAft>
                        <a:buClrTx/>
                        <a:buSzTx/>
                        <a:buFontTx/>
                        <a:buNone/>
                        <a:tabLst/>
                        <a:defRPr/>
                      </a:pPr>
                      <a:r>
                        <a:rPr lang="fr-CH" sz="2000" b="0" i="0" u="none" strike="noStrike" dirty="0" smtClean="0">
                          <a:solidFill>
                            <a:srgbClr val="000000"/>
                          </a:solidFill>
                          <a:effectLst/>
                          <a:latin typeface="Calibri"/>
                        </a:rPr>
                        <a:t>(Stilnox®)</a:t>
                      </a:r>
                    </a:p>
                  </a:txBody>
                  <a:tcPr marL="9525" marR="9525" marT="9525" marB="0" anchor="ctr"/>
                </a:tc>
              </a:tr>
              <a:tr h="786675">
                <a:tc>
                  <a:txBody>
                    <a:bodyPr/>
                    <a:lstStyle/>
                    <a:p>
                      <a:pPr marL="180975" marR="0" lvl="1" indent="0" algn="l" defTabSz="914400" rtl="0" eaLnBrk="1" fontAlgn="b" latinLnBrk="0" hangingPunct="1">
                        <a:lnSpc>
                          <a:spcPct val="100000"/>
                        </a:lnSpc>
                        <a:spcBef>
                          <a:spcPts val="0"/>
                        </a:spcBef>
                        <a:spcAft>
                          <a:spcPts val="0"/>
                        </a:spcAft>
                        <a:buClrTx/>
                        <a:buSzTx/>
                        <a:buFontTx/>
                        <a:buNone/>
                        <a:tabLst/>
                        <a:defRPr/>
                      </a:pPr>
                      <a:r>
                        <a:rPr lang="fr-CH" sz="2000" b="0" i="0" u="none" strike="noStrike" dirty="0" smtClean="0">
                          <a:solidFill>
                            <a:srgbClr val="000000"/>
                          </a:solidFill>
                          <a:effectLst/>
                          <a:latin typeface="Calibri"/>
                        </a:rPr>
                        <a:t>lormétazépam</a:t>
                      </a:r>
                    </a:p>
                    <a:p>
                      <a:pPr marL="180975" marR="0" lvl="1" indent="0" algn="l" defTabSz="914400" rtl="0" eaLnBrk="1" fontAlgn="b" latinLnBrk="0" hangingPunct="1">
                        <a:lnSpc>
                          <a:spcPct val="100000"/>
                        </a:lnSpc>
                        <a:spcBef>
                          <a:spcPts val="0"/>
                        </a:spcBef>
                        <a:spcAft>
                          <a:spcPts val="0"/>
                        </a:spcAft>
                        <a:buClrTx/>
                        <a:buSzTx/>
                        <a:buFontTx/>
                        <a:buNone/>
                        <a:tabLst/>
                        <a:defRPr/>
                      </a:pPr>
                      <a:r>
                        <a:rPr lang="fr-CH" sz="2000" b="0" i="0" u="none" strike="noStrike" dirty="0" smtClean="0">
                          <a:solidFill>
                            <a:srgbClr val="000000"/>
                          </a:solidFill>
                          <a:effectLst/>
                          <a:latin typeface="Calibri"/>
                        </a:rPr>
                        <a:t>(Loramet®)</a:t>
                      </a:r>
                    </a:p>
                  </a:txBody>
                  <a:tcPr marL="9525" marR="9525" marT="9525" marB="0" anchor="ctr"/>
                </a:tc>
                <a:tc>
                  <a:txBody>
                    <a:bodyPr/>
                    <a:lstStyle/>
                    <a:p>
                      <a:pPr marL="180975" lvl="1" indent="0" algn="l" fontAlgn="b"/>
                      <a:endParaRPr lang="fr-CH" sz="2000" b="0" i="0" u="none" strike="noStrike" dirty="0">
                        <a:solidFill>
                          <a:srgbClr val="000000"/>
                        </a:solidFill>
                        <a:effectLst/>
                        <a:latin typeface="Calibri"/>
                      </a:endParaRPr>
                    </a:p>
                  </a:txBody>
                  <a:tcPr marL="9525" marR="9525" marT="9525" marB="0" anchor="ctr"/>
                </a:tc>
                <a:tc>
                  <a:txBody>
                    <a:bodyPr/>
                    <a:lstStyle/>
                    <a:p>
                      <a:pPr marL="174625" marR="0" lvl="1" indent="7938" algn="l" defTabSz="914400" rtl="0" eaLnBrk="1" fontAlgn="b" latinLnBrk="0" hangingPunct="1">
                        <a:lnSpc>
                          <a:spcPct val="100000"/>
                        </a:lnSpc>
                        <a:spcBef>
                          <a:spcPts val="0"/>
                        </a:spcBef>
                        <a:spcAft>
                          <a:spcPts val="0"/>
                        </a:spcAft>
                        <a:buClrTx/>
                        <a:buSzTx/>
                        <a:buFontTx/>
                        <a:buNone/>
                        <a:tabLst/>
                        <a:defRPr/>
                      </a:pPr>
                      <a:r>
                        <a:rPr lang="fr-CH" sz="2000" b="0" i="0" u="none" strike="noStrike" dirty="0" smtClean="0">
                          <a:solidFill>
                            <a:srgbClr val="000000"/>
                          </a:solidFill>
                          <a:effectLst/>
                          <a:latin typeface="Calibri"/>
                        </a:rPr>
                        <a:t>zopiclone</a:t>
                      </a:r>
                    </a:p>
                    <a:p>
                      <a:pPr marL="174625" marR="0" lvl="1" indent="7938" algn="l" defTabSz="914400" rtl="0" eaLnBrk="1" fontAlgn="b" latinLnBrk="0" hangingPunct="1">
                        <a:lnSpc>
                          <a:spcPct val="100000"/>
                        </a:lnSpc>
                        <a:spcBef>
                          <a:spcPts val="0"/>
                        </a:spcBef>
                        <a:spcAft>
                          <a:spcPts val="0"/>
                        </a:spcAft>
                        <a:buClrTx/>
                        <a:buSzTx/>
                        <a:buFontTx/>
                        <a:buNone/>
                        <a:tabLst/>
                        <a:defRPr/>
                      </a:pPr>
                      <a:r>
                        <a:rPr lang="fr-CH" sz="2000" b="0" i="0" u="none" strike="noStrike" dirty="0" smtClean="0">
                          <a:solidFill>
                            <a:srgbClr val="000000"/>
                          </a:solidFill>
                          <a:effectLst/>
                          <a:latin typeface="Calibri"/>
                        </a:rPr>
                        <a:t>(Imovane®)</a:t>
                      </a:r>
                    </a:p>
                  </a:txBody>
                  <a:tcPr marL="9525" marR="9525" marT="9525" marB="0" anchor="ctr"/>
                </a:tc>
              </a:tr>
            </a:tbl>
          </a:graphicData>
        </a:graphic>
      </p:graphicFrame>
      <p:sp>
        <p:nvSpPr>
          <p:cNvPr id="27" name="Espace réservé du contenu 2"/>
          <p:cNvSpPr>
            <a:spLocks noGrp="1"/>
          </p:cNvSpPr>
          <p:nvPr>
            <p:ph idx="1"/>
          </p:nvPr>
        </p:nvSpPr>
        <p:spPr>
          <a:xfrm>
            <a:off x="0" y="1726861"/>
            <a:ext cx="12192000" cy="624454"/>
          </a:xfrm>
        </p:spPr>
        <p:txBody>
          <a:bodyPr>
            <a:normAutofit fontScale="92500" lnSpcReduction="20000"/>
          </a:bodyPr>
          <a:lstStyle/>
          <a:p>
            <a:pPr marL="118872" indent="0" algn="ctr">
              <a:spcAft>
                <a:spcPts val="1200"/>
              </a:spcAft>
              <a:buNone/>
            </a:pPr>
            <a:r>
              <a:rPr lang="fr-CH" sz="4000" dirty="0" smtClean="0">
                <a:latin typeface="Calibri" panose="020F0502020204030204" pitchFamily="34" charset="0"/>
              </a:rPr>
              <a:t>Nomenclature des benzodiazépines </a:t>
            </a:r>
            <a:r>
              <a:rPr lang="fr-CH" sz="2000" dirty="0" smtClean="0">
                <a:latin typeface="Calibri" panose="020F0502020204030204" pitchFamily="34" charset="0"/>
              </a:rPr>
              <a:t>(2/2)</a:t>
            </a:r>
          </a:p>
        </p:txBody>
      </p:sp>
      <p:sp>
        <p:nvSpPr>
          <p:cNvPr id="29" name="Titre 1"/>
          <p:cNvSpPr txBox="1">
            <a:spLocks/>
          </p:cNvSpPr>
          <p:nvPr/>
        </p:nvSpPr>
        <p:spPr>
          <a:xfrm>
            <a:off x="-1" y="684000"/>
            <a:ext cx="12192001" cy="80858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lnSpc>
                <a:spcPct val="90000"/>
              </a:lnSpc>
            </a:pPr>
            <a:r>
              <a:rPr lang="fr-CH" sz="4000" cap="all" dirty="0" smtClean="0">
                <a:solidFill>
                  <a:schemeClr val="accent1">
                    <a:lumMod val="50000"/>
                  </a:schemeClr>
                </a:solidFill>
                <a:effectLst>
                  <a:outerShdw blurRad="38100" dist="38100" dir="2700000" algn="tl">
                    <a:srgbClr val="000000">
                      <a:alpha val="43137"/>
                    </a:srgbClr>
                  </a:outerShdw>
                </a:effectLst>
                <a:latin typeface="Helvetica LT Std Cond Blk" pitchFamily="34" charset="0"/>
              </a:rPr>
              <a:t>Rappels pharmacologiques</a:t>
            </a:r>
            <a:endParaRPr lang="fr-CH" sz="4000" cap="all" dirty="0">
              <a:solidFill>
                <a:schemeClr val="accent1">
                  <a:lumMod val="50000"/>
                </a:schemeClr>
              </a:solidFill>
              <a:effectLst>
                <a:outerShdw blurRad="38100" dist="38100" dir="2700000" algn="tl">
                  <a:srgbClr val="000000">
                    <a:alpha val="43137"/>
                  </a:srgbClr>
                </a:outerShdw>
              </a:effectLst>
              <a:latin typeface="Helvetica LT Std Cond Blk" pitchFamily="34" charset="0"/>
            </a:endParaRPr>
          </a:p>
        </p:txBody>
      </p:sp>
      <p:sp>
        <p:nvSpPr>
          <p:cNvPr id="30" name="Espace réservé de la date 3"/>
          <p:cNvSpPr>
            <a:spLocks noGrp="1"/>
          </p:cNvSpPr>
          <p:nvPr>
            <p:ph type="dt" sz="half" idx="10"/>
          </p:nvPr>
        </p:nvSpPr>
        <p:spPr>
          <a:xfrm>
            <a:off x="13851" y="6567060"/>
            <a:ext cx="2844800" cy="274320"/>
          </a:xfrm>
        </p:spPr>
        <p:txBody>
          <a:bodyPr/>
          <a:lstStyle/>
          <a:p>
            <a:r>
              <a:rPr lang="fr-CH" sz="1100" dirty="0" smtClean="0">
                <a:solidFill>
                  <a:schemeClr val="bg1">
                    <a:lumMod val="50000"/>
                  </a:schemeClr>
                </a:solidFill>
                <a:latin typeface="Arial" panose="020B0604020202020204" pitchFamily="34" charset="0"/>
                <a:cs typeface="Arial" panose="020B0604020202020204" pitchFamily="34" charset="0"/>
              </a:rPr>
              <a:t>9 octobre 2014</a:t>
            </a:r>
            <a:endParaRPr lang="fr-CH" sz="1100" dirty="0">
              <a:solidFill>
                <a:schemeClr val="bg1">
                  <a:lumMod val="50000"/>
                </a:schemeClr>
              </a:solidFill>
              <a:latin typeface="Arial" panose="020B0604020202020204" pitchFamily="34" charset="0"/>
              <a:cs typeface="Arial" panose="020B0604020202020204" pitchFamily="34" charset="0"/>
            </a:endParaRPr>
          </a:p>
        </p:txBody>
      </p:sp>
      <p:sp>
        <p:nvSpPr>
          <p:cNvPr id="31" name="Espace réservé du pied de page 4"/>
          <p:cNvSpPr>
            <a:spLocks noGrp="1"/>
          </p:cNvSpPr>
          <p:nvPr>
            <p:ph type="ftr" sz="quarter" idx="11"/>
          </p:nvPr>
        </p:nvSpPr>
        <p:spPr>
          <a:xfrm>
            <a:off x="0" y="6567060"/>
            <a:ext cx="12192000" cy="263236"/>
          </a:xfrm>
        </p:spPr>
        <p:txBody>
          <a:bodyPr/>
          <a:lstStyle>
            <a:lvl1pPr algn="ctr">
              <a:defRPr/>
            </a:lvl1pPr>
          </a:lstStyle>
          <a:p>
            <a:r>
              <a:rPr lang="fr-CH" sz="1100" dirty="0" smtClean="0">
                <a:solidFill>
                  <a:schemeClr val="bg1">
                    <a:lumMod val="50000"/>
                  </a:schemeClr>
                </a:solidFill>
                <a:latin typeface="Arial" panose="020B0604020202020204" pitchFamily="34" charset="0"/>
                <a:cs typeface="Arial" panose="020B0604020202020204" pitchFamily="34" charset="0"/>
              </a:rPr>
              <a:t>14</a:t>
            </a:r>
            <a:r>
              <a:rPr lang="fr-CH" sz="1100" baseline="30000" dirty="0" smtClean="0">
                <a:solidFill>
                  <a:schemeClr val="bg1">
                    <a:lumMod val="50000"/>
                  </a:schemeClr>
                </a:solidFill>
                <a:latin typeface="Arial" panose="020B0604020202020204" pitchFamily="34" charset="0"/>
                <a:cs typeface="Arial" panose="020B0604020202020204" pitchFamily="34" charset="0"/>
              </a:rPr>
              <a:t>e</a:t>
            </a:r>
            <a:r>
              <a:rPr lang="fr-CH" sz="1100" dirty="0" smtClean="0">
                <a:solidFill>
                  <a:schemeClr val="bg1">
                    <a:lumMod val="50000"/>
                  </a:schemeClr>
                </a:solidFill>
                <a:latin typeface="Arial" panose="020B0604020202020204" pitchFamily="34" charset="0"/>
                <a:cs typeface="Arial" panose="020B0604020202020204" pitchFamily="34" charset="0"/>
              </a:rPr>
              <a:t> journée d'addictologie   -   Les benzos à la pharmacie</a:t>
            </a:r>
            <a:endParaRPr lang="fr-CH" sz="1100" dirty="0">
              <a:solidFill>
                <a:schemeClr val="bg1">
                  <a:lumMod val="50000"/>
                </a:schemeClr>
              </a:solidFill>
              <a:latin typeface="Arial" panose="020B0604020202020204" pitchFamily="34" charset="0"/>
              <a:cs typeface="Arial" panose="020B0604020202020204" pitchFamily="34" charset="0"/>
            </a:endParaRPr>
          </a:p>
        </p:txBody>
      </p:sp>
      <p:sp>
        <p:nvSpPr>
          <p:cNvPr id="32" name="Espace réservé du numéro de diapositive 5"/>
          <p:cNvSpPr>
            <a:spLocks noGrp="1"/>
          </p:cNvSpPr>
          <p:nvPr>
            <p:ph type="sldNum" sz="quarter" idx="12"/>
          </p:nvPr>
        </p:nvSpPr>
        <p:spPr>
          <a:xfrm>
            <a:off x="11202440" y="6567060"/>
            <a:ext cx="978485" cy="274320"/>
          </a:xfrm>
        </p:spPr>
        <p:txBody>
          <a:bodyPr/>
          <a:lstStyle/>
          <a:p>
            <a:fld id="{AC9F5A5A-694D-4E8C-B305-FC3A809E4942}" type="slidenum">
              <a:rPr lang="fr-CH" sz="1100" smtClean="0">
                <a:solidFill>
                  <a:schemeClr val="bg1">
                    <a:lumMod val="50000"/>
                  </a:schemeClr>
                </a:solidFill>
                <a:latin typeface="Arial" panose="020B0604020202020204" pitchFamily="34" charset="0"/>
                <a:cs typeface="Arial" panose="020B0604020202020204" pitchFamily="34" charset="0"/>
              </a:rPr>
              <a:t>6</a:t>
            </a:fld>
            <a:endParaRPr lang="fr-CH" sz="11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758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e 26"/>
          <p:cNvGrpSpPr/>
          <p:nvPr/>
        </p:nvGrpSpPr>
        <p:grpSpPr>
          <a:xfrm>
            <a:off x="-27598" y="0"/>
            <a:ext cx="12219598" cy="1484783"/>
            <a:chOff x="-27598" y="0"/>
            <a:chExt cx="12219598" cy="1484783"/>
          </a:xfrm>
        </p:grpSpPr>
        <p:pic>
          <p:nvPicPr>
            <p:cNvPr id="28" name="Picture 2" descr="http://comps.canstockphoto.com/can-stock-photo_csp16161264.jpg"/>
            <p:cNvPicPr>
              <a:picLocks noChangeAspect="1" noChangeArrowheads="1"/>
            </p:cNvPicPr>
            <p:nvPr/>
          </p:nvPicPr>
          <p:blipFill rotWithShape="1">
            <a:blip r:embed="rId2">
              <a:extLst>
                <a:ext uri="{28A0092B-C50C-407E-A947-70E740481C1C}">
                  <a14:useLocalDpi xmlns:a14="http://schemas.microsoft.com/office/drawing/2010/main" val="0"/>
                </a:ext>
              </a:extLst>
            </a:blip>
            <a:srcRect b="58242"/>
            <a:stretch/>
          </p:blipFill>
          <p:spPr bwMode="auto">
            <a:xfrm>
              <a:off x="-27598" y="0"/>
              <a:ext cx="12219598" cy="14478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634938" y="533172"/>
              <a:ext cx="9132856" cy="951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grpSp>
      <p:sp>
        <p:nvSpPr>
          <p:cNvPr id="10" name="Espace réservé du contenu 9"/>
          <p:cNvSpPr>
            <a:spLocks noGrp="1"/>
          </p:cNvSpPr>
          <p:nvPr>
            <p:ph idx="1"/>
          </p:nvPr>
        </p:nvSpPr>
        <p:spPr>
          <a:xfrm>
            <a:off x="838200" y="1741700"/>
            <a:ext cx="10515600" cy="5160963"/>
          </a:xfrm>
        </p:spPr>
        <p:txBody>
          <a:bodyPr>
            <a:normAutofit/>
          </a:bodyPr>
          <a:lstStyle/>
          <a:p>
            <a:pPr marL="812800" indent="-449263">
              <a:buNone/>
            </a:pPr>
            <a:endParaRPr lang="fr-CH" b="1" dirty="0" smtClean="0">
              <a:solidFill>
                <a:srgbClr val="FFC000"/>
              </a:solidFill>
              <a:latin typeface="Calibri" panose="020F0502020204030204" pitchFamily="34" charset="0"/>
            </a:endParaRPr>
          </a:p>
          <a:p>
            <a:pPr marL="812800" indent="-449263">
              <a:buNone/>
            </a:pPr>
            <a:endParaRPr lang="fr-CH" b="1" dirty="0" smtClean="0">
              <a:solidFill>
                <a:srgbClr val="FFC000"/>
              </a:solidFill>
              <a:latin typeface="Calibri" panose="020F0502020204030204" pitchFamily="34" charset="0"/>
            </a:endParaRPr>
          </a:p>
          <a:p>
            <a:pPr marL="812800" indent="-449263">
              <a:buNone/>
            </a:pPr>
            <a:r>
              <a:rPr lang="fr-CH" b="1" dirty="0" smtClean="0">
                <a:solidFill>
                  <a:srgbClr val="FFC000"/>
                </a:solidFill>
                <a:latin typeface="Calibri" panose="020F0502020204030204" pitchFamily="34" charset="0"/>
              </a:rPr>
              <a:t>1.  </a:t>
            </a:r>
            <a:r>
              <a:rPr lang="fr-CH" dirty="0" smtClean="0">
                <a:latin typeface="Calibri" panose="020F0502020204030204" pitchFamily="34" charset="0"/>
              </a:rPr>
              <a:t>Risque accru de chutes</a:t>
            </a:r>
          </a:p>
          <a:p>
            <a:pPr marL="812800" indent="-449263">
              <a:buNone/>
            </a:pPr>
            <a:r>
              <a:rPr lang="fr-CH" b="1" dirty="0" smtClean="0">
                <a:solidFill>
                  <a:srgbClr val="FFC000"/>
                </a:solidFill>
                <a:latin typeface="Calibri" panose="020F0502020204030204" pitchFamily="34" charset="0"/>
              </a:rPr>
              <a:t>2.	</a:t>
            </a:r>
            <a:r>
              <a:rPr lang="fr-CH" dirty="0" smtClean="0">
                <a:latin typeface="Calibri" panose="020F0502020204030204" pitchFamily="34" charset="0"/>
              </a:rPr>
              <a:t>Somnolence diurne</a:t>
            </a:r>
          </a:p>
          <a:p>
            <a:pPr marL="812800" indent="-449263">
              <a:buNone/>
            </a:pPr>
            <a:r>
              <a:rPr lang="fr-CH" b="1" dirty="0" smtClean="0">
                <a:solidFill>
                  <a:srgbClr val="FFC000"/>
                </a:solidFill>
                <a:latin typeface="Calibri" panose="020F0502020204030204" pitchFamily="34" charset="0"/>
              </a:rPr>
              <a:t>3.	</a:t>
            </a:r>
            <a:r>
              <a:rPr lang="fr-CH" dirty="0" smtClean="0">
                <a:latin typeface="Calibri" panose="020F0502020204030204" pitchFamily="34" charset="0"/>
              </a:rPr>
              <a:t>Troubles de la coordination motrice</a:t>
            </a:r>
          </a:p>
          <a:p>
            <a:pPr marL="812800" indent="-449263">
              <a:buNone/>
            </a:pPr>
            <a:r>
              <a:rPr lang="fr-CH" b="1" dirty="0" smtClean="0">
                <a:solidFill>
                  <a:srgbClr val="FFC000"/>
                </a:solidFill>
                <a:latin typeface="Calibri" panose="020F0502020204030204" pitchFamily="34" charset="0"/>
              </a:rPr>
              <a:t>4.	</a:t>
            </a:r>
            <a:r>
              <a:rPr lang="fr-CH" dirty="0" smtClean="0">
                <a:latin typeface="Calibri" panose="020F0502020204030204" pitchFamily="34" charset="0"/>
              </a:rPr>
              <a:t>Troubles de la concentration et de la mémoire</a:t>
            </a:r>
          </a:p>
          <a:p>
            <a:pPr marL="812800" indent="-449263">
              <a:buNone/>
            </a:pPr>
            <a:r>
              <a:rPr lang="fr-CH" b="1" dirty="0" smtClean="0">
                <a:solidFill>
                  <a:srgbClr val="FFC000"/>
                </a:solidFill>
                <a:latin typeface="Calibri" panose="020F0502020204030204" pitchFamily="34" charset="0"/>
              </a:rPr>
              <a:t>5.	</a:t>
            </a:r>
            <a:r>
              <a:rPr lang="fr-CH" dirty="0" smtClean="0">
                <a:latin typeface="Calibri" panose="020F0502020204030204" pitchFamily="34" charset="0"/>
              </a:rPr>
              <a:t>Effets paradoxaux, diminution de la fréquence</a:t>
            </a:r>
            <a:br>
              <a:rPr lang="fr-CH" dirty="0" smtClean="0">
                <a:latin typeface="Calibri" panose="020F0502020204030204" pitchFamily="34" charset="0"/>
              </a:rPr>
            </a:br>
            <a:r>
              <a:rPr lang="fr-CH" dirty="0" smtClean="0">
                <a:latin typeface="Calibri" panose="020F0502020204030204" pitchFamily="34" charset="0"/>
              </a:rPr>
              <a:t>de déglutition, diminution de la vigilance</a:t>
            </a:r>
            <a:endParaRPr lang="fr-CH" dirty="0">
              <a:latin typeface="Calibri" panose="020F0502020204030204" pitchFamily="34" charset="0"/>
            </a:endParaRPr>
          </a:p>
        </p:txBody>
      </p:sp>
      <p:sp>
        <p:nvSpPr>
          <p:cNvPr id="12" name="Titre 1"/>
          <p:cNvSpPr txBox="1">
            <a:spLocks/>
          </p:cNvSpPr>
          <p:nvPr/>
        </p:nvSpPr>
        <p:spPr>
          <a:xfrm>
            <a:off x="-1" y="684000"/>
            <a:ext cx="12192001" cy="80858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lnSpc>
                <a:spcPct val="90000"/>
              </a:lnSpc>
            </a:pPr>
            <a:r>
              <a:rPr lang="fr-CH" sz="4000" cap="all" dirty="0" smtClean="0">
                <a:solidFill>
                  <a:schemeClr val="accent1">
                    <a:lumMod val="50000"/>
                  </a:schemeClr>
                </a:solidFill>
                <a:effectLst>
                  <a:outerShdw blurRad="38100" dist="38100" dir="2700000" algn="tl">
                    <a:srgbClr val="000000">
                      <a:alpha val="43137"/>
                    </a:srgbClr>
                  </a:outerShdw>
                </a:effectLst>
                <a:latin typeface="Helvetica LT Std Cond Blk" pitchFamily="34" charset="0"/>
              </a:rPr>
              <a:t>Effets indésirables</a:t>
            </a:r>
            <a:endParaRPr lang="fr-CH" sz="4000" cap="all" dirty="0">
              <a:solidFill>
                <a:schemeClr val="accent1">
                  <a:lumMod val="50000"/>
                </a:schemeClr>
              </a:solidFill>
              <a:effectLst>
                <a:outerShdw blurRad="38100" dist="38100" dir="2700000" algn="tl">
                  <a:srgbClr val="000000">
                    <a:alpha val="43137"/>
                  </a:srgbClr>
                </a:outerShdw>
              </a:effectLst>
              <a:latin typeface="Helvetica LT Std Cond Blk" pitchFamily="34" charset="0"/>
            </a:endParaRPr>
          </a:p>
        </p:txBody>
      </p:sp>
      <p:grpSp>
        <p:nvGrpSpPr>
          <p:cNvPr id="13" name="Groupe 12"/>
          <p:cNvGrpSpPr/>
          <p:nvPr/>
        </p:nvGrpSpPr>
        <p:grpSpPr>
          <a:xfrm>
            <a:off x="-1" y="1447800"/>
            <a:ext cx="12192002" cy="301172"/>
            <a:chOff x="-1" y="1447800"/>
            <a:chExt cx="12192002" cy="301172"/>
          </a:xfrm>
        </p:grpSpPr>
        <p:pic>
          <p:nvPicPr>
            <p:cNvPr id="14"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150" t="31932" r="2428" b="50000"/>
            <a:stretch/>
          </p:blipFill>
          <p:spPr bwMode="auto">
            <a:xfrm>
              <a:off x="-1" y="1447800"/>
              <a:ext cx="1590563" cy="3011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1573665"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3139590"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4704716"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6270641"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7831793"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9396919"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10433606"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r="85650" b="50000"/>
            <a:stretch/>
          </p:blipFill>
          <p:spPr bwMode="auto">
            <a:xfrm>
              <a:off x="12000657" y="1447800"/>
              <a:ext cx="191344" cy="301172"/>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Espace réservé du contenu 9"/>
          <p:cNvSpPr txBox="1">
            <a:spLocks/>
          </p:cNvSpPr>
          <p:nvPr/>
        </p:nvSpPr>
        <p:spPr>
          <a:xfrm>
            <a:off x="9450820" y="1803318"/>
            <a:ext cx="2601813" cy="1390732"/>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0" indent="0">
              <a:buFont typeface="Wingdings 2"/>
              <a:buNone/>
            </a:pPr>
            <a:r>
              <a:rPr lang="fr-CH" sz="1050" dirty="0" smtClean="0">
                <a:latin typeface="Calibri" panose="020F0502020204030204" pitchFamily="34" charset="0"/>
              </a:rPr>
              <a:t>The Medical Letter 2009; 7(79) </a:t>
            </a:r>
            <a:br>
              <a:rPr lang="fr-CH" sz="1050" dirty="0" smtClean="0">
                <a:latin typeface="Calibri" panose="020F0502020204030204" pitchFamily="34" charset="0"/>
              </a:rPr>
            </a:br>
            <a:r>
              <a:rPr lang="fr-CH" sz="1050" dirty="0" smtClean="0">
                <a:latin typeface="Calibri" panose="020F0502020204030204" pitchFamily="34" charset="0"/>
              </a:rPr>
              <a:t>«Treatment guidelines, drugs for insomnia»</a:t>
            </a:r>
          </a:p>
          <a:p>
            <a:pPr marL="177800" indent="-58738"/>
            <a:r>
              <a:rPr lang="fr-CH" sz="1050" dirty="0" smtClean="0">
                <a:latin typeface="Calibri" panose="020F0502020204030204" pitchFamily="34" charset="0"/>
              </a:rPr>
              <a:t>Rev Prescrire 2008; 28 (292): 111-118</a:t>
            </a:r>
          </a:p>
          <a:p>
            <a:pPr marL="177800" indent="-58738"/>
            <a:r>
              <a:rPr lang="fr-CH" sz="1050" dirty="0" smtClean="0">
                <a:latin typeface="Calibri" panose="020F0502020204030204" pitchFamily="34" charset="0"/>
              </a:rPr>
              <a:t>Rev Prescrire-Idées-Forces 05/2012: </a:t>
            </a:r>
            <a:br>
              <a:rPr lang="fr-CH" sz="1050" dirty="0" smtClean="0">
                <a:latin typeface="Calibri" panose="020F0502020204030204" pitchFamily="34" charset="0"/>
              </a:rPr>
            </a:br>
            <a:r>
              <a:rPr lang="fr-CH" sz="1050" dirty="0" smtClean="0">
                <a:latin typeface="Calibri" panose="020F0502020204030204" pitchFamily="34" charset="0"/>
              </a:rPr>
              <a:t>«Plaintes d’insomnie chez les adultes </a:t>
            </a:r>
          </a:p>
          <a:p>
            <a:pPr marL="177800" indent="-58738"/>
            <a:r>
              <a:rPr lang="fr-CH" sz="1050" dirty="0" smtClean="0">
                <a:latin typeface="Calibri" panose="020F0502020204030204" pitchFamily="34" charset="0"/>
              </a:rPr>
              <a:t>JAMA 2013; 309(7):706-716</a:t>
            </a:r>
          </a:p>
          <a:p>
            <a:endParaRPr lang="fr-CH" sz="3600" dirty="0">
              <a:latin typeface="Calibri" panose="020F0502020204030204" pitchFamily="34" charset="0"/>
            </a:endParaRPr>
          </a:p>
        </p:txBody>
      </p:sp>
      <p:pic>
        <p:nvPicPr>
          <p:cNvPr id="20482" name="Picture 2" descr="http://www.commentsefairevomir.fr/home_files/mal-ventre.png"/>
          <p:cNvPicPr>
            <a:picLocks noChangeAspect="1" noChangeArrowheads="1"/>
          </p:cNvPicPr>
          <p:nvPr/>
        </p:nvPicPr>
        <p:blipFill rotWithShape="1">
          <a:blip r:embed="rId4">
            <a:extLst>
              <a:ext uri="{28A0092B-C50C-407E-A947-70E740481C1C}">
                <a14:useLocalDpi xmlns:a14="http://schemas.microsoft.com/office/drawing/2010/main" val="0"/>
              </a:ext>
            </a:extLst>
          </a:blip>
          <a:srcRect l="23890" t="10471" r="22674"/>
          <a:stretch/>
        </p:blipFill>
        <p:spPr bwMode="auto">
          <a:xfrm flipH="1">
            <a:off x="9698197" y="3138630"/>
            <a:ext cx="2317564" cy="3556000"/>
          </a:xfrm>
          <a:prstGeom prst="rect">
            <a:avLst/>
          </a:prstGeom>
          <a:noFill/>
          <a:extLst>
            <a:ext uri="{909E8E84-426E-40DD-AFC4-6F175D3DCCD1}">
              <a14:hiddenFill xmlns:a14="http://schemas.microsoft.com/office/drawing/2010/main">
                <a:solidFill>
                  <a:srgbClr val="FFFFFF"/>
                </a:solidFill>
              </a14:hiddenFill>
            </a:ext>
          </a:extLst>
        </p:spPr>
      </p:pic>
      <p:sp>
        <p:nvSpPr>
          <p:cNvPr id="24" name="Espace réservé de la date 3"/>
          <p:cNvSpPr>
            <a:spLocks noGrp="1"/>
          </p:cNvSpPr>
          <p:nvPr>
            <p:ph type="dt" sz="half" idx="10"/>
          </p:nvPr>
        </p:nvSpPr>
        <p:spPr>
          <a:xfrm>
            <a:off x="13851" y="6567060"/>
            <a:ext cx="2844800" cy="274320"/>
          </a:xfrm>
        </p:spPr>
        <p:txBody>
          <a:bodyPr/>
          <a:lstStyle/>
          <a:p>
            <a:r>
              <a:rPr lang="fr-CH" sz="1100" dirty="0" smtClean="0">
                <a:solidFill>
                  <a:schemeClr val="bg1">
                    <a:lumMod val="50000"/>
                  </a:schemeClr>
                </a:solidFill>
                <a:latin typeface="Arial" panose="020B0604020202020204" pitchFamily="34" charset="0"/>
                <a:cs typeface="Arial" panose="020B0604020202020204" pitchFamily="34" charset="0"/>
              </a:rPr>
              <a:t>9 octobre 2014</a:t>
            </a:r>
            <a:endParaRPr lang="fr-CH" sz="1100" dirty="0">
              <a:solidFill>
                <a:schemeClr val="bg1">
                  <a:lumMod val="50000"/>
                </a:schemeClr>
              </a:solidFill>
              <a:latin typeface="Arial" panose="020B0604020202020204" pitchFamily="34" charset="0"/>
              <a:cs typeface="Arial" panose="020B0604020202020204" pitchFamily="34" charset="0"/>
            </a:endParaRPr>
          </a:p>
        </p:txBody>
      </p:sp>
      <p:sp>
        <p:nvSpPr>
          <p:cNvPr id="25" name="Espace réservé du pied de page 4"/>
          <p:cNvSpPr>
            <a:spLocks noGrp="1"/>
          </p:cNvSpPr>
          <p:nvPr>
            <p:ph type="ftr" sz="quarter" idx="11"/>
          </p:nvPr>
        </p:nvSpPr>
        <p:spPr>
          <a:xfrm>
            <a:off x="0" y="6567060"/>
            <a:ext cx="12192000" cy="263236"/>
          </a:xfrm>
        </p:spPr>
        <p:txBody>
          <a:bodyPr/>
          <a:lstStyle>
            <a:lvl1pPr algn="ctr">
              <a:defRPr/>
            </a:lvl1pPr>
          </a:lstStyle>
          <a:p>
            <a:r>
              <a:rPr lang="fr-CH" sz="1100" dirty="0" smtClean="0">
                <a:solidFill>
                  <a:schemeClr val="bg1">
                    <a:lumMod val="50000"/>
                  </a:schemeClr>
                </a:solidFill>
                <a:latin typeface="Arial" panose="020B0604020202020204" pitchFamily="34" charset="0"/>
                <a:cs typeface="Arial" panose="020B0604020202020204" pitchFamily="34" charset="0"/>
              </a:rPr>
              <a:t>14</a:t>
            </a:r>
            <a:r>
              <a:rPr lang="fr-CH" sz="1100" baseline="30000" dirty="0" smtClean="0">
                <a:solidFill>
                  <a:schemeClr val="bg1">
                    <a:lumMod val="50000"/>
                  </a:schemeClr>
                </a:solidFill>
                <a:latin typeface="Arial" panose="020B0604020202020204" pitchFamily="34" charset="0"/>
                <a:cs typeface="Arial" panose="020B0604020202020204" pitchFamily="34" charset="0"/>
              </a:rPr>
              <a:t>e</a:t>
            </a:r>
            <a:r>
              <a:rPr lang="fr-CH" sz="1100" dirty="0" smtClean="0">
                <a:solidFill>
                  <a:schemeClr val="bg1">
                    <a:lumMod val="50000"/>
                  </a:schemeClr>
                </a:solidFill>
                <a:latin typeface="Arial" panose="020B0604020202020204" pitchFamily="34" charset="0"/>
                <a:cs typeface="Arial" panose="020B0604020202020204" pitchFamily="34" charset="0"/>
              </a:rPr>
              <a:t> journée d'addictologie   -   Les benzos à la pharmacie</a:t>
            </a:r>
            <a:endParaRPr lang="fr-CH" sz="1100" dirty="0">
              <a:solidFill>
                <a:schemeClr val="bg1">
                  <a:lumMod val="50000"/>
                </a:schemeClr>
              </a:solidFill>
              <a:latin typeface="Arial" panose="020B0604020202020204" pitchFamily="34" charset="0"/>
              <a:cs typeface="Arial" panose="020B0604020202020204" pitchFamily="34" charset="0"/>
            </a:endParaRPr>
          </a:p>
        </p:txBody>
      </p:sp>
      <p:sp>
        <p:nvSpPr>
          <p:cNvPr id="26" name="Espace réservé du numéro de diapositive 5"/>
          <p:cNvSpPr>
            <a:spLocks noGrp="1"/>
          </p:cNvSpPr>
          <p:nvPr>
            <p:ph type="sldNum" sz="quarter" idx="12"/>
          </p:nvPr>
        </p:nvSpPr>
        <p:spPr>
          <a:xfrm>
            <a:off x="11202440" y="6567060"/>
            <a:ext cx="978485" cy="274320"/>
          </a:xfrm>
        </p:spPr>
        <p:txBody>
          <a:bodyPr/>
          <a:lstStyle/>
          <a:p>
            <a:fld id="{AC9F5A5A-694D-4E8C-B305-FC3A809E4942}" type="slidenum">
              <a:rPr lang="fr-CH" sz="1100" smtClean="0">
                <a:solidFill>
                  <a:schemeClr val="bg1">
                    <a:lumMod val="50000"/>
                  </a:schemeClr>
                </a:solidFill>
                <a:latin typeface="Arial" panose="020B0604020202020204" pitchFamily="34" charset="0"/>
                <a:cs typeface="Arial" panose="020B0604020202020204" pitchFamily="34" charset="0"/>
              </a:rPr>
              <a:t>7</a:t>
            </a:fld>
            <a:endParaRPr lang="fr-CH" sz="11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039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fade">
                                      <p:cBhvr>
                                        <p:cTn id="32" dur="500"/>
                                        <p:tgtEl>
                                          <p:spTgt spid="10">
                                            <p:txEl>
                                              <p:pRg st="6" end="6"/>
                                            </p:txEl>
                                          </p:spTgt>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e 22"/>
          <p:cNvGrpSpPr/>
          <p:nvPr/>
        </p:nvGrpSpPr>
        <p:grpSpPr>
          <a:xfrm>
            <a:off x="-27598" y="0"/>
            <a:ext cx="12219598" cy="1484783"/>
            <a:chOff x="-27598" y="0"/>
            <a:chExt cx="12219598" cy="1484783"/>
          </a:xfrm>
        </p:grpSpPr>
        <p:pic>
          <p:nvPicPr>
            <p:cNvPr id="24" name="Picture 2" descr="http://comps.canstockphoto.com/can-stock-photo_csp16161264.jpg"/>
            <p:cNvPicPr>
              <a:picLocks noChangeAspect="1" noChangeArrowheads="1"/>
            </p:cNvPicPr>
            <p:nvPr/>
          </p:nvPicPr>
          <p:blipFill rotWithShape="1">
            <a:blip r:embed="rId2">
              <a:extLst>
                <a:ext uri="{28A0092B-C50C-407E-A947-70E740481C1C}">
                  <a14:useLocalDpi xmlns:a14="http://schemas.microsoft.com/office/drawing/2010/main" val="0"/>
                </a:ext>
              </a:extLst>
            </a:blip>
            <a:srcRect b="58242"/>
            <a:stretch/>
          </p:blipFill>
          <p:spPr bwMode="auto">
            <a:xfrm>
              <a:off x="-27598" y="0"/>
              <a:ext cx="12219598" cy="144780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1634938" y="533172"/>
              <a:ext cx="9132856" cy="951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grpSp>
      <p:sp>
        <p:nvSpPr>
          <p:cNvPr id="3" name="Espace réservé du contenu 2"/>
          <p:cNvSpPr>
            <a:spLocks noGrp="1"/>
          </p:cNvSpPr>
          <p:nvPr>
            <p:ph idx="1"/>
          </p:nvPr>
        </p:nvSpPr>
        <p:spPr>
          <a:xfrm>
            <a:off x="2383178" y="1775192"/>
            <a:ext cx="9199222" cy="4898563"/>
          </a:xfrm>
        </p:spPr>
        <p:txBody>
          <a:bodyPr>
            <a:normAutofit fontScale="25000" lnSpcReduction="20000"/>
          </a:bodyPr>
          <a:lstStyle/>
          <a:p>
            <a:pPr>
              <a:spcAft>
                <a:spcPts val="1200"/>
              </a:spcAft>
            </a:pPr>
            <a:endParaRPr lang="fr-CH" dirty="0" smtClean="0">
              <a:latin typeface="Calibri" panose="020F0502020204030204" pitchFamily="34" charset="0"/>
            </a:endParaRPr>
          </a:p>
          <a:p>
            <a:pPr>
              <a:spcAft>
                <a:spcPts val="1200"/>
              </a:spcAft>
            </a:pPr>
            <a:r>
              <a:rPr lang="fr-CH" sz="14400" dirty="0" smtClean="0">
                <a:latin typeface="Calibri" panose="020F0502020204030204" pitchFamily="34" charset="0"/>
              </a:rPr>
              <a:t>Détection automatique</a:t>
            </a:r>
            <a:r>
              <a:rPr lang="fr-CH" sz="14400" dirty="0">
                <a:latin typeface="Calibri" panose="020F0502020204030204" pitchFamily="34" charset="0"/>
              </a:rPr>
              <a:t> </a:t>
            </a:r>
            <a:r>
              <a:rPr lang="fr-CH" sz="14400" dirty="0" smtClean="0">
                <a:latin typeface="Calibri" panose="020F0502020204030204" pitchFamily="34" charset="0"/>
              </a:rPr>
              <a:t>des interactions</a:t>
            </a:r>
          </a:p>
          <a:p>
            <a:pPr>
              <a:spcAft>
                <a:spcPts val="1200"/>
              </a:spcAft>
            </a:pPr>
            <a:endParaRPr lang="fr-CH" dirty="0" smtClean="0">
              <a:latin typeface="Calibri" panose="020F0502020204030204" pitchFamily="34" charset="0"/>
            </a:endParaRPr>
          </a:p>
          <a:p>
            <a:pPr>
              <a:spcAft>
                <a:spcPts val="600"/>
              </a:spcAft>
            </a:pPr>
            <a:r>
              <a:rPr lang="fr-CH" sz="14400" dirty="0">
                <a:latin typeface="Calibri" panose="020F0502020204030204" pitchFamily="34" charset="0"/>
              </a:rPr>
              <a:t>Interaction principale des benzos:</a:t>
            </a:r>
          </a:p>
          <a:p>
            <a:pPr marL="457200" lvl="1" indent="0">
              <a:spcAft>
                <a:spcPts val="1200"/>
              </a:spcAft>
              <a:buNone/>
            </a:pPr>
            <a:r>
              <a:rPr lang="fr-CH" sz="12800" dirty="0">
                <a:latin typeface="Calibri" panose="020F0502020204030204" pitchFamily="34" charset="0"/>
              </a:rPr>
              <a:t>L’association du triazolam (Halcion) et du fluconazole (Diflucan) provoque une augmentation de l’effet sédatif et une inhibition du métabolisme des benzos. </a:t>
            </a:r>
            <a:endParaRPr lang="fr-CH" sz="12800" dirty="0" smtClean="0">
              <a:latin typeface="Calibri" panose="020F0502020204030204" pitchFamily="34" charset="0"/>
            </a:endParaRPr>
          </a:p>
          <a:p>
            <a:pPr marL="457200" lvl="1" indent="0">
              <a:spcAft>
                <a:spcPts val="1200"/>
              </a:spcAft>
              <a:buNone/>
            </a:pPr>
            <a:r>
              <a:rPr lang="fr-CH" sz="12800" dirty="0" smtClean="0">
                <a:latin typeface="Calibri" panose="020F0502020204030204" pitchFamily="34" charset="0"/>
              </a:rPr>
              <a:t>Remplacer </a:t>
            </a:r>
            <a:r>
              <a:rPr lang="fr-CH" sz="12800" dirty="0">
                <a:latin typeface="Calibri" panose="020F0502020204030204" pitchFamily="34" charset="0"/>
              </a:rPr>
              <a:t>le </a:t>
            </a:r>
            <a:r>
              <a:rPr lang="fr-CH" sz="12800" dirty="0" smtClean="0">
                <a:latin typeface="Calibri" panose="020F0502020204030204" pitchFamily="34" charset="0"/>
              </a:rPr>
              <a:t>fluconazole </a:t>
            </a:r>
            <a:r>
              <a:rPr lang="fr-CH" sz="12800" dirty="0">
                <a:latin typeface="Calibri" panose="020F0502020204030204" pitchFamily="34" charset="0"/>
              </a:rPr>
              <a:t>par la terbinafine (Lamisil) ou </a:t>
            </a:r>
            <a:r>
              <a:rPr lang="fr-CH" sz="12800" dirty="0" smtClean="0">
                <a:latin typeface="Calibri" panose="020F0502020204030204" pitchFamily="34" charset="0"/>
              </a:rPr>
              <a:t>le triazolam </a:t>
            </a:r>
            <a:r>
              <a:rPr lang="fr-CH" sz="12800" dirty="0">
                <a:latin typeface="Calibri" panose="020F0502020204030204" pitchFamily="34" charset="0"/>
              </a:rPr>
              <a:t>par le lorazépam (Temesta) ou l’oxazépam (Seresta)</a:t>
            </a:r>
          </a:p>
          <a:p>
            <a:pPr>
              <a:spcAft>
                <a:spcPts val="1200"/>
              </a:spcAft>
            </a:pPr>
            <a:endParaRPr lang="fr-CH" sz="14400" dirty="0" smtClean="0">
              <a:latin typeface="Calibri" panose="020F0502020204030204" pitchFamily="34" charset="0"/>
            </a:endParaRPr>
          </a:p>
          <a:p>
            <a:pPr>
              <a:spcAft>
                <a:spcPts val="1200"/>
              </a:spcAft>
            </a:pPr>
            <a:endParaRPr lang="fr-CH" sz="14400" dirty="0">
              <a:latin typeface="Calibri" panose="020F0502020204030204" pitchFamily="34" charset="0"/>
            </a:endParaRPr>
          </a:p>
          <a:p>
            <a:pPr>
              <a:spcAft>
                <a:spcPts val="1200"/>
              </a:spcAft>
            </a:pPr>
            <a:endParaRPr lang="fr-CH" sz="14400" dirty="0" smtClean="0">
              <a:latin typeface="Calibri" panose="020F0502020204030204" pitchFamily="34" charset="0"/>
            </a:endParaRPr>
          </a:p>
          <a:p>
            <a:pPr>
              <a:spcAft>
                <a:spcPts val="1200"/>
              </a:spcAft>
            </a:pPr>
            <a:endParaRPr lang="fr-CH" sz="14400" dirty="0">
              <a:latin typeface="Calibri" panose="020F0502020204030204" pitchFamily="34" charset="0"/>
            </a:endParaRPr>
          </a:p>
          <a:p>
            <a:pPr>
              <a:spcAft>
                <a:spcPts val="1200"/>
              </a:spcAft>
            </a:pPr>
            <a:endParaRPr lang="fr-CH" sz="14400" dirty="0" smtClean="0">
              <a:latin typeface="Calibri" panose="020F0502020204030204" pitchFamily="34" charset="0"/>
            </a:endParaRPr>
          </a:p>
          <a:p>
            <a:pPr>
              <a:spcAft>
                <a:spcPts val="1200"/>
              </a:spcAft>
            </a:pPr>
            <a:endParaRPr lang="fr-CH" sz="14400" dirty="0">
              <a:latin typeface="Calibri" panose="020F0502020204030204" pitchFamily="34" charset="0"/>
            </a:endParaRPr>
          </a:p>
          <a:p>
            <a:pPr>
              <a:spcAft>
                <a:spcPts val="1200"/>
              </a:spcAft>
            </a:pPr>
            <a:endParaRPr lang="fr-CH" sz="14400" dirty="0" smtClean="0">
              <a:latin typeface="Calibri" panose="020F0502020204030204" pitchFamily="34" charset="0"/>
            </a:endParaRPr>
          </a:p>
          <a:p>
            <a:pPr>
              <a:spcAft>
                <a:spcPts val="1200"/>
              </a:spcAft>
            </a:pPr>
            <a:endParaRPr lang="fr-CH" sz="14400" dirty="0">
              <a:latin typeface="Calibri" panose="020F0502020204030204" pitchFamily="34" charset="0"/>
            </a:endParaRPr>
          </a:p>
          <a:p>
            <a:pPr>
              <a:spcAft>
                <a:spcPts val="1200"/>
              </a:spcAft>
            </a:pPr>
            <a:endParaRPr lang="fr-CH" sz="14400" dirty="0" smtClean="0">
              <a:latin typeface="Calibri" panose="020F0502020204030204" pitchFamily="34" charset="0"/>
            </a:endParaRPr>
          </a:p>
          <a:p>
            <a:pPr>
              <a:spcAft>
                <a:spcPts val="1200"/>
              </a:spcAft>
            </a:pPr>
            <a:endParaRPr lang="fr-CH" sz="14400" dirty="0">
              <a:latin typeface="Calibri" panose="020F0502020204030204" pitchFamily="34" charset="0"/>
            </a:endParaRPr>
          </a:p>
          <a:p>
            <a:pPr>
              <a:spcAft>
                <a:spcPts val="1200"/>
              </a:spcAft>
            </a:pPr>
            <a:endParaRPr lang="fr-CH" sz="14400" dirty="0" smtClean="0">
              <a:latin typeface="Calibri" panose="020F0502020204030204" pitchFamily="34" charset="0"/>
            </a:endParaRPr>
          </a:p>
          <a:p>
            <a:pPr>
              <a:spcAft>
                <a:spcPts val="1200"/>
              </a:spcAft>
            </a:pPr>
            <a:endParaRPr lang="fr-CH" sz="14400" dirty="0">
              <a:latin typeface="Calibri" panose="020F0502020204030204" pitchFamily="34" charset="0"/>
            </a:endParaRPr>
          </a:p>
          <a:p>
            <a:pPr>
              <a:spcAft>
                <a:spcPts val="1200"/>
              </a:spcAft>
            </a:pPr>
            <a:endParaRPr lang="fr-CH" sz="14400" dirty="0" smtClean="0">
              <a:latin typeface="Calibri" panose="020F0502020204030204" pitchFamily="34" charset="0"/>
            </a:endParaRPr>
          </a:p>
          <a:p>
            <a:pPr>
              <a:spcAft>
                <a:spcPts val="1200"/>
              </a:spcAft>
            </a:pPr>
            <a:endParaRPr lang="fr-CH" sz="14400" dirty="0">
              <a:latin typeface="Calibri" panose="020F0502020204030204" pitchFamily="34" charset="0"/>
            </a:endParaRPr>
          </a:p>
          <a:p>
            <a:pPr>
              <a:spcAft>
                <a:spcPts val="1200"/>
              </a:spcAft>
            </a:pPr>
            <a:endParaRPr lang="fr-CH" sz="14400" dirty="0" smtClean="0">
              <a:latin typeface="Calibri" panose="020F0502020204030204" pitchFamily="34" charset="0"/>
            </a:endParaRPr>
          </a:p>
          <a:p>
            <a:pPr>
              <a:spcAft>
                <a:spcPts val="1200"/>
              </a:spcAft>
            </a:pPr>
            <a:endParaRPr lang="fr-CH" sz="14400" dirty="0">
              <a:latin typeface="Calibri" panose="020F0502020204030204" pitchFamily="34" charset="0"/>
            </a:endParaRPr>
          </a:p>
          <a:p>
            <a:pPr>
              <a:spcAft>
                <a:spcPts val="1200"/>
              </a:spcAft>
            </a:pPr>
            <a:endParaRPr lang="fr-CH" sz="14400" dirty="0" smtClean="0">
              <a:latin typeface="Calibri" panose="020F0502020204030204" pitchFamily="34" charset="0"/>
            </a:endParaRPr>
          </a:p>
          <a:p>
            <a:pPr>
              <a:spcAft>
                <a:spcPts val="1200"/>
              </a:spcAft>
            </a:pPr>
            <a:endParaRPr lang="fr-CH" sz="14400" dirty="0">
              <a:latin typeface="Calibri" panose="020F0502020204030204" pitchFamily="34" charset="0"/>
            </a:endParaRPr>
          </a:p>
          <a:p>
            <a:pPr>
              <a:spcAft>
                <a:spcPts val="1200"/>
              </a:spcAft>
            </a:pPr>
            <a:endParaRPr lang="fr-CH" sz="14400" dirty="0" smtClean="0">
              <a:latin typeface="Calibri" panose="020F0502020204030204" pitchFamily="34" charset="0"/>
            </a:endParaRPr>
          </a:p>
          <a:p>
            <a:pPr>
              <a:spcAft>
                <a:spcPts val="1200"/>
              </a:spcAft>
            </a:pPr>
            <a:endParaRPr lang="fr-CH" sz="14400" dirty="0" smtClean="0">
              <a:latin typeface="Calibri" panose="020F0502020204030204" pitchFamily="34" charset="0"/>
            </a:endParaRPr>
          </a:p>
          <a:p>
            <a:pPr>
              <a:spcAft>
                <a:spcPts val="1200"/>
              </a:spcAft>
            </a:pPr>
            <a:endParaRPr lang="fr-CH" dirty="0">
              <a:latin typeface="Calibri" panose="020F0502020204030204" pitchFamily="34" charset="0"/>
            </a:endParaRPr>
          </a:p>
          <a:p>
            <a:pPr>
              <a:spcAft>
                <a:spcPts val="1200"/>
              </a:spcAft>
            </a:pPr>
            <a:endParaRPr lang="fr-CH" dirty="0" smtClean="0">
              <a:latin typeface="Calibri" panose="020F0502020204030204" pitchFamily="34" charset="0"/>
            </a:endParaRPr>
          </a:p>
          <a:p>
            <a:pPr>
              <a:spcAft>
                <a:spcPts val="1200"/>
              </a:spcAft>
            </a:pPr>
            <a:endParaRPr lang="fr-CH" dirty="0">
              <a:latin typeface="Calibri" panose="020F0502020204030204" pitchFamily="34" charset="0"/>
            </a:endParaRPr>
          </a:p>
          <a:p>
            <a:pPr>
              <a:spcAft>
                <a:spcPts val="1200"/>
              </a:spcAft>
            </a:pPr>
            <a:endParaRPr lang="fr-CH" dirty="0" smtClean="0">
              <a:latin typeface="Calibri" panose="020F0502020204030204" pitchFamily="34" charset="0"/>
            </a:endParaRPr>
          </a:p>
          <a:p>
            <a:pPr>
              <a:spcAft>
                <a:spcPts val="1200"/>
              </a:spcAft>
            </a:pPr>
            <a:endParaRPr lang="fr-CH" dirty="0">
              <a:latin typeface="Calibri" panose="020F0502020204030204" pitchFamily="34" charset="0"/>
            </a:endParaRPr>
          </a:p>
          <a:p>
            <a:pPr>
              <a:spcAft>
                <a:spcPts val="1200"/>
              </a:spcAft>
            </a:pPr>
            <a:endParaRPr lang="fr-CH" dirty="0" smtClean="0">
              <a:latin typeface="Calibri" panose="020F0502020204030204" pitchFamily="34" charset="0"/>
            </a:endParaRPr>
          </a:p>
          <a:p>
            <a:pPr>
              <a:spcAft>
                <a:spcPts val="1200"/>
              </a:spcAft>
            </a:pPr>
            <a:endParaRPr lang="fr-CH" dirty="0">
              <a:latin typeface="Calibri" panose="020F0502020204030204" pitchFamily="34" charset="0"/>
            </a:endParaRPr>
          </a:p>
          <a:p>
            <a:pPr>
              <a:spcAft>
                <a:spcPts val="1200"/>
              </a:spcAft>
            </a:pPr>
            <a:endParaRPr lang="fr-CH" dirty="0" smtClean="0">
              <a:latin typeface="Calibri" panose="020F0502020204030204" pitchFamily="34" charset="0"/>
            </a:endParaRPr>
          </a:p>
          <a:p>
            <a:pPr>
              <a:spcAft>
                <a:spcPts val="1200"/>
              </a:spcAft>
            </a:pPr>
            <a:endParaRPr lang="fr-CH" dirty="0">
              <a:latin typeface="Calibri" panose="020F0502020204030204" pitchFamily="34" charset="0"/>
            </a:endParaRPr>
          </a:p>
          <a:p>
            <a:pPr>
              <a:spcAft>
                <a:spcPts val="1200"/>
              </a:spcAft>
            </a:pPr>
            <a:endParaRPr lang="fr-CH" dirty="0" smtClean="0">
              <a:latin typeface="Calibri" panose="020F0502020204030204" pitchFamily="34" charset="0"/>
            </a:endParaRPr>
          </a:p>
          <a:p>
            <a:pPr>
              <a:spcAft>
                <a:spcPts val="1200"/>
              </a:spcAft>
            </a:pPr>
            <a:endParaRPr lang="fr-CH" dirty="0">
              <a:latin typeface="Calibri" panose="020F0502020204030204" pitchFamily="34" charset="0"/>
            </a:endParaRPr>
          </a:p>
          <a:p>
            <a:pPr>
              <a:spcAft>
                <a:spcPts val="1200"/>
              </a:spcAft>
            </a:pPr>
            <a:endParaRPr lang="fr-CH" dirty="0" smtClean="0">
              <a:latin typeface="Calibri" panose="020F0502020204030204" pitchFamily="34" charset="0"/>
            </a:endParaRPr>
          </a:p>
          <a:p>
            <a:pPr>
              <a:spcAft>
                <a:spcPts val="1200"/>
              </a:spcAft>
            </a:pPr>
            <a:endParaRPr lang="fr-CH" dirty="0">
              <a:latin typeface="Calibri" panose="020F0502020204030204" pitchFamily="34" charset="0"/>
            </a:endParaRPr>
          </a:p>
          <a:p>
            <a:pPr>
              <a:spcAft>
                <a:spcPts val="1200"/>
              </a:spcAft>
            </a:pPr>
            <a:endParaRPr lang="fr-CH" dirty="0" smtClean="0">
              <a:latin typeface="Calibri" panose="020F0502020204030204" pitchFamily="34" charset="0"/>
            </a:endParaRPr>
          </a:p>
          <a:p>
            <a:pPr>
              <a:spcAft>
                <a:spcPts val="1200"/>
              </a:spcAft>
            </a:pPr>
            <a:endParaRPr lang="fr-CH" dirty="0">
              <a:latin typeface="Calibri" panose="020F0502020204030204" pitchFamily="34" charset="0"/>
            </a:endParaRPr>
          </a:p>
          <a:p>
            <a:pPr>
              <a:spcAft>
                <a:spcPts val="1200"/>
              </a:spcAft>
            </a:pPr>
            <a:endParaRPr lang="fr-CH" dirty="0" smtClean="0">
              <a:latin typeface="Calibri" panose="020F0502020204030204" pitchFamily="34" charset="0"/>
            </a:endParaRPr>
          </a:p>
          <a:p>
            <a:pPr>
              <a:spcAft>
                <a:spcPts val="1200"/>
              </a:spcAft>
            </a:pPr>
            <a:endParaRPr lang="fr-CH" dirty="0">
              <a:latin typeface="Calibri" panose="020F0502020204030204" pitchFamily="34" charset="0"/>
            </a:endParaRPr>
          </a:p>
          <a:p>
            <a:pPr>
              <a:spcAft>
                <a:spcPts val="1200"/>
              </a:spcAft>
            </a:pPr>
            <a:endParaRPr lang="fr-CH" dirty="0" smtClean="0">
              <a:latin typeface="Calibri" panose="020F0502020204030204" pitchFamily="34" charset="0"/>
            </a:endParaRPr>
          </a:p>
          <a:p>
            <a:pPr>
              <a:spcAft>
                <a:spcPts val="1200"/>
              </a:spcAft>
            </a:pPr>
            <a:endParaRPr lang="fr-CH" dirty="0">
              <a:latin typeface="Calibri" panose="020F0502020204030204" pitchFamily="34" charset="0"/>
            </a:endParaRPr>
          </a:p>
          <a:p>
            <a:pPr>
              <a:spcAft>
                <a:spcPts val="1200"/>
              </a:spcAft>
            </a:pPr>
            <a:endParaRPr lang="fr-CH" dirty="0" smtClean="0">
              <a:latin typeface="Calibri" panose="020F0502020204030204" pitchFamily="34" charset="0"/>
            </a:endParaRPr>
          </a:p>
          <a:p>
            <a:pPr marL="118872" indent="0">
              <a:spcAft>
                <a:spcPts val="1200"/>
              </a:spcAft>
              <a:buNone/>
            </a:pPr>
            <a:r>
              <a:rPr lang="fr-CH" sz="1500" dirty="0" smtClean="0">
                <a:latin typeface="Calibri" panose="020F0502020204030204" pitchFamily="34" charset="0"/>
              </a:rPr>
              <a:t/>
            </a:r>
            <a:br>
              <a:rPr lang="fr-CH" sz="1500" dirty="0" smtClean="0">
                <a:latin typeface="Calibri" panose="020F0502020204030204" pitchFamily="34" charset="0"/>
              </a:rPr>
            </a:br>
            <a:r>
              <a:rPr lang="fr-CH" sz="1500" dirty="0" smtClean="0">
                <a:latin typeface="Calibri" panose="020F0502020204030204" pitchFamily="34" charset="0"/>
              </a:rPr>
              <a:t>						</a:t>
            </a:r>
            <a:r>
              <a:rPr lang="fr-CH" sz="1400" dirty="0" smtClean="0">
                <a:latin typeface="Calibri" panose="020F0502020204030204" pitchFamily="34" charset="0"/>
              </a:rPr>
              <a:t>Hansten and Horn’s Drug </a:t>
            </a:r>
            <a:r>
              <a:rPr lang="fr-CH" sz="1400" dirty="0">
                <a:latin typeface="Calibri" panose="020F0502020204030204" pitchFamily="34" charset="0"/>
              </a:rPr>
              <a:t>I</a:t>
            </a:r>
            <a:r>
              <a:rPr lang="fr-CH" sz="1400" dirty="0" smtClean="0">
                <a:latin typeface="Calibri" panose="020F0502020204030204" pitchFamily="34" charset="0"/>
              </a:rPr>
              <a:t>nteraction </a:t>
            </a:r>
            <a:r>
              <a:rPr lang="fr-CH" sz="1400" dirty="0">
                <a:latin typeface="Calibri" panose="020F0502020204030204" pitchFamily="34" charset="0"/>
              </a:rPr>
              <a:t>J</a:t>
            </a:r>
            <a:r>
              <a:rPr lang="fr-CH" sz="1400" dirty="0" smtClean="0">
                <a:latin typeface="Calibri" panose="020F0502020204030204" pitchFamily="34" charset="0"/>
              </a:rPr>
              <a:t>uly 2009</a:t>
            </a:r>
            <a:endParaRPr lang="fr-CH" sz="1400" dirty="0">
              <a:latin typeface="Calibri" panose="020F0502020204030204" pitchFamily="34" charset="0"/>
            </a:endParaRPr>
          </a:p>
        </p:txBody>
      </p:sp>
      <p:sp>
        <p:nvSpPr>
          <p:cNvPr id="11" name="Titre 1"/>
          <p:cNvSpPr txBox="1">
            <a:spLocks/>
          </p:cNvSpPr>
          <p:nvPr/>
        </p:nvSpPr>
        <p:spPr>
          <a:xfrm>
            <a:off x="-1" y="684000"/>
            <a:ext cx="12192001" cy="80858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lnSpc>
                <a:spcPct val="90000"/>
              </a:lnSpc>
            </a:pPr>
            <a:r>
              <a:rPr lang="fr-CH" sz="4000" cap="all" dirty="0" smtClean="0">
                <a:solidFill>
                  <a:schemeClr val="accent1">
                    <a:lumMod val="50000"/>
                  </a:schemeClr>
                </a:solidFill>
                <a:effectLst>
                  <a:outerShdw blurRad="38100" dist="38100" dir="2700000" algn="tl">
                    <a:srgbClr val="000000">
                      <a:alpha val="43137"/>
                    </a:srgbClr>
                  </a:outerShdw>
                </a:effectLst>
                <a:latin typeface="Helvetica LT Std Cond Blk" pitchFamily="34" charset="0"/>
              </a:rPr>
              <a:t>interactions</a:t>
            </a:r>
            <a:endParaRPr lang="fr-CH" sz="4000" cap="all" dirty="0">
              <a:solidFill>
                <a:schemeClr val="accent1">
                  <a:lumMod val="50000"/>
                </a:schemeClr>
              </a:solidFill>
              <a:effectLst>
                <a:outerShdw blurRad="38100" dist="38100" dir="2700000" algn="tl">
                  <a:srgbClr val="000000">
                    <a:alpha val="43137"/>
                  </a:srgbClr>
                </a:outerShdw>
              </a:effectLst>
              <a:latin typeface="Helvetica LT Std Cond Blk" pitchFamily="34" charset="0"/>
            </a:endParaRPr>
          </a:p>
        </p:txBody>
      </p:sp>
      <p:grpSp>
        <p:nvGrpSpPr>
          <p:cNvPr id="12" name="Groupe 11"/>
          <p:cNvGrpSpPr/>
          <p:nvPr/>
        </p:nvGrpSpPr>
        <p:grpSpPr>
          <a:xfrm>
            <a:off x="-1" y="1447800"/>
            <a:ext cx="12192002" cy="301172"/>
            <a:chOff x="-1" y="1447800"/>
            <a:chExt cx="12192002" cy="301172"/>
          </a:xfrm>
        </p:grpSpPr>
        <p:pic>
          <p:nvPicPr>
            <p:cNvPr id="13"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150" t="31932" r="2428" b="50000"/>
            <a:stretch/>
          </p:blipFill>
          <p:spPr bwMode="auto">
            <a:xfrm>
              <a:off x="-1" y="1447800"/>
              <a:ext cx="1590563" cy="3011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1573665"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3139590"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4704716"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6270641"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7831793"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9396919"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10433606"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r="85650" b="50000"/>
            <a:stretch/>
          </p:blipFill>
          <p:spPr bwMode="auto">
            <a:xfrm>
              <a:off x="12000657" y="1447800"/>
              <a:ext cx="191344" cy="301172"/>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http://lh5.ggpht.com/-bxhC6we5pvw/TjsBqAhF7oI/AAAAAAAAATw/Jmvj7dxXV7I/DrugIntx%25255B5%25255D.gif?imgmax=8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99" y="1866673"/>
            <a:ext cx="2357954" cy="1905227"/>
          </a:xfrm>
          <a:prstGeom prst="rect">
            <a:avLst/>
          </a:prstGeom>
          <a:noFill/>
          <a:extLst>
            <a:ext uri="{909E8E84-426E-40DD-AFC4-6F175D3DCCD1}">
              <a14:hiddenFill xmlns:a14="http://schemas.microsoft.com/office/drawing/2010/main">
                <a:solidFill>
                  <a:srgbClr val="FFFFFF"/>
                </a:solidFill>
              </a14:hiddenFill>
            </a:ext>
          </a:extLst>
        </p:spPr>
      </p:pic>
      <p:sp>
        <p:nvSpPr>
          <p:cNvPr id="22" name="Espace réservé de la date 3"/>
          <p:cNvSpPr>
            <a:spLocks noGrp="1"/>
          </p:cNvSpPr>
          <p:nvPr>
            <p:ph type="dt" sz="half" idx="10"/>
          </p:nvPr>
        </p:nvSpPr>
        <p:spPr>
          <a:xfrm>
            <a:off x="13851" y="6567060"/>
            <a:ext cx="2844800" cy="274320"/>
          </a:xfrm>
        </p:spPr>
        <p:txBody>
          <a:bodyPr/>
          <a:lstStyle/>
          <a:p>
            <a:r>
              <a:rPr lang="fr-CH" sz="1100" dirty="0" smtClean="0">
                <a:solidFill>
                  <a:schemeClr val="bg1">
                    <a:lumMod val="50000"/>
                  </a:schemeClr>
                </a:solidFill>
                <a:latin typeface="Arial" panose="020B0604020202020204" pitchFamily="34" charset="0"/>
                <a:cs typeface="Arial" panose="020B0604020202020204" pitchFamily="34" charset="0"/>
              </a:rPr>
              <a:t>9 octobre 2014</a:t>
            </a:r>
            <a:endParaRPr lang="fr-CH" sz="1100" dirty="0">
              <a:solidFill>
                <a:schemeClr val="bg1">
                  <a:lumMod val="50000"/>
                </a:schemeClr>
              </a:solidFill>
              <a:latin typeface="Arial" panose="020B0604020202020204" pitchFamily="34" charset="0"/>
              <a:cs typeface="Arial" panose="020B0604020202020204" pitchFamily="34" charset="0"/>
            </a:endParaRPr>
          </a:p>
        </p:txBody>
      </p:sp>
      <p:sp>
        <p:nvSpPr>
          <p:cNvPr id="26" name="Espace réservé du pied de page 4"/>
          <p:cNvSpPr>
            <a:spLocks noGrp="1"/>
          </p:cNvSpPr>
          <p:nvPr>
            <p:ph type="ftr" sz="quarter" idx="11"/>
          </p:nvPr>
        </p:nvSpPr>
        <p:spPr>
          <a:xfrm>
            <a:off x="0" y="6567060"/>
            <a:ext cx="12192000" cy="263236"/>
          </a:xfrm>
        </p:spPr>
        <p:txBody>
          <a:bodyPr/>
          <a:lstStyle>
            <a:lvl1pPr algn="ctr">
              <a:defRPr/>
            </a:lvl1pPr>
          </a:lstStyle>
          <a:p>
            <a:r>
              <a:rPr lang="fr-CH" sz="1100" dirty="0" smtClean="0">
                <a:solidFill>
                  <a:schemeClr val="bg1">
                    <a:lumMod val="50000"/>
                  </a:schemeClr>
                </a:solidFill>
                <a:latin typeface="Arial" panose="020B0604020202020204" pitchFamily="34" charset="0"/>
                <a:cs typeface="Arial" panose="020B0604020202020204" pitchFamily="34" charset="0"/>
              </a:rPr>
              <a:t>14</a:t>
            </a:r>
            <a:r>
              <a:rPr lang="fr-CH" sz="1100" baseline="30000" dirty="0" smtClean="0">
                <a:solidFill>
                  <a:schemeClr val="bg1">
                    <a:lumMod val="50000"/>
                  </a:schemeClr>
                </a:solidFill>
                <a:latin typeface="Arial" panose="020B0604020202020204" pitchFamily="34" charset="0"/>
                <a:cs typeface="Arial" panose="020B0604020202020204" pitchFamily="34" charset="0"/>
              </a:rPr>
              <a:t>e</a:t>
            </a:r>
            <a:r>
              <a:rPr lang="fr-CH" sz="1100" dirty="0" smtClean="0">
                <a:solidFill>
                  <a:schemeClr val="bg1">
                    <a:lumMod val="50000"/>
                  </a:schemeClr>
                </a:solidFill>
                <a:latin typeface="Arial" panose="020B0604020202020204" pitchFamily="34" charset="0"/>
                <a:cs typeface="Arial" panose="020B0604020202020204" pitchFamily="34" charset="0"/>
              </a:rPr>
              <a:t> journée d'addictologie   -   Les benzos à la pharmacie</a:t>
            </a:r>
            <a:endParaRPr lang="fr-CH" sz="1100" dirty="0">
              <a:solidFill>
                <a:schemeClr val="bg1">
                  <a:lumMod val="50000"/>
                </a:schemeClr>
              </a:solidFill>
              <a:latin typeface="Arial" panose="020B0604020202020204" pitchFamily="34" charset="0"/>
              <a:cs typeface="Arial" panose="020B0604020202020204" pitchFamily="34" charset="0"/>
            </a:endParaRPr>
          </a:p>
        </p:txBody>
      </p:sp>
      <p:sp>
        <p:nvSpPr>
          <p:cNvPr id="27" name="Espace réservé du numéro de diapositive 5"/>
          <p:cNvSpPr>
            <a:spLocks noGrp="1"/>
          </p:cNvSpPr>
          <p:nvPr>
            <p:ph type="sldNum" sz="quarter" idx="12"/>
          </p:nvPr>
        </p:nvSpPr>
        <p:spPr>
          <a:xfrm>
            <a:off x="11202440" y="6567060"/>
            <a:ext cx="978485" cy="274320"/>
          </a:xfrm>
        </p:spPr>
        <p:txBody>
          <a:bodyPr/>
          <a:lstStyle/>
          <a:p>
            <a:fld id="{AC9F5A5A-694D-4E8C-B305-FC3A809E4942}" type="slidenum">
              <a:rPr lang="fr-CH" sz="1100" smtClean="0">
                <a:solidFill>
                  <a:schemeClr val="bg1">
                    <a:lumMod val="50000"/>
                  </a:schemeClr>
                </a:solidFill>
                <a:latin typeface="Arial" panose="020B0604020202020204" pitchFamily="34" charset="0"/>
                <a:cs typeface="Arial" panose="020B0604020202020204" pitchFamily="34" charset="0"/>
              </a:rPr>
              <a:t>8</a:t>
            </a:fld>
            <a:endParaRPr lang="fr-CH" sz="11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7131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6" end="46"/>
                                            </p:txEl>
                                          </p:spTgt>
                                        </p:tgtEl>
                                        <p:attrNameLst>
                                          <p:attrName>style.visibility</p:attrName>
                                        </p:attrNameLst>
                                      </p:cBhvr>
                                      <p:to>
                                        <p:strVal val="visible"/>
                                      </p:to>
                                    </p:set>
                                    <p:animEffect transition="in" filter="fade">
                                      <p:cBhvr>
                                        <p:cTn id="26" dur="500"/>
                                        <p:tgtEl>
                                          <p:spTgt spid="3">
                                            <p:txEl>
                                              <p:pRg st="46" end="4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e 22"/>
          <p:cNvGrpSpPr/>
          <p:nvPr/>
        </p:nvGrpSpPr>
        <p:grpSpPr>
          <a:xfrm>
            <a:off x="-27598" y="0"/>
            <a:ext cx="12219598" cy="1484783"/>
            <a:chOff x="-27598" y="0"/>
            <a:chExt cx="12219598" cy="1484783"/>
          </a:xfrm>
        </p:grpSpPr>
        <p:pic>
          <p:nvPicPr>
            <p:cNvPr id="24" name="Picture 2" descr="http://comps.canstockphoto.com/can-stock-photo_csp16161264.jpg"/>
            <p:cNvPicPr>
              <a:picLocks noChangeAspect="1" noChangeArrowheads="1"/>
            </p:cNvPicPr>
            <p:nvPr/>
          </p:nvPicPr>
          <p:blipFill rotWithShape="1">
            <a:blip r:embed="rId2">
              <a:extLst>
                <a:ext uri="{28A0092B-C50C-407E-A947-70E740481C1C}">
                  <a14:useLocalDpi xmlns:a14="http://schemas.microsoft.com/office/drawing/2010/main" val="0"/>
                </a:ext>
              </a:extLst>
            </a:blip>
            <a:srcRect b="58242"/>
            <a:stretch/>
          </p:blipFill>
          <p:spPr bwMode="auto">
            <a:xfrm>
              <a:off x="-27598" y="0"/>
              <a:ext cx="12219598" cy="144780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1634938" y="533172"/>
              <a:ext cx="9132856" cy="951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grpSp>
      <p:sp>
        <p:nvSpPr>
          <p:cNvPr id="3" name="Espace réservé du contenu 2"/>
          <p:cNvSpPr>
            <a:spLocks noGrp="1"/>
          </p:cNvSpPr>
          <p:nvPr>
            <p:ph idx="1"/>
          </p:nvPr>
        </p:nvSpPr>
        <p:spPr>
          <a:xfrm>
            <a:off x="3139590" y="1737092"/>
            <a:ext cx="9052411" cy="4651008"/>
          </a:xfrm>
        </p:spPr>
        <p:txBody>
          <a:bodyPr>
            <a:noAutofit/>
          </a:bodyPr>
          <a:lstStyle/>
          <a:p>
            <a:r>
              <a:rPr lang="fr-CH" sz="3100" dirty="0" smtClean="0">
                <a:latin typeface="Calibri" panose="020F0502020204030204" pitchFamily="34" charset="0"/>
              </a:rPr>
              <a:t>En 2012, le Tox Centrum a enregistré 10’657 cas d’intoxications, contre 9’982 en 2010 dues aux médicaments, dont…</a:t>
            </a:r>
          </a:p>
          <a:p>
            <a:pPr lvl="1"/>
            <a:r>
              <a:rPr lang="fr-CH" sz="3100" dirty="0" smtClean="0">
                <a:latin typeface="Calibri" panose="020F0502020204030204" pitchFamily="34" charset="0"/>
              </a:rPr>
              <a:t>849 intoxications (env. 9%) causées par les benzodiazépines (contre 784 en 2010)</a:t>
            </a:r>
          </a:p>
          <a:p>
            <a:pPr lvl="1"/>
            <a:r>
              <a:rPr lang="fr-CH" sz="3100" dirty="0" smtClean="0">
                <a:latin typeface="Calibri" panose="020F0502020204030204" pitchFamily="34" charset="0"/>
              </a:rPr>
              <a:t>300 pour les «Z-drugs»: zolpidem (Stilnox) et zopiclone </a:t>
            </a:r>
            <a:r>
              <a:rPr lang="fr-CH" sz="3100" dirty="0">
                <a:latin typeface="Calibri" panose="020F0502020204030204" pitchFamily="34" charset="0"/>
              </a:rPr>
              <a:t>(</a:t>
            </a:r>
            <a:r>
              <a:rPr lang="fr-CH" sz="3100" dirty="0" smtClean="0">
                <a:latin typeface="Calibri" panose="020F0502020204030204" pitchFamily="34" charset="0"/>
              </a:rPr>
              <a:t>Imovane).</a:t>
            </a:r>
            <a:br>
              <a:rPr lang="fr-CH" sz="3100" dirty="0" smtClean="0">
                <a:latin typeface="Calibri" panose="020F0502020204030204" pitchFamily="34" charset="0"/>
              </a:rPr>
            </a:br>
            <a:r>
              <a:rPr lang="fr-CH" sz="600" dirty="0" smtClean="0">
                <a:latin typeface="Calibri" panose="020F0502020204030204" pitchFamily="34" charset="0"/>
              </a:rPr>
              <a:t/>
            </a:r>
            <a:br>
              <a:rPr lang="fr-CH" sz="600" dirty="0" smtClean="0">
                <a:latin typeface="Calibri" panose="020F0502020204030204" pitchFamily="34" charset="0"/>
              </a:rPr>
            </a:br>
            <a:endParaRPr lang="fr-CH" sz="600" dirty="0" smtClean="0">
              <a:latin typeface="Calibri" panose="020F0502020204030204" pitchFamily="34" charset="0"/>
            </a:endParaRPr>
          </a:p>
          <a:p>
            <a:pPr>
              <a:spcAft>
                <a:spcPts val="1200"/>
              </a:spcAft>
            </a:pPr>
            <a:r>
              <a:rPr lang="fr-CH" sz="3000" dirty="0" smtClean="0">
                <a:latin typeface="Calibri" panose="020F0502020204030204" pitchFamily="34" charset="0"/>
              </a:rPr>
              <a:t>Les hypnotiques n’ont pas provoqué de décès en 2012</a:t>
            </a:r>
            <a:r>
              <a:rPr lang="fr-CH" sz="3100" dirty="0" smtClean="0">
                <a:latin typeface="Calibri" panose="020F0502020204030204" pitchFamily="34" charset="0"/>
              </a:rPr>
              <a:t>				</a:t>
            </a:r>
            <a:r>
              <a:rPr lang="fr-CH" sz="1200" dirty="0" smtClean="0">
                <a:latin typeface="Calibri" panose="020F0502020204030204" pitchFamily="34" charset="0"/>
              </a:rPr>
              <a:t>TOX Centre suisse d’information toxicologique: mars 2013</a:t>
            </a:r>
            <a:endParaRPr lang="fr-CH" sz="1200" dirty="0">
              <a:latin typeface="Calibri" panose="020F0502020204030204" pitchFamily="34" charset="0"/>
            </a:endParaRPr>
          </a:p>
        </p:txBody>
      </p:sp>
      <p:sp>
        <p:nvSpPr>
          <p:cNvPr id="11" name="Titre 1"/>
          <p:cNvSpPr txBox="1">
            <a:spLocks/>
          </p:cNvSpPr>
          <p:nvPr/>
        </p:nvSpPr>
        <p:spPr>
          <a:xfrm>
            <a:off x="-1" y="684000"/>
            <a:ext cx="12192001" cy="808582"/>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lnSpc>
                <a:spcPct val="90000"/>
              </a:lnSpc>
            </a:pPr>
            <a:r>
              <a:rPr lang="fr-CH" sz="4000" cap="all" dirty="0" smtClean="0">
                <a:solidFill>
                  <a:schemeClr val="accent1">
                    <a:lumMod val="50000"/>
                  </a:schemeClr>
                </a:solidFill>
                <a:effectLst>
                  <a:outerShdw blurRad="38100" dist="38100" dir="2700000" algn="tl">
                    <a:srgbClr val="000000">
                      <a:alpha val="43137"/>
                    </a:srgbClr>
                  </a:outerShdw>
                </a:effectLst>
                <a:latin typeface="Helvetica LT Std Cond Blk" pitchFamily="34" charset="0"/>
              </a:rPr>
              <a:t>intoxications</a:t>
            </a:r>
            <a:endParaRPr lang="fr-CH" sz="4000" cap="all" dirty="0">
              <a:solidFill>
                <a:schemeClr val="accent1">
                  <a:lumMod val="50000"/>
                </a:schemeClr>
              </a:solidFill>
              <a:effectLst>
                <a:outerShdw blurRad="38100" dist="38100" dir="2700000" algn="tl">
                  <a:srgbClr val="000000">
                    <a:alpha val="43137"/>
                  </a:srgbClr>
                </a:outerShdw>
              </a:effectLst>
              <a:latin typeface="Helvetica LT Std Cond Blk" pitchFamily="34" charset="0"/>
            </a:endParaRPr>
          </a:p>
        </p:txBody>
      </p:sp>
      <p:grpSp>
        <p:nvGrpSpPr>
          <p:cNvPr id="12" name="Groupe 11"/>
          <p:cNvGrpSpPr/>
          <p:nvPr/>
        </p:nvGrpSpPr>
        <p:grpSpPr>
          <a:xfrm>
            <a:off x="-1" y="1447800"/>
            <a:ext cx="12192002" cy="301172"/>
            <a:chOff x="-1" y="1447800"/>
            <a:chExt cx="12192002" cy="301172"/>
          </a:xfrm>
        </p:grpSpPr>
        <p:pic>
          <p:nvPicPr>
            <p:cNvPr id="13"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150" t="31932" r="2428" b="50000"/>
            <a:stretch/>
          </p:blipFill>
          <p:spPr bwMode="auto">
            <a:xfrm>
              <a:off x="-1" y="1447800"/>
              <a:ext cx="1590563" cy="3011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1573665"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3139590"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4704716"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6270641"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7831793"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9396919"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b="50000"/>
            <a:stretch/>
          </p:blipFill>
          <p:spPr bwMode="auto">
            <a:xfrm>
              <a:off x="10433606" y="1447800"/>
              <a:ext cx="1619027" cy="30117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www.stickoo.fr/client/cache/produit/500_______pellicule_cinema_g_107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1" t="31932" r="85650" b="50000"/>
            <a:stretch/>
          </p:blipFill>
          <p:spPr bwMode="auto">
            <a:xfrm>
              <a:off x="12000657" y="1447800"/>
              <a:ext cx="191344" cy="301172"/>
            </a:xfrm>
            <a:prstGeom prst="rect">
              <a:avLst/>
            </a:prstGeom>
            <a:noFill/>
            <a:extLst>
              <a:ext uri="{909E8E84-426E-40DD-AFC4-6F175D3DCCD1}">
                <a14:hiddenFill xmlns:a14="http://schemas.microsoft.com/office/drawing/2010/main">
                  <a:solidFill>
                    <a:srgbClr val="FFFFFF"/>
                  </a:solidFill>
                </a14:hiddenFill>
              </a:ext>
            </a:extLst>
          </p:spPr>
        </p:pic>
      </p:grpSp>
      <p:pic>
        <p:nvPicPr>
          <p:cNvPr id="19458" name="Picture 2" descr="http://idata.over-blog.com/0/25/35/10/2013/Ours-polaire-qui-vomit.jpg"/>
          <p:cNvPicPr>
            <a:picLocks noChangeAspect="1" noChangeArrowheads="1"/>
          </p:cNvPicPr>
          <p:nvPr/>
        </p:nvPicPr>
        <p:blipFill rotWithShape="1">
          <a:blip r:embed="rId4">
            <a:extLst>
              <a:ext uri="{28A0092B-C50C-407E-A947-70E740481C1C}">
                <a14:useLocalDpi xmlns:a14="http://schemas.microsoft.com/office/drawing/2010/main" val="0"/>
              </a:ext>
            </a:extLst>
          </a:blip>
          <a:srcRect l="10037" r="5649"/>
          <a:stretch/>
        </p:blipFill>
        <p:spPr bwMode="auto">
          <a:xfrm>
            <a:off x="71777" y="1990432"/>
            <a:ext cx="3181844" cy="3089567"/>
          </a:xfrm>
          <a:prstGeom prst="rect">
            <a:avLst/>
          </a:prstGeom>
          <a:noFill/>
          <a:extLst>
            <a:ext uri="{909E8E84-426E-40DD-AFC4-6F175D3DCCD1}">
              <a14:hiddenFill xmlns:a14="http://schemas.microsoft.com/office/drawing/2010/main">
                <a:solidFill>
                  <a:srgbClr val="FFFFFF"/>
                </a:solidFill>
              </a14:hiddenFill>
            </a:ext>
          </a:extLst>
        </p:spPr>
      </p:pic>
      <p:sp>
        <p:nvSpPr>
          <p:cNvPr id="22" name="Espace réservé de la date 3"/>
          <p:cNvSpPr>
            <a:spLocks noGrp="1"/>
          </p:cNvSpPr>
          <p:nvPr>
            <p:ph type="dt" sz="half" idx="10"/>
          </p:nvPr>
        </p:nvSpPr>
        <p:spPr>
          <a:xfrm>
            <a:off x="13851" y="6567060"/>
            <a:ext cx="2844800" cy="274320"/>
          </a:xfrm>
        </p:spPr>
        <p:txBody>
          <a:bodyPr/>
          <a:lstStyle/>
          <a:p>
            <a:r>
              <a:rPr lang="fr-CH" sz="1100" dirty="0" smtClean="0">
                <a:solidFill>
                  <a:schemeClr val="bg1">
                    <a:lumMod val="50000"/>
                  </a:schemeClr>
                </a:solidFill>
                <a:latin typeface="Arial" panose="020B0604020202020204" pitchFamily="34" charset="0"/>
                <a:cs typeface="Arial" panose="020B0604020202020204" pitchFamily="34" charset="0"/>
              </a:rPr>
              <a:t>9 octobre 2014</a:t>
            </a:r>
            <a:endParaRPr lang="fr-CH" sz="1100" dirty="0">
              <a:solidFill>
                <a:schemeClr val="bg1">
                  <a:lumMod val="50000"/>
                </a:schemeClr>
              </a:solidFill>
              <a:latin typeface="Arial" panose="020B0604020202020204" pitchFamily="34" charset="0"/>
              <a:cs typeface="Arial" panose="020B0604020202020204" pitchFamily="34" charset="0"/>
            </a:endParaRPr>
          </a:p>
        </p:txBody>
      </p:sp>
      <p:sp>
        <p:nvSpPr>
          <p:cNvPr id="26" name="Espace réservé du pied de page 4"/>
          <p:cNvSpPr>
            <a:spLocks noGrp="1"/>
          </p:cNvSpPr>
          <p:nvPr>
            <p:ph type="ftr" sz="quarter" idx="11"/>
          </p:nvPr>
        </p:nvSpPr>
        <p:spPr>
          <a:xfrm>
            <a:off x="0" y="6567060"/>
            <a:ext cx="12192000" cy="263236"/>
          </a:xfrm>
        </p:spPr>
        <p:txBody>
          <a:bodyPr/>
          <a:lstStyle>
            <a:lvl1pPr algn="ctr">
              <a:defRPr/>
            </a:lvl1pPr>
          </a:lstStyle>
          <a:p>
            <a:r>
              <a:rPr lang="fr-CH" sz="1100" dirty="0" smtClean="0">
                <a:solidFill>
                  <a:schemeClr val="bg1">
                    <a:lumMod val="50000"/>
                  </a:schemeClr>
                </a:solidFill>
                <a:latin typeface="Arial" panose="020B0604020202020204" pitchFamily="34" charset="0"/>
                <a:cs typeface="Arial" panose="020B0604020202020204" pitchFamily="34" charset="0"/>
              </a:rPr>
              <a:t>14</a:t>
            </a:r>
            <a:r>
              <a:rPr lang="fr-CH" sz="1100" baseline="30000" dirty="0" smtClean="0">
                <a:solidFill>
                  <a:schemeClr val="bg1">
                    <a:lumMod val="50000"/>
                  </a:schemeClr>
                </a:solidFill>
                <a:latin typeface="Arial" panose="020B0604020202020204" pitchFamily="34" charset="0"/>
                <a:cs typeface="Arial" panose="020B0604020202020204" pitchFamily="34" charset="0"/>
              </a:rPr>
              <a:t>e</a:t>
            </a:r>
            <a:r>
              <a:rPr lang="fr-CH" sz="1100" dirty="0" smtClean="0">
                <a:solidFill>
                  <a:schemeClr val="bg1">
                    <a:lumMod val="50000"/>
                  </a:schemeClr>
                </a:solidFill>
                <a:latin typeface="Arial" panose="020B0604020202020204" pitchFamily="34" charset="0"/>
                <a:cs typeface="Arial" panose="020B0604020202020204" pitchFamily="34" charset="0"/>
              </a:rPr>
              <a:t> journée d'addictologie   -   Les benzos à la pharmacie</a:t>
            </a:r>
            <a:endParaRPr lang="fr-CH" sz="1100" dirty="0">
              <a:solidFill>
                <a:schemeClr val="bg1">
                  <a:lumMod val="50000"/>
                </a:schemeClr>
              </a:solidFill>
              <a:latin typeface="Arial" panose="020B0604020202020204" pitchFamily="34" charset="0"/>
              <a:cs typeface="Arial" panose="020B0604020202020204" pitchFamily="34" charset="0"/>
            </a:endParaRPr>
          </a:p>
        </p:txBody>
      </p:sp>
      <p:sp>
        <p:nvSpPr>
          <p:cNvPr id="27" name="Espace réservé du numéro de diapositive 5"/>
          <p:cNvSpPr>
            <a:spLocks noGrp="1"/>
          </p:cNvSpPr>
          <p:nvPr>
            <p:ph type="sldNum" sz="quarter" idx="12"/>
          </p:nvPr>
        </p:nvSpPr>
        <p:spPr>
          <a:xfrm>
            <a:off x="11202440" y="6567060"/>
            <a:ext cx="978485" cy="274320"/>
          </a:xfrm>
        </p:spPr>
        <p:txBody>
          <a:bodyPr/>
          <a:lstStyle/>
          <a:p>
            <a:fld id="{AC9F5A5A-694D-4E8C-B305-FC3A809E4942}" type="slidenum">
              <a:rPr lang="fr-CH" sz="1100" smtClean="0">
                <a:solidFill>
                  <a:schemeClr val="bg1">
                    <a:lumMod val="50000"/>
                  </a:schemeClr>
                </a:solidFill>
                <a:latin typeface="Arial" panose="020B0604020202020204" pitchFamily="34" charset="0"/>
                <a:cs typeface="Arial" panose="020B0604020202020204" pitchFamily="34" charset="0"/>
              </a:rPr>
              <a:t>9</a:t>
            </a:fld>
            <a:endParaRPr lang="fr-CH" sz="11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451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5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4506</TotalTime>
  <Words>1222</Words>
  <Application>Microsoft Office PowerPoint</Application>
  <PresentationFormat>Grand écran</PresentationFormat>
  <Paragraphs>326</Paragraphs>
  <Slides>24</Slides>
  <Notes>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24</vt:i4>
      </vt:variant>
    </vt:vector>
  </HeadingPairs>
  <TitlesOfParts>
    <vt:vector size="33" baseType="lpstr">
      <vt:lpstr>Arial</vt:lpstr>
      <vt:lpstr>Calibri</vt:lpstr>
      <vt:lpstr>Comic Sans MS</vt:lpstr>
      <vt:lpstr>Corbel</vt:lpstr>
      <vt:lpstr>Helvetica LT Std Cond Blk</vt:lpstr>
      <vt:lpstr>Wingdings</vt:lpstr>
      <vt:lpstr>Wingdings 2</vt:lpstr>
      <vt:lpstr>Wingdings 3</vt:lpstr>
      <vt:lpstr>Module</vt:lpstr>
      <vt:lpstr>Présentation PowerPoint</vt:lpstr>
      <vt:lpstr>Présentation PowerPoint</vt:lpstr>
      <vt:lpstr>Bande annonce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BENZOS FONT LEUR CINEMA A LA PHARMACIE</dc:title>
  <dc:creator>Massard Robert</dc:creator>
  <cp:lastModifiedBy>Massard Robert</cp:lastModifiedBy>
  <cp:revision>203</cp:revision>
  <cp:lastPrinted>2014-10-08T18:23:28Z</cp:lastPrinted>
  <dcterms:created xsi:type="dcterms:W3CDTF">2014-09-27T20:12:34Z</dcterms:created>
  <dcterms:modified xsi:type="dcterms:W3CDTF">2014-10-09T05:05:25Z</dcterms:modified>
</cp:coreProperties>
</file>