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05" r:id="rId3"/>
    <p:sldId id="306" r:id="rId4"/>
    <p:sldId id="259" r:id="rId5"/>
    <p:sldId id="290" r:id="rId6"/>
    <p:sldId id="320" r:id="rId7"/>
    <p:sldId id="283" r:id="rId8"/>
    <p:sldId id="307" r:id="rId9"/>
    <p:sldId id="308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21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1pPr>
    <a:lvl2pPr marL="228600" indent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2pPr>
    <a:lvl3pPr marL="457200" indent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3pPr>
    <a:lvl4pPr marL="685800" indent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4pPr>
    <a:lvl5pPr marL="914400" indent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C12A"/>
    <a:srgbClr val="0A5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4" autoAdjust="0"/>
    <p:restoredTop sz="86801" autoAdjust="0"/>
  </p:normalViewPr>
  <p:slideViewPr>
    <p:cSldViewPr>
      <p:cViewPr varScale="1">
        <p:scale>
          <a:sx n="127" d="100"/>
          <a:sy n="127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Feuill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Feuill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Feuill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Feuill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7.xlsx"/><Relationship Id="rId2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Sexe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Homme</c:v>
                </c:pt>
                <c:pt idx="1">
                  <c:v>Femmes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fumée</c:v>
                </c:pt>
                <c:pt idx="1">
                  <c:v>sniffée</c:v>
                </c:pt>
                <c:pt idx="2">
                  <c:v>injectée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38.0</c:v>
                </c:pt>
                <c:pt idx="1">
                  <c:v>36.0</c:v>
                </c:pt>
                <c:pt idx="2">
                  <c:v>43.0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fumée</c:v>
                </c:pt>
                <c:pt idx="1">
                  <c:v>sniffée</c:v>
                </c:pt>
                <c:pt idx="2">
                  <c:v>injectée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47.0</c:v>
                </c:pt>
                <c:pt idx="1">
                  <c:v>26.0</c:v>
                </c:pt>
                <c:pt idx="2">
                  <c:v>38.0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84747112"/>
        <c:axId val="2084744120"/>
      </c:barChart>
      <c:catAx>
        <c:axId val="208474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84744120"/>
        <c:crosses val="autoZero"/>
        <c:auto val="1"/>
        <c:lblAlgn val="ctr"/>
        <c:lblOffset val="100"/>
        <c:noMultiLvlLbl val="0"/>
      </c:catAx>
      <c:valAx>
        <c:axId val="2084744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8474711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fumé</c:v>
                </c:pt>
                <c:pt idx="1">
                  <c:v>sniffé</c:v>
                </c:pt>
                <c:pt idx="2">
                  <c:v>injecté</c:v>
                </c:pt>
                <c:pt idx="3">
                  <c:v>per os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26.0</c:v>
                </c:pt>
                <c:pt idx="1">
                  <c:v>40.0</c:v>
                </c:pt>
                <c:pt idx="2">
                  <c:v>23.0</c:v>
                </c:pt>
                <c:pt idx="3">
                  <c:v>23.0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fumé</c:v>
                </c:pt>
                <c:pt idx="1">
                  <c:v>sniffé</c:v>
                </c:pt>
                <c:pt idx="2">
                  <c:v>injecté</c:v>
                </c:pt>
                <c:pt idx="3">
                  <c:v>per os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37.0</c:v>
                </c:pt>
                <c:pt idx="1">
                  <c:v>41.0</c:v>
                </c:pt>
                <c:pt idx="2">
                  <c:v>20.0</c:v>
                </c:pt>
                <c:pt idx="3">
                  <c:v>15.0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84685224"/>
        <c:axId val="2084682232"/>
      </c:barChart>
      <c:catAx>
        <c:axId val="2084685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84682232"/>
        <c:crosses val="autoZero"/>
        <c:auto val="1"/>
        <c:lblAlgn val="ctr"/>
        <c:lblOffset val="100"/>
        <c:noMultiLvlLbl val="0"/>
      </c:catAx>
      <c:valAx>
        <c:axId val="2084682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846852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Traitement</c:v>
                </c:pt>
                <c:pt idx="1">
                  <c:v>Sans suites</c:v>
                </c:pt>
                <c:pt idx="2">
                  <c:v>Réorientation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0.74</c:v>
                </c:pt>
                <c:pt idx="1">
                  <c:v>0.18</c:v>
                </c:pt>
                <c:pt idx="2">
                  <c:v>0.08</c:v>
                </c:pt>
              </c:numCache>
            </c:numRef>
          </c:val>
        </c:ser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Traitement</c:v>
                </c:pt>
                <c:pt idx="1">
                  <c:v>Sans suites</c:v>
                </c:pt>
                <c:pt idx="2">
                  <c:v>Réorientation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0.74</c:v>
                </c:pt>
                <c:pt idx="1">
                  <c:v>0.18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traitement</c:v>
                </c:pt>
                <c:pt idx="1">
                  <c:v>sevrage</c:v>
                </c:pt>
                <c:pt idx="2">
                  <c:v>transfert</c:v>
                </c:pt>
                <c:pt idx="3">
                  <c:v>drop out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66.0</c:v>
                </c:pt>
                <c:pt idx="1">
                  <c:v>5.0</c:v>
                </c:pt>
                <c:pt idx="2">
                  <c:v>9.0</c:v>
                </c:pt>
                <c:pt idx="3">
                  <c:v>18.5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traitement</c:v>
                </c:pt>
                <c:pt idx="1">
                  <c:v>sevrage</c:v>
                </c:pt>
                <c:pt idx="2">
                  <c:v>transfert</c:v>
                </c:pt>
                <c:pt idx="3">
                  <c:v>drop out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53.0</c:v>
                </c:pt>
                <c:pt idx="1">
                  <c:v>4.0</c:v>
                </c:pt>
                <c:pt idx="2">
                  <c:v>7.0</c:v>
                </c:pt>
                <c:pt idx="3">
                  <c:v>35.0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5214648"/>
        <c:axId val="2115217624"/>
      </c:barChart>
      <c:catAx>
        <c:axId val="2115214648"/>
        <c:scaling>
          <c:orientation val="minMax"/>
        </c:scaling>
        <c:delete val="0"/>
        <c:axPos val="b"/>
        <c:majorTickMark val="none"/>
        <c:minorTickMark val="none"/>
        <c:tickLblPos val="nextTo"/>
        <c:crossAx val="2115217624"/>
        <c:crosses val="autoZero"/>
        <c:auto val="1"/>
        <c:lblAlgn val="ctr"/>
        <c:lblOffset val="100"/>
        <c:noMultiLvlLbl val="0"/>
      </c:catAx>
      <c:valAx>
        <c:axId val="2115217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115214648"/>
        <c:crosses val="autoZero"/>
        <c:crossBetween val="between"/>
      </c:valAx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tx>
            <c:strRef>
              <c:f>Feuil1!$B$1</c:f>
              <c:strCache>
                <c:ptCount val="1"/>
                <c:pt idx="0">
                  <c:v>Situation familiale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Seul</c:v>
                </c:pt>
                <c:pt idx="1">
                  <c:v>Couple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0.71</c:v>
                </c:pt>
                <c:pt idx="1">
                  <c:v>0.29</c:v>
                </c:pt>
              </c:numCache>
            </c:numRef>
          </c:val>
        </c:ser>
        <c:ser>
          <c:idx val="0"/>
          <c:order val="0"/>
          <c:tx>
            <c:strRef>
              <c:f>Feuil1!$B$1</c:f>
              <c:strCache>
                <c:ptCount val="1"/>
                <c:pt idx="0">
                  <c:v>Situation familiale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Seul</c:v>
                </c:pt>
                <c:pt idx="1">
                  <c:v>Couple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0.71</c:v>
                </c:pt>
                <c:pt idx="1">
                  <c:v>0.29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tx>
            <c:strRef>
              <c:f>Feuil1!$B$1</c:f>
              <c:strCache>
                <c:ptCount val="1"/>
                <c:pt idx="0">
                  <c:v>Parentalité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Parents</c:v>
                </c:pt>
                <c:pt idx="1">
                  <c:v>Sans enfants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</c:ser>
        <c:ser>
          <c:idx val="0"/>
          <c:order val="0"/>
          <c:tx>
            <c:strRef>
              <c:f>Feuil1!$B$1</c:f>
              <c:strCache>
                <c:ptCount val="1"/>
                <c:pt idx="0">
                  <c:v>Parentalité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Parents</c:v>
                </c:pt>
                <c:pt idx="1">
                  <c:v>Sans enfants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H" dirty="0" smtClean="0"/>
              <a:t>Situation sociale</a:t>
            </a:r>
            <a:endParaRPr lang="fr-CH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209324452901998"/>
          <c:y val="0.302575575175592"/>
          <c:w val="0.9581351094196"/>
          <c:h val="0.49608984947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travail</c:v>
                </c:pt>
                <c:pt idx="1">
                  <c:v>hospice général</c:v>
                </c:pt>
                <c:pt idx="2">
                  <c:v>A.I</c:v>
                </c:pt>
                <c:pt idx="3">
                  <c:v>CAMSCO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23.0</c:v>
                </c:pt>
                <c:pt idx="1">
                  <c:v>27.0</c:v>
                </c:pt>
                <c:pt idx="2">
                  <c:v>15.0</c:v>
                </c:pt>
                <c:pt idx="3">
                  <c:v>23.0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travail</c:v>
                </c:pt>
                <c:pt idx="1">
                  <c:v>hospice général</c:v>
                </c:pt>
                <c:pt idx="2">
                  <c:v>A.I</c:v>
                </c:pt>
                <c:pt idx="3">
                  <c:v>CAMSCO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25.0</c:v>
                </c:pt>
                <c:pt idx="1">
                  <c:v>38.0</c:v>
                </c:pt>
                <c:pt idx="2">
                  <c:v>14.0</c:v>
                </c:pt>
                <c:pt idx="3">
                  <c:v>14.0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87304408"/>
        <c:axId val="2087307384"/>
      </c:barChart>
      <c:catAx>
        <c:axId val="2087304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2087307384"/>
        <c:crosses val="autoZero"/>
        <c:auto val="1"/>
        <c:lblAlgn val="ctr"/>
        <c:lblOffset val="100"/>
        <c:noMultiLvlLbl val="0"/>
      </c:catAx>
      <c:valAx>
        <c:axId val="2087307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87304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3001154227389"/>
          <c:y val="0.166557862846953"/>
          <c:w val="0.313997691545222"/>
          <c:h val="0.06978778801198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tx>
            <c:strRef>
              <c:f>Feuil1!$B$1</c:f>
              <c:strCache>
                <c:ptCount val="1"/>
                <c:pt idx="0">
                  <c:v>Solution d'hébergement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Avec</c:v>
                </c:pt>
                <c:pt idx="1">
                  <c:v>Sans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0.71</c:v>
                </c:pt>
                <c:pt idx="1">
                  <c:v>0.29</c:v>
                </c:pt>
              </c:numCache>
            </c:numRef>
          </c:val>
        </c:ser>
        <c:ser>
          <c:idx val="0"/>
          <c:order val="0"/>
          <c:tx>
            <c:strRef>
              <c:f>Feuil1!$B$1</c:f>
              <c:strCache>
                <c:ptCount val="1"/>
                <c:pt idx="0">
                  <c:v>Solution d'hébergement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Avec</c:v>
                </c:pt>
                <c:pt idx="1">
                  <c:v>Sans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0.71</c:v>
                </c:pt>
                <c:pt idx="1">
                  <c:v>0.29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80239849365525"/>
          <c:y val="0.291658089367498"/>
          <c:w val="0.63952030126895"/>
          <c:h val="0.090313608015506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marker>
            <c:symbol val="none"/>
          </c:marker>
          <c:cat>
            <c:numRef>
              <c:f>Feuil1!$A$2:$A$3</c:f>
              <c:numCache>
                <c:formatCode>General</c:formatCode>
                <c:ptCount val="2"/>
                <c:pt idx="0">
                  <c:v>2012.0</c:v>
                </c:pt>
                <c:pt idx="1">
                  <c:v>2013.0</c:v>
                </c:pt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141.0</c:v>
                </c:pt>
                <c:pt idx="1">
                  <c:v>169.0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4258952"/>
        <c:axId val="2114261720"/>
      </c:lineChart>
      <c:catAx>
        <c:axId val="211425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4261720"/>
        <c:crosses val="autoZero"/>
        <c:auto val="1"/>
        <c:lblAlgn val="ctr"/>
        <c:lblOffset val="100"/>
        <c:noMultiLvlLbl val="0"/>
      </c:catAx>
      <c:valAx>
        <c:axId val="2114261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14258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1er traitement</c:v>
                </c:pt>
                <c:pt idx="1">
                  <c:v>transfert de traitement</c:v>
                </c:pt>
                <c:pt idx="2">
                  <c:v>reprise de traitement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48.0</c:v>
                </c:pt>
                <c:pt idx="1">
                  <c:v>33.0</c:v>
                </c:pt>
                <c:pt idx="2">
                  <c:v>19.0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1er traitement</c:v>
                </c:pt>
                <c:pt idx="1">
                  <c:v>transfert de traitement</c:v>
                </c:pt>
                <c:pt idx="2">
                  <c:v>reprise de traitement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18.5</c:v>
                </c:pt>
                <c:pt idx="1">
                  <c:v>44.5</c:v>
                </c:pt>
                <c:pt idx="2">
                  <c:v>37.0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4294216"/>
        <c:axId val="2114297192"/>
      </c:barChart>
      <c:catAx>
        <c:axId val="2114294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14297192"/>
        <c:crosses val="autoZero"/>
        <c:auto val="1"/>
        <c:lblAlgn val="ctr"/>
        <c:lblOffset val="100"/>
        <c:noMultiLvlLbl val="0"/>
      </c:catAx>
      <c:valAx>
        <c:axId val="2114297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114294216"/>
        <c:crosses val="autoZero"/>
        <c:crossBetween val="between"/>
      </c:valAx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Feuil1!$A$2:$A$9</c:f>
              <c:strCache>
                <c:ptCount val="8"/>
                <c:pt idx="0">
                  <c:v>héroïne</c:v>
                </c:pt>
                <c:pt idx="1">
                  <c:v>cocaïne</c:v>
                </c:pt>
                <c:pt idx="2">
                  <c:v>dormicum</c:v>
                </c:pt>
                <c:pt idx="3">
                  <c:v>méthadone</c:v>
                </c:pt>
                <c:pt idx="4">
                  <c:v>benzo.</c:v>
                </c:pt>
                <c:pt idx="5">
                  <c:v>alcool</c:v>
                </c:pt>
                <c:pt idx="6">
                  <c:v>tabac</c:v>
                </c:pt>
                <c:pt idx="7">
                  <c:v>cannabis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79.0</c:v>
                </c:pt>
                <c:pt idx="1">
                  <c:v>30.0</c:v>
                </c:pt>
                <c:pt idx="2">
                  <c:v>25.0</c:v>
                </c:pt>
                <c:pt idx="3">
                  <c:v>23.0</c:v>
                </c:pt>
                <c:pt idx="4">
                  <c:v>9.0</c:v>
                </c:pt>
                <c:pt idx="5">
                  <c:v>23.0</c:v>
                </c:pt>
                <c:pt idx="6">
                  <c:v>59.0</c:v>
                </c:pt>
                <c:pt idx="7">
                  <c:v>24.0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Feuil1!$A$2:$A$9</c:f>
              <c:strCache>
                <c:ptCount val="8"/>
                <c:pt idx="0">
                  <c:v>héroïne</c:v>
                </c:pt>
                <c:pt idx="1">
                  <c:v>cocaïne</c:v>
                </c:pt>
                <c:pt idx="2">
                  <c:v>dormicum</c:v>
                </c:pt>
                <c:pt idx="3">
                  <c:v>méthadone</c:v>
                </c:pt>
                <c:pt idx="4">
                  <c:v>benzo.</c:v>
                </c:pt>
                <c:pt idx="5">
                  <c:v>alcool</c:v>
                </c:pt>
                <c:pt idx="6">
                  <c:v>tabac</c:v>
                </c:pt>
                <c:pt idx="7">
                  <c:v>cannabis</c:v>
                </c:pt>
              </c:strCache>
            </c:strRef>
          </c:cat>
          <c:val>
            <c:numRef>
              <c:f>Feuil1!$C$2:$C$9</c:f>
              <c:numCache>
                <c:formatCode>General</c:formatCode>
                <c:ptCount val="8"/>
                <c:pt idx="0">
                  <c:v>72.0</c:v>
                </c:pt>
                <c:pt idx="1">
                  <c:v>39.0</c:v>
                </c:pt>
                <c:pt idx="2">
                  <c:v>25.0</c:v>
                </c:pt>
                <c:pt idx="3">
                  <c:v>27.0</c:v>
                </c:pt>
                <c:pt idx="4">
                  <c:v>10.0</c:v>
                </c:pt>
                <c:pt idx="5">
                  <c:v>21.0</c:v>
                </c:pt>
                <c:pt idx="6">
                  <c:v>75.0</c:v>
                </c:pt>
                <c:pt idx="7">
                  <c:v>19.0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085527640"/>
        <c:axId val="2085530616"/>
      </c:barChart>
      <c:catAx>
        <c:axId val="208552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85530616"/>
        <c:crosses val="autoZero"/>
        <c:auto val="1"/>
        <c:lblAlgn val="ctr"/>
        <c:lblOffset val="100"/>
        <c:noMultiLvlLbl val="0"/>
      </c:catAx>
      <c:valAx>
        <c:axId val="2085530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08552764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fumée</c:v>
                </c:pt>
                <c:pt idx="1">
                  <c:v>sniffée</c:v>
                </c:pt>
                <c:pt idx="2">
                  <c:v>injectée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62.5</c:v>
                </c:pt>
                <c:pt idx="1">
                  <c:v>38.0</c:v>
                </c:pt>
                <c:pt idx="2">
                  <c:v>23.0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fumée</c:v>
                </c:pt>
                <c:pt idx="1">
                  <c:v>sniffée</c:v>
                </c:pt>
                <c:pt idx="2">
                  <c:v>injectée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66.0</c:v>
                </c:pt>
                <c:pt idx="1">
                  <c:v>33.0</c:v>
                </c:pt>
                <c:pt idx="2">
                  <c:v>16.0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85590600"/>
        <c:axId val="2085593576"/>
      </c:barChart>
      <c:catAx>
        <c:axId val="208559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85593576"/>
        <c:crosses val="autoZero"/>
        <c:auto val="1"/>
        <c:lblAlgn val="ctr"/>
        <c:lblOffset val="100"/>
        <c:noMultiLvlLbl val="0"/>
      </c:catAx>
      <c:valAx>
        <c:axId val="2085593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855906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0.13071</cdr:x>
      <cdr:y>0</cdr:y>
    </cdr:from>
    <cdr:to>
      <cdr:x>0.50415</cdr:x>
      <cdr:y>0.15069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0066" y="0"/>
          <a:ext cx="1428760" cy="395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2160" b="1" i="0" u="none" strike="noStrike" kern="1200" baseline="0">
              <a:solidFill>
                <a:srgbClr val="43494F"/>
              </a:solidFill>
              <a:latin typeface="+mn-lt"/>
              <a:ea typeface="+mn-ea"/>
              <a:cs typeface="+mn-cs"/>
            </a:defRPr>
          </a:pPr>
          <a:endParaRPr lang="fr-CH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" charset="0"/>
              </a:rPr>
              <a:t>Second level</a:t>
            </a:r>
          </a:p>
          <a:p>
            <a:pPr lvl="2"/>
            <a:r>
              <a:rPr lang="en-US" noProof="0" smtClean="0">
                <a:sym typeface="Avenir" charset="0"/>
              </a:rPr>
              <a:t>Third level</a:t>
            </a:r>
          </a:p>
          <a:p>
            <a:pPr lvl="3"/>
            <a:r>
              <a:rPr lang="en-US" noProof="0" smtClean="0">
                <a:sym typeface="Avenir" charset="0"/>
              </a:rPr>
              <a:t>Fourth level</a:t>
            </a:r>
          </a:p>
          <a:p>
            <a:pPr lvl="4"/>
            <a:r>
              <a:rPr lang="en-US" noProof="0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66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ＭＳ Ｐゴシック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sz="12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u="none" kern="1200" baseline="0" dirty="0" smtClean="0">
              <a:solidFill>
                <a:srgbClr val="000000"/>
              </a:solidFill>
              <a:latin typeface="Avenir" charset="0"/>
              <a:ea typeface="ＭＳ Ｐゴシック" charset="0"/>
              <a:cs typeface="Avenir" charset="0"/>
              <a:sym typeface="Avenir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u="none" kern="1200" baseline="0" dirty="0" smtClean="0">
              <a:solidFill>
                <a:srgbClr val="000000"/>
              </a:solidFill>
              <a:latin typeface="Avenir" charset="0"/>
              <a:ea typeface="ＭＳ Ｐゴシック" charset="0"/>
              <a:cs typeface="Avenir" charset="0"/>
              <a:sym typeface="Avenir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u="none" kern="1200" baseline="0" dirty="0" smtClean="0">
              <a:solidFill>
                <a:srgbClr val="000000"/>
              </a:solidFill>
              <a:latin typeface="Avenir" charset="0"/>
              <a:ea typeface="ＭＳ Ｐゴシック" charset="0"/>
              <a:cs typeface="Avenir" charset="0"/>
              <a:sym typeface="Avenir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u="none" kern="1200" baseline="0" dirty="0" smtClean="0">
              <a:solidFill>
                <a:srgbClr val="000000"/>
              </a:solidFill>
              <a:latin typeface="Avenir" charset="0"/>
              <a:ea typeface="ＭＳ Ｐゴシック" charset="0"/>
              <a:cs typeface="Avenir" charset="0"/>
              <a:sym typeface="Avenir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u="none" kern="1200" baseline="0" dirty="0" smtClean="0">
              <a:solidFill>
                <a:srgbClr val="000000"/>
              </a:solidFill>
              <a:latin typeface="Avenir" charset="0"/>
              <a:ea typeface="ＭＳ Ｐゴシック" charset="0"/>
              <a:cs typeface="Avenir" charset="0"/>
              <a:sym typeface="Avenir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u="none" kern="1200" baseline="0" dirty="0" smtClean="0">
              <a:solidFill>
                <a:srgbClr val="000000"/>
              </a:solidFill>
              <a:latin typeface="Avenir" charset="0"/>
              <a:ea typeface="ＭＳ Ｐゴシック" charset="0"/>
              <a:cs typeface="Avenir" charset="0"/>
              <a:sym typeface="Avenir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 u="none" kern="1200" baseline="0" dirty="0" smtClean="0">
              <a:solidFill>
                <a:srgbClr val="000000"/>
              </a:solidFill>
              <a:latin typeface="Avenir" charset="0"/>
              <a:ea typeface="ＭＳ Ｐゴシック" charset="0"/>
              <a:cs typeface="Avenir" charset="0"/>
              <a:sym typeface="Avenir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9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 u="none" kern="1200" baseline="0" dirty="0" smtClean="0">
              <a:solidFill>
                <a:srgbClr val="000000"/>
              </a:solidFill>
              <a:latin typeface="Avenir" charset="0"/>
              <a:ea typeface="ＭＳ Ｐゴシック" charset="0"/>
              <a:cs typeface="Avenir" charset="0"/>
              <a:sym typeface="Avenir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sz="2400" u="none" kern="1200" baseline="0" dirty="0" smtClean="0">
              <a:solidFill>
                <a:srgbClr val="000000"/>
              </a:solidFill>
              <a:latin typeface="Avenir" charset="0"/>
              <a:ea typeface="ＭＳ Ｐゴシック" charset="0"/>
              <a:cs typeface="Avenir" charset="0"/>
              <a:sym typeface="Avenir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 u="none" kern="1200" baseline="0" dirty="0" smtClean="0">
              <a:solidFill>
                <a:srgbClr val="000000"/>
              </a:solidFill>
              <a:latin typeface="Avenir" charset="0"/>
              <a:ea typeface="ＭＳ Ｐゴシック" charset="0"/>
              <a:cs typeface="Avenir" charset="0"/>
              <a:sym typeface="Avenir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u="none" kern="1200" baseline="0" dirty="0" smtClean="0">
              <a:solidFill>
                <a:srgbClr val="000000"/>
              </a:solidFill>
              <a:latin typeface="Avenir" charset="0"/>
              <a:ea typeface="ＭＳ Ｐゴシック" charset="0"/>
              <a:cs typeface="Avenir" charset="0"/>
              <a:sym typeface="Avenir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u="none" kern="1200" baseline="0" dirty="0" smtClean="0">
              <a:solidFill>
                <a:srgbClr val="000000"/>
              </a:solidFill>
              <a:latin typeface="Avenir" charset="0"/>
              <a:ea typeface="ＭＳ Ｐゴシック" charset="0"/>
              <a:cs typeface="Avenir" charset="0"/>
              <a:sym typeface="Avenir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u="none" kern="1200" baseline="0" dirty="0" smtClean="0">
              <a:solidFill>
                <a:srgbClr val="000000"/>
              </a:solidFill>
              <a:latin typeface="Avenir" charset="0"/>
              <a:ea typeface="ＭＳ Ｐゴシック" charset="0"/>
              <a:cs typeface="Avenir" charset="0"/>
              <a:sym typeface="Avenir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u="none" kern="1200" baseline="0" dirty="0" smtClean="0">
              <a:solidFill>
                <a:srgbClr val="000000"/>
              </a:solidFill>
              <a:latin typeface="Avenir" charset="0"/>
              <a:ea typeface="ＭＳ Ｐゴシック" charset="0"/>
              <a:cs typeface="Avenir" charset="0"/>
              <a:sym typeface="Avenir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6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9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3275"/>
            <a:ext cx="2057400" cy="5322888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3275"/>
            <a:ext cx="6019800" cy="5322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2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98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8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17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99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36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 flipH="1">
            <a:off x="677863" y="0"/>
            <a:ext cx="1587" cy="1349375"/>
          </a:xfrm>
          <a:prstGeom prst="line">
            <a:avLst/>
          </a:prstGeom>
          <a:noFill/>
          <a:ln w="12700" cap="flat" cmpd="sng">
            <a:solidFill>
              <a:srgbClr val="0C72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Helvetica" charset="0"/>
            </a:endParaRPr>
          </a:p>
        </p:txBody>
      </p:sp>
      <p:pic>
        <p:nvPicPr>
          <p:cNvPr id="1026" name="Picture 2" descr="image3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6135688"/>
            <a:ext cx="165258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 bwMode="auto">
          <a:xfrm>
            <a:off x="1408113" y="803275"/>
            <a:ext cx="6735762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403648" y="6381328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Helvetica Neue Thin"/>
                <a:cs typeface="Helvetica Neue Thin"/>
                <a:sym typeface="Helvetica Neue UltraLight" charset="0"/>
              </a:rPr>
              <a:t>http://</a:t>
            </a:r>
            <a:r>
              <a:rPr lang="en-US" sz="1100" dirty="0" err="1" smtClean="0">
                <a:latin typeface="Helvetica Neue Thin"/>
                <a:cs typeface="Helvetica Neue Thin"/>
                <a:sym typeface="Helvetica Neue UltraLight" charset="0"/>
              </a:rPr>
              <a:t>addictologie.hug-ge.ch</a:t>
            </a:r>
            <a:endParaRPr lang="en-US" sz="1100" dirty="0" smtClean="0">
              <a:latin typeface="Helvetica Neue Thin"/>
              <a:cs typeface="Helvetica Neue Thin"/>
              <a:sym typeface="Helvetica Neue UltraLigh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/>
          </p:cNvSpPr>
          <p:nvPr/>
        </p:nvSpPr>
        <p:spPr bwMode="auto">
          <a:xfrm>
            <a:off x="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3075" name="AutoShape 3"/>
          <p:cNvSpPr>
            <a:spLocks/>
          </p:cNvSpPr>
          <p:nvPr/>
        </p:nvSpPr>
        <p:spPr bwMode="auto">
          <a:xfrm>
            <a:off x="67945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475656" y="1340768"/>
            <a:ext cx="7168310" cy="3024336"/>
          </a:xfrm>
        </p:spPr>
        <p:txBody>
          <a:bodyPr/>
          <a:lstStyle/>
          <a:p>
            <a:pPr algn="ctr" defTabSz="914400" eaLnBrk="1">
              <a:lnSpc>
                <a:spcPct val="90000"/>
              </a:lnSpc>
              <a:spcBef>
                <a:spcPts val="1200"/>
              </a:spcBef>
              <a:spcAft>
                <a:spcPts val="3000"/>
              </a:spcAft>
              <a:defRPr/>
            </a:pPr>
            <a:r>
              <a:rPr lang="en-US" sz="5400" dirty="0" smtClean="0">
                <a:latin typeface="Helvetica Neue Bold Condensed" charset="0"/>
                <a:cs typeface="Helvetica Neue Bold Condensed" charset="0"/>
                <a:sym typeface="Helvetica Neue Bold Condensed" charset="0"/>
              </a:rPr>
              <a:t>LOGIQUE DE RUE, </a:t>
            </a:r>
            <a:br>
              <a:rPr lang="en-US" sz="5400" dirty="0" smtClean="0">
                <a:latin typeface="Helvetica Neue Bold Condensed" charset="0"/>
                <a:cs typeface="Helvetica Neue Bold Condensed" charset="0"/>
                <a:sym typeface="Helvetica Neue Bold Condensed" charset="0"/>
              </a:rPr>
            </a:br>
            <a:r>
              <a:rPr lang="en-US" sz="5400" dirty="0" smtClean="0">
                <a:latin typeface="Helvetica Neue Bold Condensed" charset="0"/>
                <a:cs typeface="Helvetica Neue Bold Condensed" charset="0"/>
                <a:sym typeface="Helvetica Neue Bold Condensed" charset="0"/>
              </a:rPr>
              <a:t>LOGIQUE DE SOINS </a:t>
            </a:r>
            <a:endParaRPr lang="en-US" sz="2400" dirty="0" smtClean="0">
              <a:latin typeface="Helvetica Neue Thin"/>
              <a:cs typeface="Helvetica Neue Thin"/>
            </a:endParaRPr>
          </a:p>
        </p:txBody>
      </p:sp>
      <p:sp>
        <p:nvSpPr>
          <p:cNvPr id="3077" name="Rectangle 5"/>
          <p:cNvSpPr>
            <a:spLocks noGrp="1"/>
          </p:cNvSpPr>
          <p:nvPr>
            <p:ph type="body" idx="1"/>
          </p:nvPr>
        </p:nvSpPr>
        <p:spPr bwMode="auto">
          <a:xfrm>
            <a:off x="1475656" y="4941168"/>
            <a:ext cx="7344815" cy="5760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indent="0" algn="r" defTabSz="914400" eaLnBrk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2400" dirty="0" err="1" smtClean="0">
                <a:latin typeface="Helvetica Neue Thin"/>
                <a:cs typeface="Helvetica Neue Thin"/>
                <a:sym typeface="Helvetica Neue UltraLight" charset="0"/>
              </a:rPr>
              <a:t>Sébastien</a:t>
            </a:r>
            <a:r>
              <a:rPr lang="en-US" sz="2400" dirty="0" smtClean="0">
                <a:latin typeface="Helvetica Neue Thin"/>
                <a:cs typeface="Helvetica Neue Thin"/>
                <a:sym typeface="Helvetica Neue UltraLight" charset="0"/>
              </a:rPr>
              <a:t> </a:t>
            </a:r>
            <a:r>
              <a:rPr lang="en-US" sz="2400" dirty="0" err="1" smtClean="0">
                <a:latin typeface="Helvetica Neue Thin"/>
                <a:cs typeface="Helvetica Neue Thin"/>
                <a:sym typeface="Helvetica Neue UltraLight" charset="0"/>
              </a:rPr>
              <a:t>Forel</a:t>
            </a:r>
            <a:endParaRPr lang="en-US" sz="2400" dirty="0">
              <a:latin typeface="Helvetica Neue Thin"/>
              <a:cs typeface="Helvetica Neue Thin"/>
              <a:sym typeface="Helvetica Neue UltraLight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67945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47664" y="188640"/>
            <a:ext cx="6301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Helvetica Neue Black Condensed"/>
                <a:cs typeface="Helvetica Neue Black Condensed"/>
              </a:rPr>
              <a:t>Demandes</a:t>
            </a:r>
            <a:r>
              <a:rPr lang="en-US" sz="5400" dirty="0" smtClean="0">
                <a:latin typeface="Helvetica Neue Black Condensed"/>
                <a:cs typeface="Helvetica Neue Black Condensed"/>
              </a:rPr>
              <a:t> de </a:t>
            </a:r>
            <a:r>
              <a:rPr lang="en-US" sz="5400" dirty="0" err="1" smtClean="0">
                <a:latin typeface="Helvetica Neue Black Condensed"/>
                <a:cs typeface="Helvetica Neue Black Condensed"/>
              </a:rPr>
              <a:t>soins</a:t>
            </a:r>
            <a:endParaRPr lang="en-US" sz="5400" dirty="0">
              <a:latin typeface="Helvetica Neue Black Condensed"/>
              <a:cs typeface="Helvetica Neue Black Condensed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142844" y="2000240"/>
          <a:ext cx="4286280" cy="370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4"/>
          <p:cNvGraphicFramePr>
            <a:graphicFrameLocks/>
          </p:cNvGraphicFramePr>
          <p:nvPr/>
        </p:nvGraphicFramePr>
        <p:xfrm>
          <a:off x="4572000" y="2000240"/>
          <a:ext cx="457200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938182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67945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graphicFrame>
        <p:nvGraphicFramePr>
          <p:cNvPr id="8" name="Graphique 11"/>
          <p:cNvGraphicFramePr>
            <a:graphicFrameLocks/>
          </p:cNvGraphicFramePr>
          <p:nvPr/>
        </p:nvGraphicFramePr>
        <p:xfrm>
          <a:off x="1357290" y="1357298"/>
          <a:ext cx="750099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34"/>
          <p:cNvSpPr txBox="1"/>
          <p:nvPr/>
        </p:nvSpPr>
        <p:spPr>
          <a:xfrm>
            <a:off x="1547664" y="188640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Helvetica Neue Black Condensed"/>
                <a:cs typeface="Helvetica Neue Black Condensed"/>
              </a:rPr>
              <a:t>Substances</a:t>
            </a:r>
            <a:endParaRPr lang="en-US" sz="5400" dirty="0">
              <a:latin typeface="Helvetica Neue Black Condensed"/>
              <a:cs typeface="Helvetica Neue Black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4938182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67945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" name="TextBox 34"/>
          <p:cNvSpPr txBox="1"/>
          <p:nvPr/>
        </p:nvSpPr>
        <p:spPr>
          <a:xfrm>
            <a:off x="1428728" y="496653"/>
            <a:ext cx="6809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 Neue Black Condensed"/>
                <a:cs typeface="Helvetica Neue Black Condensed"/>
              </a:rPr>
              <a:t>Mode de </a:t>
            </a:r>
            <a:r>
              <a:rPr lang="en-US" sz="3200" dirty="0" err="1" smtClean="0">
                <a:latin typeface="Helvetica Neue Black Condensed"/>
                <a:cs typeface="Helvetica Neue Black Condensed"/>
              </a:rPr>
              <a:t>consommation</a:t>
            </a:r>
            <a:r>
              <a:rPr lang="en-US" sz="3200" dirty="0" smtClean="0">
                <a:latin typeface="Helvetica Neue Black Condensed"/>
                <a:cs typeface="Helvetica Neue Black Condensed"/>
              </a:rPr>
              <a:t> de </a:t>
            </a:r>
            <a:r>
              <a:rPr lang="en-US" sz="3200" dirty="0" err="1" smtClean="0">
                <a:latin typeface="Helvetica Neue Black Condensed"/>
                <a:cs typeface="Helvetica Neue Black Condensed"/>
              </a:rPr>
              <a:t>l’héroïne</a:t>
            </a:r>
            <a:endParaRPr lang="en-US" sz="3200" dirty="0">
              <a:latin typeface="Helvetica Neue Black Condensed"/>
              <a:cs typeface="Helvetica Neue Black Condensed"/>
            </a:endParaRPr>
          </a:p>
        </p:txBody>
      </p:sp>
      <p:graphicFrame>
        <p:nvGraphicFramePr>
          <p:cNvPr id="6" name="Graphique 12"/>
          <p:cNvGraphicFramePr>
            <a:graphicFrameLocks noGrp="1"/>
          </p:cNvGraphicFramePr>
          <p:nvPr>
            <p:ph sz="half" idx="4294967295"/>
          </p:nvPr>
        </p:nvGraphicFramePr>
        <p:xfrm>
          <a:off x="1428728" y="1428736"/>
          <a:ext cx="742955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938182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67945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" name="TextBox 34"/>
          <p:cNvSpPr txBox="1"/>
          <p:nvPr/>
        </p:nvSpPr>
        <p:spPr>
          <a:xfrm>
            <a:off x="1428728" y="496653"/>
            <a:ext cx="710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 Neue Black Condensed"/>
                <a:cs typeface="Helvetica Neue Black Condensed"/>
              </a:rPr>
              <a:t>Mode de </a:t>
            </a:r>
            <a:r>
              <a:rPr lang="en-US" sz="3200" dirty="0" err="1" smtClean="0">
                <a:latin typeface="Helvetica Neue Black Condensed"/>
                <a:cs typeface="Helvetica Neue Black Condensed"/>
              </a:rPr>
              <a:t>consommation</a:t>
            </a:r>
            <a:r>
              <a:rPr lang="en-US" sz="3200" dirty="0" smtClean="0">
                <a:latin typeface="Helvetica Neue Black Condensed"/>
                <a:cs typeface="Helvetica Neue Black Condensed"/>
              </a:rPr>
              <a:t> de la </a:t>
            </a:r>
            <a:r>
              <a:rPr lang="en-US" sz="3200" dirty="0" err="1" smtClean="0">
                <a:latin typeface="Helvetica Neue Black Condensed"/>
                <a:cs typeface="Helvetica Neue Black Condensed"/>
              </a:rPr>
              <a:t>cocaïne</a:t>
            </a:r>
            <a:endParaRPr lang="en-US" sz="3200" dirty="0">
              <a:latin typeface="Helvetica Neue Black Condensed"/>
              <a:cs typeface="Helvetica Neue Black Condensed"/>
            </a:endParaRPr>
          </a:p>
        </p:txBody>
      </p:sp>
      <p:graphicFrame>
        <p:nvGraphicFramePr>
          <p:cNvPr id="7" name="Graphique 11"/>
          <p:cNvGraphicFramePr>
            <a:graphicFrameLocks noGrp="1"/>
          </p:cNvGraphicFramePr>
          <p:nvPr>
            <p:ph sz="half" idx="4294967295"/>
          </p:nvPr>
        </p:nvGraphicFramePr>
        <p:xfrm>
          <a:off x="1428728" y="1428736"/>
          <a:ext cx="7286676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938182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67945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" name="TextBox 34"/>
          <p:cNvSpPr txBox="1"/>
          <p:nvPr/>
        </p:nvSpPr>
        <p:spPr>
          <a:xfrm>
            <a:off x="1428728" y="496653"/>
            <a:ext cx="7515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 Neue Black Condensed"/>
                <a:cs typeface="Helvetica Neue Black Condensed"/>
              </a:rPr>
              <a:t>Mode de </a:t>
            </a:r>
            <a:r>
              <a:rPr lang="en-US" sz="3200" dirty="0" err="1" smtClean="0">
                <a:latin typeface="Helvetica Neue Black Condensed"/>
                <a:cs typeface="Helvetica Neue Black Condensed"/>
              </a:rPr>
              <a:t>consommation</a:t>
            </a:r>
            <a:r>
              <a:rPr lang="en-US" sz="3200" dirty="0" smtClean="0">
                <a:latin typeface="Helvetica Neue Black Condensed"/>
                <a:cs typeface="Helvetica Neue Black Condensed"/>
              </a:rPr>
              <a:t> du </a:t>
            </a:r>
            <a:r>
              <a:rPr lang="en-US" sz="3200" dirty="0" err="1" smtClean="0">
                <a:latin typeface="Helvetica Neue Black Condensed"/>
                <a:cs typeface="Helvetica Neue Black Condensed"/>
              </a:rPr>
              <a:t>Dormicum</a:t>
            </a:r>
            <a:r>
              <a:rPr lang="en-US" sz="3200" baseline="30000" dirty="0" smtClean="0">
                <a:latin typeface="Helvetica Neue Black Condensed"/>
                <a:cs typeface="Helvetica Neue Black Condensed"/>
              </a:rPr>
              <a:t>®</a:t>
            </a:r>
            <a:endParaRPr lang="en-US" sz="3200" baseline="30000" dirty="0">
              <a:latin typeface="Helvetica Neue Black Condensed"/>
              <a:cs typeface="Helvetica Neue Black Condensed"/>
            </a:endParaRPr>
          </a:p>
        </p:txBody>
      </p:sp>
      <p:graphicFrame>
        <p:nvGraphicFramePr>
          <p:cNvPr id="6" name="Graphique 11"/>
          <p:cNvGraphicFramePr>
            <a:graphicFrameLocks noGrp="1"/>
          </p:cNvGraphicFramePr>
          <p:nvPr>
            <p:ph sz="half" idx="4294967295"/>
          </p:nvPr>
        </p:nvGraphicFramePr>
        <p:xfrm>
          <a:off x="1357290" y="1428736"/>
          <a:ext cx="742955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938182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67945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" name="TextBox 34"/>
          <p:cNvSpPr txBox="1"/>
          <p:nvPr/>
        </p:nvSpPr>
        <p:spPr>
          <a:xfrm>
            <a:off x="1428728" y="496653"/>
            <a:ext cx="6830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Helvetica Neue Black Condensed"/>
                <a:cs typeface="Helvetica Neue Black Condensed"/>
              </a:rPr>
              <a:t>Orientation après </a:t>
            </a:r>
            <a:r>
              <a:rPr lang="en-US" sz="4000" dirty="0" err="1" smtClean="0">
                <a:latin typeface="Helvetica Neue Black Condensed"/>
                <a:cs typeface="Helvetica Neue Black Condensed"/>
              </a:rPr>
              <a:t>l’évaluation</a:t>
            </a:r>
            <a:endParaRPr lang="en-US" sz="4000" baseline="30000" dirty="0">
              <a:latin typeface="Helvetica Neue Black Condensed"/>
              <a:cs typeface="Helvetica Neue Black Condensed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1357290" y="1500174"/>
          <a:ext cx="714380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938182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67945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" name="TextBox 34"/>
          <p:cNvSpPr txBox="1"/>
          <p:nvPr/>
        </p:nvSpPr>
        <p:spPr>
          <a:xfrm>
            <a:off x="1428728" y="496653"/>
            <a:ext cx="5546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Helvetica Neue Black Condensed"/>
                <a:cs typeface="Helvetica Neue Black Condensed"/>
              </a:rPr>
              <a:t>Situation en fin </a:t>
            </a:r>
            <a:r>
              <a:rPr lang="en-US" sz="4000" dirty="0" err="1" smtClean="0">
                <a:latin typeface="Helvetica Neue Black Condensed"/>
                <a:cs typeface="Helvetica Neue Black Condensed"/>
              </a:rPr>
              <a:t>d’année</a:t>
            </a:r>
            <a:endParaRPr lang="en-US" sz="4000" baseline="30000" dirty="0">
              <a:latin typeface="Helvetica Neue Black Condensed"/>
              <a:cs typeface="Helvetica Neue Black Condensed"/>
            </a:endParaRPr>
          </a:p>
        </p:txBody>
      </p:sp>
      <p:graphicFrame>
        <p:nvGraphicFramePr>
          <p:cNvPr id="6" name="Graphique 11"/>
          <p:cNvGraphicFramePr>
            <a:graphicFrameLocks noGrp="1"/>
          </p:cNvGraphicFramePr>
          <p:nvPr>
            <p:ph sz="half" idx="4294967295"/>
          </p:nvPr>
        </p:nvGraphicFramePr>
        <p:xfrm>
          <a:off x="1428728" y="1500174"/>
          <a:ext cx="7358114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938182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67945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223" name="TextBox 9222"/>
          <p:cNvSpPr txBox="1"/>
          <p:nvPr/>
        </p:nvSpPr>
        <p:spPr>
          <a:xfrm>
            <a:off x="1547664" y="188640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Helvetica Neue Black Condensed"/>
                <a:cs typeface="Helvetica Neue Black Condensed"/>
              </a:rPr>
              <a:t>Mobilité</a:t>
            </a:r>
            <a:endParaRPr lang="en-US" sz="5400" dirty="0">
              <a:latin typeface="Helvetica Neue Black Condensed"/>
              <a:cs typeface="Helvetica Neue Black Condensed"/>
            </a:endParaRPr>
          </a:p>
        </p:txBody>
      </p:sp>
      <p:pic>
        <p:nvPicPr>
          <p:cNvPr id="26630" name="Picture 6" descr="http://french.news.cn/photo/2010-10/20/13566312_11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1084" y="1357298"/>
            <a:ext cx="3175067" cy="2214578"/>
          </a:xfrm>
          <a:prstGeom prst="rect">
            <a:avLst/>
          </a:prstGeom>
          <a:noFill/>
        </p:spPr>
      </p:pic>
      <p:pic>
        <p:nvPicPr>
          <p:cNvPr id="26632" name="Picture 8" descr="http://www.ge.ch/conseil_etat/2005-2009/ppresse/images/20060322_champ_dollon_g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357298"/>
            <a:ext cx="2939705" cy="2214578"/>
          </a:xfrm>
          <a:prstGeom prst="rect">
            <a:avLst/>
          </a:prstGeom>
          <a:noFill/>
        </p:spPr>
      </p:pic>
      <p:pic>
        <p:nvPicPr>
          <p:cNvPr id="26634" name="Picture 10" descr="http://www.online-utility.org/image/ImageCache?file=a/a9/Bel-Id%C3%A9e-PublicArt.jpg/800px-Bel-Id%C3%A9e-PublicArt.jpg"/>
          <p:cNvPicPr>
            <a:picLocks noChangeAspect="1" noChangeArrowheads="1"/>
          </p:cNvPicPr>
          <p:nvPr/>
        </p:nvPicPr>
        <p:blipFill>
          <a:blip r:embed="rId5"/>
          <a:srcRect l="36516" r="5318"/>
          <a:stretch>
            <a:fillRect/>
          </a:stretch>
        </p:blipFill>
        <p:spPr bwMode="auto">
          <a:xfrm>
            <a:off x="4714876" y="3643314"/>
            <a:ext cx="3143272" cy="2357454"/>
          </a:xfrm>
          <a:prstGeom prst="rect">
            <a:avLst/>
          </a:prstGeom>
          <a:noFill/>
        </p:spPr>
      </p:pic>
      <p:pic>
        <p:nvPicPr>
          <p:cNvPr id="26636" name="Picture 12" descr="http://www.schenk-photos.ch/GENEVA_1/Geneve_Universite_files/web%20DSCN00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3643314"/>
            <a:ext cx="3132396" cy="235745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hoi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7357" y="4390002"/>
            <a:ext cx="2140270" cy="127354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3074" name="Line 2"/>
          <p:cNvSpPr>
            <a:spLocks noChangeShapeType="1"/>
          </p:cNvSpPr>
          <p:nvPr/>
        </p:nvSpPr>
        <p:spPr bwMode="auto">
          <a:xfrm flipV="1">
            <a:off x="970760" y="1889672"/>
            <a:ext cx="8568903" cy="0"/>
          </a:xfrm>
          <a:prstGeom prst="line">
            <a:avLst/>
          </a:prstGeom>
          <a:noFill/>
          <a:ln w="38100" cap="flat" cmpd="sng">
            <a:solidFill>
              <a:srgbClr val="EBEBEB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endParaRPr lang="fr-FR" sz="300" dirty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  <p:pic>
        <p:nvPicPr>
          <p:cNvPr id="3075" name="Picture 3" descr="sens unique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3573" y="4390002"/>
            <a:ext cx="2485530" cy="128574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3076" name="AutoShape 4"/>
          <p:cNvSpPr>
            <a:spLocks/>
          </p:cNvSpPr>
          <p:nvPr/>
        </p:nvSpPr>
        <p:spPr bwMode="auto">
          <a:xfrm>
            <a:off x="2127989" y="2175424"/>
            <a:ext cx="2054330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fr-FR" sz="1400" dirty="0">
                <a:solidFill>
                  <a:schemeClr val="tx1"/>
                </a:solidFill>
                <a:latin typeface="Arial Narrow" pitchFamily="34" charset="0"/>
                <a:sym typeface="Arial Narrow" pitchFamily="34" charset="0"/>
              </a:rPr>
              <a:t>est une </a:t>
            </a:r>
            <a:r>
              <a:rPr lang="fr-FR" sz="1400" b="1" dirty="0">
                <a:solidFill>
                  <a:schemeClr val="tx1"/>
                </a:solidFill>
                <a:latin typeface="Arial Narrow" pitchFamily="34" charset="0"/>
                <a:sym typeface="Arial Narrow" pitchFamily="34" charset="0"/>
              </a:rPr>
              <a:t>DROGUE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1403647" y="76799"/>
            <a:ext cx="7150865" cy="773076"/>
          </a:xfrm>
        </p:spPr>
        <p:txBody>
          <a:bodyPr/>
          <a:lstStyle/>
          <a:p>
            <a:pPr algn="ctr"/>
            <a:r>
              <a:rPr lang="fr-FR" sz="54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 Méthadone ?</a:t>
            </a:r>
            <a:endParaRPr lang="fr-FR" sz="5400" dirty="0"/>
          </a:p>
        </p:txBody>
      </p:sp>
      <p:sp>
        <p:nvSpPr>
          <p:cNvPr id="3078" name="AutoShape 6"/>
          <p:cNvSpPr>
            <a:spLocks/>
          </p:cNvSpPr>
          <p:nvPr/>
        </p:nvSpPr>
        <p:spPr bwMode="auto">
          <a:xfrm>
            <a:off x="6318826" y="2175424"/>
            <a:ext cx="2526783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fr-FR" sz="1400" dirty="0">
                <a:latin typeface="Arial Narrow" pitchFamily="34" charset="0"/>
                <a:sym typeface="Arial Narrow" pitchFamily="34" charset="0"/>
              </a:rPr>
              <a:t>est un </a:t>
            </a:r>
            <a:r>
              <a:rPr lang="fr-FR" sz="1400" b="1" dirty="0">
                <a:latin typeface="Arial Narrow" pitchFamily="34" charset="0"/>
                <a:sym typeface="Arial Narrow" pitchFamily="34" charset="0"/>
              </a:rPr>
              <a:t>MEDICAMENT</a:t>
            </a:r>
            <a:endParaRPr lang="fr-FR" sz="1400" dirty="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3223180" y="1961110"/>
            <a:ext cx="373166" cy="239806"/>
          </a:xfrm>
          <a:prstGeom prst="lin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stealth" w="med" len="med"/>
            <a:tailEnd/>
          </a:ln>
          <a:effectLst/>
        </p:spPr>
        <p:txBody>
          <a:bodyPr lIns="0" tIns="0" rIns="0" bIns="0"/>
          <a:lstStyle/>
          <a:p>
            <a:pPr defTabSz="100081"/>
            <a:endParaRPr lang="fr-FR" sz="300" dirty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6342332" y="1961110"/>
            <a:ext cx="367889" cy="250996"/>
          </a:xfrm>
          <a:prstGeom prst="lin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stealth" w="med" len="med"/>
            <a:tailEnd/>
          </a:ln>
          <a:effectLst/>
        </p:spPr>
        <p:txBody>
          <a:bodyPr lIns="0" tIns="0" rIns="0" bIns="0"/>
          <a:lstStyle/>
          <a:p>
            <a:pPr defTabSz="100081"/>
            <a:endParaRPr lang="fr-FR" sz="300" dirty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3081" name="AutoShape 9"/>
          <p:cNvSpPr>
            <a:spLocks/>
          </p:cNvSpPr>
          <p:nvPr/>
        </p:nvSpPr>
        <p:spPr bwMode="auto">
          <a:xfrm rot="16200000">
            <a:off x="1123951" y="1325425"/>
            <a:ext cx="655080" cy="383718"/>
          </a:xfrm>
          <a:prstGeom prst="roundRect">
            <a:avLst>
              <a:gd name="adj" fmla="val 15000"/>
            </a:avLst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340" tIns="8340" rIns="8340" bIns="8340" anchor="ctr"/>
          <a:lstStyle/>
          <a:p>
            <a:pPr defTabSz="100081"/>
            <a:r>
              <a:rPr lang="fr-FR" sz="1000" b="1" dirty="0">
                <a:solidFill>
                  <a:srgbClr val="D6D6D6"/>
                </a:solidFill>
                <a:latin typeface="Arial Narrow" pitchFamily="34" charset="0"/>
                <a:sym typeface="Arial Narrow" pitchFamily="34" charset="0"/>
              </a:rPr>
              <a:t>MOLÉCULE</a:t>
            </a:r>
            <a:endParaRPr lang="fr-FR" sz="1000" dirty="0"/>
          </a:p>
        </p:txBody>
      </p:sp>
      <p:sp>
        <p:nvSpPr>
          <p:cNvPr id="3082" name="AutoShape 10"/>
          <p:cNvSpPr>
            <a:spLocks/>
          </p:cNvSpPr>
          <p:nvPr/>
        </p:nvSpPr>
        <p:spPr bwMode="auto">
          <a:xfrm rot="16200000">
            <a:off x="1182378" y="1993516"/>
            <a:ext cx="537085" cy="383718"/>
          </a:xfrm>
          <a:prstGeom prst="roundRect">
            <a:avLst>
              <a:gd name="adj" fmla="val 15000"/>
            </a:avLst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340" tIns="8340" rIns="8340" bIns="8340" anchor="ctr"/>
          <a:lstStyle/>
          <a:p>
            <a:pPr defTabSz="100081"/>
            <a:r>
              <a:rPr lang="fr-FR" sz="1000" b="1" dirty="0">
                <a:solidFill>
                  <a:srgbClr val="D6D6D6"/>
                </a:solidFill>
                <a:latin typeface="Arial Narrow" pitchFamily="34" charset="0"/>
                <a:sym typeface="Arial Narrow" pitchFamily="34" charset="0"/>
              </a:rPr>
              <a:t>PRODUIT</a:t>
            </a:r>
            <a:endParaRPr lang="fr-FR" sz="1000" dirty="0"/>
          </a:p>
        </p:txBody>
      </p:sp>
      <p:sp>
        <p:nvSpPr>
          <p:cNvPr id="3083" name="AutoShape 11"/>
          <p:cNvSpPr>
            <a:spLocks/>
          </p:cNvSpPr>
          <p:nvPr/>
        </p:nvSpPr>
        <p:spPr bwMode="auto">
          <a:xfrm rot="16200000">
            <a:off x="789728" y="2792934"/>
            <a:ext cx="1342712" cy="383718"/>
          </a:xfrm>
          <a:prstGeom prst="roundRect">
            <a:avLst>
              <a:gd name="adj" fmla="val 15000"/>
            </a:avLst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340" tIns="8340" rIns="8340" bIns="8340" anchor="ctr"/>
          <a:lstStyle/>
          <a:p>
            <a:pPr defTabSz="100081"/>
            <a:r>
              <a:rPr lang="fr-FR" sz="1000" b="1" dirty="0">
                <a:solidFill>
                  <a:srgbClr val="D6D6D6"/>
                </a:solidFill>
                <a:latin typeface="Arial Narrow" pitchFamily="34" charset="0"/>
                <a:sym typeface="Arial Narrow" pitchFamily="34" charset="0"/>
              </a:rPr>
              <a:t>POURVOYEUR</a:t>
            </a:r>
            <a:endParaRPr lang="fr-FR" sz="1000" dirty="0"/>
          </a:p>
        </p:txBody>
      </p:sp>
      <p:sp>
        <p:nvSpPr>
          <p:cNvPr id="3084" name="AutoShape 12"/>
          <p:cNvSpPr>
            <a:spLocks/>
          </p:cNvSpPr>
          <p:nvPr/>
        </p:nvSpPr>
        <p:spPr bwMode="auto">
          <a:xfrm rot="16200000">
            <a:off x="1184493" y="3824166"/>
            <a:ext cx="554142" cy="383718"/>
          </a:xfrm>
          <a:prstGeom prst="roundRect">
            <a:avLst>
              <a:gd name="adj" fmla="val 15000"/>
            </a:avLst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340" tIns="8340" rIns="8340" bIns="8340" anchor="ctr"/>
          <a:lstStyle/>
          <a:p>
            <a:pPr defTabSz="100081"/>
            <a:r>
              <a:rPr lang="fr-FR" sz="1000" b="1" dirty="0">
                <a:solidFill>
                  <a:srgbClr val="D6D6D6"/>
                </a:solidFill>
                <a:latin typeface="Arial Narrow" pitchFamily="34" charset="0"/>
                <a:sym typeface="Arial Narrow" pitchFamily="34" charset="0"/>
              </a:rPr>
              <a:t>OFFRE</a:t>
            </a:r>
            <a:endParaRPr lang="fr-FR" sz="1000" dirty="0"/>
          </a:p>
        </p:txBody>
      </p:sp>
      <p:sp>
        <p:nvSpPr>
          <p:cNvPr id="3085" name="AutoShape 13"/>
          <p:cNvSpPr>
            <a:spLocks/>
          </p:cNvSpPr>
          <p:nvPr/>
        </p:nvSpPr>
        <p:spPr bwMode="auto">
          <a:xfrm>
            <a:off x="1896307" y="3889936"/>
            <a:ext cx="1589552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fr-FR" sz="1400" b="1" dirty="0">
                <a:latin typeface="Arial Narrow" pitchFamily="34" charset="0"/>
                <a:sym typeface="Arial Narrow" pitchFamily="34" charset="0"/>
              </a:rPr>
              <a:t>SUBSTANCE</a:t>
            </a:r>
            <a:endParaRPr lang="fr-FR" sz="1400" dirty="0"/>
          </a:p>
        </p:txBody>
      </p:sp>
      <p:sp>
        <p:nvSpPr>
          <p:cNvPr id="3086" name="AutoShape 14"/>
          <p:cNvSpPr>
            <a:spLocks/>
          </p:cNvSpPr>
          <p:nvPr/>
        </p:nvSpPr>
        <p:spPr bwMode="auto">
          <a:xfrm>
            <a:off x="5768192" y="3889941"/>
            <a:ext cx="3192534" cy="3438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fr-FR" sz="1400" b="1" dirty="0">
                <a:latin typeface="Arial Narrow" pitchFamily="34" charset="0"/>
                <a:sym typeface="Arial Narrow" pitchFamily="34" charset="0"/>
              </a:rPr>
              <a:t>SOINS, SUIVI, SOUTIEN...</a:t>
            </a:r>
          </a:p>
          <a:p>
            <a:r>
              <a:rPr lang="fr-FR" sz="1400" b="1" dirty="0">
                <a:latin typeface="Arial Narrow" pitchFamily="34" charset="0"/>
                <a:sym typeface="Arial Narrow" pitchFamily="34" charset="0"/>
              </a:rPr>
              <a:t>ASSOCIÉS A LA SUBSTITUTION</a:t>
            </a:r>
            <a:endParaRPr lang="fr-FR" dirty="0"/>
          </a:p>
        </p:txBody>
      </p:sp>
      <p:sp>
        <p:nvSpPr>
          <p:cNvPr id="3087" name="AutoShape 15"/>
          <p:cNvSpPr>
            <a:spLocks/>
          </p:cNvSpPr>
          <p:nvPr/>
        </p:nvSpPr>
        <p:spPr bwMode="auto">
          <a:xfrm rot="16200000">
            <a:off x="556404" y="4870008"/>
            <a:ext cx="1782500" cy="376044"/>
          </a:xfrm>
          <a:prstGeom prst="roundRect">
            <a:avLst>
              <a:gd name="adj" fmla="val 15306"/>
            </a:avLst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340" tIns="8340" rIns="8340" bIns="8340" anchor="ctr"/>
          <a:lstStyle/>
          <a:p>
            <a:pPr algn="ctr" defTabSz="100081"/>
            <a:r>
              <a:rPr lang="fr-FR" sz="1000" b="1" dirty="0">
                <a:solidFill>
                  <a:srgbClr val="D6D6D6"/>
                </a:solidFill>
                <a:latin typeface="Arial Narrow" pitchFamily="34" charset="0"/>
                <a:sym typeface="Arial Narrow" pitchFamily="34" charset="0"/>
              </a:rPr>
              <a:t>VOUS TROUVEREZ...</a:t>
            </a:r>
            <a:endParaRPr lang="fr-FR" sz="1000" dirty="0"/>
          </a:p>
        </p:txBody>
      </p:sp>
      <p:sp>
        <p:nvSpPr>
          <p:cNvPr id="3088" name="AutoShape 16"/>
          <p:cNvSpPr>
            <a:spLocks/>
          </p:cNvSpPr>
          <p:nvPr/>
        </p:nvSpPr>
        <p:spPr bwMode="auto">
          <a:xfrm>
            <a:off x="2457991" y="5476869"/>
            <a:ext cx="1724333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r>
              <a:rPr lang="fr-FR" sz="1400" b="1" dirty="0">
                <a:solidFill>
                  <a:srgbClr val="606060"/>
                </a:solidFill>
                <a:latin typeface="Arial Narrow" pitchFamily="34" charset="0"/>
                <a:sym typeface="Arial Narrow" pitchFamily="34" charset="0"/>
              </a:rPr>
              <a:t>...sens unique</a:t>
            </a:r>
            <a:endParaRPr lang="fr-FR" sz="1400" dirty="0"/>
          </a:p>
        </p:txBody>
      </p:sp>
      <p:sp>
        <p:nvSpPr>
          <p:cNvPr id="3089" name="AutoShape 17"/>
          <p:cNvSpPr>
            <a:spLocks/>
          </p:cNvSpPr>
          <p:nvPr/>
        </p:nvSpPr>
        <p:spPr bwMode="auto">
          <a:xfrm>
            <a:off x="6886693" y="5390144"/>
            <a:ext cx="1653345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r>
              <a:rPr lang="fr-FR" sz="1400" b="1" dirty="0">
                <a:solidFill>
                  <a:srgbClr val="606060"/>
                </a:solidFill>
                <a:latin typeface="Arial Narrow" pitchFamily="34" charset="0"/>
                <a:sym typeface="Arial Narrow" pitchFamily="34" charset="0"/>
              </a:rPr>
              <a:t>...alternatives</a:t>
            </a:r>
            <a:endParaRPr lang="fr-FR" sz="1400" dirty="0"/>
          </a:p>
        </p:txBody>
      </p:sp>
      <p:sp>
        <p:nvSpPr>
          <p:cNvPr id="3090" name="AutoShape 18"/>
          <p:cNvSpPr>
            <a:spLocks/>
          </p:cNvSpPr>
          <p:nvPr/>
        </p:nvSpPr>
        <p:spPr bwMode="auto">
          <a:xfrm>
            <a:off x="1763688" y="5715323"/>
            <a:ext cx="3105238" cy="2339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r>
              <a:rPr lang="fr-FR" sz="2000" b="1" dirty="0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Avez-vous le choix ?</a:t>
            </a:r>
            <a:endParaRPr lang="fr-FR" sz="2000" dirty="0"/>
          </a:p>
        </p:txBody>
      </p:sp>
      <p:sp>
        <p:nvSpPr>
          <p:cNvPr id="3091" name="AutoShape 19"/>
          <p:cNvSpPr>
            <a:spLocks/>
          </p:cNvSpPr>
          <p:nvPr/>
        </p:nvSpPr>
        <p:spPr bwMode="auto">
          <a:xfrm>
            <a:off x="6583438" y="5715323"/>
            <a:ext cx="2971416" cy="2339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r>
              <a:rPr lang="fr-FR" sz="2000" b="1" dirty="0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Vous avez le choix !</a:t>
            </a:r>
            <a:endParaRPr lang="fr-FR" sz="2000" dirty="0"/>
          </a:p>
        </p:txBody>
      </p:sp>
      <p:sp>
        <p:nvSpPr>
          <p:cNvPr id="3092" name="AutoShape 20"/>
          <p:cNvSpPr>
            <a:spLocks/>
          </p:cNvSpPr>
          <p:nvPr/>
        </p:nvSpPr>
        <p:spPr bwMode="auto">
          <a:xfrm>
            <a:off x="1551789" y="6237312"/>
            <a:ext cx="3740291" cy="209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fr-FR" sz="1100" dirty="0" smtClean="0">
                <a:latin typeface="Helvetica Neue Thin"/>
                <a:cs typeface="Helvetica Neue Thin"/>
              </a:rPr>
              <a:t>S</a:t>
            </a:r>
            <a:r>
              <a:rPr lang="fr-FR" sz="1100" dirty="0">
                <a:latin typeface="Helvetica Neue Thin"/>
                <a:cs typeface="Helvetica Neue Thin"/>
              </a:rPr>
              <a:t>. Forel, L. Lacroix, I. </a:t>
            </a:r>
            <a:r>
              <a:rPr lang="fr-FR" sz="1100" dirty="0" err="1">
                <a:latin typeface="Helvetica Neue Thin"/>
                <a:cs typeface="Helvetica Neue Thin"/>
              </a:rPr>
              <a:t>Ovan</a:t>
            </a:r>
            <a:r>
              <a:rPr lang="fr-FR" sz="1100" dirty="0">
                <a:latin typeface="Helvetica Neue Thin"/>
                <a:cs typeface="Helvetica Neue Thin"/>
              </a:rPr>
              <a:t>, D. </a:t>
            </a:r>
            <a:r>
              <a:rPr lang="fr-FR" sz="1100" dirty="0" err="1">
                <a:latin typeface="Helvetica Neue Thin"/>
                <a:cs typeface="Helvetica Neue Thin"/>
              </a:rPr>
              <a:t>Zullino</a:t>
            </a:r>
            <a:endParaRPr lang="fr-FR" sz="1100" dirty="0">
              <a:latin typeface="Helvetica Neue Thin"/>
              <a:cs typeface="Helvetica Neue Thin"/>
            </a:endParaRP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971714" y="2461176"/>
            <a:ext cx="8568903" cy="0"/>
          </a:xfrm>
          <a:prstGeom prst="line">
            <a:avLst/>
          </a:prstGeom>
          <a:noFill/>
          <a:ln w="38100" cap="flat" cmpd="sng">
            <a:solidFill>
              <a:srgbClr val="EBEBEB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endParaRPr lang="fr-FR" sz="300" dirty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3094" name="AutoShape 22"/>
          <p:cNvSpPr>
            <a:spLocks/>
          </p:cNvSpPr>
          <p:nvPr/>
        </p:nvSpPr>
        <p:spPr bwMode="auto">
          <a:xfrm>
            <a:off x="4154176" y="2675500"/>
            <a:ext cx="1607778" cy="559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algn="ctr" defTabSz="100081"/>
            <a:r>
              <a:rPr lang="fr-FR" sz="1100" i="1" dirty="0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S’inquiète de son client</a:t>
            </a:r>
          </a:p>
          <a:p>
            <a:pPr algn="ctr" defTabSz="100081"/>
            <a:r>
              <a:rPr lang="fr-FR" sz="1100" i="1" dirty="0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S’adapte à ses besoins</a:t>
            </a:r>
          </a:p>
          <a:p>
            <a:pPr algn="ctr" defTabSz="100081"/>
            <a:r>
              <a:rPr lang="fr-FR" sz="1100" i="1" dirty="0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Veut le revoir</a:t>
            </a:r>
          </a:p>
          <a:p>
            <a:pPr algn="ctr" defTabSz="100081"/>
            <a:r>
              <a:rPr lang="fr-FR" sz="1100" i="1" dirty="0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Connait son produit</a:t>
            </a:r>
          </a:p>
          <a:p>
            <a:pPr algn="ctr" defTabSz="100081"/>
            <a:r>
              <a:rPr lang="fr-FR" sz="1100" i="1" dirty="0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A ses propres attentes</a:t>
            </a:r>
            <a:endParaRPr lang="fr-FR" dirty="0"/>
          </a:p>
        </p:txBody>
      </p:sp>
      <p:pic>
        <p:nvPicPr>
          <p:cNvPr id="3095" name="Picture 23" descr="droppedImage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3578" y="2695830"/>
            <a:ext cx="1265099" cy="996861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3096" name="AutoShape 24"/>
          <p:cNvSpPr>
            <a:spLocks/>
          </p:cNvSpPr>
          <p:nvPr/>
        </p:nvSpPr>
        <p:spPr bwMode="auto">
          <a:xfrm>
            <a:off x="2281631" y="3675623"/>
            <a:ext cx="2125798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fr-FR" sz="1400" dirty="0">
                <a:latin typeface="Arial Narrow" pitchFamily="34" charset="0"/>
                <a:sym typeface="Arial Narrow" pitchFamily="34" charset="0"/>
              </a:rPr>
              <a:t>... un thérapeute ?</a:t>
            </a:r>
            <a:endParaRPr lang="fr-FR" sz="1400" dirty="0"/>
          </a:p>
        </p:txBody>
      </p:sp>
      <p:sp>
        <p:nvSpPr>
          <p:cNvPr id="3097" name="AutoShape 25"/>
          <p:cNvSpPr>
            <a:spLocks/>
          </p:cNvSpPr>
          <p:nvPr/>
        </p:nvSpPr>
        <p:spPr bwMode="auto">
          <a:xfrm>
            <a:off x="2418331" y="2461186"/>
            <a:ext cx="1336778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fr-FR" sz="1400" dirty="0">
                <a:latin typeface="Arial Narrow" pitchFamily="34" charset="0"/>
                <a:sym typeface="Arial Narrow" pitchFamily="34" charset="0"/>
              </a:rPr>
              <a:t>le </a:t>
            </a:r>
            <a:r>
              <a:rPr lang="fr-FR" sz="1400" b="1" dirty="0">
                <a:latin typeface="Arial Narrow" pitchFamily="34" charset="0"/>
                <a:sym typeface="Arial Narrow" pitchFamily="34" charset="0"/>
              </a:rPr>
              <a:t>DEALER</a:t>
            </a:r>
            <a:endParaRPr lang="fr-FR" sz="1400" dirty="0"/>
          </a:p>
        </p:txBody>
      </p:sp>
      <p:pic>
        <p:nvPicPr>
          <p:cNvPr id="3098" name="Picture 26" descr="droppedImage.pd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4087" y="2695830"/>
            <a:ext cx="1734330" cy="996861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3099" name="AutoShape 27"/>
          <p:cNvSpPr>
            <a:spLocks/>
          </p:cNvSpPr>
          <p:nvPr/>
        </p:nvSpPr>
        <p:spPr bwMode="auto">
          <a:xfrm>
            <a:off x="6028991" y="3604189"/>
            <a:ext cx="1582357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fr-FR" dirty="0">
                <a:latin typeface="Arial Narrow" pitchFamily="34" charset="0"/>
                <a:sym typeface="Arial Narrow" pitchFamily="34" charset="0"/>
              </a:rPr>
              <a:t>... </a:t>
            </a:r>
            <a:r>
              <a:rPr lang="fr-FR" sz="1400" dirty="0">
                <a:latin typeface="Arial Narrow" pitchFamily="34" charset="0"/>
                <a:sym typeface="Arial Narrow" pitchFamily="34" charset="0"/>
              </a:rPr>
              <a:t>un dealer ?</a:t>
            </a:r>
            <a:endParaRPr lang="fr-FR" sz="1400" dirty="0"/>
          </a:p>
        </p:txBody>
      </p:sp>
      <p:sp>
        <p:nvSpPr>
          <p:cNvPr id="3100" name="AutoShape 28"/>
          <p:cNvSpPr>
            <a:spLocks/>
          </p:cNvSpPr>
          <p:nvPr/>
        </p:nvSpPr>
        <p:spPr bwMode="auto">
          <a:xfrm>
            <a:off x="6021448" y="2461186"/>
            <a:ext cx="2052891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fr-FR" sz="1400" dirty="0">
                <a:latin typeface="Arial Narrow" pitchFamily="34" charset="0"/>
                <a:sym typeface="Arial Narrow" pitchFamily="34" charset="0"/>
              </a:rPr>
              <a:t>le </a:t>
            </a:r>
            <a:r>
              <a:rPr lang="fr-FR" sz="1400" b="1" dirty="0">
                <a:latin typeface="Arial Narrow" pitchFamily="34" charset="0"/>
                <a:sym typeface="Arial Narrow" pitchFamily="34" charset="0"/>
              </a:rPr>
              <a:t>THÉRAPEUTE       </a:t>
            </a:r>
            <a:endParaRPr lang="fr-FR" sz="1400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560377" y="2675500"/>
            <a:ext cx="352541" cy="812493"/>
            <a:chOff x="0" y="0"/>
            <a:chExt cx="1167892" cy="5071815"/>
          </a:xfrm>
        </p:grpSpPr>
        <p:sp>
          <p:nvSpPr>
            <p:cNvPr id="3102" name="AutoShape 30"/>
            <p:cNvSpPr>
              <a:spLocks/>
            </p:cNvSpPr>
            <p:nvPr/>
          </p:nvSpPr>
          <p:spPr bwMode="auto">
            <a:xfrm>
              <a:off x="0" y="0"/>
              <a:ext cx="1037878" cy="49026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0"/>
                  </a:moveTo>
                  <a:lnTo>
                    <a:pt x="10691" y="454"/>
                  </a:lnTo>
                  <a:lnTo>
                    <a:pt x="8917" y="1157"/>
                  </a:lnTo>
                  <a:lnTo>
                    <a:pt x="6915" y="2040"/>
                  </a:lnTo>
                  <a:lnTo>
                    <a:pt x="5555" y="2894"/>
                  </a:lnTo>
                  <a:lnTo>
                    <a:pt x="3924" y="3844"/>
                  </a:lnTo>
                  <a:lnTo>
                    <a:pt x="2961" y="4643"/>
                  </a:lnTo>
                  <a:lnTo>
                    <a:pt x="2604" y="4845"/>
                  </a:lnTo>
                  <a:lnTo>
                    <a:pt x="1865" y="5761"/>
                  </a:lnTo>
                  <a:lnTo>
                    <a:pt x="1004" y="6570"/>
                  </a:lnTo>
                  <a:lnTo>
                    <a:pt x="137" y="7644"/>
                  </a:lnTo>
                  <a:lnTo>
                    <a:pt x="172" y="8419"/>
                  </a:lnTo>
                  <a:lnTo>
                    <a:pt x="0" y="9126"/>
                  </a:lnTo>
                  <a:lnTo>
                    <a:pt x="224" y="9735"/>
                  </a:lnTo>
                  <a:lnTo>
                    <a:pt x="224" y="10635"/>
                  </a:lnTo>
                  <a:lnTo>
                    <a:pt x="534" y="11492"/>
                  </a:lnTo>
                  <a:lnTo>
                    <a:pt x="1171" y="12332"/>
                  </a:lnTo>
                  <a:lnTo>
                    <a:pt x="1900" y="13199"/>
                  </a:lnTo>
                  <a:lnTo>
                    <a:pt x="2852" y="13999"/>
                  </a:lnTo>
                  <a:lnTo>
                    <a:pt x="3368" y="14565"/>
                  </a:lnTo>
                  <a:lnTo>
                    <a:pt x="4637" y="15338"/>
                  </a:lnTo>
                  <a:lnTo>
                    <a:pt x="5486" y="15873"/>
                  </a:lnTo>
                  <a:lnTo>
                    <a:pt x="6566" y="16426"/>
                  </a:lnTo>
                  <a:lnTo>
                    <a:pt x="7570" y="16888"/>
                  </a:lnTo>
                  <a:lnTo>
                    <a:pt x="8522" y="17375"/>
                  </a:lnTo>
                  <a:lnTo>
                    <a:pt x="9391" y="17830"/>
                  </a:lnTo>
                  <a:lnTo>
                    <a:pt x="10861" y="18444"/>
                  </a:lnTo>
                  <a:lnTo>
                    <a:pt x="12726" y="19041"/>
                  </a:lnTo>
                  <a:lnTo>
                    <a:pt x="14338" y="19665"/>
                  </a:lnTo>
                  <a:lnTo>
                    <a:pt x="16216" y="20164"/>
                  </a:lnTo>
                  <a:lnTo>
                    <a:pt x="18323" y="20753"/>
                  </a:lnTo>
                  <a:lnTo>
                    <a:pt x="19654" y="21168"/>
                  </a:lnTo>
                  <a:lnTo>
                    <a:pt x="21600" y="21600"/>
                  </a:lnTo>
                </a:path>
              </a:pathLst>
            </a:custGeom>
            <a:noFill/>
            <a:ln w="762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127881"/>
              <a:endParaRPr lang="fr-FR" sz="9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 flipH="1" flipV="1">
              <a:off x="1026343" y="4890492"/>
              <a:ext cx="141549" cy="181323"/>
            </a:xfrm>
            <a:prstGeom prst="line">
              <a:avLst/>
            </a:prstGeom>
            <a:noFill/>
            <a:ln w="1270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</p:spPr>
          <p:txBody>
            <a:bodyPr lIns="0" tIns="0" rIns="0" bIns="0"/>
            <a:lstStyle/>
            <a:p>
              <a:pPr defTabSz="100081"/>
              <a:endParaRPr lang="fr-FR" sz="300" dirty="0">
                <a:solidFill>
                  <a:srgbClr val="000000"/>
                </a:solidFill>
                <a:latin typeface="Helvetica" charset="0"/>
                <a:sym typeface="Helvetica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 flipH="1">
            <a:off x="5894821" y="2675500"/>
            <a:ext cx="352541" cy="812239"/>
            <a:chOff x="0" y="0"/>
            <a:chExt cx="1167892" cy="5071815"/>
          </a:xfrm>
        </p:grpSpPr>
        <p:sp>
          <p:nvSpPr>
            <p:cNvPr id="3105" name="AutoShape 33"/>
            <p:cNvSpPr>
              <a:spLocks/>
            </p:cNvSpPr>
            <p:nvPr/>
          </p:nvSpPr>
          <p:spPr bwMode="auto">
            <a:xfrm>
              <a:off x="0" y="0"/>
              <a:ext cx="1037878" cy="49026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0"/>
                  </a:moveTo>
                  <a:lnTo>
                    <a:pt x="10691" y="454"/>
                  </a:lnTo>
                  <a:lnTo>
                    <a:pt x="8917" y="1157"/>
                  </a:lnTo>
                  <a:lnTo>
                    <a:pt x="6915" y="2040"/>
                  </a:lnTo>
                  <a:lnTo>
                    <a:pt x="5555" y="2894"/>
                  </a:lnTo>
                  <a:lnTo>
                    <a:pt x="3924" y="3844"/>
                  </a:lnTo>
                  <a:lnTo>
                    <a:pt x="2961" y="4643"/>
                  </a:lnTo>
                  <a:lnTo>
                    <a:pt x="2604" y="4845"/>
                  </a:lnTo>
                  <a:lnTo>
                    <a:pt x="1865" y="5761"/>
                  </a:lnTo>
                  <a:lnTo>
                    <a:pt x="1004" y="6570"/>
                  </a:lnTo>
                  <a:lnTo>
                    <a:pt x="137" y="7644"/>
                  </a:lnTo>
                  <a:lnTo>
                    <a:pt x="172" y="8419"/>
                  </a:lnTo>
                  <a:lnTo>
                    <a:pt x="0" y="9126"/>
                  </a:lnTo>
                  <a:lnTo>
                    <a:pt x="224" y="9735"/>
                  </a:lnTo>
                  <a:lnTo>
                    <a:pt x="224" y="10635"/>
                  </a:lnTo>
                  <a:lnTo>
                    <a:pt x="534" y="11492"/>
                  </a:lnTo>
                  <a:lnTo>
                    <a:pt x="1171" y="12332"/>
                  </a:lnTo>
                  <a:lnTo>
                    <a:pt x="1900" y="13199"/>
                  </a:lnTo>
                  <a:lnTo>
                    <a:pt x="2852" y="13999"/>
                  </a:lnTo>
                  <a:lnTo>
                    <a:pt x="3368" y="14565"/>
                  </a:lnTo>
                  <a:lnTo>
                    <a:pt x="4637" y="15338"/>
                  </a:lnTo>
                  <a:lnTo>
                    <a:pt x="5486" y="15873"/>
                  </a:lnTo>
                  <a:lnTo>
                    <a:pt x="6566" y="16426"/>
                  </a:lnTo>
                  <a:lnTo>
                    <a:pt x="7570" y="16888"/>
                  </a:lnTo>
                  <a:lnTo>
                    <a:pt x="8522" y="17375"/>
                  </a:lnTo>
                  <a:lnTo>
                    <a:pt x="9391" y="17830"/>
                  </a:lnTo>
                  <a:lnTo>
                    <a:pt x="10861" y="18444"/>
                  </a:lnTo>
                  <a:lnTo>
                    <a:pt x="12726" y="19041"/>
                  </a:lnTo>
                  <a:lnTo>
                    <a:pt x="14338" y="19665"/>
                  </a:lnTo>
                  <a:lnTo>
                    <a:pt x="16216" y="20164"/>
                  </a:lnTo>
                  <a:lnTo>
                    <a:pt x="18323" y="20753"/>
                  </a:lnTo>
                  <a:lnTo>
                    <a:pt x="19654" y="21168"/>
                  </a:lnTo>
                  <a:lnTo>
                    <a:pt x="21600" y="21600"/>
                  </a:lnTo>
                </a:path>
              </a:pathLst>
            </a:custGeom>
            <a:noFill/>
            <a:ln w="762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127881"/>
              <a:endParaRPr lang="fr-FR" sz="9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 flipH="1" flipV="1">
              <a:off x="1026343" y="4890492"/>
              <a:ext cx="141549" cy="181323"/>
            </a:xfrm>
            <a:prstGeom prst="line">
              <a:avLst/>
            </a:prstGeom>
            <a:noFill/>
            <a:ln w="1270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</p:spPr>
          <p:txBody>
            <a:bodyPr lIns="0" tIns="0" rIns="0" bIns="0"/>
            <a:lstStyle/>
            <a:p>
              <a:pPr defTabSz="100081"/>
              <a:endParaRPr lang="fr-FR" sz="300" dirty="0">
                <a:solidFill>
                  <a:srgbClr val="000000"/>
                </a:solidFill>
                <a:latin typeface="Helvetica" charset="0"/>
                <a:sym typeface="Helvetica" charset="0"/>
              </a:endParaRPr>
            </a:p>
          </p:txBody>
        </p:sp>
      </p:grpSp>
      <p:sp>
        <p:nvSpPr>
          <p:cNvPr id="3107" name="Line 35"/>
          <p:cNvSpPr>
            <a:spLocks noChangeShapeType="1"/>
          </p:cNvSpPr>
          <p:nvPr/>
        </p:nvSpPr>
        <p:spPr bwMode="auto">
          <a:xfrm flipV="1">
            <a:off x="971714" y="3889936"/>
            <a:ext cx="8568903" cy="0"/>
          </a:xfrm>
          <a:prstGeom prst="line">
            <a:avLst/>
          </a:prstGeom>
          <a:noFill/>
          <a:ln w="38100" cap="flat" cmpd="sng">
            <a:solidFill>
              <a:srgbClr val="EBEBEB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endParaRPr lang="fr-FR" sz="300" dirty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V="1">
            <a:off x="975551" y="4318564"/>
            <a:ext cx="8568903" cy="0"/>
          </a:xfrm>
          <a:prstGeom prst="line">
            <a:avLst/>
          </a:prstGeom>
          <a:noFill/>
          <a:ln w="38100" cap="flat" cmpd="sng">
            <a:solidFill>
              <a:srgbClr val="EBEBEB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endParaRPr lang="fr-FR" sz="300" dirty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V="1">
            <a:off x="975551" y="5720989"/>
            <a:ext cx="8568903" cy="0"/>
          </a:xfrm>
          <a:prstGeom prst="line">
            <a:avLst/>
          </a:prstGeom>
          <a:noFill/>
          <a:ln w="38100" cap="flat" cmpd="sng">
            <a:solidFill>
              <a:srgbClr val="EBEBEB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endParaRPr lang="fr-FR" sz="300" dirty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  <p:pic>
        <p:nvPicPr>
          <p:cNvPr id="3110" name="Picture 38" descr="image.png"/>
          <p:cNvPicPr>
            <a:picLocks noChangeAspect="1"/>
          </p:cNvPicPr>
          <p:nvPr/>
        </p:nvPicPr>
        <p:blipFill>
          <a:blip r:embed="rId7" cstate="print"/>
          <a:srcRect l="4558" t="5237" r="4524" b="11456"/>
          <a:stretch>
            <a:fillRect/>
          </a:stretch>
        </p:blipFill>
        <p:spPr bwMode="auto">
          <a:xfrm>
            <a:off x="3968005" y="960982"/>
            <a:ext cx="1643609" cy="120304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0" name="AutoShape 2"/>
          <p:cNvSpPr>
            <a:spLocks/>
          </p:cNvSpPr>
          <p:nvPr/>
        </p:nvSpPr>
        <p:spPr bwMode="auto">
          <a:xfrm>
            <a:off x="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41" name="AutoShape 3"/>
          <p:cNvSpPr>
            <a:spLocks/>
          </p:cNvSpPr>
          <p:nvPr/>
        </p:nvSpPr>
        <p:spPr bwMode="auto">
          <a:xfrm>
            <a:off x="67945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98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hoi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7357" y="4390002"/>
            <a:ext cx="2140270" cy="127354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3074" name="Line 2"/>
          <p:cNvSpPr>
            <a:spLocks noChangeShapeType="1"/>
          </p:cNvSpPr>
          <p:nvPr/>
        </p:nvSpPr>
        <p:spPr bwMode="auto">
          <a:xfrm flipV="1">
            <a:off x="970760" y="1889672"/>
            <a:ext cx="8568903" cy="0"/>
          </a:xfrm>
          <a:prstGeom prst="line">
            <a:avLst/>
          </a:prstGeom>
          <a:noFill/>
          <a:ln w="38100" cap="flat" cmpd="sng">
            <a:solidFill>
              <a:srgbClr val="EBEBEB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endParaRPr lang="fr-FR" sz="300" dirty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  <p:pic>
        <p:nvPicPr>
          <p:cNvPr id="3075" name="Picture 3" descr="sens uniqu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3573" y="4390002"/>
            <a:ext cx="2485530" cy="128574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3076" name="AutoShape 4"/>
          <p:cNvSpPr>
            <a:spLocks/>
          </p:cNvSpPr>
          <p:nvPr/>
        </p:nvSpPr>
        <p:spPr bwMode="auto">
          <a:xfrm>
            <a:off x="2127989" y="2175424"/>
            <a:ext cx="2054330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fr-FR" sz="1400" dirty="0">
                <a:solidFill>
                  <a:schemeClr val="tx1"/>
                </a:solidFill>
                <a:latin typeface="Arial Narrow" pitchFamily="34" charset="0"/>
                <a:sym typeface="Arial Narrow" pitchFamily="34" charset="0"/>
              </a:rPr>
              <a:t>est une </a:t>
            </a:r>
            <a:r>
              <a:rPr lang="fr-FR" sz="1400" b="1" dirty="0">
                <a:solidFill>
                  <a:schemeClr val="tx1"/>
                </a:solidFill>
                <a:latin typeface="Arial Narrow" pitchFamily="34" charset="0"/>
                <a:sym typeface="Arial Narrow" pitchFamily="34" charset="0"/>
              </a:rPr>
              <a:t>DROGUE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1547664" y="76799"/>
            <a:ext cx="7006848" cy="773076"/>
          </a:xfrm>
        </p:spPr>
        <p:txBody>
          <a:bodyPr/>
          <a:lstStyle/>
          <a:p>
            <a:pPr algn="ctr"/>
            <a:r>
              <a:rPr lang="fr-FR" sz="5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L’</a:t>
            </a:r>
            <a:r>
              <a:rPr lang="fr-FR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fr-FR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é</a:t>
            </a:r>
            <a:r>
              <a:rPr lang="fr-FR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roïne ?</a:t>
            </a:r>
            <a:endParaRPr lang="fr-FR" sz="5400" dirty="0"/>
          </a:p>
        </p:txBody>
      </p:sp>
      <p:sp>
        <p:nvSpPr>
          <p:cNvPr id="3078" name="AutoShape 6"/>
          <p:cNvSpPr>
            <a:spLocks/>
          </p:cNvSpPr>
          <p:nvPr/>
        </p:nvSpPr>
        <p:spPr bwMode="auto">
          <a:xfrm>
            <a:off x="6318826" y="2175424"/>
            <a:ext cx="2526783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fr-FR" sz="1400" dirty="0">
                <a:latin typeface="Arial Narrow" pitchFamily="34" charset="0"/>
                <a:sym typeface="Arial Narrow" pitchFamily="34" charset="0"/>
              </a:rPr>
              <a:t>est un </a:t>
            </a:r>
            <a:r>
              <a:rPr lang="fr-FR" sz="1400" b="1" dirty="0">
                <a:latin typeface="Arial Narrow" pitchFamily="34" charset="0"/>
                <a:sym typeface="Arial Narrow" pitchFamily="34" charset="0"/>
              </a:rPr>
              <a:t>MEDICAMENT</a:t>
            </a:r>
            <a:endParaRPr lang="fr-FR" sz="1400" dirty="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3223180" y="1961110"/>
            <a:ext cx="373166" cy="239806"/>
          </a:xfrm>
          <a:prstGeom prst="lin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stealth" w="med" len="med"/>
            <a:tailEnd/>
          </a:ln>
          <a:effectLst/>
        </p:spPr>
        <p:txBody>
          <a:bodyPr lIns="0" tIns="0" rIns="0" bIns="0"/>
          <a:lstStyle/>
          <a:p>
            <a:pPr defTabSz="100081"/>
            <a:endParaRPr lang="fr-FR" sz="300" dirty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6342332" y="1961110"/>
            <a:ext cx="367889" cy="250996"/>
          </a:xfrm>
          <a:prstGeom prst="lin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stealth" w="med" len="med"/>
            <a:tailEnd/>
          </a:ln>
          <a:effectLst/>
        </p:spPr>
        <p:txBody>
          <a:bodyPr lIns="0" tIns="0" rIns="0" bIns="0"/>
          <a:lstStyle/>
          <a:p>
            <a:pPr defTabSz="100081"/>
            <a:endParaRPr lang="fr-FR" sz="300" dirty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3081" name="AutoShape 9"/>
          <p:cNvSpPr>
            <a:spLocks/>
          </p:cNvSpPr>
          <p:nvPr/>
        </p:nvSpPr>
        <p:spPr bwMode="auto">
          <a:xfrm rot="16200000">
            <a:off x="1123951" y="1325425"/>
            <a:ext cx="655080" cy="383718"/>
          </a:xfrm>
          <a:prstGeom prst="roundRect">
            <a:avLst>
              <a:gd name="adj" fmla="val 15000"/>
            </a:avLst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340" tIns="8340" rIns="8340" bIns="8340" anchor="ctr"/>
          <a:lstStyle/>
          <a:p>
            <a:pPr defTabSz="100081"/>
            <a:r>
              <a:rPr lang="fr-FR" sz="1000" b="1" dirty="0">
                <a:solidFill>
                  <a:srgbClr val="D6D6D6"/>
                </a:solidFill>
                <a:latin typeface="Arial Narrow" pitchFamily="34" charset="0"/>
                <a:sym typeface="Arial Narrow" pitchFamily="34" charset="0"/>
              </a:rPr>
              <a:t>MOLÉCULE</a:t>
            </a:r>
            <a:endParaRPr lang="fr-FR" sz="1000" dirty="0"/>
          </a:p>
        </p:txBody>
      </p:sp>
      <p:sp>
        <p:nvSpPr>
          <p:cNvPr id="3082" name="AutoShape 10"/>
          <p:cNvSpPr>
            <a:spLocks/>
          </p:cNvSpPr>
          <p:nvPr/>
        </p:nvSpPr>
        <p:spPr bwMode="auto">
          <a:xfrm rot="16200000">
            <a:off x="1182378" y="1993516"/>
            <a:ext cx="537085" cy="383718"/>
          </a:xfrm>
          <a:prstGeom prst="roundRect">
            <a:avLst>
              <a:gd name="adj" fmla="val 15000"/>
            </a:avLst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340" tIns="8340" rIns="8340" bIns="8340" anchor="ctr"/>
          <a:lstStyle/>
          <a:p>
            <a:pPr defTabSz="100081"/>
            <a:r>
              <a:rPr lang="fr-FR" sz="1000" b="1" dirty="0">
                <a:solidFill>
                  <a:srgbClr val="D6D6D6"/>
                </a:solidFill>
                <a:latin typeface="Arial Narrow" pitchFamily="34" charset="0"/>
                <a:sym typeface="Arial Narrow" pitchFamily="34" charset="0"/>
              </a:rPr>
              <a:t>PRODUIT</a:t>
            </a:r>
            <a:endParaRPr lang="fr-FR" sz="1000" dirty="0"/>
          </a:p>
        </p:txBody>
      </p:sp>
      <p:sp>
        <p:nvSpPr>
          <p:cNvPr id="3083" name="AutoShape 11"/>
          <p:cNvSpPr>
            <a:spLocks/>
          </p:cNvSpPr>
          <p:nvPr/>
        </p:nvSpPr>
        <p:spPr bwMode="auto">
          <a:xfrm rot="16200000">
            <a:off x="789728" y="2792934"/>
            <a:ext cx="1342712" cy="383718"/>
          </a:xfrm>
          <a:prstGeom prst="roundRect">
            <a:avLst>
              <a:gd name="adj" fmla="val 15000"/>
            </a:avLst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340" tIns="8340" rIns="8340" bIns="8340" anchor="ctr"/>
          <a:lstStyle/>
          <a:p>
            <a:pPr defTabSz="100081"/>
            <a:r>
              <a:rPr lang="fr-FR" sz="1000" b="1" dirty="0">
                <a:solidFill>
                  <a:srgbClr val="D6D6D6"/>
                </a:solidFill>
                <a:latin typeface="Arial Narrow" pitchFamily="34" charset="0"/>
                <a:sym typeface="Arial Narrow" pitchFamily="34" charset="0"/>
              </a:rPr>
              <a:t>POURVOYEUR</a:t>
            </a:r>
            <a:endParaRPr lang="fr-FR" sz="1000" dirty="0"/>
          </a:p>
        </p:txBody>
      </p:sp>
      <p:sp>
        <p:nvSpPr>
          <p:cNvPr id="3084" name="AutoShape 12"/>
          <p:cNvSpPr>
            <a:spLocks/>
          </p:cNvSpPr>
          <p:nvPr/>
        </p:nvSpPr>
        <p:spPr bwMode="auto">
          <a:xfrm rot="16200000">
            <a:off x="1184493" y="3824166"/>
            <a:ext cx="554142" cy="383718"/>
          </a:xfrm>
          <a:prstGeom prst="roundRect">
            <a:avLst>
              <a:gd name="adj" fmla="val 15000"/>
            </a:avLst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340" tIns="8340" rIns="8340" bIns="8340" anchor="ctr"/>
          <a:lstStyle/>
          <a:p>
            <a:pPr defTabSz="100081"/>
            <a:r>
              <a:rPr lang="fr-FR" sz="1000" b="1" dirty="0">
                <a:solidFill>
                  <a:srgbClr val="D6D6D6"/>
                </a:solidFill>
                <a:latin typeface="Arial Narrow" pitchFamily="34" charset="0"/>
                <a:sym typeface="Arial Narrow" pitchFamily="34" charset="0"/>
              </a:rPr>
              <a:t>OFFRE</a:t>
            </a:r>
            <a:endParaRPr lang="fr-FR" sz="1000" dirty="0"/>
          </a:p>
        </p:txBody>
      </p:sp>
      <p:sp>
        <p:nvSpPr>
          <p:cNvPr id="3085" name="AutoShape 13"/>
          <p:cNvSpPr>
            <a:spLocks/>
          </p:cNvSpPr>
          <p:nvPr/>
        </p:nvSpPr>
        <p:spPr bwMode="auto">
          <a:xfrm>
            <a:off x="1896307" y="3889936"/>
            <a:ext cx="1589552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fr-FR" sz="1400" b="1" dirty="0">
                <a:latin typeface="Arial Narrow" pitchFamily="34" charset="0"/>
                <a:sym typeface="Arial Narrow" pitchFamily="34" charset="0"/>
              </a:rPr>
              <a:t>SUBSTANCE</a:t>
            </a:r>
            <a:endParaRPr lang="fr-FR" sz="1400" dirty="0"/>
          </a:p>
        </p:txBody>
      </p:sp>
      <p:sp>
        <p:nvSpPr>
          <p:cNvPr id="3086" name="AutoShape 14"/>
          <p:cNvSpPr>
            <a:spLocks/>
          </p:cNvSpPr>
          <p:nvPr/>
        </p:nvSpPr>
        <p:spPr bwMode="auto">
          <a:xfrm>
            <a:off x="5768192" y="3889941"/>
            <a:ext cx="3192534" cy="3438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fr-FR" sz="1400" b="1" dirty="0">
                <a:latin typeface="Arial Narrow" pitchFamily="34" charset="0"/>
                <a:sym typeface="Arial Narrow" pitchFamily="34" charset="0"/>
              </a:rPr>
              <a:t>SOINS, SUIVI, SOUTIEN...</a:t>
            </a:r>
          </a:p>
          <a:p>
            <a:r>
              <a:rPr lang="fr-FR" sz="1400" b="1" dirty="0">
                <a:latin typeface="Arial Narrow" pitchFamily="34" charset="0"/>
                <a:sym typeface="Arial Narrow" pitchFamily="34" charset="0"/>
              </a:rPr>
              <a:t>ASSOCIÉS A LA SUBSTITUTION</a:t>
            </a:r>
            <a:endParaRPr lang="fr-FR" dirty="0"/>
          </a:p>
        </p:txBody>
      </p:sp>
      <p:sp>
        <p:nvSpPr>
          <p:cNvPr id="3087" name="AutoShape 15"/>
          <p:cNvSpPr>
            <a:spLocks/>
          </p:cNvSpPr>
          <p:nvPr/>
        </p:nvSpPr>
        <p:spPr bwMode="auto">
          <a:xfrm rot="16200000">
            <a:off x="556404" y="4870008"/>
            <a:ext cx="1782500" cy="376044"/>
          </a:xfrm>
          <a:prstGeom prst="roundRect">
            <a:avLst>
              <a:gd name="adj" fmla="val 15306"/>
            </a:avLst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340" tIns="8340" rIns="8340" bIns="8340" anchor="ctr"/>
          <a:lstStyle/>
          <a:p>
            <a:pPr algn="ctr" defTabSz="100081"/>
            <a:r>
              <a:rPr lang="fr-FR" sz="1000" b="1" dirty="0">
                <a:solidFill>
                  <a:srgbClr val="D6D6D6"/>
                </a:solidFill>
                <a:latin typeface="Arial Narrow" pitchFamily="34" charset="0"/>
                <a:sym typeface="Arial Narrow" pitchFamily="34" charset="0"/>
              </a:rPr>
              <a:t>VOUS TROUVEREZ...</a:t>
            </a:r>
            <a:endParaRPr lang="fr-FR" sz="1000" dirty="0"/>
          </a:p>
        </p:txBody>
      </p:sp>
      <p:sp>
        <p:nvSpPr>
          <p:cNvPr id="3088" name="AutoShape 16"/>
          <p:cNvSpPr>
            <a:spLocks/>
          </p:cNvSpPr>
          <p:nvPr/>
        </p:nvSpPr>
        <p:spPr bwMode="auto">
          <a:xfrm>
            <a:off x="2457991" y="5476869"/>
            <a:ext cx="1724333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r>
              <a:rPr lang="fr-FR" sz="1400" b="1" dirty="0">
                <a:solidFill>
                  <a:srgbClr val="606060"/>
                </a:solidFill>
                <a:latin typeface="Arial Narrow" pitchFamily="34" charset="0"/>
                <a:sym typeface="Arial Narrow" pitchFamily="34" charset="0"/>
              </a:rPr>
              <a:t>...sens unique</a:t>
            </a:r>
            <a:endParaRPr lang="fr-FR" sz="1400" dirty="0"/>
          </a:p>
        </p:txBody>
      </p:sp>
      <p:sp>
        <p:nvSpPr>
          <p:cNvPr id="3089" name="AutoShape 17"/>
          <p:cNvSpPr>
            <a:spLocks/>
          </p:cNvSpPr>
          <p:nvPr/>
        </p:nvSpPr>
        <p:spPr bwMode="auto">
          <a:xfrm>
            <a:off x="6886693" y="5390144"/>
            <a:ext cx="1653345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r>
              <a:rPr lang="fr-FR" sz="1400" b="1" dirty="0">
                <a:solidFill>
                  <a:srgbClr val="606060"/>
                </a:solidFill>
                <a:latin typeface="Arial Narrow" pitchFamily="34" charset="0"/>
                <a:sym typeface="Arial Narrow" pitchFamily="34" charset="0"/>
              </a:rPr>
              <a:t>...alternatives</a:t>
            </a:r>
            <a:endParaRPr lang="fr-FR" sz="1400" dirty="0"/>
          </a:p>
        </p:txBody>
      </p:sp>
      <p:sp>
        <p:nvSpPr>
          <p:cNvPr id="3092" name="AutoShape 20"/>
          <p:cNvSpPr>
            <a:spLocks/>
          </p:cNvSpPr>
          <p:nvPr/>
        </p:nvSpPr>
        <p:spPr bwMode="auto">
          <a:xfrm>
            <a:off x="1551789" y="6237312"/>
            <a:ext cx="3740291" cy="209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fr-FR" sz="1100" dirty="0" smtClean="0">
                <a:latin typeface="Helvetica Neue Thin"/>
                <a:cs typeface="Helvetica Neue Thin"/>
              </a:rPr>
              <a:t>S</a:t>
            </a:r>
            <a:r>
              <a:rPr lang="fr-FR" sz="1100" dirty="0">
                <a:latin typeface="Helvetica Neue Thin"/>
                <a:cs typeface="Helvetica Neue Thin"/>
              </a:rPr>
              <a:t>. Forel, L. Lacroix, I. </a:t>
            </a:r>
            <a:r>
              <a:rPr lang="fr-FR" sz="1100" dirty="0" err="1">
                <a:latin typeface="Helvetica Neue Thin"/>
                <a:cs typeface="Helvetica Neue Thin"/>
              </a:rPr>
              <a:t>Ovan</a:t>
            </a:r>
            <a:r>
              <a:rPr lang="fr-FR" sz="1100" dirty="0">
                <a:latin typeface="Helvetica Neue Thin"/>
                <a:cs typeface="Helvetica Neue Thin"/>
              </a:rPr>
              <a:t>, D. </a:t>
            </a:r>
            <a:r>
              <a:rPr lang="fr-FR" sz="1100" dirty="0" err="1">
                <a:latin typeface="Helvetica Neue Thin"/>
                <a:cs typeface="Helvetica Neue Thin"/>
              </a:rPr>
              <a:t>Zullino</a:t>
            </a:r>
            <a:endParaRPr lang="fr-FR" sz="1100" dirty="0">
              <a:latin typeface="Helvetica Neue Thin"/>
              <a:cs typeface="Helvetica Neue Thin"/>
            </a:endParaRP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971714" y="2461176"/>
            <a:ext cx="8568903" cy="0"/>
          </a:xfrm>
          <a:prstGeom prst="line">
            <a:avLst/>
          </a:prstGeom>
          <a:noFill/>
          <a:ln w="38100" cap="flat" cmpd="sng">
            <a:solidFill>
              <a:srgbClr val="EBEBEB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endParaRPr lang="fr-FR" sz="300" dirty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3094" name="AutoShape 22"/>
          <p:cNvSpPr>
            <a:spLocks/>
          </p:cNvSpPr>
          <p:nvPr/>
        </p:nvSpPr>
        <p:spPr bwMode="auto">
          <a:xfrm>
            <a:off x="4154176" y="2675500"/>
            <a:ext cx="1607778" cy="559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algn="ctr" defTabSz="100081"/>
            <a:r>
              <a:rPr lang="fr-FR" sz="1100" i="1" dirty="0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S’inquiète de son client</a:t>
            </a:r>
          </a:p>
          <a:p>
            <a:pPr algn="ctr" defTabSz="100081"/>
            <a:r>
              <a:rPr lang="fr-FR" sz="1100" i="1" dirty="0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S’adapte à ses besoins</a:t>
            </a:r>
          </a:p>
          <a:p>
            <a:pPr algn="ctr" defTabSz="100081"/>
            <a:r>
              <a:rPr lang="fr-FR" sz="1100" i="1" dirty="0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Veut le revoir</a:t>
            </a:r>
          </a:p>
          <a:p>
            <a:pPr algn="ctr" defTabSz="100081"/>
            <a:r>
              <a:rPr lang="fr-FR" sz="1100" i="1" dirty="0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Connait son produit</a:t>
            </a:r>
          </a:p>
          <a:p>
            <a:pPr algn="ctr" defTabSz="100081"/>
            <a:r>
              <a:rPr lang="fr-FR" sz="1100" i="1" dirty="0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A ses propres attentes</a:t>
            </a:r>
            <a:endParaRPr lang="fr-FR" dirty="0"/>
          </a:p>
        </p:txBody>
      </p:sp>
      <p:pic>
        <p:nvPicPr>
          <p:cNvPr id="3095" name="Picture 23" descr="droppedImage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3578" y="2695830"/>
            <a:ext cx="1265099" cy="996861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3096" name="AutoShape 24"/>
          <p:cNvSpPr>
            <a:spLocks/>
          </p:cNvSpPr>
          <p:nvPr/>
        </p:nvSpPr>
        <p:spPr bwMode="auto">
          <a:xfrm>
            <a:off x="2281631" y="3675623"/>
            <a:ext cx="2125798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fr-FR" sz="1400" dirty="0">
                <a:latin typeface="Arial Narrow" pitchFamily="34" charset="0"/>
                <a:sym typeface="Arial Narrow" pitchFamily="34" charset="0"/>
              </a:rPr>
              <a:t>... un thérapeute ?</a:t>
            </a:r>
            <a:endParaRPr lang="fr-FR" sz="1400" dirty="0"/>
          </a:p>
        </p:txBody>
      </p:sp>
      <p:sp>
        <p:nvSpPr>
          <p:cNvPr id="3097" name="AutoShape 25"/>
          <p:cNvSpPr>
            <a:spLocks/>
          </p:cNvSpPr>
          <p:nvPr/>
        </p:nvSpPr>
        <p:spPr bwMode="auto">
          <a:xfrm>
            <a:off x="2418331" y="2461186"/>
            <a:ext cx="1336778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fr-FR" sz="1400" dirty="0">
                <a:latin typeface="Arial Narrow" pitchFamily="34" charset="0"/>
                <a:sym typeface="Arial Narrow" pitchFamily="34" charset="0"/>
              </a:rPr>
              <a:t>le </a:t>
            </a:r>
            <a:r>
              <a:rPr lang="fr-FR" sz="1400" b="1" dirty="0">
                <a:latin typeface="Arial Narrow" pitchFamily="34" charset="0"/>
                <a:sym typeface="Arial Narrow" pitchFamily="34" charset="0"/>
              </a:rPr>
              <a:t>DEALER</a:t>
            </a:r>
            <a:endParaRPr lang="fr-FR" sz="1400" dirty="0"/>
          </a:p>
        </p:txBody>
      </p:sp>
      <p:pic>
        <p:nvPicPr>
          <p:cNvPr id="3098" name="Picture 26" descr="droppedImage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4087" y="2695830"/>
            <a:ext cx="1734330" cy="996861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3099" name="AutoShape 27"/>
          <p:cNvSpPr>
            <a:spLocks/>
          </p:cNvSpPr>
          <p:nvPr/>
        </p:nvSpPr>
        <p:spPr bwMode="auto">
          <a:xfrm>
            <a:off x="6028991" y="3604189"/>
            <a:ext cx="1582357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fr-FR" dirty="0">
                <a:latin typeface="Arial Narrow" pitchFamily="34" charset="0"/>
                <a:sym typeface="Arial Narrow" pitchFamily="34" charset="0"/>
              </a:rPr>
              <a:t>... </a:t>
            </a:r>
            <a:r>
              <a:rPr lang="fr-FR" sz="1400" dirty="0">
                <a:latin typeface="Arial Narrow" pitchFamily="34" charset="0"/>
                <a:sym typeface="Arial Narrow" pitchFamily="34" charset="0"/>
              </a:rPr>
              <a:t>un dealer ?</a:t>
            </a:r>
            <a:endParaRPr lang="fr-FR" sz="1400" dirty="0"/>
          </a:p>
        </p:txBody>
      </p:sp>
      <p:sp>
        <p:nvSpPr>
          <p:cNvPr id="3100" name="AutoShape 28"/>
          <p:cNvSpPr>
            <a:spLocks/>
          </p:cNvSpPr>
          <p:nvPr/>
        </p:nvSpPr>
        <p:spPr bwMode="auto">
          <a:xfrm>
            <a:off x="6021448" y="2461186"/>
            <a:ext cx="2052891" cy="191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fr-FR" sz="1400" dirty="0">
                <a:latin typeface="Arial Narrow" pitchFamily="34" charset="0"/>
                <a:sym typeface="Arial Narrow" pitchFamily="34" charset="0"/>
              </a:rPr>
              <a:t>le </a:t>
            </a:r>
            <a:r>
              <a:rPr lang="fr-FR" sz="1400" b="1" dirty="0">
                <a:latin typeface="Arial Narrow" pitchFamily="34" charset="0"/>
                <a:sym typeface="Arial Narrow" pitchFamily="34" charset="0"/>
              </a:rPr>
              <a:t>THÉRAPEUTE       </a:t>
            </a:r>
            <a:endParaRPr lang="fr-FR" sz="1400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560377" y="2675500"/>
            <a:ext cx="352541" cy="812493"/>
            <a:chOff x="0" y="0"/>
            <a:chExt cx="1167892" cy="5071815"/>
          </a:xfrm>
        </p:grpSpPr>
        <p:sp>
          <p:nvSpPr>
            <p:cNvPr id="3102" name="AutoShape 30"/>
            <p:cNvSpPr>
              <a:spLocks/>
            </p:cNvSpPr>
            <p:nvPr/>
          </p:nvSpPr>
          <p:spPr bwMode="auto">
            <a:xfrm>
              <a:off x="0" y="0"/>
              <a:ext cx="1037878" cy="49026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0"/>
                  </a:moveTo>
                  <a:lnTo>
                    <a:pt x="10691" y="454"/>
                  </a:lnTo>
                  <a:lnTo>
                    <a:pt x="8917" y="1157"/>
                  </a:lnTo>
                  <a:lnTo>
                    <a:pt x="6915" y="2040"/>
                  </a:lnTo>
                  <a:lnTo>
                    <a:pt x="5555" y="2894"/>
                  </a:lnTo>
                  <a:lnTo>
                    <a:pt x="3924" y="3844"/>
                  </a:lnTo>
                  <a:lnTo>
                    <a:pt x="2961" y="4643"/>
                  </a:lnTo>
                  <a:lnTo>
                    <a:pt x="2604" y="4845"/>
                  </a:lnTo>
                  <a:lnTo>
                    <a:pt x="1865" y="5761"/>
                  </a:lnTo>
                  <a:lnTo>
                    <a:pt x="1004" y="6570"/>
                  </a:lnTo>
                  <a:lnTo>
                    <a:pt x="137" y="7644"/>
                  </a:lnTo>
                  <a:lnTo>
                    <a:pt x="172" y="8419"/>
                  </a:lnTo>
                  <a:lnTo>
                    <a:pt x="0" y="9126"/>
                  </a:lnTo>
                  <a:lnTo>
                    <a:pt x="224" y="9735"/>
                  </a:lnTo>
                  <a:lnTo>
                    <a:pt x="224" y="10635"/>
                  </a:lnTo>
                  <a:lnTo>
                    <a:pt x="534" y="11492"/>
                  </a:lnTo>
                  <a:lnTo>
                    <a:pt x="1171" y="12332"/>
                  </a:lnTo>
                  <a:lnTo>
                    <a:pt x="1900" y="13199"/>
                  </a:lnTo>
                  <a:lnTo>
                    <a:pt x="2852" y="13999"/>
                  </a:lnTo>
                  <a:lnTo>
                    <a:pt x="3368" y="14565"/>
                  </a:lnTo>
                  <a:lnTo>
                    <a:pt x="4637" y="15338"/>
                  </a:lnTo>
                  <a:lnTo>
                    <a:pt x="5486" y="15873"/>
                  </a:lnTo>
                  <a:lnTo>
                    <a:pt x="6566" y="16426"/>
                  </a:lnTo>
                  <a:lnTo>
                    <a:pt x="7570" y="16888"/>
                  </a:lnTo>
                  <a:lnTo>
                    <a:pt x="8522" y="17375"/>
                  </a:lnTo>
                  <a:lnTo>
                    <a:pt x="9391" y="17830"/>
                  </a:lnTo>
                  <a:lnTo>
                    <a:pt x="10861" y="18444"/>
                  </a:lnTo>
                  <a:lnTo>
                    <a:pt x="12726" y="19041"/>
                  </a:lnTo>
                  <a:lnTo>
                    <a:pt x="14338" y="19665"/>
                  </a:lnTo>
                  <a:lnTo>
                    <a:pt x="16216" y="20164"/>
                  </a:lnTo>
                  <a:lnTo>
                    <a:pt x="18323" y="20753"/>
                  </a:lnTo>
                  <a:lnTo>
                    <a:pt x="19654" y="21168"/>
                  </a:lnTo>
                  <a:lnTo>
                    <a:pt x="21600" y="21600"/>
                  </a:lnTo>
                </a:path>
              </a:pathLst>
            </a:custGeom>
            <a:noFill/>
            <a:ln w="762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127881"/>
              <a:endParaRPr lang="fr-FR" sz="9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 flipH="1" flipV="1">
              <a:off x="1026343" y="4890492"/>
              <a:ext cx="141549" cy="181323"/>
            </a:xfrm>
            <a:prstGeom prst="line">
              <a:avLst/>
            </a:prstGeom>
            <a:noFill/>
            <a:ln w="1270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</p:spPr>
          <p:txBody>
            <a:bodyPr lIns="0" tIns="0" rIns="0" bIns="0"/>
            <a:lstStyle/>
            <a:p>
              <a:pPr defTabSz="100081"/>
              <a:endParaRPr lang="fr-FR" sz="300" dirty="0">
                <a:solidFill>
                  <a:srgbClr val="000000"/>
                </a:solidFill>
                <a:latin typeface="Helvetica" charset="0"/>
                <a:sym typeface="Helvetica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 flipH="1">
            <a:off x="5894821" y="2675500"/>
            <a:ext cx="352541" cy="812239"/>
            <a:chOff x="0" y="0"/>
            <a:chExt cx="1167892" cy="5071815"/>
          </a:xfrm>
        </p:grpSpPr>
        <p:sp>
          <p:nvSpPr>
            <p:cNvPr id="3105" name="AutoShape 33"/>
            <p:cNvSpPr>
              <a:spLocks/>
            </p:cNvSpPr>
            <p:nvPr/>
          </p:nvSpPr>
          <p:spPr bwMode="auto">
            <a:xfrm>
              <a:off x="0" y="0"/>
              <a:ext cx="1037878" cy="49026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0"/>
                  </a:moveTo>
                  <a:lnTo>
                    <a:pt x="10691" y="454"/>
                  </a:lnTo>
                  <a:lnTo>
                    <a:pt x="8917" y="1157"/>
                  </a:lnTo>
                  <a:lnTo>
                    <a:pt x="6915" y="2040"/>
                  </a:lnTo>
                  <a:lnTo>
                    <a:pt x="5555" y="2894"/>
                  </a:lnTo>
                  <a:lnTo>
                    <a:pt x="3924" y="3844"/>
                  </a:lnTo>
                  <a:lnTo>
                    <a:pt x="2961" y="4643"/>
                  </a:lnTo>
                  <a:lnTo>
                    <a:pt x="2604" y="4845"/>
                  </a:lnTo>
                  <a:lnTo>
                    <a:pt x="1865" y="5761"/>
                  </a:lnTo>
                  <a:lnTo>
                    <a:pt x="1004" y="6570"/>
                  </a:lnTo>
                  <a:lnTo>
                    <a:pt x="137" y="7644"/>
                  </a:lnTo>
                  <a:lnTo>
                    <a:pt x="172" y="8419"/>
                  </a:lnTo>
                  <a:lnTo>
                    <a:pt x="0" y="9126"/>
                  </a:lnTo>
                  <a:lnTo>
                    <a:pt x="224" y="9735"/>
                  </a:lnTo>
                  <a:lnTo>
                    <a:pt x="224" y="10635"/>
                  </a:lnTo>
                  <a:lnTo>
                    <a:pt x="534" y="11492"/>
                  </a:lnTo>
                  <a:lnTo>
                    <a:pt x="1171" y="12332"/>
                  </a:lnTo>
                  <a:lnTo>
                    <a:pt x="1900" y="13199"/>
                  </a:lnTo>
                  <a:lnTo>
                    <a:pt x="2852" y="13999"/>
                  </a:lnTo>
                  <a:lnTo>
                    <a:pt x="3368" y="14565"/>
                  </a:lnTo>
                  <a:lnTo>
                    <a:pt x="4637" y="15338"/>
                  </a:lnTo>
                  <a:lnTo>
                    <a:pt x="5486" y="15873"/>
                  </a:lnTo>
                  <a:lnTo>
                    <a:pt x="6566" y="16426"/>
                  </a:lnTo>
                  <a:lnTo>
                    <a:pt x="7570" y="16888"/>
                  </a:lnTo>
                  <a:lnTo>
                    <a:pt x="8522" y="17375"/>
                  </a:lnTo>
                  <a:lnTo>
                    <a:pt x="9391" y="17830"/>
                  </a:lnTo>
                  <a:lnTo>
                    <a:pt x="10861" y="18444"/>
                  </a:lnTo>
                  <a:lnTo>
                    <a:pt x="12726" y="19041"/>
                  </a:lnTo>
                  <a:lnTo>
                    <a:pt x="14338" y="19665"/>
                  </a:lnTo>
                  <a:lnTo>
                    <a:pt x="16216" y="20164"/>
                  </a:lnTo>
                  <a:lnTo>
                    <a:pt x="18323" y="20753"/>
                  </a:lnTo>
                  <a:lnTo>
                    <a:pt x="19654" y="21168"/>
                  </a:lnTo>
                  <a:lnTo>
                    <a:pt x="21600" y="21600"/>
                  </a:lnTo>
                </a:path>
              </a:pathLst>
            </a:custGeom>
            <a:noFill/>
            <a:ln w="762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127881"/>
              <a:endParaRPr lang="fr-FR" sz="9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 flipH="1" flipV="1">
              <a:off x="1026343" y="4890492"/>
              <a:ext cx="141549" cy="181323"/>
            </a:xfrm>
            <a:prstGeom prst="line">
              <a:avLst/>
            </a:prstGeom>
            <a:noFill/>
            <a:ln w="1270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</p:spPr>
          <p:txBody>
            <a:bodyPr lIns="0" tIns="0" rIns="0" bIns="0"/>
            <a:lstStyle/>
            <a:p>
              <a:pPr defTabSz="100081"/>
              <a:endParaRPr lang="fr-FR" sz="300" dirty="0">
                <a:solidFill>
                  <a:srgbClr val="000000"/>
                </a:solidFill>
                <a:latin typeface="Helvetica" charset="0"/>
                <a:sym typeface="Helvetica" charset="0"/>
              </a:endParaRPr>
            </a:p>
          </p:txBody>
        </p:sp>
      </p:grpSp>
      <p:sp>
        <p:nvSpPr>
          <p:cNvPr id="3107" name="Line 35"/>
          <p:cNvSpPr>
            <a:spLocks noChangeShapeType="1"/>
          </p:cNvSpPr>
          <p:nvPr/>
        </p:nvSpPr>
        <p:spPr bwMode="auto">
          <a:xfrm flipV="1">
            <a:off x="971714" y="3889936"/>
            <a:ext cx="8568903" cy="0"/>
          </a:xfrm>
          <a:prstGeom prst="line">
            <a:avLst/>
          </a:prstGeom>
          <a:noFill/>
          <a:ln w="38100" cap="flat" cmpd="sng">
            <a:solidFill>
              <a:srgbClr val="EBEBEB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endParaRPr lang="fr-FR" sz="300" dirty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V="1">
            <a:off x="975551" y="4318564"/>
            <a:ext cx="8568903" cy="0"/>
          </a:xfrm>
          <a:prstGeom prst="line">
            <a:avLst/>
          </a:prstGeom>
          <a:noFill/>
          <a:ln w="38100" cap="flat" cmpd="sng">
            <a:solidFill>
              <a:srgbClr val="EBEBEB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endParaRPr lang="fr-FR" sz="300" dirty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V="1">
            <a:off x="975551" y="5720989"/>
            <a:ext cx="8568903" cy="0"/>
          </a:xfrm>
          <a:prstGeom prst="line">
            <a:avLst/>
          </a:prstGeom>
          <a:noFill/>
          <a:ln w="38100" cap="flat" cmpd="sng">
            <a:solidFill>
              <a:srgbClr val="EBEBEB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endParaRPr lang="fr-FR" sz="300" dirty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40" name="AutoShape 2"/>
          <p:cNvSpPr>
            <a:spLocks/>
          </p:cNvSpPr>
          <p:nvPr/>
        </p:nvSpPr>
        <p:spPr bwMode="auto">
          <a:xfrm>
            <a:off x="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41" name="AutoShape 3"/>
          <p:cNvSpPr>
            <a:spLocks/>
          </p:cNvSpPr>
          <p:nvPr/>
        </p:nvSpPr>
        <p:spPr bwMode="auto">
          <a:xfrm>
            <a:off x="67945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944" y="764704"/>
            <a:ext cx="1656184" cy="1656184"/>
          </a:xfrm>
          <a:prstGeom prst="rect">
            <a:avLst/>
          </a:prstGeom>
        </p:spPr>
      </p:pic>
      <p:sp>
        <p:nvSpPr>
          <p:cNvPr id="43" name="AutoShape 18"/>
          <p:cNvSpPr>
            <a:spLocks/>
          </p:cNvSpPr>
          <p:nvPr/>
        </p:nvSpPr>
        <p:spPr bwMode="auto">
          <a:xfrm>
            <a:off x="1763688" y="5715323"/>
            <a:ext cx="3105238" cy="2339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r>
              <a:rPr lang="fr-FR" sz="2000" b="1" dirty="0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Avez-vous le choix ?</a:t>
            </a:r>
            <a:endParaRPr lang="fr-FR" sz="2000" dirty="0"/>
          </a:p>
        </p:txBody>
      </p:sp>
      <p:sp>
        <p:nvSpPr>
          <p:cNvPr id="44" name="AutoShape 19"/>
          <p:cNvSpPr>
            <a:spLocks/>
          </p:cNvSpPr>
          <p:nvPr/>
        </p:nvSpPr>
        <p:spPr bwMode="auto">
          <a:xfrm>
            <a:off x="6583438" y="5715323"/>
            <a:ext cx="2971416" cy="2339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100081"/>
            <a:r>
              <a:rPr lang="fr-FR" sz="2000" b="1" dirty="0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Vous avez le choix !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218767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67945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223" name="TextBox 9222"/>
          <p:cNvSpPr txBox="1"/>
          <p:nvPr/>
        </p:nvSpPr>
        <p:spPr>
          <a:xfrm>
            <a:off x="1547664" y="188640"/>
            <a:ext cx="5878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Helvetica Neue Black Condensed"/>
                <a:cs typeface="Helvetica Neue Black Condensed"/>
              </a:rPr>
              <a:t>Dispositif</a:t>
            </a:r>
            <a:r>
              <a:rPr lang="en-US" sz="5400" dirty="0" smtClean="0">
                <a:latin typeface="Helvetica Neue Black Condensed"/>
                <a:cs typeface="Helvetica Neue Black Condensed"/>
              </a:rPr>
              <a:t> </a:t>
            </a:r>
            <a:r>
              <a:rPr lang="en-US" sz="5400" dirty="0" err="1" smtClean="0">
                <a:latin typeface="Helvetica Neue Black Condensed"/>
                <a:cs typeface="Helvetica Neue Black Condensed"/>
              </a:rPr>
              <a:t>d’accueil</a:t>
            </a:r>
            <a:endParaRPr lang="en-US" sz="5400" dirty="0">
              <a:latin typeface="Helvetica Neue Black Condensed"/>
              <a:cs typeface="Helvetica Neue Black Condensed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2910" y="3143248"/>
            <a:ext cx="3740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dirty="0" smtClean="0"/>
              <a:t>2 infirmiers</a:t>
            </a:r>
            <a:endParaRPr lang="fr-CH" sz="4400" dirty="0"/>
          </a:p>
        </p:txBody>
      </p:sp>
      <p:pic>
        <p:nvPicPr>
          <p:cNvPr id="26638" name="Picture 14" descr="http://www.justacote.com/photos_entreprises/le-rendez-vous-vesubien-roquebilliere-1265639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3919781" cy="35719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67945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pic>
        <p:nvPicPr>
          <p:cNvPr id="5" name="Picture 4" descr="L'ENTRETIEN D'ACCUEIL - copi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04" y="260648"/>
            <a:ext cx="7806908" cy="58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67945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pic>
        <p:nvPicPr>
          <p:cNvPr id="9220" name="Picture 92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340768"/>
            <a:ext cx="4711933" cy="4680520"/>
          </a:xfrm>
          <a:prstGeom prst="rect">
            <a:avLst/>
          </a:prstGeom>
        </p:spPr>
      </p:pic>
      <p:pic>
        <p:nvPicPr>
          <p:cNvPr id="9222" name="Picture 9221"/>
          <p:cNvPicPr>
            <a:picLocks noChangeAspect="1"/>
          </p:cNvPicPr>
          <p:nvPr/>
        </p:nvPicPr>
        <p:blipFill rotWithShape="1">
          <a:blip r:embed="rId4"/>
          <a:srcRect b="2922"/>
          <a:stretch/>
        </p:blipFill>
        <p:spPr>
          <a:xfrm>
            <a:off x="4788024" y="1340768"/>
            <a:ext cx="4608512" cy="4664354"/>
          </a:xfrm>
          <a:prstGeom prst="rect">
            <a:avLst/>
          </a:prstGeom>
        </p:spPr>
      </p:pic>
      <p:sp>
        <p:nvSpPr>
          <p:cNvPr id="9223" name="TextBox 9222"/>
          <p:cNvSpPr txBox="1"/>
          <p:nvPr/>
        </p:nvSpPr>
        <p:spPr>
          <a:xfrm>
            <a:off x="1547664" y="188640"/>
            <a:ext cx="7007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Helvetica Neue Black Condensed"/>
                <a:cs typeface="Helvetica Neue Black Condensed"/>
              </a:rPr>
              <a:t>Un </a:t>
            </a:r>
            <a:r>
              <a:rPr lang="en-US" sz="5400" dirty="0" err="1" smtClean="0">
                <a:latin typeface="Helvetica Neue Black Condensed"/>
                <a:cs typeface="Helvetica Neue Black Condensed"/>
              </a:rPr>
              <a:t>accueil</a:t>
            </a:r>
            <a:r>
              <a:rPr lang="en-US" sz="5400" dirty="0" smtClean="0">
                <a:latin typeface="Helvetica Neue Black Condensed"/>
                <a:cs typeface="Helvetica Neue Black Condensed"/>
              </a:rPr>
              <a:t> </a:t>
            </a:r>
            <a:r>
              <a:rPr lang="en-US" sz="5400" dirty="0" err="1" smtClean="0">
                <a:latin typeface="Helvetica Neue Black Condensed"/>
                <a:cs typeface="Helvetica Neue Black Condensed"/>
              </a:rPr>
              <a:t>individualisé</a:t>
            </a:r>
            <a:endParaRPr lang="en-US" sz="5400" dirty="0">
              <a:latin typeface="Helvetica Neue Black Condensed"/>
              <a:cs typeface="Helvetica Neue Black Condensed"/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67945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47664" y="188640"/>
            <a:ext cx="1762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Helvetica Neue Black Condensed"/>
                <a:cs typeface="Helvetica Neue Black Condensed"/>
              </a:rPr>
              <a:t>Profil</a:t>
            </a:r>
            <a:endParaRPr lang="en-US" sz="5400" dirty="0">
              <a:latin typeface="Helvetica Neue Black Condensed"/>
              <a:cs typeface="Helvetica Neue Black Condensed"/>
            </a:endParaRPr>
          </a:p>
        </p:txBody>
      </p:sp>
      <p:graphicFrame>
        <p:nvGraphicFramePr>
          <p:cNvPr id="5" name="Graphique 4"/>
          <p:cNvGraphicFramePr/>
          <p:nvPr/>
        </p:nvGraphicFramePr>
        <p:xfrm>
          <a:off x="1524000" y="1397000"/>
          <a:ext cx="3619504" cy="424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643570" y="1428736"/>
            <a:ext cx="328614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150" b="1" dirty="0" smtClean="0"/>
              <a:t>Age</a:t>
            </a:r>
          </a:p>
          <a:p>
            <a:endParaRPr lang="fr-CH" dirty="0" smtClean="0"/>
          </a:p>
          <a:p>
            <a:r>
              <a:rPr lang="fr-CH" sz="2000" dirty="0" smtClean="0"/>
              <a:t>Moyenne : 37 ans</a:t>
            </a:r>
          </a:p>
          <a:p>
            <a:r>
              <a:rPr lang="fr-CH" sz="2000" dirty="0" smtClean="0"/>
              <a:t>Première cure : 31 ans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114938182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67945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47664" y="188640"/>
            <a:ext cx="1762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Helvetica Neue Black Condensed"/>
                <a:cs typeface="Helvetica Neue Black Condensed"/>
              </a:rPr>
              <a:t>Profil</a:t>
            </a:r>
            <a:endParaRPr lang="en-US" sz="5400" dirty="0">
              <a:latin typeface="Helvetica Neue Black Condensed"/>
              <a:cs typeface="Helvetica Neue Black Condensed"/>
            </a:endParaRPr>
          </a:p>
        </p:txBody>
      </p:sp>
      <p:graphicFrame>
        <p:nvGraphicFramePr>
          <p:cNvPr id="5" name="Graphique 4"/>
          <p:cNvGraphicFramePr/>
          <p:nvPr/>
        </p:nvGraphicFramePr>
        <p:xfrm>
          <a:off x="1524000" y="1397000"/>
          <a:ext cx="3619504" cy="424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/>
        </p:nvGraphicFramePr>
        <p:xfrm>
          <a:off x="5286380" y="1357298"/>
          <a:ext cx="3619504" cy="424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938182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679450" y="-12700"/>
            <a:ext cx="679450" cy="137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64B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1800">
              <a:latin typeface="FranklinGothic-Book" charset="0"/>
              <a:cs typeface="FranklinGothic-Book" charset="0"/>
              <a:sym typeface="FranklinGothic-Book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47664" y="188640"/>
            <a:ext cx="1762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Helvetica Neue Black Condensed"/>
                <a:cs typeface="Helvetica Neue Black Condensed"/>
              </a:rPr>
              <a:t>Profil</a:t>
            </a:r>
            <a:endParaRPr lang="en-US" sz="5400" dirty="0">
              <a:latin typeface="Helvetica Neue Black Condensed"/>
              <a:cs typeface="Helvetica Neue Black Condensed"/>
            </a:endParaRPr>
          </a:p>
        </p:txBody>
      </p:sp>
      <p:graphicFrame>
        <p:nvGraphicFramePr>
          <p:cNvPr id="8" name="Espace réservé du contenu 5"/>
          <p:cNvGraphicFramePr>
            <a:graphicFrameLocks noGrp="1"/>
          </p:cNvGraphicFramePr>
          <p:nvPr>
            <p:ph sz="half" idx="4294967295"/>
          </p:nvPr>
        </p:nvGraphicFramePr>
        <p:xfrm>
          <a:off x="428596" y="1428736"/>
          <a:ext cx="564360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/>
          <p:nvPr/>
        </p:nvGraphicFramePr>
        <p:xfrm>
          <a:off x="6143636" y="1357298"/>
          <a:ext cx="278608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938182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7B7E"/>
      </a:accent1>
      <a:accent2>
        <a:srgbClr val="F96A1B"/>
      </a:accent2>
      <a:accent3>
        <a:srgbClr val="FFFFFF"/>
      </a:accent3>
      <a:accent4>
        <a:srgbClr val="000000"/>
      </a:accent4>
      <a:accent5>
        <a:srgbClr val="BEBFC0"/>
      </a:accent5>
      <a:accent6>
        <a:srgbClr val="E25F1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7B7E"/>
      </a:accent1>
      <a:accent2>
        <a:srgbClr val="F96A1B"/>
      </a:accent2>
      <a:accent3>
        <a:srgbClr val="FFFFFF"/>
      </a:accent3>
      <a:accent4>
        <a:srgbClr val="000000"/>
      </a:accent4>
      <a:accent5>
        <a:srgbClr val="BEBFC0"/>
      </a:accent5>
      <a:accent6>
        <a:srgbClr val="E25F17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7A7A7"/>
    </a:dk2>
    <a:lt2>
      <a:srgbClr val="535353"/>
    </a:lt2>
    <a:accent1>
      <a:srgbClr val="797B7E"/>
    </a:accent1>
    <a:accent2>
      <a:srgbClr val="F96A1B"/>
    </a:accent2>
    <a:accent3>
      <a:srgbClr val="FFFFFF"/>
    </a:accent3>
    <a:accent4>
      <a:srgbClr val="000000"/>
    </a:accent4>
    <a:accent5>
      <a:srgbClr val="BEBFC0"/>
    </a:accent5>
    <a:accent6>
      <a:srgbClr val="E25F17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ＭＳ Ｐゴシック"/>
      <a:cs typeface="Helvetica"/>
    </a:majorFont>
    <a:minorFont>
      <a:latin typeface="Helvetica"/>
      <a:ea typeface="ＭＳ Ｐゴシック"/>
      <a:cs typeface="Helvetic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7A7A7"/>
    </a:dk2>
    <a:lt2>
      <a:srgbClr val="535353"/>
    </a:lt2>
    <a:accent1>
      <a:srgbClr val="797B7E"/>
    </a:accent1>
    <a:accent2>
      <a:srgbClr val="F96A1B"/>
    </a:accent2>
    <a:accent3>
      <a:srgbClr val="FFFFFF"/>
    </a:accent3>
    <a:accent4>
      <a:srgbClr val="000000"/>
    </a:accent4>
    <a:accent5>
      <a:srgbClr val="BEBFC0"/>
    </a:accent5>
    <a:accent6>
      <a:srgbClr val="E25F17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ＭＳ Ｐゴシック"/>
      <a:cs typeface="Helvetica"/>
    </a:majorFont>
    <a:minorFont>
      <a:latin typeface="Helvetica"/>
      <a:ea typeface="ＭＳ Ｐゴシック"/>
      <a:cs typeface="Helvetic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7A7A7"/>
    </a:dk2>
    <a:lt2>
      <a:srgbClr val="535353"/>
    </a:lt2>
    <a:accent1>
      <a:srgbClr val="797B7E"/>
    </a:accent1>
    <a:accent2>
      <a:srgbClr val="F96A1B"/>
    </a:accent2>
    <a:accent3>
      <a:srgbClr val="FFFFFF"/>
    </a:accent3>
    <a:accent4>
      <a:srgbClr val="000000"/>
    </a:accent4>
    <a:accent5>
      <a:srgbClr val="BEBFC0"/>
    </a:accent5>
    <a:accent6>
      <a:srgbClr val="E25F17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ＭＳ Ｐゴシック"/>
      <a:cs typeface="Helvetica"/>
    </a:majorFont>
    <a:minorFont>
      <a:latin typeface="Helvetica"/>
      <a:ea typeface="ＭＳ Ｐゴシック"/>
      <a:cs typeface="Helvetic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7A7A7"/>
    </a:dk2>
    <a:lt2>
      <a:srgbClr val="535353"/>
    </a:lt2>
    <a:accent1>
      <a:srgbClr val="797B7E"/>
    </a:accent1>
    <a:accent2>
      <a:srgbClr val="F96A1B"/>
    </a:accent2>
    <a:accent3>
      <a:srgbClr val="FFFFFF"/>
    </a:accent3>
    <a:accent4>
      <a:srgbClr val="000000"/>
    </a:accent4>
    <a:accent5>
      <a:srgbClr val="BEBFC0"/>
    </a:accent5>
    <a:accent6>
      <a:srgbClr val="E25F17"/>
    </a:accent6>
    <a:hlink>
      <a:srgbClr val="0000FF"/>
    </a:hlink>
    <a:folHlink>
      <a:srgbClr val="FF00FF"/>
    </a:folHlink>
  </a:clrScheme>
  <a:fontScheme name="Office Theme">
    <a:majorFont>
      <a:latin typeface="Helvetica"/>
      <a:ea typeface="ＭＳ Ｐゴシック"/>
      <a:cs typeface="Helvetica"/>
    </a:majorFont>
    <a:minorFont>
      <a:latin typeface="Helvetica"/>
      <a:ea typeface="ＭＳ Ｐゴシック"/>
      <a:cs typeface="Helvetic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6179</TotalTime>
  <Words>262</Words>
  <Application>Microsoft Macintosh PowerPoint</Application>
  <PresentationFormat>Présentation à l'écran (4:3)</PresentationFormat>
  <Paragraphs>75</Paragraphs>
  <Slides>17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Office Theme</vt:lpstr>
      <vt:lpstr>LOGIQUE DE RUE,  LOGIQUE DE SOINS </vt:lpstr>
      <vt:lpstr>La Méthadone ?</vt:lpstr>
      <vt:lpstr>L’héroïne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 TO THE PATIENTS A solution focused brief therapy model involving patients and caregivers  as a way of institutional change in an opiates substitution clinic</dc:title>
  <dc:creator>CALZADA RIBALTA Gerard</dc:creator>
  <cp:lastModifiedBy>Sebastien Forel</cp:lastModifiedBy>
  <cp:revision>109</cp:revision>
  <dcterms:modified xsi:type="dcterms:W3CDTF">2014-03-19T21:25:31Z</dcterms:modified>
</cp:coreProperties>
</file>