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72" r:id="rId10"/>
    <p:sldId id="268" r:id="rId11"/>
    <p:sldId id="273" r:id="rId12"/>
    <p:sldId id="269" r:id="rId13"/>
    <p:sldId id="274" r:id="rId14"/>
    <p:sldId id="270" r:id="rId15"/>
    <p:sldId id="271" r:id="rId16"/>
    <p:sldId id="276" r:id="rId17"/>
    <p:sldId id="275" r:id="rId18"/>
    <p:sldId id="277" r:id="rId19"/>
    <p:sldId id="282" r:id="rId20"/>
    <p:sldId id="283" r:id="rId21"/>
    <p:sldId id="280" r:id="rId22"/>
    <p:sldId id="279" r:id="rId23"/>
    <p:sldId id="284" r:id="rId24"/>
    <p:sldId id="28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4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euille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title>
      <c:layout/>
      <c:txPr>
        <a:bodyPr/>
        <a:lstStyle/>
        <a:p>
          <a:pPr>
            <a:defRPr lang="fr-CH"/>
          </a:pPr>
          <a:endParaRPr lang="fr-FR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oui</c:v>
                </c:pt>
              </c:strCache>
            </c:strRef>
          </c:tx>
          <c:cat>
            <c:strRef>
              <c:f>Feuil1!$A$2:$A$7</c:f>
              <c:strCache>
                <c:ptCount val="6"/>
                <c:pt idx="0">
                  <c:v>conjoint</c:v>
                </c:pt>
                <c:pt idx="1">
                  <c:v>famille</c:v>
                </c:pt>
                <c:pt idx="2">
                  <c:v>employeur</c:v>
                </c:pt>
                <c:pt idx="3">
                  <c:v>Mandat</c:v>
                </c:pt>
                <c:pt idx="4">
                  <c:v>mandat conditonnel</c:v>
                </c:pt>
                <c:pt idx="5">
                  <c:v>SCAN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19</c:v>
                </c:pt>
                <c:pt idx="1">
                  <c:v>22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shape val="cylinder"/>
        <c:axId val="54567296"/>
        <c:axId val="54568832"/>
        <c:axId val="0"/>
      </c:bar3DChart>
      <c:catAx>
        <c:axId val="545672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54568832"/>
        <c:crosses val="autoZero"/>
        <c:auto val="1"/>
        <c:lblAlgn val="ctr"/>
        <c:lblOffset val="100"/>
      </c:catAx>
      <c:valAx>
        <c:axId val="545688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545672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plotArea>
      <c:layout/>
      <c:bar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toujours</c:v>
                </c:pt>
              </c:strCache>
            </c:strRef>
          </c:tx>
          <c:cat>
            <c:strRef>
              <c:f>Feuil1!$A$2:$A$8</c:f>
              <c:strCache>
                <c:ptCount val="7"/>
                <c:pt idx="0">
                  <c:v>falsifier</c:v>
                </c:pt>
                <c:pt idx="1">
                  <c:v>manquer RDV</c:v>
                </c:pt>
                <c:pt idx="2">
                  <c:v>cacher conso</c:v>
                </c:pt>
                <c:pt idx="3">
                  <c:v>conso +</c:v>
                </c:pt>
                <c:pt idx="4">
                  <c:v>aucun effet</c:v>
                </c:pt>
                <c:pt idx="5">
                  <c:v>dimin conso</c:v>
                </c:pt>
                <c:pt idx="6">
                  <c:v>aidé parler conso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10.5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souvent</c:v>
                </c:pt>
              </c:strCache>
            </c:strRef>
          </c:tx>
          <c:cat>
            <c:strRef>
              <c:f>Feuil1!$A$2:$A$8</c:f>
              <c:strCache>
                <c:ptCount val="7"/>
                <c:pt idx="0">
                  <c:v>falsifier</c:v>
                </c:pt>
                <c:pt idx="1">
                  <c:v>manquer RDV</c:v>
                </c:pt>
                <c:pt idx="2">
                  <c:v>cacher conso</c:v>
                </c:pt>
                <c:pt idx="3">
                  <c:v>conso +</c:v>
                </c:pt>
                <c:pt idx="4">
                  <c:v>aucun effet</c:v>
                </c:pt>
                <c:pt idx="5">
                  <c:v>dimin conso</c:v>
                </c:pt>
                <c:pt idx="6">
                  <c:v>aidé parler conso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42.1</c:v>
                </c:pt>
                <c:pt idx="1">
                  <c:v>52.6</c:v>
                </c:pt>
                <c:pt idx="2">
                  <c:v>78.900000000000006</c:v>
                </c:pt>
                <c:pt idx="3">
                  <c:v>0</c:v>
                </c:pt>
                <c:pt idx="4">
                  <c:v>31.6</c:v>
                </c:pt>
                <c:pt idx="5">
                  <c:v>0</c:v>
                </c:pt>
                <c:pt idx="6">
                  <c:v>21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parfois</c:v>
                </c:pt>
              </c:strCache>
            </c:strRef>
          </c:tx>
          <c:cat>
            <c:strRef>
              <c:f>Feuil1!$A$2:$A$8</c:f>
              <c:strCache>
                <c:ptCount val="7"/>
                <c:pt idx="0">
                  <c:v>falsifier</c:v>
                </c:pt>
                <c:pt idx="1">
                  <c:v>manquer RDV</c:v>
                </c:pt>
                <c:pt idx="2">
                  <c:v>cacher conso</c:v>
                </c:pt>
                <c:pt idx="3">
                  <c:v>conso +</c:v>
                </c:pt>
                <c:pt idx="4">
                  <c:v>aucun effet</c:v>
                </c:pt>
                <c:pt idx="5">
                  <c:v>dimin conso</c:v>
                </c:pt>
                <c:pt idx="6">
                  <c:v>aidé parler conso</c:v>
                </c:pt>
              </c:strCache>
            </c:strRef>
          </c:cat>
          <c:val>
            <c:numRef>
              <c:f>Feuil1!$D$2:$D$8</c:f>
              <c:numCache>
                <c:formatCode>General</c:formatCode>
                <c:ptCount val="7"/>
                <c:pt idx="0">
                  <c:v>57.9</c:v>
                </c:pt>
                <c:pt idx="1">
                  <c:v>31.6</c:v>
                </c:pt>
                <c:pt idx="2">
                  <c:v>5.3</c:v>
                </c:pt>
                <c:pt idx="3">
                  <c:v>21</c:v>
                </c:pt>
                <c:pt idx="4">
                  <c:v>57.9</c:v>
                </c:pt>
                <c:pt idx="5">
                  <c:v>84.2</c:v>
                </c:pt>
                <c:pt idx="6">
                  <c:v>79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jamais</c:v>
                </c:pt>
              </c:strCache>
            </c:strRef>
          </c:tx>
          <c:cat>
            <c:strRef>
              <c:f>Feuil1!$A$2:$A$8</c:f>
              <c:strCache>
                <c:ptCount val="7"/>
                <c:pt idx="0">
                  <c:v>falsifier</c:v>
                </c:pt>
                <c:pt idx="1">
                  <c:v>manquer RDV</c:v>
                </c:pt>
                <c:pt idx="2">
                  <c:v>cacher conso</c:v>
                </c:pt>
                <c:pt idx="3">
                  <c:v>conso +</c:v>
                </c:pt>
                <c:pt idx="4">
                  <c:v>aucun effet</c:v>
                </c:pt>
                <c:pt idx="5">
                  <c:v>dimin conso</c:v>
                </c:pt>
                <c:pt idx="6">
                  <c:v>aidé parler conso</c:v>
                </c:pt>
              </c:strCache>
            </c:strRef>
          </c:cat>
          <c:val>
            <c:numRef>
              <c:f>Feuil1!$E$2:$E$8</c:f>
              <c:numCache>
                <c:formatCode>General</c:formatCode>
                <c:ptCount val="7"/>
                <c:pt idx="0">
                  <c:v>0</c:v>
                </c:pt>
                <c:pt idx="1">
                  <c:v>5.3</c:v>
                </c:pt>
                <c:pt idx="2">
                  <c:v>5.3</c:v>
                </c:pt>
                <c:pt idx="3">
                  <c:v>57.9</c:v>
                </c:pt>
                <c:pt idx="4">
                  <c:v>0</c:v>
                </c:pt>
                <c:pt idx="5">
                  <c:v>15.8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pas réponse</c:v>
                </c:pt>
              </c:strCache>
            </c:strRef>
          </c:tx>
          <c:cat>
            <c:strRef>
              <c:f>Feuil1!$A$2:$A$8</c:f>
              <c:strCache>
                <c:ptCount val="7"/>
                <c:pt idx="0">
                  <c:v>falsifier</c:v>
                </c:pt>
                <c:pt idx="1">
                  <c:v>manquer RDV</c:v>
                </c:pt>
                <c:pt idx="2">
                  <c:v>cacher conso</c:v>
                </c:pt>
                <c:pt idx="3">
                  <c:v>conso +</c:v>
                </c:pt>
                <c:pt idx="4">
                  <c:v>aucun effet</c:v>
                </c:pt>
                <c:pt idx="5">
                  <c:v>dimin conso</c:v>
                </c:pt>
                <c:pt idx="6">
                  <c:v>aidé parler conso</c:v>
                </c:pt>
              </c:strCache>
            </c:strRef>
          </c:cat>
          <c:val>
            <c:numRef>
              <c:f>Feuil1!$F$2:$F$8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21</c:v>
                </c:pt>
                <c:pt idx="4">
                  <c:v>10.5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overlap val="100"/>
        <c:axId val="84312448"/>
        <c:axId val="84313984"/>
      </c:barChart>
      <c:catAx>
        <c:axId val="843124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313984"/>
        <c:crosses val="autoZero"/>
        <c:auto val="1"/>
        <c:lblAlgn val="ctr"/>
        <c:lblOffset val="100"/>
      </c:catAx>
      <c:valAx>
        <c:axId val="84313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312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Feuil1!$B$1</c:f>
              <c:strCache>
                <c:ptCount val="1"/>
                <c:pt idx="0">
                  <c:v>oui, toujours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76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la plupart du temps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16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parfois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occasionnellement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jamais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pas de réponse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Feuil1!$G$2:$G$3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shape val="cylinder"/>
        <c:axId val="90254336"/>
        <c:axId val="90272512"/>
        <c:axId val="0"/>
      </c:bar3DChart>
      <c:catAx>
        <c:axId val="902543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90272512"/>
        <c:crosses val="autoZero"/>
        <c:auto val="1"/>
        <c:lblAlgn val="ctr"/>
        <c:lblOffset val="100"/>
      </c:catAx>
      <c:valAx>
        <c:axId val="902725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902543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Feuil1!$B$1</c:f>
              <c:strCache>
                <c:ptCount val="1"/>
                <c:pt idx="0">
                  <c:v>toujours</c:v>
                </c:pt>
              </c:strCache>
            </c:strRef>
          </c:tx>
          <c:cat>
            <c:strRef>
              <c:f>Feuil1!$A$2:$A$7</c:f>
              <c:strCache>
                <c:ptCount val="6"/>
                <c:pt idx="0">
                  <c:v>manière </c:v>
                </c:pt>
                <c:pt idx="1">
                  <c:v>locaux</c:v>
                </c:pt>
                <c:pt idx="2">
                  <c:v>découverte</c:v>
                </c:pt>
                <c:pt idx="3">
                  <c:v>cons ttt</c:v>
                </c:pt>
                <c:pt idx="4">
                  <c:v>cons ext</c:v>
                </c:pt>
                <c:pt idx="5">
                  <c:v>peur  PU ext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0</c:v>
                </c:pt>
                <c:pt idx="1">
                  <c:v>7.1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souvent</c:v>
                </c:pt>
              </c:strCache>
            </c:strRef>
          </c:tx>
          <c:cat>
            <c:strRef>
              <c:f>Feuil1!$A$2:$A$7</c:f>
              <c:strCache>
                <c:ptCount val="6"/>
                <c:pt idx="0">
                  <c:v>manière </c:v>
                </c:pt>
                <c:pt idx="1">
                  <c:v>locaux</c:v>
                </c:pt>
                <c:pt idx="2">
                  <c:v>découverte</c:v>
                </c:pt>
                <c:pt idx="3">
                  <c:v>cons ttt</c:v>
                </c:pt>
                <c:pt idx="4">
                  <c:v>cons ext</c:v>
                </c:pt>
                <c:pt idx="5">
                  <c:v>peur  PU ext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0</c:v>
                </c:pt>
                <c:pt idx="1">
                  <c:v>7.1</c:v>
                </c:pt>
                <c:pt idx="2">
                  <c:v>21.4</c:v>
                </c:pt>
                <c:pt idx="3">
                  <c:v>35.700000000000003</c:v>
                </c:pt>
                <c:pt idx="4">
                  <c:v>28.6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parfois</c:v>
                </c:pt>
              </c:strCache>
            </c:strRef>
          </c:tx>
          <c:cat>
            <c:strRef>
              <c:f>Feuil1!$A$2:$A$7</c:f>
              <c:strCache>
                <c:ptCount val="6"/>
                <c:pt idx="0">
                  <c:v>manière </c:v>
                </c:pt>
                <c:pt idx="1">
                  <c:v>locaux</c:v>
                </c:pt>
                <c:pt idx="2">
                  <c:v>découverte</c:v>
                </c:pt>
                <c:pt idx="3">
                  <c:v>cons ttt</c:v>
                </c:pt>
                <c:pt idx="4">
                  <c:v>cons ext</c:v>
                </c:pt>
                <c:pt idx="5">
                  <c:v>peur  PU ext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>
                  <c:v>78.599999999999994</c:v>
                </c:pt>
                <c:pt idx="1">
                  <c:v>28.6</c:v>
                </c:pt>
                <c:pt idx="2">
                  <c:v>71.400000000000006</c:v>
                </c:pt>
                <c:pt idx="3">
                  <c:v>57.4</c:v>
                </c:pt>
                <c:pt idx="4">
                  <c:v>71.400000000000006</c:v>
                </c:pt>
                <c:pt idx="5">
                  <c:v>50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jamais</c:v>
                </c:pt>
              </c:strCache>
            </c:strRef>
          </c:tx>
          <c:cat>
            <c:strRef>
              <c:f>Feuil1!$A$2:$A$7</c:f>
              <c:strCache>
                <c:ptCount val="6"/>
                <c:pt idx="0">
                  <c:v>manière </c:v>
                </c:pt>
                <c:pt idx="1">
                  <c:v>locaux</c:v>
                </c:pt>
                <c:pt idx="2">
                  <c:v>découverte</c:v>
                </c:pt>
                <c:pt idx="3">
                  <c:v>cons ttt</c:v>
                </c:pt>
                <c:pt idx="4">
                  <c:v>cons ext</c:v>
                </c:pt>
                <c:pt idx="5">
                  <c:v>peur  PU ext</c:v>
                </c:pt>
              </c:strCache>
            </c:strRef>
          </c:cat>
          <c:val>
            <c:numRef>
              <c:f>Feuil1!$E$2:$E$7</c:f>
              <c:numCache>
                <c:formatCode>General</c:formatCode>
                <c:ptCount val="6"/>
                <c:pt idx="0">
                  <c:v>7.1</c:v>
                </c:pt>
                <c:pt idx="1">
                  <c:v>50</c:v>
                </c:pt>
                <c:pt idx="2">
                  <c:v>7.1</c:v>
                </c:pt>
                <c:pt idx="3">
                  <c:v>7.1</c:v>
                </c:pt>
                <c:pt idx="4">
                  <c:v>0</c:v>
                </c:pt>
                <c:pt idx="5">
                  <c:v>42.8</c:v>
                </c:pt>
              </c:numCache>
            </c:numRef>
          </c:val>
        </c:ser>
        <c:shape val="box"/>
        <c:axId val="77838592"/>
        <c:axId val="77849728"/>
        <c:axId val="0"/>
      </c:bar3DChart>
      <c:catAx>
        <c:axId val="77838592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77849728"/>
        <c:crosses val="autoZero"/>
        <c:auto val="1"/>
        <c:lblAlgn val="ctr"/>
        <c:lblOffset val="100"/>
      </c:catAx>
      <c:valAx>
        <c:axId val="778497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778385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'Feuil1'!$B$1</c:f>
              <c:strCache>
                <c:ptCount val="1"/>
                <c:pt idx="0">
                  <c:v>toujours</c:v>
                </c:pt>
              </c:strCache>
            </c:strRef>
          </c:tx>
          <c:cat>
            <c:strRef>
              <c:f>'Feuil1'!$A$2:$A$7</c:f>
              <c:strCache>
                <c:ptCount val="6"/>
                <c:pt idx="0">
                  <c:v>manière </c:v>
                </c:pt>
                <c:pt idx="1">
                  <c:v>locaux</c:v>
                </c:pt>
                <c:pt idx="2">
                  <c:v>découverte</c:v>
                </c:pt>
                <c:pt idx="3">
                  <c:v>cons ttt</c:v>
                </c:pt>
                <c:pt idx="4">
                  <c:v>cons ext</c:v>
                </c:pt>
                <c:pt idx="5">
                  <c:v>peur  PU ext</c:v>
                </c:pt>
              </c:strCache>
            </c:strRef>
          </c:cat>
          <c:val>
            <c:numRef>
              <c:f>'Feuil1'!$B$2:$B$7</c:f>
              <c:numCache>
                <c:formatCode>General</c:formatCode>
                <c:ptCount val="6"/>
                <c:pt idx="0">
                  <c:v>6.2</c:v>
                </c:pt>
                <c:pt idx="1">
                  <c:v>3.1</c:v>
                </c:pt>
                <c:pt idx="2">
                  <c:v>6.2</c:v>
                </c:pt>
                <c:pt idx="3">
                  <c:v>0</c:v>
                </c:pt>
                <c:pt idx="4">
                  <c:v>12.5</c:v>
                </c:pt>
                <c:pt idx="5">
                  <c:v>9.4</c:v>
                </c:pt>
              </c:numCache>
            </c:numRef>
          </c:val>
        </c:ser>
        <c:ser>
          <c:idx val="1"/>
          <c:order val="1"/>
          <c:tx>
            <c:strRef>
              <c:f>'Feuil1'!$C$1</c:f>
              <c:strCache>
                <c:ptCount val="1"/>
                <c:pt idx="0">
                  <c:v>souvent</c:v>
                </c:pt>
              </c:strCache>
            </c:strRef>
          </c:tx>
          <c:cat>
            <c:strRef>
              <c:f>'Feuil1'!$A$2:$A$7</c:f>
              <c:strCache>
                <c:ptCount val="6"/>
                <c:pt idx="0">
                  <c:v>manière </c:v>
                </c:pt>
                <c:pt idx="1">
                  <c:v>locaux</c:v>
                </c:pt>
                <c:pt idx="2">
                  <c:v>découverte</c:v>
                </c:pt>
                <c:pt idx="3">
                  <c:v>cons ttt</c:v>
                </c:pt>
                <c:pt idx="4">
                  <c:v>cons ext</c:v>
                </c:pt>
                <c:pt idx="5">
                  <c:v>peur  PU ext</c:v>
                </c:pt>
              </c:strCache>
            </c:strRef>
          </c:cat>
          <c:val>
            <c:numRef>
              <c:f>'Feuil1'!$C$2:$C$7</c:f>
              <c:numCache>
                <c:formatCode>General</c:formatCode>
                <c:ptCount val="6"/>
                <c:pt idx="0">
                  <c:v>3.1</c:v>
                </c:pt>
                <c:pt idx="1">
                  <c:v>6.2</c:v>
                </c:pt>
                <c:pt idx="2">
                  <c:v>6.2</c:v>
                </c:pt>
                <c:pt idx="3">
                  <c:v>6.2</c:v>
                </c:pt>
                <c:pt idx="4">
                  <c:v>3.1</c:v>
                </c:pt>
                <c:pt idx="5">
                  <c:v>9.4</c:v>
                </c:pt>
              </c:numCache>
            </c:numRef>
          </c:val>
        </c:ser>
        <c:ser>
          <c:idx val="2"/>
          <c:order val="2"/>
          <c:tx>
            <c:strRef>
              <c:f>'Feuil1'!$D$1</c:f>
              <c:strCache>
                <c:ptCount val="1"/>
                <c:pt idx="0">
                  <c:v>parfois</c:v>
                </c:pt>
              </c:strCache>
            </c:strRef>
          </c:tx>
          <c:cat>
            <c:strRef>
              <c:f>'Feuil1'!$A$2:$A$7</c:f>
              <c:strCache>
                <c:ptCount val="6"/>
                <c:pt idx="0">
                  <c:v>manière </c:v>
                </c:pt>
                <c:pt idx="1">
                  <c:v>locaux</c:v>
                </c:pt>
                <c:pt idx="2">
                  <c:v>découverte</c:v>
                </c:pt>
                <c:pt idx="3">
                  <c:v>cons ttt</c:v>
                </c:pt>
                <c:pt idx="4">
                  <c:v>cons ext</c:v>
                </c:pt>
                <c:pt idx="5">
                  <c:v>peur  PU ext</c:v>
                </c:pt>
              </c:strCache>
            </c:strRef>
          </c:cat>
          <c:val>
            <c:numRef>
              <c:f>'Feuil1'!$D$2:$D$7</c:f>
              <c:numCache>
                <c:formatCode>General</c:formatCode>
                <c:ptCount val="6"/>
                <c:pt idx="0">
                  <c:v>9.4</c:v>
                </c:pt>
                <c:pt idx="1">
                  <c:v>9.3800000000000008</c:v>
                </c:pt>
                <c:pt idx="2">
                  <c:v>28.1</c:v>
                </c:pt>
                <c:pt idx="3">
                  <c:v>21.9</c:v>
                </c:pt>
                <c:pt idx="4">
                  <c:v>15.7</c:v>
                </c:pt>
                <c:pt idx="5">
                  <c:v>15.6</c:v>
                </c:pt>
              </c:numCache>
            </c:numRef>
          </c:val>
        </c:ser>
        <c:ser>
          <c:idx val="3"/>
          <c:order val="3"/>
          <c:tx>
            <c:strRef>
              <c:f>'Feuil1'!$E$1</c:f>
              <c:strCache>
                <c:ptCount val="1"/>
                <c:pt idx="0">
                  <c:v>jamais</c:v>
                </c:pt>
              </c:strCache>
            </c:strRef>
          </c:tx>
          <c:cat>
            <c:strRef>
              <c:f>'Feuil1'!$A$2:$A$7</c:f>
              <c:strCache>
                <c:ptCount val="6"/>
                <c:pt idx="0">
                  <c:v>manière </c:v>
                </c:pt>
                <c:pt idx="1">
                  <c:v>locaux</c:v>
                </c:pt>
                <c:pt idx="2">
                  <c:v>découverte</c:v>
                </c:pt>
                <c:pt idx="3">
                  <c:v>cons ttt</c:v>
                </c:pt>
                <c:pt idx="4">
                  <c:v>cons ext</c:v>
                </c:pt>
                <c:pt idx="5">
                  <c:v>peur  PU ext</c:v>
                </c:pt>
              </c:strCache>
            </c:strRef>
          </c:cat>
          <c:val>
            <c:numRef>
              <c:f>'Feuil1'!$E$2:$E$7</c:f>
              <c:numCache>
                <c:formatCode>General</c:formatCode>
                <c:ptCount val="6"/>
                <c:pt idx="0">
                  <c:v>81</c:v>
                </c:pt>
                <c:pt idx="1">
                  <c:v>81.2</c:v>
                </c:pt>
                <c:pt idx="2">
                  <c:v>59.4</c:v>
                </c:pt>
                <c:pt idx="3">
                  <c:v>71.8</c:v>
                </c:pt>
                <c:pt idx="4">
                  <c:v>68.7</c:v>
                </c:pt>
                <c:pt idx="5">
                  <c:v>65.599999999999994</c:v>
                </c:pt>
              </c:numCache>
            </c:numRef>
          </c:val>
        </c:ser>
        <c:shape val="box"/>
        <c:axId val="84105472"/>
        <c:axId val="84111360"/>
        <c:axId val="0"/>
      </c:bar3DChart>
      <c:catAx>
        <c:axId val="841054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111360"/>
        <c:crosses val="autoZero"/>
        <c:auto val="1"/>
        <c:lblAlgn val="ctr"/>
        <c:lblOffset val="100"/>
      </c:catAx>
      <c:valAx>
        <c:axId val="8411136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1054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toujours</c:v>
                </c:pt>
              </c:strCache>
            </c:strRef>
          </c:tx>
          <c:cat>
            <c:strRef>
              <c:f>Feuil1!$A$2:$A$11</c:f>
              <c:strCache>
                <c:ptCount val="10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util ref pas pat</c:v>
                </c:pt>
                <c:pt idx="5">
                  <c:v>enervent</c:v>
                </c:pt>
                <c:pt idx="6">
                  <c:v>depriment</c:v>
                </c:pt>
                <c:pt idx="7">
                  <c:v>humilient</c:v>
                </c:pt>
                <c:pt idx="8">
                  <c:v>contrôlent</c:v>
                </c:pt>
                <c:pt idx="9">
                  <c:v>soin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2</c:v>
                </c:pt>
                <c:pt idx="1">
                  <c:v>9</c:v>
                </c:pt>
                <c:pt idx="2">
                  <c:v>43</c:v>
                </c:pt>
                <c:pt idx="3">
                  <c:v>14</c:v>
                </c:pt>
                <c:pt idx="4">
                  <c:v>19</c:v>
                </c:pt>
                <c:pt idx="5">
                  <c:v>7</c:v>
                </c:pt>
                <c:pt idx="6">
                  <c:v>3</c:v>
                </c:pt>
                <c:pt idx="7">
                  <c:v>2</c:v>
                </c:pt>
                <c:pt idx="8">
                  <c:v>30</c:v>
                </c:pt>
                <c:pt idx="9">
                  <c:v>32.299999999999997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souvent</c:v>
                </c:pt>
              </c:strCache>
            </c:strRef>
          </c:tx>
          <c:cat>
            <c:strRef>
              <c:f>Feuil1!$A$2:$A$11</c:f>
              <c:strCache>
                <c:ptCount val="10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util ref pas pat</c:v>
                </c:pt>
                <c:pt idx="5">
                  <c:v>enervent</c:v>
                </c:pt>
                <c:pt idx="6">
                  <c:v>depriment</c:v>
                </c:pt>
                <c:pt idx="7">
                  <c:v>humilient</c:v>
                </c:pt>
                <c:pt idx="8">
                  <c:v>contrôlent</c:v>
                </c:pt>
                <c:pt idx="9">
                  <c:v>soin</c:v>
                </c:pt>
              </c:strCache>
            </c:strRef>
          </c:cat>
          <c:val>
            <c:numRef>
              <c:f>Feuil1!$C$2:$C$11</c:f>
              <c:numCache>
                <c:formatCode>General</c:formatCode>
                <c:ptCount val="10"/>
                <c:pt idx="0">
                  <c:v>10</c:v>
                </c:pt>
                <c:pt idx="1">
                  <c:v>14</c:v>
                </c:pt>
                <c:pt idx="2">
                  <c:v>12</c:v>
                </c:pt>
                <c:pt idx="3">
                  <c:v>16</c:v>
                </c:pt>
                <c:pt idx="4">
                  <c:v>25</c:v>
                </c:pt>
                <c:pt idx="5">
                  <c:v>22</c:v>
                </c:pt>
                <c:pt idx="6">
                  <c:v>2</c:v>
                </c:pt>
                <c:pt idx="7">
                  <c:v>2</c:v>
                </c:pt>
                <c:pt idx="8">
                  <c:v>23</c:v>
                </c:pt>
                <c:pt idx="9">
                  <c:v>19.2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parfois </c:v>
                </c:pt>
              </c:strCache>
            </c:strRef>
          </c:tx>
          <c:cat>
            <c:strRef>
              <c:f>Feuil1!$A$2:$A$11</c:f>
              <c:strCache>
                <c:ptCount val="10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util ref pas pat</c:v>
                </c:pt>
                <c:pt idx="5">
                  <c:v>enervent</c:v>
                </c:pt>
                <c:pt idx="6">
                  <c:v>depriment</c:v>
                </c:pt>
                <c:pt idx="7">
                  <c:v>humilient</c:v>
                </c:pt>
                <c:pt idx="8">
                  <c:v>contrôlent</c:v>
                </c:pt>
                <c:pt idx="9">
                  <c:v>soin</c:v>
                </c:pt>
              </c:strCache>
            </c:strRef>
          </c:cat>
          <c:val>
            <c:numRef>
              <c:f>Feuil1!$D$2:$D$11</c:f>
              <c:numCache>
                <c:formatCode>General</c:formatCode>
                <c:ptCount val="10"/>
                <c:pt idx="0">
                  <c:v>38</c:v>
                </c:pt>
                <c:pt idx="1">
                  <c:v>42</c:v>
                </c:pt>
                <c:pt idx="2">
                  <c:v>26</c:v>
                </c:pt>
                <c:pt idx="3">
                  <c:v>28</c:v>
                </c:pt>
                <c:pt idx="4">
                  <c:v>27</c:v>
                </c:pt>
                <c:pt idx="5">
                  <c:v>46</c:v>
                </c:pt>
                <c:pt idx="6">
                  <c:v>20</c:v>
                </c:pt>
                <c:pt idx="7">
                  <c:v>32</c:v>
                </c:pt>
                <c:pt idx="8">
                  <c:v>31</c:v>
                </c:pt>
                <c:pt idx="9">
                  <c:v>26.3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jamais</c:v>
                </c:pt>
              </c:strCache>
            </c:strRef>
          </c:tx>
          <c:cat>
            <c:strRef>
              <c:f>Feuil1!$A$2:$A$11</c:f>
              <c:strCache>
                <c:ptCount val="10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util ref pas pat</c:v>
                </c:pt>
                <c:pt idx="5">
                  <c:v>enervent</c:v>
                </c:pt>
                <c:pt idx="6">
                  <c:v>depriment</c:v>
                </c:pt>
                <c:pt idx="7">
                  <c:v>humilient</c:v>
                </c:pt>
                <c:pt idx="8">
                  <c:v>contrôlent</c:v>
                </c:pt>
                <c:pt idx="9">
                  <c:v>soin</c:v>
                </c:pt>
              </c:strCache>
            </c:strRef>
          </c:cat>
          <c:val>
            <c:numRef>
              <c:f>Feuil1!$E$2:$E$11</c:f>
              <c:numCache>
                <c:formatCode>General</c:formatCode>
                <c:ptCount val="10"/>
                <c:pt idx="0">
                  <c:v>49</c:v>
                </c:pt>
                <c:pt idx="1">
                  <c:v>34</c:v>
                </c:pt>
                <c:pt idx="2">
                  <c:v>18</c:v>
                </c:pt>
                <c:pt idx="3">
                  <c:v>42</c:v>
                </c:pt>
                <c:pt idx="4">
                  <c:v>27</c:v>
                </c:pt>
                <c:pt idx="5">
                  <c:v>25</c:v>
                </c:pt>
                <c:pt idx="6">
                  <c:v>75</c:v>
                </c:pt>
                <c:pt idx="7">
                  <c:v>64</c:v>
                </c:pt>
                <c:pt idx="8">
                  <c:v>14</c:v>
                </c:pt>
                <c:pt idx="9">
                  <c:v>21.2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pas réponse</c:v>
                </c:pt>
              </c:strCache>
            </c:strRef>
          </c:tx>
          <c:cat>
            <c:strRef>
              <c:f>Feuil1!$A$2:$A$11</c:f>
              <c:strCache>
                <c:ptCount val="10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util ref pas pat</c:v>
                </c:pt>
                <c:pt idx="5">
                  <c:v>enervent</c:v>
                </c:pt>
                <c:pt idx="6">
                  <c:v>depriment</c:v>
                </c:pt>
                <c:pt idx="7">
                  <c:v>humilient</c:v>
                </c:pt>
                <c:pt idx="8">
                  <c:v>contrôlent</c:v>
                </c:pt>
                <c:pt idx="9">
                  <c:v>soin</c:v>
                </c:pt>
              </c:strCache>
            </c:strRef>
          </c:cat>
          <c:val>
            <c:numRef>
              <c:f>Feuil1!$F$2:$F$11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shape val="cylinder"/>
        <c:axId val="84079360"/>
        <c:axId val="84080896"/>
        <c:axId val="0"/>
      </c:bar3DChart>
      <c:catAx>
        <c:axId val="840793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080896"/>
        <c:crosses val="autoZero"/>
        <c:auto val="1"/>
        <c:lblAlgn val="ctr"/>
        <c:lblOffset val="100"/>
      </c:catAx>
      <c:valAx>
        <c:axId val="84080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0793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toujours</c:v>
                </c:pt>
              </c:strCache>
            </c:strRef>
          </c:tx>
          <c:cat>
            <c:strRef>
              <c:f>Feuil1!$A$2:$A$11</c:f>
              <c:strCache>
                <c:ptCount val="10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util ref pas pat</c:v>
                </c:pt>
                <c:pt idx="5">
                  <c:v>enervent</c:v>
                </c:pt>
                <c:pt idx="6">
                  <c:v>depriment</c:v>
                </c:pt>
                <c:pt idx="7">
                  <c:v>humilient</c:v>
                </c:pt>
                <c:pt idx="8">
                  <c:v>contrôlent</c:v>
                </c:pt>
                <c:pt idx="9">
                  <c:v>soin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5.3</c:v>
                </c:pt>
                <c:pt idx="8">
                  <c:v>21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souvent</c:v>
                </c:pt>
              </c:strCache>
            </c:strRef>
          </c:tx>
          <c:cat>
            <c:strRef>
              <c:f>Feuil1!$A$2:$A$11</c:f>
              <c:strCache>
                <c:ptCount val="10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util ref pas pat</c:v>
                </c:pt>
                <c:pt idx="5">
                  <c:v>enervent</c:v>
                </c:pt>
                <c:pt idx="6">
                  <c:v>depriment</c:v>
                </c:pt>
                <c:pt idx="7">
                  <c:v>humilient</c:v>
                </c:pt>
                <c:pt idx="8">
                  <c:v>contrôlent</c:v>
                </c:pt>
                <c:pt idx="9">
                  <c:v>soin</c:v>
                </c:pt>
              </c:strCache>
            </c:strRef>
          </c:cat>
          <c:val>
            <c:numRef>
              <c:f>Feuil1!$C$2:$C$11</c:f>
              <c:numCache>
                <c:formatCode>General</c:formatCode>
                <c:ptCount val="10"/>
                <c:pt idx="0">
                  <c:v>0</c:v>
                </c:pt>
                <c:pt idx="1">
                  <c:v>31.6</c:v>
                </c:pt>
                <c:pt idx="2">
                  <c:v>31.6</c:v>
                </c:pt>
                <c:pt idx="3">
                  <c:v>21</c:v>
                </c:pt>
                <c:pt idx="4">
                  <c:v>31.6</c:v>
                </c:pt>
                <c:pt idx="5">
                  <c:v>21.5</c:v>
                </c:pt>
                <c:pt idx="6">
                  <c:v>0</c:v>
                </c:pt>
                <c:pt idx="7">
                  <c:v>21</c:v>
                </c:pt>
                <c:pt idx="8">
                  <c:v>42.1</c:v>
                </c:pt>
                <c:pt idx="9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parfois </c:v>
                </c:pt>
              </c:strCache>
            </c:strRef>
          </c:tx>
          <c:cat>
            <c:strRef>
              <c:f>Feuil1!$A$2:$A$11</c:f>
              <c:strCache>
                <c:ptCount val="10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util ref pas pat</c:v>
                </c:pt>
                <c:pt idx="5">
                  <c:v>enervent</c:v>
                </c:pt>
                <c:pt idx="6">
                  <c:v>depriment</c:v>
                </c:pt>
                <c:pt idx="7">
                  <c:v>humilient</c:v>
                </c:pt>
                <c:pt idx="8">
                  <c:v>contrôlent</c:v>
                </c:pt>
                <c:pt idx="9">
                  <c:v>soin</c:v>
                </c:pt>
              </c:strCache>
            </c:strRef>
          </c:cat>
          <c:val>
            <c:numRef>
              <c:f>Feuil1!$D$2:$D$11</c:f>
              <c:numCache>
                <c:formatCode>General</c:formatCode>
                <c:ptCount val="10"/>
                <c:pt idx="0">
                  <c:v>84.2</c:v>
                </c:pt>
                <c:pt idx="1">
                  <c:v>63.1</c:v>
                </c:pt>
                <c:pt idx="2">
                  <c:v>68.400000000000006</c:v>
                </c:pt>
                <c:pt idx="3">
                  <c:v>63.1</c:v>
                </c:pt>
                <c:pt idx="4">
                  <c:v>57.9</c:v>
                </c:pt>
                <c:pt idx="5">
                  <c:v>73.599999999999994</c:v>
                </c:pt>
                <c:pt idx="6">
                  <c:v>47.4</c:v>
                </c:pt>
                <c:pt idx="7">
                  <c:v>52.6</c:v>
                </c:pt>
                <c:pt idx="8">
                  <c:v>36.799999999999997</c:v>
                </c:pt>
                <c:pt idx="9">
                  <c:v>68.400000000000006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jamais</c:v>
                </c:pt>
              </c:strCache>
            </c:strRef>
          </c:tx>
          <c:cat>
            <c:strRef>
              <c:f>Feuil1!$A$2:$A$11</c:f>
              <c:strCache>
                <c:ptCount val="10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util ref pas pat</c:v>
                </c:pt>
                <c:pt idx="5">
                  <c:v>enervent</c:v>
                </c:pt>
                <c:pt idx="6">
                  <c:v>depriment</c:v>
                </c:pt>
                <c:pt idx="7">
                  <c:v>humilient</c:v>
                </c:pt>
                <c:pt idx="8">
                  <c:v>contrôlent</c:v>
                </c:pt>
                <c:pt idx="9">
                  <c:v>soin</c:v>
                </c:pt>
              </c:strCache>
            </c:strRef>
          </c:cat>
          <c:val>
            <c:numRef>
              <c:f>Feuil1!$E$2:$E$11</c:f>
              <c:numCache>
                <c:formatCode>General</c:formatCode>
                <c:ptCount val="10"/>
                <c:pt idx="0">
                  <c:v>15.8</c:v>
                </c:pt>
                <c:pt idx="1">
                  <c:v>5.3</c:v>
                </c:pt>
                <c:pt idx="2">
                  <c:v>0</c:v>
                </c:pt>
                <c:pt idx="3">
                  <c:v>15.8</c:v>
                </c:pt>
                <c:pt idx="4">
                  <c:v>10.5</c:v>
                </c:pt>
                <c:pt idx="5">
                  <c:v>5.3</c:v>
                </c:pt>
                <c:pt idx="6">
                  <c:v>36.799999999999997</c:v>
                </c:pt>
                <c:pt idx="7">
                  <c:v>15.8</c:v>
                </c:pt>
                <c:pt idx="8">
                  <c:v>0</c:v>
                </c:pt>
                <c:pt idx="9">
                  <c:v>15.8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pas réponse</c:v>
                </c:pt>
              </c:strCache>
            </c:strRef>
          </c:tx>
          <c:cat>
            <c:strRef>
              <c:f>Feuil1!$A$2:$A$11</c:f>
              <c:strCache>
                <c:ptCount val="10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util ref pas pat</c:v>
                </c:pt>
                <c:pt idx="5">
                  <c:v>enervent</c:v>
                </c:pt>
                <c:pt idx="6">
                  <c:v>depriment</c:v>
                </c:pt>
                <c:pt idx="7">
                  <c:v>humilient</c:v>
                </c:pt>
                <c:pt idx="8">
                  <c:v>contrôlent</c:v>
                </c:pt>
                <c:pt idx="9">
                  <c:v>soin</c:v>
                </c:pt>
              </c:strCache>
            </c:strRef>
          </c:cat>
          <c:val>
            <c:numRef>
              <c:f>Feuil1!$F$2:$F$11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15.8</c:v>
                </c:pt>
                <c:pt idx="7">
                  <c:v>5.2</c:v>
                </c:pt>
                <c:pt idx="8">
                  <c:v>0</c:v>
                </c:pt>
                <c:pt idx="9">
                  <c:v>5.3</c:v>
                </c:pt>
              </c:numCache>
            </c:numRef>
          </c:val>
        </c:ser>
        <c:shape val="cylinder"/>
        <c:axId val="84251776"/>
        <c:axId val="84253312"/>
        <c:axId val="0"/>
      </c:bar3DChart>
      <c:catAx>
        <c:axId val="842517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253312"/>
        <c:crosses val="autoZero"/>
        <c:auto val="1"/>
        <c:lblAlgn val="ctr"/>
        <c:lblOffset val="100"/>
      </c:catAx>
      <c:valAx>
        <c:axId val="842533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2517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view3D>
      <c:rAngAx val="1"/>
    </c:view3D>
    <c:plotArea>
      <c:layout>
        <c:manualLayout>
          <c:layoutTarget val="inner"/>
          <c:xMode val="edge"/>
          <c:yMode val="edge"/>
          <c:x val="0.10291783639352899"/>
          <c:y val="3.9054121224198317E-2"/>
          <c:w val="0.71129783432093008"/>
          <c:h val="0.52037214498899487"/>
        </c:manualLayout>
      </c:layout>
      <c:bar3DChart>
        <c:barDir val="col"/>
        <c:grouping val="percentStacked"/>
        <c:ser>
          <c:idx val="0"/>
          <c:order val="0"/>
          <c:tx>
            <c:strRef>
              <c:f>Feuil1!$B$1</c:f>
              <c:strCache>
                <c:ptCount val="1"/>
                <c:pt idx="0">
                  <c:v>toujours</c:v>
                </c:pt>
              </c:strCache>
            </c:strRef>
          </c:tx>
          <c:cat>
            <c:strRef>
              <c:f>Feuil1!$A$2:$A$13</c:f>
              <c:strCache>
                <c:ptCount val="12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soulagent/conso</c:v>
                </c:pt>
                <c:pt idx="5">
                  <c:v>indiff</c:v>
                </c:pt>
                <c:pt idx="6">
                  <c:v>inconfort</c:v>
                </c:pt>
                <c:pt idx="7">
                  <c:v>énervent</c:v>
                </c:pt>
                <c:pt idx="8">
                  <c:v>dépriment</c:v>
                </c:pt>
                <c:pt idx="9">
                  <c:v>humilient</c:v>
                </c:pt>
                <c:pt idx="10">
                  <c:v>contrôle</c:v>
                </c:pt>
                <c:pt idx="11">
                  <c:v>soin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11</c:v>
                </c:pt>
                <c:pt idx="1">
                  <c:v>23</c:v>
                </c:pt>
                <c:pt idx="2">
                  <c:v>47</c:v>
                </c:pt>
                <c:pt idx="3">
                  <c:v>25</c:v>
                </c:pt>
                <c:pt idx="4">
                  <c:v>13</c:v>
                </c:pt>
                <c:pt idx="5">
                  <c:v>27</c:v>
                </c:pt>
                <c:pt idx="6">
                  <c:v>8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  <c:pt idx="10">
                  <c:v>24</c:v>
                </c:pt>
                <c:pt idx="11">
                  <c:v>44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souvent</c:v>
                </c:pt>
              </c:strCache>
            </c:strRef>
          </c:tx>
          <c:cat>
            <c:strRef>
              <c:f>Feuil1!$A$2:$A$13</c:f>
              <c:strCache>
                <c:ptCount val="12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soulagent/conso</c:v>
                </c:pt>
                <c:pt idx="5">
                  <c:v>indiff</c:v>
                </c:pt>
                <c:pt idx="6">
                  <c:v>inconfort</c:v>
                </c:pt>
                <c:pt idx="7">
                  <c:v>énervent</c:v>
                </c:pt>
                <c:pt idx="8">
                  <c:v>dépriment</c:v>
                </c:pt>
                <c:pt idx="9">
                  <c:v>humilient</c:v>
                </c:pt>
                <c:pt idx="10">
                  <c:v>contrôle</c:v>
                </c:pt>
                <c:pt idx="11">
                  <c:v>soin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14</c:v>
                </c:pt>
                <c:pt idx="1">
                  <c:v>16</c:v>
                </c:pt>
                <c:pt idx="2">
                  <c:v>15</c:v>
                </c:pt>
                <c:pt idx="3">
                  <c:v>7</c:v>
                </c:pt>
                <c:pt idx="4">
                  <c:v>13</c:v>
                </c:pt>
                <c:pt idx="5">
                  <c:v>12</c:v>
                </c:pt>
                <c:pt idx="6">
                  <c:v>3</c:v>
                </c:pt>
                <c:pt idx="7">
                  <c:v>5</c:v>
                </c:pt>
                <c:pt idx="8">
                  <c:v>2</c:v>
                </c:pt>
                <c:pt idx="9">
                  <c:v>4</c:v>
                </c:pt>
                <c:pt idx="10">
                  <c:v>5</c:v>
                </c:pt>
                <c:pt idx="11">
                  <c:v>12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parfois </c:v>
                </c:pt>
              </c:strCache>
            </c:strRef>
          </c:tx>
          <c:cat>
            <c:strRef>
              <c:f>Feuil1!$A$2:$A$13</c:f>
              <c:strCache>
                <c:ptCount val="12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soulagent/conso</c:v>
                </c:pt>
                <c:pt idx="5">
                  <c:v>indiff</c:v>
                </c:pt>
                <c:pt idx="6">
                  <c:v>inconfort</c:v>
                </c:pt>
                <c:pt idx="7">
                  <c:v>énervent</c:v>
                </c:pt>
                <c:pt idx="8">
                  <c:v>dépriment</c:v>
                </c:pt>
                <c:pt idx="9">
                  <c:v>humilient</c:v>
                </c:pt>
                <c:pt idx="10">
                  <c:v>contrôle</c:v>
                </c:pt>
                <c:pt idx="11">
                  <c:v>soin</c:v>
                </c:pt>
              </c:strCache>
            </c:strRef>
          </c:cat>
          <c:val>
            <c:numRef>
              <c:f>Feuil1!$D$2:$D$13</c:f>
              <c:numCache>
                <c:formatCode>General</c:formatCode>
                <c:ptCount val="12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21</c:v>
                </c:pt>
                <c:pt idx="4">
                  <c:v>13</c:v>
                </c:pt>
                <c:pt idx="5">
                  <c:v>20</c:v>
                </c:pt>
                <c:pt idx="6">
                  <c:v>17</c:v>
                </c:pt>
                <c:pt idx="7">
                  <c:v>23</c:v>
                </c:pt>
                <c:pt idx="8">
                  <c:v>5</c:v>
                </c:pt>
                <c:pt idx="9">
                  <c:v>8</c:v>
                </c:pt>
                <c:pt idx="10">
                  <c:v>26</c:v>
                </c:pt>
                <c:pt idx="11">
                  <c:v>18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jamais</c:v>
                </c:pt>
              </c:strCache>
            </c:strRef>
          </c:tx>
          <c:cat>
            <c:strRef>
              <c:f>Feuil1!$A$2:$A$13</c:f>
              <c:strCache>
                <c:ptCount val="12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soulagent/conso</c:v>
                </c:pt>
                <c:pt idx="5">
                  <c:v>indiff</c:v>
                </c:pt>
                <c:pt idx="6">
                  <c:v>inconfort</c:v>
                </c:pt>
                <c:pt idx="7">
                  <c:v>énervent</c:v>
                </c:pt>
                <c:pt idx="8">
                  <c:v>dépriment</c:v>
                </c:pt>
                <c:pt idx="9">
                  <c:v>humilient</c:v>
                </c:pt>
                <c:pt idx="10">
                  <c:v>contrôle</c:v>
                </c:pt>
                <c:pt idx="11">
                  <c:v>soin</c:v>
                </c:pt>
              </c:strCache>
            </c:strRef>
          </c:cat>
          <c:val>
            <c:numRef>
              <c:f>Feuil1!$E$2:$E$13</c:f>
              <c:numCache>
                <c:formatCode>General</c:formatCode>
                <c:ptCount val="12"/>
                <c:pt idx="0">
                  <c:v>60</c:v>
                </c:pt>
                <c:pt idx="1">
                  <c:v>48</c:v>
                </c:pt>
                <c:pt idx="2">
                  <c:v>25</c:v>
                </c:pt>
                <c:pt idx="3">
                  <c:v>47</c:v>
                </c:pt>
                <c:pt idx="4">
                  <c:v>61</c:v>
                </c:pt>
                <c:pt idx="5">
                  <c:v>41</c:v>
                </c:pt>
                <c:pt idx="6">
                  <c:v>72</c:v>
                </c:pt>
                <c:pt idx="7">
                  <c:v>65</c:v>
                </c:pt>
                <c:pt idx="8">
                  <c:v>92</c:v>
                </c:pt>
                <c:pt idx="9">
                  <c:v>87</c:v>
                </c:pt>
                <c:pt idx="10">
                  <c:v>40</c:v>
                </c:pt>
                <c:pt idx="11">
                  <c:v>25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pas réponse</c:v>
                </c:pt>
              </c:strCache>
            </c:strRef>
          </c:tx>
          <c:cat>
            <c:strRef>
              <c:f>Feuil1!$A$2:$A$13</c:f>
              <c:strCache>
                <c:ptCount val="12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soulagent/conso</c:v>
                </c:pt>
                <c:pt idx="5">
                  <c:v>indiff</c:v>
                </c:pt>
                <c:pt idx="6">
                  <c:v>inconfort</c:v>
                </c:pt>
                <c:pt idx="7">
                  <c:v>énervent</c:v>
                </c:pt>
                <c:pt idx="8">
                  <c:v>dépriment</c:v>
                </c:pt>
                <c:pt idx="9">
                  <c:v>humilient</c:v>
                </c:pt>
                <c:pt idx="10">
                  <c:v>contrôle</c:v>
                </c:pt>
                <c:pt idx="11">
                  <c:v>soin</c:v>
                </c:pt>
              </c:strCache>
            </c:strRef>
          </c:cat>
          <c:val>
            <c:numRef>
              <c:f>Feuil1!$F$2:$F$13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1</c:v>
                </c:pt>
              </c:numCache>
            </c:numRef>
          </c:val>
        </c:ser>
        <c:shape val="box"/>
        <c:axId val="84285312"/>
        <c:axId val="84286848"/>
        <c:axId val="0"/>
      </c:bar3DChart>
      <c:catAx>
        <c:axId val="842853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286848"/>
        <c:crosses val="autoZero"/>
        <c:auto val="1"/>
        <c:lblAlgn val="ctr"/>
        <c:lblOffset val="100"/>
      </c:catAx>
      <c:valAx>
        <c:axId val="842868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285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Feuil1!$B$1</c:f>
              <c:strCache>
                <c:ptCount val="1"/>
                <c:pt idx="0">
                  <c:v>toujours</c:v>
                </c:pt>
              </c:strCache>
            </c:strRef>
          </c:tx>
          <c:cat>
            <c:strRef>
              <c:f>Feuil1!$A$2:$A$13</c:f>
              <c:strCache>
                <c:ptCount val="12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soulagent/conso</c:v>
                </c:pt>
                <c:pt idx="5">
                  <c:v>indiff</c:v>
                </c:pt>
                <c:pt idx="6">
                  <c:v>inconfort</c:v>
                </c:pt>
                <c:pt idx="7">
                  <c:v>énervent</c:v>
                </c:pt>
                <c:pt idx="8">
                  <c:v>dépriment</c:v>
                </c:pt>
                <c:pt idx="9">
                  <c:v>humilient</c:v>
                </c:pt>
                <c:pt idx="10">
                  <c:v>contrôle</c:v>
                </c:pt>
                <c:pt idx="11">
                  <c:v>soin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10.5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souvent</c:v>
                </c:pt>
              </c:strCache>
            </c:strRef>
          </c:tx>
          <c:cat>
            <c:strRef>
              <c:f>Feuil1!$A$2:$A$13</c:f>
              <c:strCache>
                <c:ptCount val="12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soulagent/conso</c:v>
                </c:pt>
                <c:pt idx="5">
                  <c:v>indiff</c:v>
                </c:pt>
                <c:pt idx="6">
                  <c:v>inconfort</c:v>
                </c:pt>
                <c:pt idx="7">
                  <c:v>énervent</c:v>
                </c:pt>
                <c:pt idx="8">
                  <c:v>dépriment</c:v>
                </c:pt>
                <c:pt idx="9">
                  <c:v>humilient</c:v>
                </c:pt>
                <c:pt idx="10">
                  <c:v>contrôle</c:v>
                </c:pt>
                <c:pt idx="11">
                  <c:v>soin</c:v>
                </c:pt>
              </c:strCache>
            </c:str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0</c:v>
                </c:pt>
                <c:pt idx="1">
                  <c:v>36.799999999999997</c:v>
                </c:pt>
                <c:pt idx="2">
                  <c:v>21</c:v>
                </c:pt>
                <c:pt idx="3">
                  <c:v>21.5</c:v>
                </c:pt>
                <c:pt idx="4">
                  <c:v>5.3</c:v>
                </c:pt>
                <c:pt idx="5">
                  <c:v>21</c:v>
                </c:pt>
                <c:pt idx="6">
                  <c:v>10.5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31.6</c:v>
                </c:pt>
                <c:pt idx="11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parfois </c:v>
                </c:pt>
              </c:strCache>
            </c:strRef>
          </c:tx>
          <c:cat>
            <c:strRef>
              <c:f>Feuil1!$A$2:$A$13</c:f>
              <c:strCache>
                <c:ptCount val="12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soulagent/conso</c:v>
                </c:pt>
                <c:pt idx="5">
                  <c:v>indiff</c:v>
                </c:pt>
                <c:pt idx="6">
                  <c:v>inconfort</c:v>
                </c:pt>
                <c:pt idx="7">
                  <c:v>énervent</c:v>
                </c:pt>
                <c:pt idx="8">
                  <c:v>dépriment</c:v>
                </c:pt>
                <c:pt idx="9">
                  <c:v>humilient</c:v>
                </c:pt>
                <c:pt idx="10">
                  <c:v>contrôle</c:v>
                </c:pt>
                <c:pt idx="11">
                  <c:v>soin</c:v>
                </c:pt>
              </c:strCache>
            </c:strRef>
          </c:cat>
          <c:val>
            <c:numRef>
              <c:f>Feuil1!$D$2:$D$13</c:f>
              <c:numCache>
                <c:formatCode>General</c:formatCode>
                <c:ptCount val="12"/>
                <c:pt idx="0">
                  <c:v>68.400000000000006</c:v>
                </c:pt>
                <c:pt idx="1">
                  <c:v>63.2</c:v>
                </c:pt>
                <c:pt idx="2">
                  <c:v>79</c:v>
                </c:pt>
                <c:pt idx="3">
                  <c:v>73.7</c:v>
                </c:pt>
                <c:pt idx="4">
                  <c:v>94.7</c:v>
                </c:pt>
                <c:pt idx="5">
                  <c:v>36.799999999999997</c:v>
                </c:pt>
                <c:pt idx="6">
                  <c:v>57.9</c:v>
                </c:pt>
                <c:pt idx="7">
                  <c:v>63.6</c:v>
                </c:pt>
                <c:pt idx="8">
                  <c:v>0</c:v>
                </c:pt>
                <c:pt idx="9">
                  <c:v>5.26</c:v>
                </c:pt>
                <c:pt idx="10">
                  <c:v>47.4</c:v>
                </c:pt>
                <c:pt idx="11">
                  <c:v>47.4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jamais</c:v>
                </c:pt>
              </c:strCache>
            </c:strRef>
          </c:tx>
          <c:cat>
            <c:strRef>
              <c:f>Feuil1!$A$2:$A$13</c:f>
              <c:strCache>
                <c:ptCount val="12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soulagent/conso</c:v>
                </c:pt>
                <c:pt idx="5">
                  <c:v>indiff</c:v>
                </c:pt>
                <c:pt idx="6">
                  <c:v>inconfort</c:v>
                </c:pt>
                <c:pt idx="7">
                  <c:v>énervent</c:v>
                </c:pt>
                <c:pt idx="8">
                  <c:v>dépriment</c:v>
                </c:pt>
                <c:pt idx="9">
                  <c:v>humilient</c:v>
                </c:pt>
                <c:pt idx="10">
                  <c:v>contrôle</c:v>
                </c:pt>
                <c:pt idx="11">
                  <c:v>soin</c:v>
                </c:pt>
              </c:strCache>
            </c:strRef>
          </c:cat>
          <c:val>
            <c:numRef>
              <c:f>Feuil1!$E$2:$E$13</c:f>
              <c:numCache>
                <c:formatCode>General</c:formatCode>
                <c:ptCount val="12"/>
                <c:pt idx="0">
                  <c:v>31.6</c:v>
                </c:pt>
                <c:pt idx="1">
                  <c:v>0</c:v>
                </c:pt>
                <c:pt idx="2">
                  <c:v>0</c:v>
                </c:pt>
                <c:pt idx="3">
                  <c:v>5.3</c:v>
                </c:pt>
                <c:pt idx="4">
                  <c:v>0</c:v>
                </c:pt>
                <c:pt idx="5">
                  <c:v>31.6</c:v>
                </c:pt>
                <c:pt idx="6">
                  <c:v>21</c:v>
                </c:pt>
                <c:pt idx="7">
                  <c:v>31.6</c:v>
                </c:pt>
                <c:pt idx="8">
                  <c:v>94.7</c:v>
                </c:pt>
                <c:pt idx="9">
                  <c:v>89.5</c:v>
                </c:pt>
                <c:pt idx="10">
                  <c:v>10.5</c:v>
                </c:pt>
                <c:pt idx="11">
                  <c:v>42.1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pas réponse</c:v>
                </c:pt>
              </c:strCache>
            </c:strRef>
          </c:tx>
          <c:cat>
            <c:strRef>
              <c:f>Feuil1!$A$2:$A$13</c:f>
              <c:strCache>
                <c:ptCount val="12"/>
                <c:pt idx="0">
                  <c:v>dim conso</c:v>
                </c:pt>
                <c:pt idx="1">
                  <c:v>pouvoir parler</c:v>
                </c:pt>
                <c:pt idx="2">
                  <c:v>prouv abst</c:v>
                </c:pt>
                <c:pt idx="3">
                  <c:v>sert rien</c:v>
                </c:pt>
                <c:pt idx="4">
                  <c:v>soulagent/conso</c:v>
                </c:pt>
                <c:pt idx="5">
                  <c:v>indiff</c:v>
                </c:pt>
                <c:pt idx="6">
                  <c:v>inconfort</c:v>
                </c:pt>
                <c:pt idx="7">
                  <c:v>énervent</c:v>
                </c:pt>
                <c:pt idx="8">
                  <c:v>dépriment</c:v>
                </c:pt>
                <c:pt idx="9">
                  <c:v>humilient</c:v>
                </c:pt>
                <c:pt idx="10">
                  <c:v>contrôle</c:v>
                </c:pt>
                <c:pt idx="11">
                  <c:v>soin</c:v>
                </c:pt>
              </c:strCache>
            </c:strRef>
          </c:cat>
          <c:val>
            <c:numRef>
              <c:f>Feuil1!$F$2:$F$13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10.5</c:v>
                </c:pt>
                <c:pt idx="6">
                  <c:v>5.2</c:v>
                </c:pt>
                <c:pt idx="7">
                  <c:v>5.2</c:v>
                </c:pt>
                <c:pt idx="8">
                  <c:v>5.3</c:v>
                </c:pt>
                <c:pt idx="9">
                  <c:v>5.26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hape val="box"/>
        <c:axId val="84528512"/>
        <c:axId val="84436096"/>
        <c:axId val="0"/>
      </c:bar3DChart>
      <c:catAx>
        <c:axId val="845285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436096"/>
        <c:crosses val="autoZero"/>
        <c:auto val="1"/>
        <c:lblAlgn val="ctr"/>
        <c:lblOffset val="100"/>
      </c:catAx>
      <c:valAx>
        <c:axId val="8443609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52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57375410018206"/>
          <c:y val="0.26047462423901807"/>
          <c:w val="0.18276064678991702"/>
          <c:h val="0.49326815217172298"/>
        </c:manualLayout>
      </c:layout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plotArea>
      <c:layout/>
      <c:bar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être supprimées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15</c:v>
                </c:pt>
                <c:pt idx="1">
                  <c:v>5.3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diminuer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17</c:v>
                </c:pt>
                <c:pt idx="1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continuer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58</c:v>
                </c:pt>
                <c:pt idx="1">
                  <c:v>57.9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aumgenter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sans avis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patients</c:v>
                </c:pt>
                <c:pt idx="1">
                  <c:v>soignants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  <c:pt idx="0">
                  <c:v>4</c:v>
                </c:pt>
                <c:pt idx="1">
                  <c:v>5.3</c:v>
                </c:pt>
              </c:numCache>
            </c:numRef>
          </c:val>
        </c:ser>
        <c:overlap val="100"/>
        <c:axId val="84492288"/>
        <c:axId val="84493824"/>
      </c:barChart>
      <c:catAx>
        <c:axId val="844922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493824"/>
        <c:crosses val="autoZero"/>
        <c:auto val="1"/>
        <c:lblAlgn val="ctr"/>
        <c:lblOffset val="100"/>
      </c:catAx>
      <c:valAx>
        <c:axId val="84493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4922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plotArea>
      <c:layout/>
      <c:barChart>
        <c:barDir val="col"/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toujours</c:v>
                </c:pt>
              </c:strCache>
            </c:strRef>
          </c:tx>
          <c:cat>
            <c:strRef>
              <c:f>Feuil1!$A$2:$A$8</c:f>
              <c:strCache>
                <c:ptCount val="7"/>
                <c:pt idx="0">
                  <c:v>falsifier</c:v>
                </c:pt>
                <c:pt idx="1">
                  <c:v>manquer RDV</c:v>
                </c:pt>
                <c:pt idx="2">
                  <c:v>cacher conso</c:v>
                </c:pt>
                <c:pt idx="3">
                  <c:v>conso +</c:v>
                </c:pt>
                <c:pt idx="4">
                  <c:v>aucun effet</c:v>
                </c:pt>
                <c:pt idx="5">
                  <c:v>dimin conso</c:v>
                </c:pt>
                <c:pt idx="6">
                  <c:v>aidé parler conso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27</c:v>
                </c:pt>
                <c:pt idx="5">
                  <c:v>6</c:v>
                </c:pt>
                <c:pt idx="6">
                  <c:v>17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souvent</c:v>
                </c:pt>
              </c:strCache>
            </c:strRef>
          </c:tx>
          <c:cat>
            <c:strRef>
              <c:f>Feuil1!$A$2:$A$8</c:f>
              <c:strCache>
                <c:ptCount val="7"/>
                <c:pt idx="0">
                  <c:v>falsifier</c:v>
                </c:pt>
                <c:pt idx="1">
                  <c:v>manquer RDV</c:v>
                </c:pt>
                <c:pt idx="2">
                  <c:v>cacher conso</c:v>
                </c:pt>
                <c:pt idx="3">
                  <c:v>conso +</c:v>
                </c:pt>
                <c:pt idx="4">
                  <c:v>aucun effet</c:v>
                </c:pt>
                <c:pt idx="5">
                  <c:v>dimin conso</c:v>
                </c:pt>
                <c:pt idx="6">
                  <c:v>aidé parler conso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6.1</c:v>
                </c:pt>
                <c:pt idx="1">
                  <c:v>11</c:v>
                </c:pt>
                <c:pt idx="2">
                  <c:v>5</c:v>
                </c:pt>
                <c:pt idx="3">
                  <c:v>0</c:v>
                </c:pt>
                <c:pt idx="4">
                  <c:v>7</c:v>
                </c:pt>
                <c:pt idx="5">
                  <c:v>13</c:v>
                </c:pt>
                <c:pt idx="6">
                  <c:v>13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parfois</c:v>
                </c:pt>
              </c:strCache>
            </c:strRef>
          </c:tx>
          <c:cat>
            <c:strRef>
              <c:f>Feuil1!$A$2:$A$8</c:f>
              <c:strCache>
                <c:ptCount val="7"/>
                <c:pt idx="0">
                  <c:v>falsifier</c:v>
                </c:pt>
                <c:pt idx="1">
                  <c:v>manquer RDV</c:v>
                </c:pt>
                <c:pt idx="2">
                  <c:v>cacher conso</c:v>
                </c:pt>
                <c:pt idx="3">
                  <c:v>conso +</c:v>
                </c:pt>
                <c:pt idx="4">
                  <c:v>aucun effet</c:v>
                </c:pt>
                <c:pt idx="5">
                  <c:v>dimin conso</c:v>
                </c:pt>
                <c:pt idx="6">
                  <c:v>aidé parler conso</c:v>
                </c:pt>
              </c:strCache>
            </c:strRef>
          </c:cat>
          <c:val>
            <c:numRef>
              <c:f>Feuil1!$D$2:$D$8</c:f>
              <c:numCache>
                <c:formatCode>General</c:formatCode>
                <c:ptCount val="7"/>
                <c:pt idx="0">
                  <c:v>38.4</c:v>
                </c:pt>
                <c:pt idx="1">
                  <c:v>87</c:v>
                </c:pt>
                <c:pt idx="2">
                  <c:v>29</c:v>
                </c:pt>
                <c:pt idx="3">
                  <c:v>4</c:v>
                </c:pt>
                <c:pt idx="4">
                  <c:v>20</c:v>
                </c:pt>
                <c:pt idx="5">
                  <c:v>23</c:v>
                </c:pt>
                <c:pt idx="6">
                  <c:v>26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jamais</c:v>
                </c:pt>
              </c:strCache>
            </c:strRef>
          </c:tx>
          <c:cat>
            <c:strRef>
              <c:f>Feuil1!$A$2:$A$8</c:f>
              <c:strCache>
                <c:ptCount val="7"/>
                <c:pt idx="0">
                  <c:v>falsifier</c:v>
                </c:pt>
                <c:pt idx="1">
                  <c:v>manquer RDV</c:v>
                </c:pt>
                <c:pt idx="2">
                  <c:v>cacher conso</c:v>
                </c:pt>
                <c:pt idx="3">
                  <c:v>conso +</c:v>
                </c:pt>
                <c:pt idx="4">
                  <c:v>aucun effet</c:v>
                </c:pt>
                <c:pt idx="5">
                  <c:v>dimin conso</c:v>
                </c:pt>
                <c:pt idx="6">
                  <c:v>aidé parler conso</c:v>
                </c:pt>
              </c:strCache>
            </c:strRef>
          </c:cat>
          <c:val>
            <c:numRef>
              <c:f>Feuil1!$E$2:$E$8</c:f>
              <c:numCache>
                <c:formatCode>General</c:formatCode>
                <c:ptCount val="7"/>
                <c:pt idx="0">
                  <c:v>53.5</c:v>
                </c:pt>
                <c:pt idx="1">
                  <c:v>1</c:v>
                </c:pt>
                <c:pt idx="2">
                  <c:v>66</c:v>
                </c:pt>
                <c:pt idx="3">
                  <c:v>96</c:v>
                </c:pt>
                <c:pt idx="4">
                  <c:v>44</c:v>
                </c:pt>
                <c:pt idx="5">
                  <c:v>57</c:v>
                </c:pt>
                <c:pt idx="6">
                  <c:v>42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pas réponse</c:v>
                </c:pt>
              </c:strCache>
            </c:strRef>
          </c:tx>
          <c:cat>
            <c:strRef>
              <c:f>Feuil1!$A$2:$A$8</c:f>
              <c:strCache>
                <c:ptCount val="7"/>
                <c:pt idx="0">
                  <c:v>falsifier</c:v>
                </c:pt>
                <c:pt idx="1">
                  <c:v>manquer RDV</c:v>
                </c:pt>
                <c:pt idx="2">
                  <c:v>cacher conso</c:v>
                </c:pt>
                <c:pt idx="3">
                  <c:v>conso +</c:v>
                </c:pt>
                <c:pt idx="4">
                  <c:v>aucun effet</c:v>
                </c:pt>
                <c:pt idx="5">
                  <c:v>dimin conso</c:v>
                </c:pt>
                <c:pt idx="6">
                  <c:v>aidé parler conso</c:v>
                </c:pt>
              </c:strCache>
            </c:strRef>
          </c:cat>
          <c:val>
            <c:numRef>
              <c:f>Feuil1!$F$2:$F$8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overlap val="100"/>
        <c:axId val="84185472"/>
        <c:axId val="84187008"/>
      </c:barChart>
      <c:catAx>
        <c:axId val="841854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187008"/>
        <c:crosses val="autoZero"/>
        <c:auto val="1"/>
        <c:lblAlgn val="ctr"/>
        <c:lblOffset val="100"/>
      </c:catAx>
      <c:valAx>
        <c:axId val="84187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CH"/>
            </a:pPr>
            <a:endParaRPr lang="fr-FR"/>
          </a:p>
        </c:txPr>
        <c:crossAx val="841854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fr-CH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0.8325</cdr:x>
      <cdr:y>0.07295</cdr:y>
    </cdr:from>
    <cdr:to>
      <cdr:x>0.98999</cdr:x>
      <cdr:y>0.17372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851104" y="260648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H" sz="2000" b="1" dirty="0" smtClean="0"/>
            <a:t>personnel</a:t>
          </a:r>
          <a:endParaRPr lang="fr-CH" sz="20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0.01681</cdr:x>
      <cdr:y>0.10337</cdr:y>
    </cdr:to>
    <cdr:sp macro="" textlink="">
      <cdr:nvSpPr>
        <cdr:cNvPr id="3" name="ZoneTexte 12"/>
        <cdr:cNvSpPr txBox="1"/>
      </cdr:nvSpPr>
      <cdr:spPr>
        <a:xfrm xmlns:a="http://schemas.openxmlformats.org/drawingml/2006/main">
          <a:off x="0" y="0"/>
          <a:ext cx="14401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r-CH" dirty="0" smtClean="0"/>
            <a:t>*</a:t>
          </a:r>
          <a:endParaRPr lang="fr-CH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0.70968</cdr:x>
      <cdr:y>0.81773</cdr:y>
    </cdr:from>
    <cdr:to>
      <cdr:x>0.96386</cdr:x>
      <cdr:y>0.96092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241519" y="3709635"/>
          <a:ext cx="1519121" cy="64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H" sz="2000" i="1" dirty="0" smtClean="0"/>
            <a:t>Non </a:t>
          </a:r>
          <a:r>
            <a:rPr lang="fr-CH" sz="2000" i="1" dirty="0" err="1" smtClean="0"/>
            <a:t>sign</a:t>
          </a:r>
          <a:endParaRPr lang="fr-CH" sz="20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0.68539</cdr:x>
      <cdr:y>0.87505</cdr:y>
    </cdr:from>
    <cdr:to>
      <cdr:x>0.95506</cdr:x>
      <cdr:y>0.97051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392488" y="3960440"/>
          <a:ext cx="172819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H" sz="1800" dirty="0" smtClean="0"/>
            <a:t>P &lt; 0.01</a:t>
          </a:r>
          <a:endParaRPr lang="fr-CH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ED03-49FE-491B-AC96-87B4C24111B8}" type="datetimeFigureOut">
              <a:rPr lang="fr-CH" smtClean="0"/>
              <a:pPr/>
              <a:t>20.03.2014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BCDB-43DD-4952-928A-B0FB3A4AA26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isoterra.com/images/original/le-manneken-pis-visoterra-10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>
                <a:solidFill>
                  <a:srgbClr val="FFFF00"/>
                </a:solidFill>
              </a:rPr>
              <a:t>Pisse and love: </a:t>
            </a:r>
            <a:br>
              <a:rPr lang="fr-CH" dirty="0" smtClean="0">
                <a:solidFill>
                  <a:srgbClr val="FFFF00"/>
                </a:solidFill>
              </a:rPr>
            </a:br>
            <a:r>
              <a:rPr lang="fr-CH" dirty="0" smtClean="0">
                <a:solidFill>
                  <a:srgbClr val="FFFF00"/>
                </a:solidFill>
              </a:rPr>
              <a:t>13</a:t>
            </a:r>
            <a:r>
              <a:rPr lang="fr-CH" baseline="30000" dirty="0" smtClean="0">
                <a:solidFill>
                  <a:srgbClr val="FFFF00"/>
                </a:solidFill>
              </a:rPr>
              <a:t>ème</a:t>
            </a:r>
            <a:r>
              <a:rPr lang="fr-CH" dirty="0" smtClean="0">
                <a:solidFill>
                  <a:srgbClr val="FFFF00"/>
                </a:solidFill>
              </a:rPr>
              <a:t> journée d’</a:t>
            </a:r>
            <a:r>
              <a:rPr lang="fr-CH" dirty="0" err="1" smtClean="0">
                <a:solidFill>
                  <a:srgbClr val="FFFF00"/>
                </a:solidFill>
              </a:rPr>
              <a:t>addictologie</a:t>
            </a:r>
            <a:r>
              <a:rPr lang="fr-CH" dirty="0" smtClean="0">
                <a:solidFill>
                  <a:srgbClr val="FFFF00"/>
                </a:solidFill>
              </a:rPr>
              <a:t> du 20 mars 2014, </a:t>
            </a:r>
            <a:br>
              <a:rPr lang="fr-CH" dirty="0" smtClean="0">
                <a:solidFill>
                  <a:srgbClr val="FFFF00"/>
                </a:solidFill>
              </a:rPr>
            </a:br>
            <a:r>
              <a:rPr lang="fr-CH" dirty="0" smtClean="0">
                <a:solidFill>
                  <a:srgbClr val="FFFF00"/>
                </a:solidFill>
              </a:rPr>
              <a:t>HUG</a:t>
            </a:r>
            <a:endParaRPr lang="fr-CH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85000" lnSpcReduction="20000"/>
          </a:bodyPr>
          <a:lstStyle/>
          <a:p>
            <a:r>
              <a:rPr lang="fr-CH" dirty="0" smtClean="0">
                <a:solidFill>
                  <a:srgbClr val="F2F640"/>
                </a:solidFill>
              </a:rPr>
              <a:t>Dr Marie-Claude Blaser</a:t>
            </a:r>
          </a:p>
          <a:p>
            <a:r>
              <a:rPr lang="fr-CH" dirty="0" smtClean="0">
                <a:solidFill>
                  <a:srgbClr val="F2F640"/>
                </a:solidFill>
              </a:rPr>
              <a:t>Dr Anne Pelet</a:t>
            </a:r>
            <a:endParaRPr lang="fr-CH" dirty="0">
              <a:solidFill>
                <a:srgbClr val="F2F640"/>
              </a:solidFill>
            </a:endParaRPr>
          </a:p>
        </p:txBody>
      </p:sp>
      <p:pic>
        <p:nvPicPr>
          <p:cNvPr id="7" name="Image 6" descr="fna_entet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6381328"/>
            <a:ext cx="3456432" cy="27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251520" y="3284984"/>
          <a:ext cx="864096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Espace réservé du contenu 8"/>
          <p:cNvGraphicFramePr>
            <a:graphicFrameLocks/>
          </p:cNvGraphicFramePr>
          <p:nvPr/>
        </p:nvGraphicFramePr>
        <p:xfrm>
          <a:off x="323528" y="0"/>
          <a:ext cx="864096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/>
          <p:cNvSpPr txBox="1"/>
          <p:nvPr/>
        </p:nvSpPr>
        <p:spPr>
          <a:xfrm rot="16200000">
            <a:off x="-257183" y="44324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Soignants§</a:t>
            </a:r>
            <a:endParaRPr lang="fr-CH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193629" y="1641902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Patients§</a:t>
            </a:r>
            <a:endParaRPr lang="fr-CH" dirty="0"/>
          </a:p>
        </p:txBody>
      </p:sp>
      <p:sp>
        <p:nvSpPr>
          <p:cNvPr id="17" name="ZoneTexte 16"/>
          <p:cNvSpPr txBox="1"/>
          <p:nvPr/>
        </p:nvSpPr>
        <p:spPr>
          <a:xfrm>
            <a:off x="1907704" y="3356992"/>
            <a:ext cx="36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 flipH="1">
            <a:off x="3796680" y="3356992"/>
            <a:ext cx="27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5624" y="3356992"/>
            <a:ext cx="36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20" name="ZoneTexte 19"/>
          <p:cNvSpPr txBox="1"/>
          <p:nvPr/>
        </p:nvSpPr>
        <p:spPr>
          <a:xfrm>
            <a:off x="5571728" y="3356992"/>
            <a:ext cx="36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21" name="ZoneTexte 20"/>
          <p:cNvSpPr txBox="1"/>
          <p:nvPr/>
        </p:nvSpPr>
        <p:spPr>
          <a:xfrm>
            <a:off x="7155904" y="6219636"/>
            <a:ext cx="166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 Sig diff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1880" y="692696"/>
            <a:ext cx="5194920" cy="5386610"/>
          </a:xfrm>
        </p:spPr>
        <p:txBody>
          <a:bodyPr>
            <a:normAutofit/>
          </a:bodyPr>
          <a:lstStyle/>
          <a:p>
            <a:r>
              <a:rPr lang="fr-CH" dirty="0" smtClean="0"/>
              <a:t>En général, pour tous les toxicomanes:</a:t>
            </a:r>
            <a:br>
              <a:rPr lang="fr-CH" dirty="0" smtClean="0"/>
            </a:br>
            <a:r>
              <a:rPr lang="fr-CH" dirty="0" smtClean="0"/>
              <a:t>les PU….. </a:t>
            </a:r>
            <a:endParaRPr lang="fr-CH" dirty="0"/>
          </a:p>
        </p:txBody>
      </p:sp>
      <p:pic>
        <p:nvPicPr>
          <p:cNvPr id="30722" name="Picture 2" descr="http://upload.wikimedia.org/wikipedia/commons/5/54/Bruxelles_Manneken_Pis_2043-0037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384376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>
          <a:xfrm>
            <a:off x="6228184" y="116632"/>
            <a:ext cx="432048" cy="22322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Ellipse 24"/>
          <p:cNvSpPr/>
          <p:nvPr/>
        </p:nvSpPr>
        <p:spPr>
          <a:xfrm>
            <a:off x="6228184" y="3501008"/>
            <a:ext cx="432048" cy="22322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Ellipse 23"/>
          <p:cNvSpPr/>
          <p:nvPr/>
        </p:nvSpPr>
        <p:spPr>
          <a:xfrm>
            <a:off x="5148064" y="44624"/>
            <a:ext cx="432048" cy="22322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5148064" y="3501008"/>
            <a:ext cx="432048" cy="22322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4644008" y="3501008"/>
            <a:ext cx="432048" cy="22322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4644008" y="44624"/>
            <a:ext cx="432048" cy="22322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llipse 18"/>
          <p:cNvSpPr/>
          <p:nvPr/>
        </p:nvSpPr>
        <p:spPr>
          <a:xfrm>
            <a:off x="2555776" y="3573016"/>
            <a:ext cx="432048" cy="223224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Ellipse 19"/>
          <p:cNvSpPr/>
          <p:nvPr/>
        </p:nvSpPr>
        <p:spPr>
          <a:xfrm>
            <a:off x="2483768" y="44624"/>
            <a:ext cx="432048" cy="23126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ce réservé du contenu 6"/>
          <p:cNvGraphicFramePr>
            <a:graphicFrameLocks/>
          </p:cNvGraphicFramePr>
          <p:nvPr/>
        </p:nvGraphicFramePr>
        <p:xfrm>
          <a:off x="467544" y="3140968"/>
          <a:ext cx="8229600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/>
          <p:cNvSpPr txBox="1"/>
          <p:nvPr/>
        </p:nvSpPr>
        <p:spPr>
          <a:xfrm rot="16200000">
            <a:off x="-257183" y="9087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patients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-193629" y="441471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soignants</a:t>
            </a:r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2627784" y="35637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4" name="ZoneTexte 13"/>
          <p:cNvSpPr txBox="1"/>
          <p:nvPr/>
        </p:nvSpPr>
        <p:spPr>
          <a:xfrm>
            <a:off x="7164288" y="3233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General</a:t>
            </a:r>
            <a:endParaRPr lang="fr-CH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716016" y="34917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6" name="ZoneTexte 15"/>
          <p:cNvSpPr txBox="1"/>
          <p:nvPr/>
        </p:nvSpPr>
        <p:spPr>
          <a:xfrm>
            <a:off x="5220072" y="35010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7" name="ZoneTexte 16"/>
          <p:cNvSpPr txBox="1"/>
          <p:nvPr/>
        </p:nvSpPr>
        <p:spPr>
          <a:xfrm>
            <a:off x="6300192" y="35010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8" name="ZoneTexte 17"/>
          <p:cNvSpPr txBox="1"/>
          <p:nvPr/>
        </p:nvSpPr>
        <p:spPr>
          <a:xfrm>
            <a:off x="7236296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 P &lt; 0.01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23" grpId="0" animBg="1"/>
      <p:bldP spid="22" grpId="0" animBg="1"/>
      <p:bldP spid="21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320480" cy="5602634"/>
          </a:xfrm>
        </p:spPr>
        <p:txBody>
          <a:bodyPr>
            <a:normAutofit/>
          </a:bodyPr>
          <a:lstStyle/>
          <a:p>
            <a:r>
              <a:rPr lang="fr-CH" dirty="0" smtClean="0"/>
              <a:t>Pour vous personnellement, les PU: </a:t>
            </a:r>
            <a:endParaRPr lang="fr-CH" dirty="0"/>
          </a:p>
        </p:txBody>
      </p:sp>
      <p:pic>
        <p:nvPicPr>
          <p:cNvPr id="31746" name="Picture 2" descr="http://www.stripspeciaalzaak.be/beelden/Interviews/Asterix/04zaterdag/24-09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742" y="476672"/>
            <a:ext cx="448025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8784976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 rot="16200000">
            <a:off x="-257183" y="9087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patients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-193629" y="441471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soignants</a:t>
            </a:r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1907704" y="356372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6948264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 P &lt; 0.01</a:t>
            </a:r>
            <a:endParaRPr lang="fr-CH" dirty="0"/>
          </a:p>
        </p:txBody>
      </p:sp>
      <p:graphicFrame>
        <p:nvGraphicFramePr>
          <p:cNvPr id="25" name="Espace réservé du contenu 6"/>
          <p:cNvGraphicFramePr>
            <a:graphicFrameLocks/>
          </p:cNvGraphicFramePr>
          <p:nvPr/>
        </p:nvGraphicFramePr>
        <p:xfrm>
          <a:off x="179512" y="3284984"/>
          <a:ext cx="8784976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1475656" y="32129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27" name="ZoneTexte 26"/>
          <p:cNvSpPr txBox="1"/>
          <p:nvPr/>
        </p:nvSpPr>
        <p:spPr>
          <a:xfrm>
            <a:off x="2411760" y="32129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28" name="ZoneTexte 27"/>
          <p:cNvSpPr txBox="1"/>
          <p:nvPr/>
        </p:nvSpPr>
        <p:spPr>
          <a:xfrm>
            <a:off x="2843808" y="32129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29" name="ZoneTexte 28"/>
          <p:cNvSpPr txBox="1"/>
          <p:nvPr/>
        </p:nvSpPr>
        <p:spPr>
          <a:xfrm>
            <a:off x="3347864" y="32129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30" name="ZoneTexte 29"/>
          <p:cNvSpPr txBox="1"/>
          <p:nvPr/>
        </p:nvSpPr>
        <p:spPr>
          <a:xfrm>
            <a:off x="3779912" y="32129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31" name="ZoneTexte 30"/>
          <p:cNvSpPr txBox="1"/>
          <p:nvPr/>
        </p:nvSpPr>
        <p:spPr>
          <a:xfrm>
            <a:off x="4283968" y="32129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32" name="ZoneTexte 31"/>
          <p:cNvSpPr txBox="1"/>
          <p:nvPr/>
        </p:nvSpPr>
        <p:spPr>
          <a:xfrm>
            <a:off x="4716016" y="32129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33" name="ZoneTexte 32"/>
          <p:cNvSpPr txBox="1"/>
          <p:nvPr/>
        </p:nvSpPr>
        <p:spPr>
          <a:xfrm>
            <a:off x="6228184" y="32129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34" name="ZoneTexte 33"/>
          <p:cNvSpPr txBox="1"/>
          <p:nvPr/>
        </p:nvSpPr>
        <p:spPr>
          <a:xfrm>
            <a:off x="6588224" y="32129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Selon vous, les PU devraient</a:t>
            </a:r>
            <a:endParaRPr lang="fr-CH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59766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://static.skynetblogs.be/media/102394/dyn002_original_297_386_pjpeg_2603938_357fbd23de15fea6346fef0a04471b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075" y="3208734"/>
            <a:ext cx="2828925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Dans le passé, les PU vous ont-elles poussé(e) à ….</a:t>
            </a:r>
            <a:endParaRPr lang="fr-CH" dirty="0"/>
          </a:p>
        </p:txBody>
      </p:sp>
      <p:pic>
        <p:nvPicPr>
          <p:cNvPr id="33794" name="Picture 2" descr="http://rememberingletters.files.wordpress.com/2012/11/belgium-brussels-manneken-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7076"/>
            <a:ext cx="11844808" cy="592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350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/>
        </p:nvGraphicFramePr>
        <p:xfrm>
          <a:off x="467544" y="3356993"/>
          <a:ext cx="8208912" cy="350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 rot="16200000">
            <a:off x="-175881" y="155214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Patients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391905" y="41444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Soignants</a:t>
            </a:r>
            <a:endParaRPr lang="fr-CH" dirty="0"/>
          </a:p>
        </p:txBody>
      </p:sp>
      <p:sp>
        <p:nvSpPr>
          <p:cNvPr id="9" name="ZoneTexte 8"/>
          <p:cNvSpPr txBox="1"/>
          <p:nvPr/>
        </p:nvSpPr>
        <p:spPr>
          <a:xfrm>
            <a:off x="1475656" y="349171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2267744" y="350100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1" name="ZoneTexte 10"/>
          <p:cNvSpPr txBox="1"/>
          <p:nvPr/>
        </p:nvSpPr>
        <p:spPr>
          <a:xfrm>
            <a:off x="3131840" y="350100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3995936" y="350100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4788024" y="350100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4" name="ZoneTexte 13"/>
          <p:cNvSpPr txBox="1"/>
          <p:nvPr/>
        </p:nvSpPr>
        <p:spPr>
          <a:xfrm>
            <a:off x="5652120" y="350100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350100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</a:t>
            </a:r>
            <a:endParaRPr lang="fr-CH" dirty="0"/>
          </a:p>
        </p:txBody>
      </p:sp>
      <p:sp>
        <p:nvSpPr>
          <p:cNvPr id="16" name="ZoneTexte 15"/>
          <p:cNvSpPr txBox="1"/>
          <p:nvPr/>
        </p:nvSpPr>
        <p:spPr>
          <a:xfrm>
            <a:off x="6876256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* P &lt; 0.0.1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600" dirty="0" smtClean="0"/>
              <a:t>Vous sentez-vous libres de mentionner vos consommations à votre référents ( ou vos patients se sentent-ils libres….) </a:t>
            </a:r>
            <a:endParaRPr lang="fr-CH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640871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8" name="Picture 2" descr="http://www.manneken-pis.be/wp-content/uploads/2013/04/IMG_8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28925"/>
            <a:ext cx="2570973" cy="3856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Sous-analyse: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/>
          </a:bodyPr>
          <a:lstStyle/>
          <a:p>
            <a:r>
              <a:rPr lang="fr-CH" dirty="0" smtClean="0"/>
              <a:t>Pas de différence des réponses: </a:t>
            </a:r>
          </a:p>
          <a:p>
            <a:pPr lvl="1"/>
            <a:r>
              <a:rPr lang="fr-CH" dirty="0" smtClean="0"/>
              <a:t>Si patients sous mandat ou non</a:t>
            </a:r>
          </a:p>
          <a:p>
            <a:pPr lvl="1"/>
            <a:r>
              <a:rPr lang="fr-CH" dirty="0" smtClean="0"/>
              <a:t>Selon le sexe</a:t>
            </a:r>
          </a:p>
          <a:p>
            <a:pPr lvl="1"/>
            <a:r>
              <a:rPr lang="fr-CH" dirty="0" smtClean="0"/>
              <a:t>Selon le lieu de soin</a:t>
            </a:r>
          </a:p>
          <a:p>
            <a:pPr lvl="1"/>
            <a:r>
              <a:rPr lang="fr-CH" dirty="0" smtClean="0"/>
              <a:t>Selon l’objectif (stabilisation, diminution ou abstinence)</a:t>
            </a:r>
          </a:p>
          <a:p>
            <a:pPr lvl="1"/>
            <a:r>
              <a:rPr lang="fr-CH" dirty="0" smtClean="0"/>
              <a:t>Selon le degré de liberté de pouvoir parler des consommations au référent</a:t>
            </a:r>
          </a:p>
          <a:p>
            <a:pPr lvl="1"/>
            <a:endParaRPr lang="fr-CH" dirty="0"/>
          </a:p>
        </p:txBody>
      </p:sp>
      <p:pic>
        <p:nvPicPr>
          <p:cNvPr id="4" name="Picture 2" descr="http://www.humanrights-china.org/zt/photogallery/pic1/2006011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089770"/>
            <a:ext cx="3494631" cy="476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>
                <a:solidFill>
                  <a:schemeClr val="accent5">
                    <a:lumMod val="50000"/>
                  </a:schemeClr>
                </a:solidFill>
              </a:rPr>
              <a:t>Back-ground</a:t>
            </a:r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fr-CH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Pas d’évidence scientifique de l’(in)utilité des prises </a:t>
            </a:r>
          </a:p>
          <a:p>
            <a:pPr>
              <a:buNone/>
            </a:pPr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	urinaires (PU)</a:t>
            </a:r>
          </a:p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Guidelines des autres pays recommandent en général des PU intermittentes et inattendues (Guidelines UK, USA, France, </a:t>
            </a:r>
            <a:r>
              <a:rPr lang="fr-CH" dirty="0" err="1" smtClean="0">
                <a:solidFill>
                  <a:schemeClr val="accent5">
                    <a:lumMod val="50000"/>
                  </a:schemeClr>
                </a:solidFill>
              </a:rPr>
              <a:t>etc</a:t>
            </a:r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Corrélation PU et consommations déclarées: en général bonne (mais faite quand patient sait qu’il peut avoir une PU….)* </a:t>
            </a:r>
          </a:p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Entretien motivationnel: incompatible avec PU?</a:t>
            </a:r>
          </a:p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Problèmes des assurances maladies: pas de remboursement si coût/efficacité pas démontré….</a:t>
            </a:r>
          </a:p>
          <a:p>
            <a:r>
              <a:rPr lang="fr-CH" i="1" dirty="0" smtClean="0">
                <a:solidFill>
                  <a:schemeClr val="accent5">
                    <a:lumMod val="50000"/>
                  </a:schemeClr>
                </a:solidFill>
              </a:rPr>
              <a:t>La FNA: PU individualisées, mais au min 1x/2-3 mois. Peut varier en fonction des situations. </a:t>
            </a:r>
          </a:p>
          <a:p>
            <a:pPr>
              <a:buNone/>
            </a:pPr>
            <a:endParaRPr lang="fr-CH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* 	</a:t>
            </a:r>
            <a:r>
              <a:rPr lang="en-US" sz="1400" dirty="0" smtClean="0"/>
              <a:t>O’Malley PM, Bachman JG, Johnston LD. Reliability and consistency in self-reports of drug use. </a:t>
            </a:r>
            <a:r>
              <a:rPr lang="en-US" sz="1400" dirty="0" err="1" smtClean="0"/>
              <a:t>Int</a:t>
            </a:r>
            <a:r>
              <a:rPr lang="en-US" sz="1400" dirty="0" smtClean="0"/>
              <a:t> J Addict 1983 : 18(6) :805-24</a:t>
            </a:r>
            <a:endParaRPr lang="fr-CH" sz="1400" dirty="0" smtClean="0"/>
          </a:p>
          <a:p>
            <a:pPr>
              <a:buNone/>
            </a:pPr>
            <a:r>
              <a:rPr lang="en-US" sz="1400" dirty="0" smtClean="0"/>
              <a:t>* 	</a:t>
            </a:r>
            <a:r>
              <a:rPr lang="en-US" sz="1400" dirty="0" err="1" smtClean="0"/>
              <a:t>Ehrman</a:t>
            </a:r>
            <a:r>
              <a:rPr lang="en-US" sz="1400" dirty="0" smtClean="0"/>
              <a:t> RN, Robbins SJ. Reliability and validity of 6-month timeline reports of cocaine and heroin use in a methadone population. J Consult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Psychol</a:t>
            </a:r>
            <a:r>
              <a:rPr lang="en-US" sz="1400" dirty="0" smtClean="0"/>
              <a:t> 1994 : 62(4) :843-50</a:t>
            </a:r>
            <a:endParaRPr lang="fr-CH" sz="1400" dirty="0" smtClean="0"/>
          </a:p>
          <a:p>
            <a:pPr>
              <a:buNone/>
            </a:pPr>
            <a:endParaRPr lang="fr-CH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CH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CH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CH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Limitations de l’étude: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85000" lnSpcReduction="20000"/>
          </a:bodyPr>
          <a:lstStyle/>
          <a:p>
            <a:r>
              <a:rPr lang="fr-CH" dirty="0" smtClean="0"/>
              <a:t>Biais de population (sélection patients?), mais proposé à tout patient se présentant pour prendre son traitement.</a:t>
            </a:r>
          </a:p>
          <a:p>
            <a:r>
              <a:rPr lang="fr-CH" dirty="0" smtClean="0"/>
              <a:t>Peu de soignants (n=19) </a:t>
            </a:r>
          </a:p>
          <a:p>
            <a:r>
              <a:rPr lang="fr-CH" dirty="0" smtClean="0"/>
              <a:t>Patients suivis par MPR dans canton pas pris en compte -&gt; généralisation?</a:t>
            </a:r>
          </a:p>
          <a:p>
            <a:r>
              <a:rPr lang="fr-CH" dirty="0" smtClean="0"/>
              <a:t>Biais lié à l’hétérogénéité des motifs de prescription du TSO, mais semble peu influent par rapport aux résultats.</a:t>
            </a:r>
          </a:p>
          <a:p>
            <a:endParaRPr lang="fr-CH" dirty="0" smtClean="0"/>
          </a:p>
          <a:p>
            <a:endParaRPr lang="fr-CH" dirty="0" smtClean="0"/>
          </a:p>
        </p:txBody>
      </p:sp>
      <p:pic>
        <p:nvPicPr>
          <p:cNvPr id="4" name="Picture 2" descr="http://3.bp.blogspot.com/_CjPJmrOPvKI/S234QXPS2YI/AAAAAAAADTY/utocjap2g3A/s400/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36912"/>
            <a:ext cx="3168985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2146250"/>
          </a:xfrm>
        </p:spPr>
        <p:txBody>
          <a:bodyPr>
            <a:normAutofit/>
          </a:bodyPr>
          <a:lstStyle/>
          <a:p>
            <a:r>
              <a:rPr lang="fr-CH" dirty="0" smtClean="0"/>
              <a:t>Une autre perspective….</a:t>
            </a:r>
            <a:endParaRPr lang="fr-CH" dirty="0"/>
          </a:p>
        </p:txBody>
      </p:sp>
      <p:pic>
        <p:nvPicPr>
          <p:cNvPr id="37890" name="Picture 2" descr="http://www.discover-brussels.be/wp-content/uploads/2012/05/Manneken-Pi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217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Conclusions: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53135"/>
          </a:xfrm>
        </p:spPr>
        <p:txBody>
          <a:bodyPr>
            <a:normAutofit fontScale="77500" lnSpcReduction="20000"/>
          </a:bodyPr>
          <a:lstStyle/>
          <a:p>
            <a:r>
              <a:rPr lang="fr-CH" dirty="0" smtClean="0"/>
              <a:t>Représentation plus positive des PU chez les patients (et plus négative chez les soignants!)</a:t>
            </a:r>
          </a:p>
          <a:p>
            <a:r>
              <a:rPr lang="fr-CH" dirty="0" smtClean="0"/>
              <a:t>Certains patients déclarent être aidés par les PU (grande variation des réponses). </a:t>
            </a:r>
          </a:p>
          <a:p>
            <a:r>
              <a:rPr lang="fr-CH" dirty="0" smtClean="0"/>
              <a:t>La PU = un outil? Utile pour certains, moins pour d’autres?</a:t>
            </a:r>
          </a:p>
          <a:p>
            <a:r>
              <a:rPr lang="fr-CH" dirty="0" smtClean="0"/>
              <a:t>Piste: inclure l’exploration de la représentation des PU dans nos entretiens….???</a:t>
            </a:r>
          </a:p>
          <a:p>
            <a:r>
              <a:rPr lang="fr-CH" dirty="0" smtClean="0"/>
              <a:t>Etude randomisée (Bras avec PU, bras sans PU) nécessaire pour évaluer efficacité ou non des PU.</a:t>
            </a:r>
          </a:p>
          <a:p>
            <a:endParaRPr lang="fr-CH" dirty="0" smtClean="0"/>
          </a:p>
          <a:p>
            <a:endParaRPr lang="fr-CH" dirty="0"/>
          </a:p>
        </p:txBody>
      </p:sp>
      <p:pic>
        <p:nvPicPr>
          <p:cNvPr id="4" name="Picture 2" descr="http://www.humanrights-china.org/zt/photogallery/pic1/2006011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93524"/>
            <a:ext cx="3491880" cy="476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mtClean="0"/>
              <a:t>Prise d’urine</a:t>
            </a:r>
            <a:r>
              <a:rPr lang="fr-CH" dirty="0" smtClean="0"/>
              <a:t>: sortir des croyances…</a:t>
            </a:r>
            <a:endParaRPr lang="fr-CH" dirty="0"/>
          </a:p>
        </p:txBody>
      </p:sp>
      <p:pic>
        <p:nvPicPr>
          <p:cNvPr id="1026" name="Picture 2" descr="http://doggies.com/blog/wp-content/uploads/2009/05/poodle-9-pee-350x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25260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Remerciements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Patients!</a:t>
            </a:r>
          </a:p>
          <a:p>
            <a:r>
              <a:rPr lang="fr-CH" dirty="0" smtClean="0"/>
              <a:t>FNA</a:t>
            </a:r>
          </a:p>
          <a:p>
            <a:r>
              <a:rPr lang="fr-CH" dirty="0" err="1" smtClean="0"/>
              <a:t>Migros</a:t>
            </a:r>
            <a:endParaRPr lang="fr-CH" dirty="0" smtClean="0"/>
          </a:p>
          <a:p>
            <a:r>
              <a:rPr lang="fr-CH" dirty="0" smtClean="0"/>
              <a:t>IUML</a:t>
            </a:r>
          </a:p>
          <a:p>
            <a:r>
              <a:rPr lang="fr-CH" dirty="0" smtClean="0"/>
              <a:t>Et… tous les autres que j’oublie!!!</a:t>
            </a:r>
            <a:br>
              <a:rPr lang="fr-CH" dirty="0" smtClean="0"/>
            </a:br>
            <a:endParaRPr lang="fr-C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eqWU4vBFrkU/TuDudfnVn2I/AAAAAAAAUSE/x9DXiPvrgbI/s320/belgium_manneken_pi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5030" y="0"/>
            <a:ext cx="1618969" cy="242088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Méthodologie: </a:t>
            </a:r>
            <a:endParaRPr lang="fr-CH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fr-CH" sz="2600" dirty="0" smtClean="0">
                <a:solidFill>
                  <a:schemeClr val="accent5">
                    <a:lumMod val="50000"/>
                  </a:schemeClr>
                </a:solidFill>
              </a:rPr>
              <a:t>Objectif primaire: connaitre le vécu subjectif des                    patients/ soignants concernant les PU</a:t>
            </a:r>
          </a:p>
          <a:p>
            <a:r>
              <a:rPr lang="fr-CH" sz="2600" dirty="0" smtClean="0">
                <a:solidFill>
                  <a:schemeClr val="accent5">
                    <a:lumMod val="50000"/>
                  </a:schemeClr>
                </a:solidFill>
              </a:rPr>
              <a:t>Population cible: patients sous TSO depuis &gt; 1 mois                       dans un centre spécialisé. </a:t>
            </a:r>
            <a:r>
              <a:rPr lang="fr-CH" sz="26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fr-CH" sz="2600" dirty="0" smtClean="0">
                <a:solidFill>
                  <a:schemeClr val="accent5">
                    <a:lumMod val="50000"/>
                  </a:schemeClr>
                </a:solidFill>
              </a:rPr>
              <a:t>roposé à tous les patients toxicodépendants du canton de NE, suivi dans 3 centres (Neuchâtel, la Chaux-de-Fonds, </a:t>
            </a:r>
            <a:r>
              <a:rPr lang="fr-CH" sz="2600" dirty="0" err="1" smtClean="0">
                <a:solidFill>
                  <a:schemeClr val="accent5">
                    <a:lumMod val="50000"/>
                  </a:schemeClr>
                </a:solidFill>
              </a:rPr>
              <a:t>Fleurier</a:t>
            </a:r>
            <a:r>
              <a:rPr lang="fr-CH" sz="2600" dirty="0" smtClean="0">
                <a:solidFill>
                  <a:schemeClr val="accent5">
                    <a:lumMod val="50000"/>
                  </a:schemeClr>
                </a:solidFill>
              </a:rPr>
              <a:t>) durant 3 mois, et à tous les soignants. </a:t>
            </a:r>
            <a:endParaRPr lang="fr-CH" sz="2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CH" sz="2600" dirty="0" smtClean="0">
                <a:solidFill>
                  <a:schemeClr val="accent5">
                    <a:lumMod val="50000"/>
                  </a:schemeClr>
                </a:solidFill>
              </a:rPr>
              <a:t>But: 10 % des patients dans chaque centre. </a:t>
            </a:r>
          </a:p>
          <a:p>
            <a:r>
              <a:rPr lang="fr-CH" sz="2600" dirty="0" smtClean="0">
                <a:solidFill>
                  <a:schemeClr val="accent5">
                    <a:lumMod val="50000"/>
                  </a:schemeClr>
                </a:solidFill>
              </a:rPr>
              <a:t>Méthodologie: hétéro-questionnaire pour patients et auto-questionnaire pour soignants, focus-groups pour constituer le questionnaire. Collaboration avec Institut romand de médecine légale.</a:t>
            </a:r>
          </a:p>
          <a:p>
            <a:r>
              <a:rPr lang="fr-CH" sz="2600" dirty="0" smtClean="0">
                <a:solidFill>
                  <a:schemeClr val="accent5">
                    <a:lumMod val="50000"/>
                  </a:schemeClr>
                </a:solidFill>
              </a:rPr>
              <a:t>Commission éthique VD: étude approuvée</a:t>
            </a:r>
          </a:p>
          <a:p>
            <a:pPr lvl="1"/>
            <a:r>
              <a:rPr lang="fr-CH" sz="2600" dirty="0" smtClean="0">
                <a:solidFill>
                  <a:schemeClr val="accent5">
                    <a:lumMod val="50000"/>
                  </a:schemeClr>
                </a:solidFill>
              </a:rPr>
              <a:t>Résistance par rapport à la commission d’éthique…..</a:t>
            </a:r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Méthodologie: 2 </a:t>
            </a:r>
            <a:endParaRPr lang="fr-CH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Critère admission: 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Patient majeur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Inclus dans TSO depuis &gt; 1 mois, dernière prise TSO min 48 h. </a:t>
            </a:r>
          </a:p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Critère d’exclusion: </a:t>
            </a:r>
            <a:endParaRPr lang="fr-CH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Patient en crise psychiatrique (décompensation, délire)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Patient mineur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Patient ne parlant pas français</a:t>
            </a:r>
          </a:p>
          <a:p>
            <a:pPr lvl="1">
              <a:buNone/>
            </a:pPr>
            <a:endParaRPr lang="fr-CH" dirty="0"/>
          </a:p>
        </p:txBody>
      </p:sp>
      <p:pic>
        <p:nvPicPr>
          <p:cNvPr id="21506" name="Picture 2" descr="http://www.chine-informations.com/usb/membres/photos/1/manneken-pis-en-vetements-chinois_1236072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5" y="-27385"/>
            <a:ext cx="1872208" cy="255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Résultats</a:t>
            </a:r>
            <a:r>
              <a:rPr lang="fr-CH" dirty="0" smtClean="0"/>
              <a:t>: </a:t>
            </a:r>
            <a:endParaRPr lang="fr-CH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2924944"/>
          <a:ext cx="8003233" cy="329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19"/>
                <a:gridCol w="1143319"/>
                <a:gridCol w="1143319"/>
                <a:gridCol w="1143319"/>
                <a:gridCol w="1143319"/>
                <a:gridCol w="990493"/>
                <a:gridCol w="1296145"/>
              </a:tblGrid>
              <a:tr h="1108720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Âge (</a:t>
                      </a:r>
                      <a:r>
                        <a:rPr lang="fr-CH" dirty="0" err="1" smtClean="0"/>
                        <a:t>mediane</a:t>
                      </a:r>
                      <a:r>
                        <a:rPr lang="fr-CH" dirty="0" smtClean="0"/>
                        <a:t>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% sexe masculin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Drop-In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CPTT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CAPTT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% sous traitement</a:t>
                      </a:r>
                      <a:r>
                        <a:rPr lang="fr-CH" baseline="0" dirty="0" smtClean="0"/>
                        <a:t> de méthadone</a:t>
                      </a:r>
                      <a:endParaRPr lang="fr-CH" dirty="0"/>
                    </a:p>
                  </a:txBody>
                  <a:tcPr/>
                </a:tc>
              </a:tr>
              <a:tr h="1051262">
                <a:tc>
                  <a:txBody>
                    <a:bodyPr/>
                    <a:lstStyle/>
                    <a:p>
                      <a:r>
                        <a:rPr lang="fr-CH" dirty="0" smtClean="0"/>
                        <a:t>Patients</a:t>
                      </a:r>
                    </a:p>
                    <a:p>
                      <a:r>
                        <a:rPr lang="fr-CH" dirty="0" smtClean="0"/>
                        <a:t>(N= 100)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42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75%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43%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47%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10%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94 %</a:t>
                      </a:r>
                      <a:endParaRPr lang="fr-CH" dirty="0"/>
                    </a:p>
                  </a:txBody>
                  <a:tcPr/>
                </a:tc>
              </a:tr>
              <a:tr h="1051262">
                <a:tc>
                  <a:txBody>
                    <a:bodyPr/>
                    <a:lstStyle/>
                    <a:p>
                      <a:r>
                        <a:rPr lang="fr-CH" dirty="0" smtClean="0"/>
                        <a:t>Soignants</a:t>
                      </a:r>
                    </a:p>
                    <a:p>
                      <a:r>
                        <a:rPr lang="fr-CH" dirty="0" smtClean="0"/>
                        <a:t>(N=</a:t>
                      </a:r>
                      <a:r>
                        <a:rPr lang="fr-CH" baseline="0" dirty="0" smtClean="0"/>
                        <a:t> 19)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50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52.6%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-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-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-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http://images.lpcdn.ca/924x615/201007/06/280554-manneken-pis-vetu-maillot-ja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788" y="0"/>
            <a:ext cx="1916212" cy="2881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547664" y="2276872"/>
            <a:ext cx="2088232" cy="2376264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Traitement et pression externe: </a:t>
            </a:r>
            <a:endParaRPr lang="fr-CH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18" name="Picture 2" descr="http://www.gizmodo.fr/wp-content/uploads/2011/04/youri-gagarin-manneken-p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506417"/>
            <a:ext cx="1763688" cy="235158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28" y="33569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%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C/o à la dépendance: </a:t>
            </a:r>
            <a:endParaRPr lang="fr-CH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Objectif dépendance: 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Stabilisation: 10%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Diminuer consommation: 18 %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Abstinence: 71 %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Sans avis: 1 %</a:t>
            </a:r>
          </a:p>
          <a:p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Consommation (&gt; 2x dernier mois): 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Héroïne: 27 %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Cocaïne: 21 %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BDZ au noir: 13 %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THC: 51 %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Amphétamines: 9 %</a:t>
            </a:r>
          </a:p>
          <a:p>
            <a:pPr lvl="1"/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Alcool: 49 %</a:t>
            </a:r>
          </a:p>
          <a:p>
            <a:pPr lvl="1">
              <a:buNone/>
            </a:pPr>
            <a:endParaRPr lang="fr-CH" dirty="0"/>
          </a:p>
        </p:txBody>
      </p:sp>
      <p:pic>
        <p:nvPicPr>
          <p:cNvPr id="35842" name="Picture 2" descr="http://www.inseec-travel-tips.com/wp-content/uploads/2013/10/IMG_0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416" y="1340768"/>
            <a:ext cx="3150096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403648" y="3068960"/>
            <a:ext cx="1143744" cy="64807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1403648" y="1988840"/>
            <a:ext cx="936104" cy="5040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8640960" cy="1162050"/>
          </a:xfrm>
        </p:spPr>
        <p:txBody>
          <a:bodyPr>
            <a:noAutofit/>
          </a:bodyPr>
          <a:lstStyle/>
          <a:p>
            <a:r>
              <a:rPr lang="fr-CH" sz="3200" dirty="0" smtClean="0">
                <a:solidFill>
                  <a:schemeClr val="accent5">
                    <a:lumMod val="50000"/>
                  </a:schemeClr>
                </a:solidFill>
              </a:rPr>
              <a:t>Lors d’une PU, vous êtes-vous parfois senti gêné, mal à l’aise ou fâché (ou autre sentiment </a:t>
            </a:r>
            <a:r>
              <a:rPr lang="fr-CH" sz="3200" dirty="0" err="1" smtClean="0">
                <a:solidFill>
                  <a:schemeClr val="accent5">
                    <a:lumMod val="50000"/>
                  </a:schemeClr>
                </a:solidFill>
              </a:rPr>
              <a:t>nég</a:t>
            </a:r>
            <a:r>
              <a:rPr lang="fr-CH" sz="3200" dirty="0" smtClean="0">
                <a:solidFill>
                  <a:schemeClr val="accent5">
                    <a:lumMod val="50000"/>
                  </a:schemeClr>
                </a:solidFill>
              </a:rPr>
              <a:t>)? </a:t>
            </a:r>
            <a:endParaRPr lang="fr-CH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4906888" cy="4104455"/>
          </a:xfrm>
        </p:spPr>
        <p:txBody>
          <a:bodyPr>
            <a:normAutofit lnSpcReduction="10000"/>
          </a:bodyPr>
          <a:lstStyle/>
          <a:p>
            <a:pPr algn="ctr"/>
            <a:r>
              <a:rPr lang="fr-CH" sz="2400" dirty="0" smtClean="0"/>
              <a:t>Patients: </a:t>
            </a:r>
          </a:p>
          <a:p>
            <a:pPr lvl="1">
              <a:buFontTx/>
              <a:buChar char="-"/>
            </a:pP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Oui: 32 %</a:t>
            </a:r>
          </a:p>
          <a:p>
            <a:pPr lvl="1">
              <a:buFontTx/>
              <a:buChar char="-"/>
            </a:pP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Non: 68 %</a:t>
            </a:r>
          </a:p>
          <a:p>
            <a:pPr>
              <a:buFontTx/>
              <a:buChar char="-"/>
            </a:pPr>
            <a:r>
              <a:rPr lang="fr-CH" sz="2400" dirty="0" smtClean="0">
                <a:solidFill>
                  <a:schemeClr val="accent5">
                    <a:lumMod val="50000"/>
                  </a:schemeClr>
                </a:solidFill>
              </a:rPr>
              <a:t> 		</a:t>
            </a:r>
            <a:r>
              <a:rPr lang="fr-CH" sz="2400" b="1" dirty="0" smtClean="0">
                <a:solidFill>
                  <a:schemeClr val="accent5">
                    <a:lumMod val="50000"/>
                  </a:schemeClr>
                </a:solidFill>
              </a:rPr>
              <a:t>Soignants: </a:t>
            </a:r>
          </a:p>
          <a:p>
            <a:pPr lvl="1">
              <a:buFontTx/>
              <a:buChar char="-"/>
            </a:pP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Oui: 73.7 %</a:t>
            </a:r>
          </a:p>
          <a:p>
            <a:pPr lvl="1">
              <a:buFontTx/>
              <a:buChar char="-"/>
            </a:pP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Non: 15.8%</a:t>
            </a:r>
          </a:p>
          <a:p>
            <a:pPr lvl="1">
              <a:buFontTx/>
              <a:buChar char="-"/>
            </a:pP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Ne sait pas : 10.5%</a:t>
            </a:r>
          </a:p>
          <a:p>
            <a:pPr lvl="1"/>
            <a:endParaRPr lang="fr-CH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CH" sz="2200" dirty="0" err="1" smtClean="0">
                <a:solidFill>
                  <a:schemeClr val="accent5">
                    <a:lumMod val="50000"/>
                  </a:schemeClr>
                </a:solidFill>
              </a:rPr>
              <a:t>Sign</a:t>
            </a: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 différent </a:t>
            </a:r>
          </a:p>
          <a:p>
            <a:pPr lvl="1"/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χ</a:t>
            </a: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fr-CH" sz="2200" dirty="0" err="1" smtClean="0">
                <a:solidFill>
                  <a:schemeClr val="accent5">
                    <a:lumMod val="50000"/>
                  </a:schemeClr>
                </a:solidFill>
              </a:rPr>
              <a:t>pearson</a:t>
            </a:r>
            <a:r>
              <a:rPr lang="fr-CH" sz="2200" dirty="0" smtClean="0">
                <a:solidFill>
                  <a:schemeClr val="accent5">
                    <a:lumMod val="50000"/>
                  </a:schemeClr>
                </a:solidFill>
              </a:rPr>
              <a:t> &lt; o.o1)</a:t>
            </a:r>
          </a:p>
          <a:p>
            <a:pPr>
              <a:buFontTx/>
              <a:buChar char="-"/>
            </a:pPr>
            <a:endParaRPr lang="fr-CH" sz="2400" dirty="0"/>
          </a:p>
        </p:txBody>
      </p:sp>
      <p:pic>
        <p:nvPicPr>
          <p:cNvPr id="36866" name="Picture 2" descr="http://i.telegraph.co.uk/multimedia/archive/01910/20061227-mozart_191042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72580"/>
            <a:ext cx="5185420" cy="5185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Si vous avez répondu oui: </a:t>
            </a:r>
            <a:br>
              <a:rPr lang="fr-CH" dirty="0" smtClean="0"/>
            </a:br>
            <a:r>
              <a:rPr lang="fr-CH" dirty="0" smtClean="0"/>
              <a:t>la gêne éprouvée durant les PU vient pour vous: </a:t>
            </a:r>
            <a:endParaRPr lang="fr-CH" dirty="0"/>
          </a:p>
        </p:txBody>
      </p:sp>
      <p:pic>
        <p:nvPicPr>
          <p:cNvPr id="1026" name="Picture 2" descr="http://4.bp.blogspot.com/_q-wbO4BbE2g/TKHsBGo18jI/AAAAAAAAABg/mml-UjPQy58/s1600/800px-MannekenPisDiab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645" y="2060848"/>
            <a:ext cx="5756639" cy="4317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642</Words>
  <Application>Microsoft Office PowerPoint</Application>
  <PresentationFormat>Affichage à l'écran (4:3)</PresentationFormat>
  <Paragraphs>155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Pisse and love:  13ème journée d’addictologie du 20 mars 2014,  HUG</vt:lpstr>
      <vt:lpstr>Back-ground: </vt:lpstr>
      <vt:lpstr>Méthodologie: </vt:lpstr>
      <vt:lpstr>Méthodologie: 2 </vt:lpstr>
      <vt:lpstr>Résultats: </vt:lpstr>
      <vt:lpstr>Traitement et pression externe: </vt:lpstr>
      <vt:lpstr>C/o à la dépendance: </vt:lpstr>
      <vt:lpstr>Lors d’une PU, vous êtes-vous parfois senti gêné, mal à l’aise ou fâché (ou autre sentiment nég)? </vt:lpstr>
      <vt:lpstr>Si vous avez répondu oui:  la gêne éprouvée durant les PU vient pour vous: </vt:lpstr>
      <vt:lpstr>Diapositive 10</vt:lpstr>
      <vt:lpstr>En général, pour tous les toxicomanes: les PU….. </vt:lpstr>
      <vt:lpstr>Diapositive 12</vt:lpstr>
      <vt:lpstr>Pour vous personnellement, les PU: </vt:lpstr>
      <vt:lpstr>Diapositive 14</vt:lpstr>
      <vt:lpstr>Selon vous, les PU devraient</vt:lpstr>
      <vt:lpstr>Dans le passé, les PU vous ont-elles poussé(e) à ….</vt:lpstr>
      <vt:lpstr>Diapositive 17</vt:lpstr>
      <vt:lpstr>Vous sentez-vous libres de mentionner vos consommations à votre référents ( ou vos patients se sentent-ils libres….) </vt:lpstr>
      <vt:lpstr>Sous-analyse: </vt:lpstr>
      <vt:lpstr>Limitations de l’étude: </vt:lpstr>
      <vt:lpstr>Une autre perspective….</vt:lpstr>
      <vt:lpstr>Conclusions: </vt:lpstr>
      <vt:lpstr>Prise d’urine: sortir des croyances…</vt:lpstr>
      <vt:lpstr>Remerciements</vt:lpstr>
    </vt:vector>
  </TitlesOfParts>
  <Company>CEG - Ville de Neuchatel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apelet</dc:creator>
  <cp:lastModifiedBy>admin</cp:lastModifiedBy>
  <cp:revision>33</cp:revision>
  <dcterms:created xsi:type="dcterms:W3CDTF">2014-03-19T17:58:59Z</dcterms:created>
  <dcterms:modified xsi:type="dcterms:W3CDTF">2014-03-20T10:58:53Z</dcterms:modified>
</cp:coreProperties>
</file>