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49"/>
  </p:notesMasterIdLst>
  <p:handoutMasterIdLst>
    <p:handoutMasterId r:id="rId50"/>
  </p:handoutMasterIdLst>
  <p:sldIdLst>
    <p:sldId id="258" r:id="rId2"/>
    <p:sldId id="317" r:id="rId3"/>
    <p:sldId id="313" r:id="rId4"/>
    <p:sldId id="318" r:id="rId5"/>
    <p:sldId id="314" r:id="rId6"/>
    <p:sldId id="279" r:id="rId7"/>
    <p:sldId id="280" r:id="rId8"/>
    <p:sldId id="302" r:id="rId9"/>
    <p:sldId id="296" r:id="rId10"/>
    <p:sldId id="297" r:id="rId11"/>
    <p:sldId id="298" r:id="rId12"/>
    <p:sldId id="299" r:id="rId13"/>
    <p:sldId id="300" r:id="rId14"/>
    <p:sldId id="301" r:id="rId15"/>
    <p:sldId id="303" r:id="rId16"/>
    <p:sldId id="304" r:id="rId17"/>
    <p:sldId id="281" r:id="rId18"/>
    <p:sldId id="283" r:id="rId19"/>
    <p:sldId id="284" r:id="rId20"/>
    <p:sldId id="285" r:id="rId21"/>
    <p:sldId id="286" r:id="rId22"/>
    <p:sldId id="287" r:id="rId23"/>
    <p:sldId id="288" r:id="rId24"/>
    <p:sldId id="290" r:id="rId25"/>
    <p:sldId id="291" r:id="rId26"/>
    <p:sldId id="292" r:id="rId27"/>
    <p:sldId id="289" r:id="rId28"/>
    <p:sldId id="262" r:id="rId29"/>
    <p:sldId id="305" r:id="rId30"/>
    <p:sldId id="306" r:id="rId31"/>
    <p:sldId id="307" r:id="rId32"/>
    <p:sldId id="308" r:id="rId33"/>
    <p:sldId id="261" r:id="rId34"/>
    <p:sldId id="263" r:id="rId35"/>
    <p:sldId id="264" r:id="rId36"/>
    <p:sldId id="265" r:id="rId37"/>
    <p:sldId id="275" r:id="rId38"/>
    <p:sldId id="276" r:id="rId39"/>
    <p:sldId id="310" r:id="rId40"/>
    <p:sldId id="311" r:id="rId41"/>
    <p:sldId id="312" r:id="rId42"/>
    <p:sldId id="278" r:id="rId43"/>
    <p:sldId id="309" r:id="rId44"/>
    <p:sldId id="277" r:id="rId45"/>
    <p:sldId id="294" r:id="rId46"/>
    <p:sldId id="293" r:id="rId47"/>
    <p:sldId id="315" r:id="rId48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A37A"/>
    <a:srgbClr val="9F4F00"/>
    <a:srgbClr val="1E9BCB"/>
    <a:srgbClr val="468BB5"/>
    <a:srgbClr val="FF1EC9"/>
    <a:srgbClr val="27B1F9"/>
    <a:srgbClr val="FF9432"/>
    <a:srgbClr val="6251B5"/>
    <a:srgbClr val="00A6F9"/>
    <a:srgbClr val="127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81" d="100"/>
          <a:sy n="81" d="100"/>
        </p:scale>
        <p:origin x="-2336" y="-112"/>
      </p:cViewPr>
      <p:guideLst>
        <p:guide orient="horz" pos="1043"/>
        <p:guide pos="30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wmf"/><Relationship Id="rId5" Type="http://schemas.openxmlformats.org/officeDocument/2006/relationships/image" Target="../media/image43.wmf"/><Relationship Id="rId6" Type="http://schemas.openxmlformats.org/officeDocument/2006/relationships/image" Target="../media/image44.wmf"/><Relationship Id="rId7" Type="http://schemas.openxmlformats.org/officeDocument/2006/relationships/image" Target="../media/image45.wmf"/><Relationship Id="rId8" Type="http://schemas.openxmlformats.org/officeDocument/2006/relationships/image" Target="../media/image46.wmf"/><Relationship Id="rId1" Type="http://schemas.openxmlformats.org/officeDocument/2006/relationships/image" Target="../media/image39.wmf"/><Relationship Id="rId2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ADE4D63-2517-452F-8573-A03807FCA051}" type="datetimeFigureOut">
              <a:rPr lang="fr-CH"/>
              <a:pPr>
                <a:defRPr/>
              </a:pPr>
              <a:t>23.06.14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D8D0886-13AF-465A-B89F-86999BC6C05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17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CC10316-7F1F-4C85-8A9A-851C70D17CA3}" type="datetimeFigureOut">
              <a:rPr lang="fr-FR"/>
              <a:pPr>
                <a:defRPr/>
              </a:pPr>
              <a:t>23.06.14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  <a:endParaRPr lang="fr-FR" noProof="0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EB584E6-98BA-4FE7-85C2-245788A76BD9}" type="slidenum">
              <a:rPr lang="fr-FR"/>
              <a:pPr>
                <a:defRPr/>
              </a:pPr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8972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18BEE6-1BCD-4EE7-8DAE-EBEC70967E8E}" type="slidenum">
              <a:rPr lang="fr-FR"/>
              <a:pPr/>
              <a:t>11</a:t>
            </a:fld>
            <a:endParaRPr lang="fr-FR"/>
          </a:p>
        </p:txBody>
      </p:sp>
      <p:sp>
        <p:nvSpPr>
          <p:cNvPr id="90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F62E9D-8EBF-4BA9-8CA9-00788372E383}" type="slidenum">
              <a:rPr lang="fr-FR"/>
              <a:pPr/>
              <a:t>12</a:t>
            </a:fld>
            <a:endParaRPr lang="fr-FR"/>
          </a:p>
        </p:txBody>
      </p:sp>
      <p:sp>
        <p:nvSpPr>
          <p:cNvPr id="90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 flipH="1">
            <a:off x="1331913" y="0"/>
            <a:ext cx="7794625" cy="5364163"/>
          </a:xfrm>
          <a:prstGeom prst="rect">
            <a:avLst/>
          </a:prstGeom>
          <a:solidFill>
            <a:srgbClr val="BFBFBF">
              <a:alpha val="47058"/>
            </a:srgb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" name="Image 15" descr="Logo_HUG_2C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9863" y="6151563"/>
            <a:ext cx="165258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17"/>
          <p:cNvCxnSpPr/>
          <p:nvPr/>
        </p:nvCxnSpPr>
        <p:spPr>
          <a:xfrm>
            <a:off x="5410200" y="5876925"/>
            <a:ext cx="0" cy="1404938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r 2"/>
          <p:cNvGrpSpPr>
            <a:grpSpLocks/>
          </p:cNvGrpSpPr>
          <p:nvPr/>
        </p:nvGrpSpPr>
        <p:grpSpPr bwMode="auto">
          <a:xfrm>
            <a:off x="5410200" y="4308475"/>
            <a:ext cx="1054100" cy="1052513"/>
            <a:chOff x="3446023" y="4151261"/>
            <a:chExt cx="1053292" cy="105223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3447610" y="4151261"/>
              <a:ext cx="1051705" cy="1052235"/>
            </a:xfrm>
            <a:prstGeom prst="rect">
              <a:avLst/>
            </a:prstGeom>
            <a:solidFill>
              <a:srgbClr val="0C72C0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3446023" y="5078116"/>
              <a:ext cx="125317" cy="125380"/>
            </a:xfrm>
            <a:prstGeom prst="rect">
              <a:avLst/>
            </a:prstGeom>
            <a:solidFill>
              <a:srgbClr val="3CB4F9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3571340" y="5078116"/>
              <a:ext cx="126903" cy="125380"/>
            </a:xfrm>
            <a:prstGeom prst="rect">
              <a:avLst/>
            </a:prstGeom>
            <a:solidFill>
              <a:srgbClr val="FF49A5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3698243" y="5078116"/>
              <a:ext cx="125316" cy="125380"/>
            </a:xfrm>
            <a:prstGeom prst="rect">
              <a:avLst/>
            </a:prstGeom>
            <a:solidFill>
              <a:srgbClr val="FF9F57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3823558" y="5078116"/>
              <a:ext cx="126903" cy="125380"/>
            </a:xfrm>
            <a:prstGeom prst="rect">
              <a:avLst/>
            </a:prstGeom>
            <a:solidFill>
              <a:srgbClr val="469B2D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2" name="Espace réservé du pied de page 4"/>
          <p:cNvSpPr txBox="1">
            <a:spLocks/>
          </p:cNvSpPr>
          <p:nvPr/>
        </p:nvSpPr>
        <p:spPr>
          <a:xfrm>
            <a:off x="1692275" y="5516563"/>
            <a:ext cx="3721100" cy="79216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2000" b="0" i="0" kern="1200">
                <a:solidFill>
                  <a:schemeClr val="tx1"/>
                </a:solidFill>
                <a:latin typeface="Univers LT Std 67 Bold Condensed"/>
                <a:ea typeface="+mn-ea"/>
                <a:cs typeface="Univers LT Std 57 C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spc="150" dirty="0" smtClean="0">
                <a:solidFill>
                  <a:schemeClr val="bg1"/>
                </a:solidFill>
                <a:latin typeface="Univers Condensed Medium"/>
              </a:rPr>
              <a:t>Etre les premiers pour vous</a:t>
            </a:r>
            <a:endParaRPr lang="fr-FR" b="1" spc="150" dirty="0" smtClean="0">
              <a:solidFill>
                <a:schemeClr val="bg1"/>
              </a:solidFill>
              <a:latin typeface="Univers Condensed Medium"/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1484313"/>
            <a:ext cx="5410200" cy="5329237"/>
          </a:xfrm>
          <a:prstGeom prst="rect">
            <a:avLst/>
          </a:prstGeom>
          <a:solidFill>
            <a:schemeClr val="accent1">
              <a:alpha val="59999"/>
            </a:scheme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4" name="Image 15" descr="Logo_HUG_2C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19863" y="6151563"/>
            <a:ext cx="165258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17"/>
          <p:cNvCxnSpPr/>
          <p:nvPr userDrawn="1"/>
        </p:nvCxnSpPr>
        <p:spPr>
          <a:xfrm>
            <a:off x="5410200" y="5876925"/>
            <a:ext cx="0" cy="1404938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er 2"/>
          <p:cNvGrpSpPr>
            <a:grpSpLocks/>
          </p:cNvGrpSpPr>
          <p:nvPr userDrawn="1"/>
        </p:nvGrpSpPr>
        <p:grpSpPr bwMode="auto">
          <a:xfrm>
            <a:off x="5410202" y="4308475"/>
            <a:ext cx="1054098" cy="1052513"/>
            <a:chOff x="3446031" y="4151265"/>
            <a:chExt cx="1053292" cy="1052236"/>
          </a:xfrm>
        </p:grpSpPr>
        <p:sp>
          <p:nvSpPr>
            <p:cNvPr id="17" name="Rectangle 16"/>
            <p:cNvSpPr>
              <a:spLocks noChangeArrowheads="1"/>
            </p:cNvSpPr>
            <p:nvPr userDrawn="1"/>
          </p:nvSpPr>
          <p:spPr bwMode="auto">
            <a:xfrm>
              <a:off x="3447616" y="4151265"/>
              <a:ext cx="1051707" cy="1052236"/>
            </a:xfrm>
            <a:prstGeom prst="rect">
              <a:avLst/>
            </a:prstGeom>
            <a:solidFill>
              <a:srgbClr val="0C72C0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 userDrawn="1"/>
          </p:nvSpPr>
          <p:spPr bwMode="auto">
            <a:xfrm>
              <a:off x="3446031" y="5078121"/>
              <a:ext cx="125317" cy="125380"/>
            </a:xfrm>
            <a:prstGeom prst="rect">
              <a:avLst/>
            </a:prstGeom>
            <a:solidFill>
              <a:srgbClr val="3CB4F9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 userDrawn="1"/>
          </p:nvSpPr>
          <p:spPr bwMode="auto">
            <a:xfrm>
              <a:off x="3571346" y="5078121"/>
              <a:ext cx="126903" cy="125380"/>
            </a:xfrm>
            <a:prstGeom prst="rect">
              <a:avLst/>
            </a:prstGeom>
            <a:solidFill>
              <a:srgbClr val="FF49A5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 userDrawn="1"/>
          </p:nvSpPr>
          <p:spPr bwMode="auto">
            <a:xfrm>
              <a:off x="3698256" y="5078121"/>
              <a:ext cx="125316" cy="125380"/>
            </a:xfrm>
            <a:prstGeom prst="rect">
              <a:avLst/>
            </a:prstGeom>
            <a:solidFill>
              <a:srgbClr val="FF9F57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 userDrawn="1"/>
          </p:nvSpPr>
          <p:spPr bwMode="auto">
            <a:xfrm>
              <a:off x="3823558" y="5078116"/>
              <a:ext cx="126903" cy="125380"/>
            </a:xfrm>
            <a:prstGeom prst="rect">
              <a:avLst/>
            </a:prstGeom>
            <a:solidFill>
              <a:srgbClr val="469B2D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2" name="Espace réservé du titre 1"/>
          <p:cNvSpPr>
            <a:spLocks noGrp="1"/>
          </p:cNvSpPr>
          <p:nvPr>
            <p:ph type="title"/>
          </p:nvPr>
        </p:nvSpPr>
        <p:spPr>
          <a:xfrm>
            <a:off x="5527171" y="1529302"/>
            <a:ext cx="3293301" cy="2619778"/>
          </a:xfrm>
          <a:prstGeom prst="rect">
            <a:avLst/>
          </a:prstGeom>
        </p:spPr>
        <p:txBody>
          <a:bodyPr anchor="t"/>
          <a:lstStyle>
            <a:lvl1pPr>
              <a:defRPr spc="0" baseline="0"/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C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7" y="630136"/>
            <a:ext cx="671445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1459929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A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3247767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823072" y="2081399"/>
            <a:ext cx="3319775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59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86343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39977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863" y="-12700"/>
            <a:ext cx="706437" cy="136683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Mastertitelformat bearbeiten</a:t>
            </a:r>
            <a:endParaRPr lang="fr-CH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B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6" y="630136"/>
            <a:ext cx="6728469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860032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7" y="630136"/>
            <a:ext cx="671445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0"/>
          </p:nvPr>
        </p:nvSpPr>
        <p:spPr>
          <a:xfrm>
            <a:off x="1459929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A -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3247767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823072" y="2081399"/>
            <a:ext cx="3319775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 flipH="1">
            <a:off x="1347788" y="0"/>
            <a:ext cx="7796212" cy="5364163"/>
          </a:xfrm>
          <a:prstGeom prst="rect">
            <a:avLst/>
          </a:prstGeom>
          <a:solidFill>
            <a:srgbClr val="BFBFBF">
              <a:alpha val="47058"/>
            </a:srgb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528763"/>
            <a:ext cx="5410200" cy="5329237"/>
          </a:xfrm>
          <a:prstGeom prst="rect">
            <a:avLst/>
          </a:prstGeom>
          <a:solidFill>
            <a:srgbClr val="0C72C0">
              <a:alpha val="50195"/>
            </a:srgbClr>
          </a:solidFill>
          <a:ln>
            <a:noFill/>
          </a:ln>
          <a:effectLst>
            <a:outerShdw blurRad="40000" dist="23000" dir="5400000" sx="0" sy="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Image 15" descr="Logo_HUG_2C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19863" y="6151563"/>
            <a:ext cx="1652587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17"/>
          <p:cNvCxnSpPr/>
          <p:nvPr userDrawn="1"/>
        </p:nvCxnSpPr>
        <p:spPr>
          <a:xfrm>
            <a:off x="5410200" y="5876925"/>
            <a:ext cx="0" cy="1404938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r 2"/>
          <p:cNvGrpSpPr>
            <a:grpSpLocks/>
          </p:cNvGrpSpPr>
          <p:nvPr userDrawn="1"/>
        </p:nvGrpSpPr>
        <p:grpSpPr bwMode="auto">
          <a:xfrm>
            <a:off x="5410200" y="4308475"/>
            <a:ext cx="1054100" cy="1052513"/>
            <a:chOff x="3446023" y="4151261"/>
            <a:chExt cx="1053292" cy="1052235"/>
          </a:xfrm>
        </p:grpSpPr>
        <p:sp>
          <p:nvSpPr>
            <p:cNvPr id="8" name="Rectangle 7"/>
            <p:cNvSpPr>
              <a:spLocks noChangeArrowheads="1"/>
            </p:cNvSpPr>
            <p:nvPr userDrawn="1"/>
          </p:nvSpPr>
          <p:spPr bwMode="auto">
            <a:xfrm>
              <a:off x="3447610" y="4151261"/>
              <a:ext cx="1051705" cy="1052235"/>
            </a:xfrm>
            <a:prstGeom prst="rect">
              <a:avLst/>
            </a:prstGeom>
            <a:solidFill>
              <a:srgbClr val="0C72C0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3446023" y="5078116"/>
              <a:ext cx="125317" cy="125380"/>
            </a:xfrm>
            <a:prstGeom prst="rect">
              <a:avLst/>
            </a:prstGeom>
            <a:solidFill>
              <a:srgbClr val="3CB4F9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3571340" y="5078116"/>
              <a:ext cx="126903" cy="125380"/>
            </a:xfrm>
            <a:prstGeom prst="rect">
              <a:avLst/>
            </a:prstGeom>
            <a:solidFill>
              <a:srgbClr val="FF49A5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3698243" y="5078116"/>
              <a:ext cx="125316" cy="125380"/>
            </a:xfrm>
            <a:prstGeom prst="rect">
              <a:avLst/>
            </a:prstGeom>
            <a:solidFill>
              <a:srgbClr val="FF9F57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3823558" y="5078116"/>
              <a:ext cx="126903" cy="125380"/>
            </a:xfrm>
            <a:prstGeom prst="rect">
              <a:avLst/>
            </a:prstGeom>
            <a:solidFill>
              <a:srgbClr val="469B2D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3" name="Espace réservé du pied de page 4"/>
          <p:cNvSpPr txBox="1">
            <a:spLocks/>
          </p:cNvSpPr>
          <p:nvPr userDrawn="1"/>
        </p:nvSpPr>
        <p:spPr>
          <a:xfrm>
            <a:off x="1692275" y="1628775"/>
            <a:ext cx="3721100" cy="1808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fr-CH" sz="3200" b="1" smtClean="0">
                <a:solidFill>
                  <a:schemeClr val="bg1"/>
                </a:solidFill>
                <a:latin typeface="Univers Condensed Medium" pitchFamily="-84" charset="0"/>
              </a:rPr>
              <a:t>Hôpitaux</a:t>
            </a:r>
          </a:p>
          <a:p>
            <a:pPr>
              <a:lnSpc>
                <a:spcPct val="90000"/>
              </a:lnSpc>
              <a:defRPr/>
            </a:pPr>
            <a:r>
              <a:rPr lang="fr-CH" sz="3200" b="1" smtClean="0">
                <a:solidFill>
                  <a:schemeClr val="bg1"/>
                </a:solidFill>
                <a:latin typeface="Univers Condensed Medium" pitchFamily="-84" charset="0"/>
              </a:rPr>
              <a:t>Universitaires</a:t>
            </a:r>
          </a:p>
          <a:p>
            <a:pPr>
              <a:lnSpc>
                <a:spcPct val="90000"/>
              </a:lnSpc>
              <a:defRPr/>
            </a:pPr>
            <a:r>
              <a:rPr lang="fr-CH" sz="3200" b="1" smtClean="0">
                <a:solidFill>
                  <a:schemeClr val="bg1"/>
                </a:solidFill>
                <a:latin typeface="Univers Condensed Medium" pitchFamily="-84" charset="0"/>
              </a:rPr>
              <a:t>de Genève</a:t>
            </a:r>
          </a:p>
        </p:txBody>
      </p:sp>
      <p:sp>
        <p:nvSpPr>
          <p:cNvPr id="14" name="Espace réservé du pied de page 4"/>
          <p:cNvSpPr txBox="1">
            <a:spLocks/>
          </p:cNvSpPr>
          <p:nvPr userDrawn="1"/>
        </p:nvSpPr>
        <p:spPr>
          <a:xfrm>
            <a:off x="1692275" y="5516563"/>
            <a:ext cx="3721100" cy="79216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2000" b="0" i="0" kern="1200">
                <a:solidFill>
                  <a:schemeClr val="tx1"/>
                </a:solidFill>
                <a:latin typeface="Univers LT Std 67 Bold Condensed"/>
                <a:ea typeface="+mn-ea"/>
                <a:cs typeface="Univers LT Std 57 Cn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CH" b="1" spc="150" dirty="0" smtClean="0">
                <a:solidFill>
                  <a:schemeClr val="bg1"/>
                </a:solidFill>
                <a:latin typeface="Univers Condensed Medium"/>
              </a:rPr>
              <a:t>Etre les premiers pour vous</a:t>
            </a:r>
            <a:endParaRPr lang="fr-FR" b="1" spc="150" dirty="0" smtClean="0">
              <a:solidFill>
                <a:schemeClr val="bg1"/>
              </a:solidFill>
              <a:latin typeface="Univers Condensed Medium"/>
            </a:endParaRPr>
          </a:p>
        </p:txBody>
      </p:sp>
      <p:sp>
        <p:nvSpPr>
          <p:cNvPr id="22" name="Espace réservé du titre 1"/>
          <p:cNvSpPr>
            <a:spLocks noGrp="1"/>
          </p:cNvSpPr>
          <p:nvPr>
            <p:ph type="title"/>
          </p:nvPr>
        </p:nvSpPr>
        <p:spPr>
          <a:xfrm>
            <a:off x="5527171" y="1529302"/>
            <a:ext cx="3293301" cy="2619778"/>
          </a:xfrm>
          <a:prstGeom prst="rect">
            <a:avLst/>
          </a:prstGeom>
        </p:spPr>
        <p:txBody>
          <a:bodyPr anchor="t"/>
          <a:lstStyle/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77863" y="-7938"/>
            <a:ext cx="706437" cy="1365251"/>
          </a:xfrm>
          <a:prstGeom prst="rect">
            <a:avLst/>
          </a:prstGeom>
          <a:solidFill>
            <a:srgbClr val="1864B5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A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12" name="Espace réservé du titre 1"/>
          <p:cNvSpPr>
            <a:spLocks noGrp="1"/>
          </p:cNvSpPr>
          <p:nvPr>
            <p:ph type="title"/>
          </p:nvPr>
        </p:nvSpPr>
        <p:spPr>
          <a:xfrm>
            <a:off x="1466412" y="630136"/>
            <a:ext cx="6676436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B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588" y="2138363"/>
            <a:ext cx="4787901" cy="4719637"/>
          </a:xfrm>
          <a:prstGeom prst="rect">
            <a:avLst/>
          </a:prstGeom>
          <a:solidFill>
            <a:srgbClr val="1864B5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1457946" y="630136"/>
            <a:ext cx="6728469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929B"/>
                </a:solidFill>
              </a:defRPr>
            </a:lvl1pPr>
          </a:lstStyle>
          <a:p>
            <a:r>
              <a:rPr lang="fr-CH" smtClean="0"/>
              <a:t>Mastertitelformat bearbeiten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2420888"/>
            <a:ext cx="3240360" cy="3816424"/>
          </a:xfr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0"/>
          </p:nvPr>
        </p:nvSpPr>
        <p:spPr>
          <a:xfrm>
            <a:off x="4860032" y="2420888"/>
            <a:ext cx="3326383" cy="4392488"/>
          </a:xfrm>
          <a:prstGeom prst="rect">
            <a:avLst/>
          </a:prstGeom>
        </p:spPr>
        <p:txBody>
          <a:bodyPr lIns="108000" tIns="108000" bIns="36000" rtlCol="0">
            <a:normAutofit/>
          </a:bodyPr>
          <a:lstStyle>
            <a:lvl1pPr marL="2159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1pPr>
            <a:lvl2pPr marL="432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2pPr>
            <a:lvl3pPr marL="648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3pPr>
            <a:lvl4pPr marL="864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4pPr>
            <a:lvl5pPr marL="1080000" indent="-215900" algn="l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tabLst/>
              <a:defRPr sz="1600" b="0" i="0" kern="0" spc="0" baseline="0">
                <a:solidFill>
                  <a:schemeClr val="tx1"/>
                </a:solidFill>
                <a:latin typeface="Univers Medium"/>
              </a:defRPr>
            </a:lvl5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1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0500" y="2081213"/>
            <a:ext cx="6718300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smtClean="0"/>
          </a:p>
        </p:txBody>
      </p:sp>
      <p:sp>
        <p:nvSpPr>
          <p:cNvPr id="10" name="Espace réservé du titre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679450" y="0"/>
            <a:ext cx="0" cy="1350963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Image 14" descr="Logo_HUG_2C.eps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086600" y="6376988"/>
            <a:ext cx="10858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13"/>
          <p:cNvCxnSpPr/>
          <p:nvPr/>
        </p:nvCxnSpPr>
        <p:spPr>
          <a:xfrm>
            <a:off x="679450" y="0"/>
            <a:ext cx="0" cy="1350963"/>
          </a:xfrm>
          <a:prstGeom prst="line">
            <a:avLst/>
          </a:prstGeom>
          <a:ln w="12700" cmpd="sng">
            <a:solidFill>
              <a:srgbClr val="0C72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4" name="Image 14" descr="Logo_HUG_2C.eps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086600" y="6376988"/>
            <a:ext cx="10858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27" r:id="rId5"/>
    <p:sldLayoutId id="2147483734" r:id="rId6"/>
    <p:sldLayoutId id="2147483735" r:id="rId7"/>
    <p:sldLayoutId id="2147483728" r:id="rId8"/>
    <p:sldLayoutId id="2147483736" r:id="rId9"/>
    <p:sldLayoutId id="2147483737" r:id="rId10"/>
    <p:sldLayoutId id="2147483729" r:id="rId11"/>
    <p:sldLayoutId id="2147483738" r:id="rId12"/>
    <p:sldLayoutId id="2147483739" r:id="rId13"/>
    <p:sldLayoutId id="2147483740" r:id="rId14"/>
    <p:sldLayoutId id="2147483741" r:id="rId15"/>
  </p:sldLayoutIdLst>
  <p:transition xmlns:p14="http://schemas.microsoft.com/office/powerpoint/2010/main" spd="slow" advClick="0" advTm="16000">
    <p:wipe/>
  </p:transition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 spc="200">
          <a:solidFill>
            <a:srgbClr val="468BB5"/>
          </a:solidFill>
          <a:latin typeface="Arial Narrow" pitchFamily="34" charset="0"/>
          <a:ea typeface="ＭＳ Ｐゴシック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 Narrow" pitchFamily="34" charset="0"/>
          <a:ea typeface="ＭＳ Ｐゴシック" pitchFamily="34" charset="-128"/>
        </a:defRPr>
      </a:lvl9pPr>
    </p:titleStyle>
    <p:bodyStyle>
      <a:lvl1pPr marL="215900" indent="-215900" algn="l" rtl="0" eaLnBrk="1" fontAlgn="base" hangingPunct="1">
        <a:spcBef>
          <a:spcPct val="0"/>
        </a:spcBef>
        <a:spcAft>
          <a:spcPts val="60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1pPr>
      <a:lvl2pPr marL="4318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2pPr>
      <a:lvl3pPr marL="6477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3pPr>
      <a:lvl4pPr marL="8636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4pPr>
      <a:lvl5pPr marL="1079500" indent="-215900" algn="l" rtl="0" eaLnBrk="1" fontAlgn="base" hangingPunct="1">
        <a:spcBef>
          <a:spcPct val="0"/>
        </a:spcBef>
        <a:spcAft>
          <a:spcPts val="600"/>
        </a:spcAft>
        <a:buClr>
          <a:srgbClr val="0C72C0"/>
        </a:buClr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Arial" pitchFamily="34" charset="0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46.wmf"/><Relationship Id="rId10" Type="http://schemas.openxmlformats.org/officeDocument/2006/relationships/oleObject" Target="../embeddings/oleObject5.bin"/><Relationship Id="rId11" Type="http://schemas.openxmlformats.org/officeDocument/2006/relationships/oleObject" Target="../embeddings/oleObject6.bin"/><Relationship Id="rId12" Type="http://schemas.openxmlformats.org/officeDocument/2006/relationships/image" Target="../media/image42.wmf"/><Relationship Id="rId13" Type="http://schemas.openxmlformats.org/officeDocument/2006/relationships/oleObject" Target="../embeddings/oleObject7.bin"/><Relationship Id="rId14" Type="http://schemas.openxmlformats.org/officeDocument/2006/relationships/image" Target="../media/image43.wmf"/><Relationship Id="rId15" Type="http://schemas.openxmlformats.org/officeDocument/2006/relationships/oleObject" Target="../embeddings/oleObject8.bin"/><Relationship Id="rId16" Type="http://schemas.openxmlformats.org/officeDocument/2006/relationships/image" Target="../media/image44.wmf"/><Relationship Id="rId17" Type="http://schemas.openxmlformats.org/officeDocument/2006/relationships/oleObject" Target="../embeddings/oleObject9.bin"/><Relationship Id="rId18" Type="http://schemas.openxmlformats.org/officeDocument/2006/relationships/image" Target="../media/image45.wmf"/><Relationship Id="rId19" Type="http://schemas.openxmlformats.org/officeDocument/2006/relationships/oleObject" Target="../embeddings/oleObject10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39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0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4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wmf"/><Relationship Id="rId3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wmf"/><Relationship Id="rId3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8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Relationship Id="rId3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9" y="1484784"/>
            <a:ext cx="4081735" cy="3880800"/>
          </a:xfrm>
          <a:prstGeom prst="rect">
            <a:avLst/>
          </a:prstGeom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5527675" y="1528763"/>
            <a:ext cx="3292475" cy="26209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fr-CH" dirty="0"/>
              <a:t>Sucht ist </a:t>
            </a:r>
            <a:r>
              <a:rPr lang="fr-CH" dirty="0" smtClean="0"/>
              <a:t>psychosomatisch</a:t>
            </a:r>
            <a:r>
              <a:rPr lang="fr-CH" dirty="0"/>
              <a:t/>
            </a:r>
            <a:br>
              <a:rPr lang="fr-CH" dirty="0"/>
            </a:br>
            <a:r>
              <a:rPr lang="fr-CH" sz="2400" dirty="0" smtClean="0">
                <a:solidFill>
                  <a:srgbClr val="D4A37A"/>
                </a:solidFill>
              </a:rPr>
              <a:t>Psychosomatik ist Suchtmedizin</a:t>
            </a:r>
          </a:p>
        </p:txBody>
      </p:sp>
      <p:sp>
        <p:nvSpPr>
          <p:cNvPr id="5" name="Espace réservé du pied de page 4"/>
          <p:cNvSpPr txBox="1">
            <a:spLocks/>
          </p:cNvSpPr>
          <p:nvPr/>
        </p:nvSpPr>
        <p:spPr>
          <a:xfrm>
            <a:off x="1692275" y="1628775"/>
            <a:ext cx="3721100" cy="1808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fr-CH" sz="1400" b="1" i="1" dirty="0" smtClean="0">
                <a:solidFill>
                  <a:schemeClr val="bg1"/>
                </a:solidFill>
                <a:latin typeface="Arial Narrow" pitchFamily="34" charset="0"/>
              </a:rPr>
              <a:t>Prof Daniele Zullino </a:t>
            </a:r>
          </a:p>
          <a:p>
            <a:pPr>
              <a:lnSpc>
                <a:spcPct val="90000"/>
              </a:lnSpc>
              <a:defRPr/>
            </a:pPr>
            <a:r>
              <a:rPr lang="fr-CH" sz="1400" b="1" i="1" dirty="0" smtClean="0">
                <a:solidFill>
                  <a:schemeClr val="bg1"/>
                </a:solidFill>
                <a:latin typeface="Arial Narrow" pitchFamily="34" charset="0"/>
              </a:rPr>
              <a:t>Médecin-chef du </a:t>
            </a:r>
          </a:p>
          <a:p>
            <a:pPr>
              <a:lnSpc>
                <a:spcPct val="90000"/>
              </a:lnSpc>
              <a:defRPr/>
            </a:pPr>
            <a:r>
              <a:rPr lang="fr-CH" sz="1400" b="1" i="1" dirty="0" smtClean="0">
                <a:solidFill>
                  <a:schemeClr val="bg1"/>
                </a:solidFill>
                <a:latin typeface="Arial Narrow" pitchFamily="34" charset="0"/>
              </a:rPr>
              <a:t>Service d’addictologie</a:t>
            </a:r>
          </a:p>
          <a:p>
            <a:pPr>
              <a:lnSpc>
                <a:spcPct val="90000"/>
              </a:lnSpc>
              <a:defRPr/>
            </a:pPr>
            <a:endParaRPr lang="fr-CH" sz="3200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fr-CH" sz="3200" b="1" dirty="0" smtClean="0">
                <a:solidFill>
                  <a:schemeClr val="bg1"/>
                </a:solidFill>
                <a:latin typeface="Arial Narrow" pitchFamily="34" charset="0"/>
              </a:rPr>
              <a:t>Hôpitaux</a:t>
            </a:r>
          </a:p>
          <a:p>
            <a:pPr>
              <a:lnSpc>
                <a:spcPct val="90000"/>
              </a:lnSpc>
              <a:defRPr/>
            </a:pPr>
            <a:r>
              <a:rPr lang="fr-CH" sz="3200" b="1" dirty="0" smtClean="0">
                <a:solidFill>
                  <a:schemeClr val="bg1"/>
                </a:solidFill>
                <a:latin typeface="Arial Narrow" pitchFamily="34" charset="0"/>
              </a:rPr>
              <a:t>Universitaires</a:t>
            </a:r>
          </a:p>
          <a:p>
            <a:pPr>
              <a:lnSpc>
                <a:spcPct val="90000"/>
              </a:lnSpc>
              <a:defRPr/>
            </a:pPr>
            <a:r>
              <a:rPr lang="fr-CH" sz="3200" b="1" dirty="0" smtClean="0">
                <a:solidFill>
                  <a:schemeClr val="bg1"/>
                </a:solidFill>
                <a:latin typeface="Arial Narrow" pitchFamily="34" charset="0"/>
              </a:rPr>
              <a:t>de Genève</a:t>
            </a:r>
          </a:p>
        </p:txBody>
      </p:sp>
      <p:pic>
        <p:nvPicPr>
          <p:cNvPr id="6" name="Bild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13374" y="4293096"/>
            <a:ext cx="1065600" cy="1072488"/>
          </a:xfrm>
          <a:prstGeom prst="rect">
            <a:avLst/>
          </a:prstGeom>
        </p:spPr>
      </p:pic>
      <p:grpSp>
        <p:nvGrpSpPr>
          <p:cNvPr id="11" name="Gruppierung 10"/>
          <p:cNvGrpSpPr/>
          <p:nvPr/>
        </p:nvGrpSpPr>
        <p:grpSpPr>
          <a:xfrm>
            <a:off x="5939392" y="5229200"/>
            <a:ext cx="504816" cy="125418"/>
            <a:chOff x="5410201" y="5679846"/>
            <a:chExt cx="504816" cy="125418"/>
          </a:xfrm>
        </p:grpSpPr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5410201" y="5679851"/>
              <a:ext cx="125413" cy="125413"/>
            </a:xfrm>
            <a:prstGeom prst="rect">
              <a:avLst/>
            </a:prstGeom>
            <a:solidFill>
              <a:srgbClr val="3CB4F9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>
              <a:off x="5535613" y="5679851"/>
              <a:ext cx="127000" cy="125413"/>
            </a:xfrm>
            <a:prstGeom prst="rect">
              <a:avLst/>
            </a:prstGeom>
            <a:solidFill>
              <a:srgbClr val="FF49A5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5662616" y="5679851"/>
              <a:ext cx="125412" cy="125413"/>
            </a:xfrm>
            <a:prstGeom prst="rect">
              <a:avLst/>
            </a:prstGeom>
            <a:solidFill>
              <a:srgbClr val="FF9F57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5788017" y="5679846"/>
              <a:ext cx="127000" cy="125413"/>
            </a:xfrm>
            <a:prstGeom prst="rect">
              <a:avLst/>
            </a:prstGeom>
            <a:solidFill>
              <a:srgbClr val="469B2D"/>
            </a:solidFill>
            <a:ln>
              <a:noFill/>
            </a:ln>
            <a:effectLst>
              <a:outerShdw blurRad="40000" dist="23000" dir="5400000" sx="0" sy="0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85877" y="2228851"/>
            <a:ext cx="1800226" cy="1611313"/>
            <a:chOff x="810" y="1404"/>
            <a:chExt cx="1134" cy="1015"/>
          </a:xfrm>
        </p:grpSpPr>
        <p:pic>
          <p:nvPicPr>
            <p:cNvPr id="898054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27" y="1404"/>
              <a:ext cx="621" cy="8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898055" name="Text Box 7"/>
            <p:cNvSpPr txBox="1">
              <a:spLocks noChangeArrowheads="1"/>
            </p:cNvSpPr>
            <p:nvPr/>
          </p:nvSpPr>
          <p:spPr bwMode="auto">
            <a:xfrm>
              <a:off x="810" y="2206"/>
              <a:ext cx="1134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1600" b="1" i="1" dirty="0" err="1" smtClean="0"/>
                <a:t>Hypo</a:t>
              </a:r>
              <a:r>
                <a:rPr lang="fr-CH" sz="1600" dirty="0" err="1" smtClean="0"/>
                <a:t>hedonismus</a:t>
              </a:r>
              <a:endParaRPr lang="fr-CH" sz="1600" dirty="0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189040" y="4510087"/>
            <a:ext cx="1870079" cy="1562099"/>
            <a:chOff x="749" y="2841"/>
            <a:chExt cx="1178" cy="984"/>
          </a:xfrm>
        </p:grpSpPr>
        <p:pic>
          <p:nvPicPr>
            <p:cNvPr id="898057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2" y="2841"/>
              <a:ext cx="451" cy="77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898058" name="Text Box 10"/>
            <p:cNvSpPr txBox="1">
              <a:spLocks noChangeArrowheads="1"/>
            </p:cNvSpPr>
            <p:nvPr/>
          </p:nvSpPr>
          <p:spPr bwMode="auto">
            <a:xfrm>
              <a:off x="749" y="3612"/>
              <a:ext cx="1178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1600" b="1" i="1" dirty="0" err="1" smtClean="0"/>
                <a:t>Hyper</a:t>
              </a:r>
              <a:r>
                <a:rPr lang="fr-CH" sz="1600" dirty="0" err="1" smtClean="0"/>
                <a:t>hedonismus</a:t>
              </a:r>
              <a:endParaRPr lang="fr-CH" sz="1600" dirty="0"/>
            </a:p>
          </p:txBody>
        </p:sp>
      </p:grpSp>
      <p:sp>
        <p:nvSpPr>
          <p:cNvPr id="898059" name="Text Box 11"/>
          <p:cNvSpPr txBox="1">
            <a:spLocks noChangeArrowheads="1"/>
          </p:cNvSpPr>
          <p:nvPr/>
        </p:nvSpPr>
        <p:spPr bwMode="auto">
          <a:xfrm>
            <a:off x="2951163" y="2573338"/>
            <a:ext cx="140493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1600" dirty="0" err="1" smtClean="0"/>
              <a:t>Empfindet</a:t>
            </a:r>
            <a:r>
              <a:rPr lang="fr-CH" sz="1600" dirty="0" smtClean="0"/>
              <a:t> </a:t>
            </a:r>
            <a:r>
              <a:rPr lang="fr-CH" sz="1600" dirty="0" err="1" smtClean="0"/>
              <a:t>wenig</a:t>
            </a:r>
            <a:r>
              <a:rPr lang="fr-CH" sz="1600" dirty="0" smtClean="0"/>
              <a:t> </a:t>
            </a:r>
            <a:r>
              <a:rPr lang="fr-CH" sz="1600" dirty="0" err="1" smtClean="0"/>
              <a:t>Lustgefühl</a:t>
            </a:r>
            <a:endParaRPr lang="fr-CH" sz="1600" dirty="0"/>
          </a:p>
        </p:txBody>
      </p:sp>
      <p:sp>
        <p:nvSpPr>
          <p:cNvPr id="898060" name="Text Box 12"/>
          <p:cNvSpPr txBox="1">
            <a:spLocks noChangeArrowheads="1"/>
          </p:cNvSpPr>
          <p:nvPr/>
        </p:nvSpPr>
        <p:spPr bwMode="auto">
          <a:xfrm>
            <a:off x="2700338" y="4832350"/>
            <a:ext cx="19431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1600" dirty="0" err="1" smtClean="0"/>
              <a:t>Empfindet</a:t>
            </a:r>
            <a:r>
              <a:rPr lang="fr-CH" sz="1600" dirty="0" smtClean="0"/>
              <a:t> </a:t>
            </a:r>
            <a:r>
              <a:rPr lang="fr-CH" sz="1600" dirty="0" err="1" smtClean="0"/>
              <a:t>viel</a:t>
            </a:r>
            <a:r>
              <a:rPr lang="fr-CH" sz="1600" dirty="0" smtClean="0"/>
              <a:t> </a:t>
            </a:r>
            <a:r>
              <a:rPr lang="fr-CH" sz="1600" dirty="0" err="1" smtClean="0"/>
              <a:t>Lustgefühl</a:t>
            </a:r>
            <a:endParaRPr lang="fr-CH" sz="1600" dirty="0"/>
          </a:p>
        </p:txBody>
      </p:sp>
      <p:sp>
        <p:nvSpPr>
          <p:cNvPr id="898061" name="Text Box 13"/>
          <p:cNvSpPr txBox="1">
            <a:spLocks noChangeArrowheads="1"/>
          </p:cNvSpPr>
          <p:nvPr/>
        </p:nvSpPr>
        <p:spPr bwMode="auto">
          <a:xfrm>
            <a:off x="5580063" y="2696449"/>
            <a:ext cx="30956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1600" dirty="0">
                <a:sym typeface="Wingdings 3" pitchFamily="18" charset="2"/>
              </a:rPr>
              <a:t> </a:t>
            </a:r>
            <a:r>
              <a:rPr lang="fr-CH" sz="1600" dirty="0" err="1" smtClean="0">
                <a:sym typeface="Wingdings 3" pitchFamily="18" charset="2"/>
              </a:rPr>
              <a:t>Konsum</a:t>
            </a:r>
            <a:r>
              <a:rPr lang="fr-CH" sz="1600" dirty="0" smtClean="0">
                <a:sym typeface="Wingdings 3" pitchFamily="18" charset="2"/>
              </a:rPr>
              <a:t> </a:t>
            </a:r>
            <a:r>
              <a:rPr lang="fr-CH" sz="1600" b="1" i="1" dirty="0" err="1" smtClean="0">
                <a:sym typeface="Wingdings 3" pitchFamily="18" charset="2"/>
              </a:rPr>
              <a:t>um</a:t>
            </a:r>
            <a:r>
              <a:rPr lang="fr-CH" sz="1600" b="1" i="1" dirty="0" smtClean="0">
                <a:sym typeface="Wingdings 3" pitchFamily="18" charset="2"/>
              </a:rPr>
              <a:t> </a:t>
            </a:r>
            <a:r>
              <a:rPr lang="fr-CH" sz="1600" dirty="0" err="1" smtClean="0">
                <a:sym typeface="Wingdings 3" pitchFamily="18" charset="2"/>
              </a:rPr>
              <a:t>stärkere</a:t>
            </a:r>
            <a:r>
              <a:rPr lang="fr-CH" sz="1600" dirty="0" smtClean="0">
                <a:sym typeface="Wingdings 3" pitchFamily="18" charset="2"/>
              </a:rPr>
              <a:t> </a:t>
            </a:r>
            <a:r>
              <a:rPr lang="fr-CH" sz="1600" dirty="0" err="1" smtClean="0">
                <a:sym typeface="Wingdings 3" pitchFamily="18" charset="2"/>
              </a:rPr>
              <a:t>Wirkung</a:t>
            </a:r>
            <a:r>
              <a:rPr lang="fr-CH" sz="1600" dirty="0" smtClean="0">
                <a:sym typeface="Wingdings 3" pitchFamily="18" charset="2"/>
              </a:rPr>
              <a:t> </a:t>
            </a:r>
            <a:r>
              <a:rPr lang="fr-CH" sz="1600" dirty="0" err="1" smtClean="0">
                <a:sym typeface="Wingdings 3" pitchFamily="18" charset="2"/>
              </a:rPr>
              <a:t>zu</a:t>
            </a:r>
            <a:r>
              <a:rPr lang="fr-CH" sz="1600" dirty="0" smtClean="0">
                <a:sym typeface="Wingdings 3" pitchFamily="18" charset="2"/>
              </a:rPr>
              <a:t> </a:t>
            </a:r>
            <a:r>
              <a:rPr lang="fr-CH" sz="1600" dirty="0" err="1" smtClean="0">
                <a:sym typeface="Wingdings 3" pitchFamily="18" charset="2"/>
              </a:rPr>
              <a:t>erzielen</a:t>
            </a:r>
            <a:endParaRPr lang="fr-CH" sz="1600" dirty="0">
              <a:sym typeface="Wingdings 3" pitchFamily="18" charset="2"/>
            </a:endParaRPr>
          </a:p>
        </p:txBody>
      </p:sp>
      <p:sp>
        <p:nvSpPr>
          <p:cNvPr id="898062" name="Text Box 14"/>
          <p:cNvSpPr txBox="1">
            <a:spLocks noChangeArrowheads="1"/>
          </p:cNvSpPr>
          <p:nvPr/>
        </p:nvSpPr>
        <p:spPr bwMode="auto">
          <a:xfrm>
            <a:off x="5715008" y="4832350"/>
            <a:ext cx="281780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1600" dirty="0">
                <a:sym typeface="Wingdings 3" pitchFamily="18" charset="2"/>
              </a:rPr>
              <a:t> </a:t>
            </a:r>
            <a:r>
              <a:rPr lang="fr-CH" sz="1600" dirty="0" err="1" smtClean="0">
                <a:sym typeface="Wingdings 3" pitchFamily="18" charset="2"/>
              </a:rPr>
              <a:t>Konsum</a:t>
            </a:r>
            <a:r>
              <a:rPr lang="fr-CH" sz="1600" dirty="0" smtClean="0">
                <a:sym typeface="Wingdings 3" pitchFamily="18" charset="2"/>
              </a:rPr>
              <a:t> </a:t>
            </a:r>
            <a:r>
              <a:rPr lang="fr-CH" sz="1600" b="1" i="1" dirty="0" err="1" smtClean="0">
                <a:sym typeface="Wingdings 3" pitchFamily="18" charset="2"/>
              </a:rPr>
              <a:t>weil</a:t>
            </a:r>
            <a:r>
              <a:rPr lang="fr-CH" sz="1600" b="1" i="1" dirty="0" smtClean="0">
                <a:sym typeface="Wingdings 3" pitchFamily="18" charset="2"/>
              </a:rPr>
              <a:t> </a:t>
            </a:r>
            <a:r>
              <a:rPr lang="fr-CH" sz="1600" dirty="0" err="1" smtClean="0">
                <a:sym typeface="Wingdings 3" pitchFamily="18" charset="2"/>
              </a:rPr>
              <a:t>stärkere</a:t>
            </a:r>
            <a:r>
              <a:rPr lang="fr-CH" sz="1600" dirty="0" smtClean="0">
                <a:sym typeface="Wingdings 3" pitchFamily="18" charset="2"/>
              </a:rPr>
              <a:t> </a:t>
            </a:r>
            <a:r>
              <a:rPr lang="fr-CH" sz="1600" dirty="0" err="1" smtClean="0">
                <a:sym typeface="Wingdings 3" pitchFamily="18" charset="2"/>
              </a:rPr>
              <a:t>Wirkung</a:t>
            </a:r>
            <a:r>
              <a:rPr lang="fr-CH" sz="1600" dirty="0" smtClean="0">
                <a:sym typeface="Wingdings 3" pitchFamily="18" charset="2"/>
              </a:rPr>
              <a:t> </a:t>
            </a:r>
            <a:r>
              <a:rPr lang="fr-CH" sz="1600" dirty="0" err="1" smtClean="0">
                <a:sym typeface="Wingdings 3" pitchFamily="18" charset="2"/>
              </a:rPr>
              <a:t>erzielt</a:t>
            </a:r>
            <a:endParaRPr lang="fr-CH" sz="1600" dirty="0">
              <a:sym typeface="Wingdings 3" pitchFamily="18" charset="2"/>
            </a:endParaRPr>
          </a:p>
        </p:txBody>
      </p:sp>
      <p:cxnSp>
        <p:nvCxnSpPr>
          <p:cNvPr id="898063" name="AutoShape 15"/>
          <p:cNvCxnSpPr>
            <a:cxnSpLocks noChangeShapeType="1"/>
            <a:stCxn id="898059" idx="3"/>
            <a:endCxn id="898061" idx="1"/>
          </p:cNvCxnSpPr>
          <p:nvPr/>
        </p:nvCxnSpPr>
        <p:spPr bwMode="auto">
          <a:xfrm>
            <a:off x="4356100" y="2988837"/>
            <a:ext cx="122396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898064" name="AutoShape 16"/>
          <p:cNvCxnSpPr>
            <a:cxnSpLocks noChangeShapeType="1"/>
            <a:stCxn id="898060" idx="3"/>
            <a:endCxn id="898062" idx="1"/>
          </p:cNvCxnSpPr>
          <p:nvPr/>
        </p:nvCxnSpPr>
        <p:spPr bwMode="auto">
          <a:xfrm>
            <a:off x="4643438" y="5124738"/>
            <a:ext cx="107157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fr-CH" dirty="0">
                <a:solidFill>
                  <a:srgbClr val="468BB5"/>
                </a:solidFill>
              </a:rPr>
              <a:t>Hedonische Hypothesen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8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8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98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8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98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8059" grpId="0"/>
      <p:bldP spid="898060" grpId="0"/>
      <p:bldP spid="898061" grpId="0"/>
      <p:bldP spid="8980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1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3429000"/>
            <a:ext cx="1871663" cy="1657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0317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2852738"/>
            <a:ext cx="5113337" cy="279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124075" y="3213100"/>
            <a:ext cx="1871663" cy="2447925"/>
            <a:chOff x="1338" y="2024"/>
            <a:chExt cx="1179" cy="1542"/>
          </a:xfrm>
        </p:grpSpPr>
        <p:sp>
          <p:nvSpPr>
            <p:cNvPr id="903177" name="Line 9"/>
            <p:cNvSpPr>
              <a:spLocks noChangeShapeType="1"/>
            </p:cNvSpPr>
            <p:nvPr/>
          </p:nvSpPr>
          <p:spPr bwMode="auto">
            <a:xfrm flipV="1">
              <a:off x="1338" y="2024"/>
              <a:ext cx="1179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CH"/>
            </a:p>
          </p:txBody>
        </p:sp>
        <p:sp>
          <p:nvSpPr>
            <p:cNvPr id="903178" name="Line 10"/>
            <p:cNvSpPr>
              <a:spLocks noChangeShapeType="1"/>
            </p:cNvSpPr>
            <p:nvPr/>
          </p:nvSpPr>
          <p:spPr bwMode="auto">
            <a:xfrm>
              <a:off x="1338" y="2931"/>
              <a:ext cx="1088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fr-CH"/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fr-CH" dirty="0">
                <a:solidFill>
                  <a:srgbClr val="468BB5"/>
                </a:solidFill>
              </a:rPr>
              <a:t>Hedonic Hot Spots</a:t>
            </a:r>
          </a:p>
        </p:txBody>
      </p:sp>
      <p:sp>
        <p:nvSpPr>
          <p:cNvPr id="12" name="ZoneTexte 4"/>
          <p:cNvSpPr txBox="1"/>
          <p:nvPr/>
        </p:nvSpPr>
        <p:spPr>
          <a:xfrm>
            <a:off x="827584" y="6488668"/>
            <a:ext cx="51845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/>
              <a:t>Berridge et al., 2009; Pecina et al., </a:t>
            </a:r>
            <a:r>
              <a:rPr lang="fr-CH" sz="800" dirty="0" smtClean="0"/>
              <a:t>2005; Smith </a:t>
            </a:r>
            <a:r>
              <a:rPr lang="fr-CH" sz="800" dirty="0"/>
              <a:t>&amp; Berridge, 2005; Smith &amp; Berridge, 2007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3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2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3752850"/>
            <a:ext cx="1096962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0522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3789363"/>
            <a:ext cx="1512888" cy="129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05224" name="Picture 8" descr="mainsection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2085975"/>
            <a:ext cx="1081087" cy="982663"/>
          </a:xfrm>
          <a:prstGeom prst="rect">
            <a:avLst/>
          </a:prstGeom>
          <a:noFill/>
        </p:spPr>
      </p:pic>
      <p:sp>
        <p:nvSpPr>
          <p:cNvPr id="905225" name="Oval 9"/>
          <p:cNvSpPr>
            <a:spLocks noChangeArrowheads="1"/>
          </p:cNvSpPr>
          <p:nvPr/>
        </p:nvSpPr>
        <p:spPr bwMode="auto">
          <a:xfrm>
            <a:off x="4572000" y="2470150"/>
            <a:ext cx="144463" cy="215900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987675" y="2565400"/>
            <a:ext cx="3889375" cy="3671888"/>
            <a:chOff x="1882" y="1616"/>
            <a:chExt cx="2450" cy="2313"/>
          </a:xfrm>
        </p:grpSpPr>
        <p:pic>
          <p:nvPicPr>
            <p:cNvPr id="905227" name="Picture 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54" y="2248"/>
              <a:ext cx="2087" cy="15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882" y="1616"/>
              <a:ext cx="2450" cy="2313"/>
              <a:chOff x="1882" y="1616"/>
              <a:chExt cx="2450" cy="2313"/>
            </a:xfrm>
          </p:grpSpPr>
          <p:sp>
            <p:nvSpPr>
              <p:cNvPr id="905229" name="Oval 13"/>
              <p:cNvSpPr>
                <a:spLocks noChangeArrowheads="1"/>
              </p:cNvSpPr>
              <p:nvPr/>
            </p:nvSpPr>
            <p:spPr bwMode="auto">
              <a:xfrm>
                <a:off x="1882" y="1979"/>
                <a:ext cx="2450" cy="1950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905230" name="Line 14"/>
              <p:cNvSpPr>
                <a:spLocks noChangeShapeType="1"/>
              </p:cNvSpPr>
              <p:nvPr/>
            </p:nvSpPr>
            <p:spPr bwMode="auto">
              <a:xfrm flipV="1">
                <a:off x="2064" y="1616"/>
                <a:ext cx="816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fr-CH"/>
              </a:p>
            </p:txBody>
          </p:sp>
          <p:sp>
            <p:nvSpPr>
              <p:cNvPr id="905231" name="Line 15"/>
              <p:cNvSpPr>
                <a:spLocks noChangeShapeType="1"/>
              </p:cNvSpPr>
              <p:nvPr/>
            </p:nvSpPr>
            <p:spPr bwMode="auto">
              <a:xfrm flipH="1" flipV="1">
                <a:off x="3016" y="1616"/>
                <a:ext cx="953" cy="6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fr-CH"/>
              </a:p>
            </p:txBody>
          </p:sp>
        </p:grpSp>
      </p:grpSp>
      <p:sp>
        <p:nvSpPr>
          <p:cNvPr id="905232" name="Line 16"/>
          <p:cNvSpPr>
            <a:spLocks noChangeShapeType="1"/>
          </p:cNvSpPr>
          <p:nvPr/>
        </p:nvSpPr>
        <p:spPr bwMode="auto">
          <a:xfrm flipH="1">
            <a:off x="2484438" y="4437063"/>
            <a:ext cx="2303462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fr-CH"/>
          </a:p>
        </p:txBody>
      </p:sp>
      <p:sp>
        <p:nvSpPr>
          <p:cNvPr id="905233" name="Line 17"/>
          <p:cNvSpPr>
            <a:spLocks noChangeShapeType="1"/>
          </p:cNvSpPr>
          <p:nvPr/>
        </p:nvSpPr>
        <p:spPr bwMode="auto">
          <a:xfrm flipV="1">
            <a:off x="5003800" y="4797425"/>
            <a:ext cx="2160588" cy="3603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fr-CH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fr-CH" dirty="0">
                <a:solidFill>
                  <a:srgbClr val="468BB5"/>
                </a:solidFill>
              </a:rPr>
              <a:t>Hedonische vs Sucht-Spots</a:t>
            </a:r>
          </a:p>
        </p:txBody>
      </p:sp>
      <p:sp>
        <p:nvSpPr>
          <p:cNvPr id="19" name="ZoneTexte 4"/>
          <p:cNvSpPr txBox="1"/>
          <p:nvPr/>
        </p:nvSpPr>
        <p:spPr>
          <a:xfrm>
            <a:off x="827584" y="6453336"/>
            <a:ext cx="22878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/>
              <a:t>Berridge et al., 2009; Pecina &amp; Berridge, 2005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5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5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5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0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5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05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5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225" grpId="0" animBg="1"/>
      <p:bldP spid="905232" grpId="0" animBg="1"/>
      <p:bldP spid="9052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16013" y="2484438"/>
            <a:ext cx="6010275" cy="3249612"/>
            <a:chOff x="703" y="1565"/>
            <a:chExt cx="3786" cy="2047"/>
          </a:xfrm>
        </p:grpSpPr>
        <p:sp>
          <p:nvSpPr>
            <p:cNvPr id="907270" name="Line 6"/>
            <p:cNvSpPr>
              <a:spLocks noChangeShapeType="1"/>
            </p:cNvSpPr>
            <p:nvPr/>
          </p:nvSpPr>
          <p:spPr bwMode="auto">
            <a:xfrm>
              <a:off x="703" y="3516"/>
              <a:ext cx="35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fr-CH"/>
            </a:p>
          </p:txBody>
        </p:sp>
        <p:sp>
          <p:nvSpPr>
            <p:cNvPr id="907271" name="Text Box 7"/>
            <p:cNvSpPr txBox="1">
              <a:spLocks noChangeArrowheads="1"/>
            </p:cNvSpPr>
            <p:nvPr/>
          </p:nvSpPr>
          <p:spPr bwMode="auto">
            <a:xfrm>
              <a:off x="4332" y="3420"/>
              <a:ext cx="15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1400"/>
                <a:t>t</a:t>
              </a:r>
            </a:p>
          </p:txBody>
        </p:sp>
        <p:cxnSp>
          <p:nvCxnSpPr>
            <p:cNvPr id="907272" name="AutoShape 8"/>
            <p:cNvCxnSpPr>
              <a:cxnSpLocks noChangeShapeType="1"/>
              <a:stCxn id="907270" idx="0"/>
            </p:cNvCxnSpPr>
            <p:nvPr/>
          </p:nvCxnSpPr>
          <p:spPr bwMode="auto">
            <a:xfrm flipV="1">
              <a:off x="703" y="1565"/>
              <a:ext cx="1" cy="19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907273" name="Freeform 9"/>
          <p:cNvSpPr>
            <a:spLocks/>
          </p:cNvSpPr>
          <p:nvPr/>
        </p:nvSpPr>
        <p:spPr bwMode="auto">
          <a:xfrm>
            <a:off x="1116013" y="2636838"/>
            <a:ext cx="4895850" cy="2111375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43" y="1451"/>
              </a:cxn>
              <a:cxn ang="0">
                <a:pos x="1542" y="1134"/>
              </a:cxn>
              <a:cxn ang="0">
                <a:pos x="2585" y="408"/>
              </a:cxn>
              <a:cxn ang="0">
                <a:pos x="2857" y="136"/>
              </a:cxn>
              <a:cxn ang="0">
                <a:pos x="3084" y="0"/>
              </a:cxn>
            </a:cxnLst>
            <a:rect l="0" t="0" r="r" b="b"/>
            <a:pathLst>
              <a:path w="3084" h="1511">
                <a:moveTo>
                  <a:pt x="0" y="1496"/>
                </a:moveTo>
                <a:cubicBezTo>
                  <a:pt x="393" y="1503"/>
                  <a:pt x="786" y="1511"/>
                  <a:pt x="1043" y="1451"/>
                </a:cubicBezTo>
                <a:cubicBezTo>
                  <a:pt x="1300" y="1391"/>
                  <a:pt x="1285" y="1308"/>
                  <a:pt x="1542" y="1134"/>
                </a:cubicBezTo>
                <a:cubicBezTo>
                  <a:pt x="1799" y="960"/>
                  <a:pt x="2366" y="574"/>
                  <a:pt x="2585" y="408"/>
                </a:cubicBezTo>
                <a:cubicBezTo>
                  <a:pt x="2804" y="242"/>
                  <a:pt x="2774" y="204"/>
                  <a:pt x="2857" y="136"/>
                </a:cubicBezTo>
                <a:cubicBezTo>
                  <a:pt x="2940" y="68"/>
                  <a:pt x="3024" y="0"/>
                  <a:pt x="3084" y="0"/>
                </a:cubicBezTo>
              </a:path>
            </a:pathLst>
          </a:custGeom>
          <a:noFill/>
          <a:ln w="28575" cap="flat" cmpd="sng">
            <a:solidFill>
              <a:srgbClr val="DA8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fr-CH"/>
          </a:p>
        </p:txBody>
      </p:sp>
      <p:sp>
        <p:nvSpPr>
          <p:cNvPr id="907274" name="Freeform 10"/>
          <p:cNvSpPr>
            <a:spLocks/>
          </p:cNvSpPr>
          <p:nvPr/>
        </p:nvSpPr>
        <p:spPr bwMode="auto">
          <a:xfrm>
            <a:off x="1187450" y="2397125"/>
            <a:ext cx="4752975" cy="2327275"/>
          </a:xfrm>
          <a:custGeom>
            <a:avLst/>
            <a:gdLst/>
            <a:ahLst/>
            <a:cxnLst>
              <a:cxn ang="0">
                <a:pos x="0" y="1466"/>
              </a:cxn>
              <a:cxn ang="0">
                <a:pos x="907" y="1376"/>
              </a:cxn>
              <a:cxn ang="0">
                <a:pos x="1633" y="968"/>
              </a:cxn>
              <a:cxn ang="0">
                <a:pos x="2495" y="378"/>
              </a:cxn>
              <a:cxn ang="0">
                <a:pos x="2812" y="60"/>
              </a:cxn>
              <a:cxn ang="0">
                <a:pos x="2994" y="15"/>
              </a:cxn>
            </a:cxnLst>
            <a:rect l="0" t="0" r="r" b="b"/>
            <a:pathLst>
              <a:path w="2994" h="1466">
                <a:moveTo>
                  <a:pt x="0" y="1466"/>
                </a:moveTo>
                <a:cubicBezTo>
                  <a:pt x="317" y="1462"/>
                  <a:pt x="635" y="1459"/>
                  <a:pt x="907" y="1376"/>
                </a:cubicBezTo>
                <a:cubicBezTo>
                  <a:pt x="1179" y="1293"/>
                  <a:pt x="1368" y="1134"/>
                  <a:pt x="1633" y="968"/>
                </a:cubicBezTo>
                <a:cubicBezTo>
                  <a:pt x="1898" y="802"/>
                  <a:pt x="2298" y="529"/>
                  <a:pt x="2495" y="378"/>
                </a:cubicBezTo>
                <a:cubicBezTo>
                  <a:pt x="2692" y="227"/>
                  <a:pt x="2729" y="120"/>
                  <a:pt x="2812" y="60"/>
                </a:cubicBezTo>
                <a:cubicBezTo>
                  <a:pt x="2895" y="0"/>
                  <a:pt x="2949" y="22"/>
                  <a:pt x="2994" y="15"/>
                </a:cubicBezTo>
              </a:path>
            </a:pathLst>
          </a:custGeom>
          <a:noFill/>
          <a:ln w="28575" cap="flat" cmpd="sng">
            <a:solidFill>
              <a:srgbClr val="1C60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fr-CH"/>
          </a:p>
        </p:txBody>
      </p:sp>
      <p:sp>
        <p:nvSpPr>
          <p:cNvPr id="907275" name="Text Box 11"/>
          <p:cNvSpPr txBox="1">
            <a:spLocks noChangeArrowheads="1"/>
          </p:cNvSpPr>
          <p:nvPr/>
        </p:nvSpPr>
        <p:spPr bwMode="auto">
          <a:xfrm>
            <a:off x="2916238" y="2636838"/>
            <a:ext cx="16986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de-DE" sz="1400" dirty="0" smtClean="0">
                <a:solidFill>
                  <a:srgbClr val="468BB5"/>
                </a:solidFill>
              </a:rPr>
              <a:t>Wahrscheinlichkeit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de-DE" sz="1400" dirty="0" smtClean="0">
                <a:solidFill>
                  <a:srgbClr val="468BB5"/>
                </a:solidFill>
              </a:rPr>
              <a:t>des Verhaltens</a:t>
            </a:r>
            <a:endParaRPr lang="de-DE" sz="1400" dirty="0">
              <a:solidFill>
                <a:srgbClr val="468BB5"/>
              </a:solidFill>
            </a:endParaRPr>
          </a:p>
        </p:txBody>
      </p:sp>
      <p:sp>
        <p:nvSpPr>
          <p:cNvPr id="907276" name="Text Box 12"/>
          <p:cNvSpPr txBox="1">
            <a:spLocks noChangeArrowheads="1"/>
          </p:cNvSpPr>
          <p:nvPr/>
        </p:nvSpPr>
        <p:spPr bwMode="auto">
          <a:xfrm>
            <a:off x="4716463" y="3644900"/>
            <a:ext cx="14986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de-DE" sz="1400" smtClean="0">
                <a:solidFill>
                  <a:srgbClr val="C87700"/>
                </a:solidFill>
              </a:rPr>
              <a:t>Lustgefühl durch das Verhalten</a:t>
            </a:r>
            <a:endParaRPr lang="de-DE" sz="1400">
              <a:solidFill>
                <a:srgbClr val="C877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Hedonische Wirkung </a:t>
            </a:r>
            <a:r>
              <a:rPr lang="fr-CH" dirty="0" smtClean="0"/>
              <a:t>➛ </a:t>
            </a:r>
            <a:r>
              <a:rPr lang="fr-CH" dirty="0"/>
              <a:t>Sucht </a:t>
            </a:r>
            <a:r>
              <a:rPr lang="fr-CH" dirty="0" smtClean="0"/>
              <a:t>?</a:t>
            </a:r>
            <a:endParaRPr lang="fr-CH" dirty="0"/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07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07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7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7273" grpId="0" animBg="1"/>
      <p:bldP spid="907274" grpId="0" animBg="1"/>
      <p:bldP spid="907275" grpId="0"/>
      <p:bldP spid="9072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2" name="Line 4"/>
          <p:cNvSpPr>
            <a:spLocks noChangeShapeType="1"/>
          </p:cNvSpPr>
          <p:nvPr/>
        </p:nvSpPr>
        <p:spPr bwMode="auto">
          <a:xfrm>
            <a:off x="1116013" y="5581650"/>
            <a:ext cx="5616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fr-CH"/>
          </a:p>
        </p:txBody>
      </p:sp>
      <p:sp>
        <p:nvSpPr>
          <p:cNvPr id="908293" name="Text Box 5"/>
          <p:cNvSpPr txBox="1">
            <a:spLocks noChangeArrowheads="1"/>
          </p:cNvSpPr>
          <p:nvPr/>
        </p:nvSpPr>
        <p:spPr bwMode="auto">
          <a:xfrm>
            <a:off x="6877050" y="5429250"/>
            <a:ext cx="24923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1400"/>
              <a:t>t</a:t>
            </a:r>
          </a:p>
        </p:txBody>
      </p:sp>
      <p:cxnSp>
        <p:nvCxnSpPr>
          <p:cNvPr id="908294" name="AutoShape 6"/>
          <p:cNvCxnSpPr>
            <a:cxnSpLocks noChangeShapeType="1"/>
            <a:stCxn id="908292" idx="0"/>
          </p:cNvCxnSpPr>
          <p:nvPr/>
        </p:nvCxnSpPr>
        <p:spPr bwMode="auto">
          <a:xfrm flipV="1">
            <a:off x="1116013" y="2484438"/>
            <a:ext cx="1587" cy="30972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908295" name="Freeform 7"/>
          <p:cNvSpPr>
            <a:spLocks/>
          </p:cNvSpPr>
          <p:nvPr/>
        </p:nvSpPr>
        <p:spPr bwMode="auto">
          <a:xfrm>
            <a:off x="1187450" y="2397125"/>
            <a:ext cx="4752975" cy="2327275"/>
          </a:xfrm>
          <a:custGeom>
            <a:avLst/>
            <a:gdLst/>
            <a:ahLst/>
            <a:cxnLst>
              <a:cxn ang="0">
                <a:pos x="0" y="1466"/>
              </a:cxn>
              <a:cxn ang="0">
                <a:pos x="907" y="1376"/>
              </a:cxn>
              <a:cxn ang="0">
                <a:pos x="1633" y="968"/>
              </a:cxn>
              <a:cxn ang="0">
                <a:pos x="2495" y="378"/>
              </a:cxn>
              <a:cxn ang="0">
                <a:pos x="2812" y="60"/>
              </a:cxn>
              <a:cxn ang="0">
                <a:pos x="2994" y="15"/>
              </a:cxn>
            </a:cxnLst>
            <a:rect l="0" t="0" r="r" b="b"/>
            <a:pathLst>
              <a:path w="2994" h="1466">
                <a:moveTo>
                  <a:pt x="0" y="1466"/>
                </a:moveTo>
                <a:cubicBezTo>
                  <a:pt x="317" y="1462"/>
                  <a:pt x="635" y="1459"/>
                  <a:pt x="907" y="1376"/>
                </a:cubicBezTo>
                <a:cubicBezTo>
                  <a:pt x="1179" y="1293"/>
                  <a:pt x="1368" y="1134"/>
                  <a:pt x="1633" y="968"/>
                </a:cubicBezTo>
                <a:cubicBezTo>
                  <a:pt x="1898" y="802"/>
                  <a:pt x="2298" y="529"/>
                  <a:pt x="2495" y="378"/>
                </a:cubicBezTo>
                <a:cubicBezTo>
                  <a:pt x="2692" y="227"/>
                  <a:pt x="2729" y="120"/>
                  <a:pt x="2812" y="60"/>
                </a:cubicBezTo>
                <a:cubicBezTo>
                  <a:pt x="2895" y="0"/>
                  <a:pt x="2949" y="22"/>
                  <a:pt x="2994" y="15"/>
                </a:cubicBezTo>
              </a:path>
            </a:pathLst>
          </a:custGeom>
          <a:noFill/>
          <a:ln w="28575" cap="flat" cmpd="sng">
            <a:solidFill>
              <a:srgbClr val="1C60A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fr-CH"/>
          </a:p>
        </p:txBody>
      </p:sp>
      <p:sp>
        <p:nvSpPr>
          <p:cNvPr id="908298" name="Freeform 10"/>
          <p:cNvSpPr>
            <a:spLocks/>
          </p:cNvSpPr>
          <p:nvPr/>
        </p:nvSpPr>
        <p:spPr bwMode="auto">
          <a:xfrm>
            <a:off x="1116013" y="4557713"/>
            <a:ext cx="4824412" cy="887412"/>
          </a:xfrm>
          <a:custGeom>
            <a:avLst/>
            <a:gdLst/>
            <a:ahLst/>
            <a:cxnLst>
              <a:cxn ang="0">
                <a:pos x="0" y="105"/>
              </a:cxn>
              <a:cxn ang="0">
                <a:pos x="771" y="105"/>
              </a:cxn>
              <a:cxn ang="0">
                <a:pos x="1134" y="15"/>
              </a:cxn>
              <a:cxn ang="0">
                <a:pos x="1723" y="196"/>
              </a:cxn>
              <a:cxn ang="0">
                <a:pos x="2585" y="468"/>
              </a:cxn>
              <a:cxn ang="0">
                <a:pos x="3039" y="559"/>
              </a:cxn>
            </a:cxnLst>
            <a:rect l="0" t="0" r="r" b="b"/>
            <a:pathLst>
              <a:path w="3039" h="559">
                <a:moveTo>
                  <a:pt x="0" y="105"/>
                </a:moveTo>
                <a:cubicBezTo>
                  <a:pt x="291" y="112"/>
                  <a:pt x="582" y="120"/>
                  <a:pt x="771" y="105"/>
                </a:cubicBezTo>
                <a:cubicBezTo>
                  <a:pt x="960" y="90"/>
                  <a:pt x="975" y="0"/>
                  <a:pt x="1134" y="15"/>
                </a:cubicBezTo>
                <a:cubicBezTo>
                  <a:pt x="1293" y="30"/>
                  <a:pt x="1481" y="121"/>
                  <a:pt x="1723" y="196"/>
                </a:cubicBezTo>
                <a:cubicBezTo>
                  <a:pt x="1965" y="271"/>
                  <a:pt x="2366" y="407"/>
                  <a:pt x="2585" y="468"/>
                </a:cubicBezTo>
                <a:cubicBezTo>
                  <a:pt x="2804" y="529"/>
                  <a:pt x="2948" y="529"/>
                  <a:pt x="3039" y="559"/>
                </a:cubicBezTo>
              </a:path>
            </a:pathLst>
          </a:custGeom>
          <a:noFill/>
          <a:ln w="28575" cap="flat" cmpd="sng">
            <a:solidFill>
              <a:srgbClr val="DA8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fr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Hedonische </a:t>
            </a:r>
            <a:r>
              <a:rPr lang="fr-CH" dirty="0" smtClean="0"/>
              <a:t>Dissoziation</a:t>
            </a:r>
            <a:endParaRPr lang="fr-CH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916238" y="2636838"/>
            <a:ext cx="16986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de-DE" sz="1400" dirty="0" smtClean="0">
                <a:solidFill>
                  <a:srgbClr val="468BB5"/>
                </a:solidFill>
              </a:rPr>
              <a:t>Wahrscheinlichkeit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de-DE" sz="1400" dirty="0" smtClean="0">
                <a:solidFill>
                  <a:srgbClr val="468BB5"/>
                </a:solidFill>
              </a:rPr>
              <a:t>des Verhaltens</a:t>
            </a:r>
            <a:endParaRPr lang="de-DE" sz="1400" dirty="0">
              <a:solidFill>
                <a:srgbClr val="468BB5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716463" y="4417948"/>
            <a:ext cx="14986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de-DE" sz="1400" smtClean="0">
                <a:solidFill>
                  <a:srgbClr val="C87700"/>
                </a:solidFill>
              </a:rPr>
              <a:t>Lustgefühl durch das Verhalten</a:t>
            </a:r>
            <a:endParaRPr lang="de-DE" sz="1400">
              <a:solidFill>
                <a:srgbClr val="C877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8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298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770" name="Picture 2" descr="Dscn345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573" y="1916832"/>
            <a:ext cx="5399088" cy="3960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00771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5161" y="1920007"/>
            <a:ext cx="5399087" cy="3957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Attentional </a:t>
            </a:r>
            <a:r>
              <a:rPr lang="fr-CH" dirty="0" smtClean="0"/>
              <a:t>Bias</a:t>
            </a:r>
            <a:endParaRPr lang="fr-CH" dirty="0"/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01795" name="Rectangle 3"/>
          <p:cNvSpPr>
            <a:spLocks noGrp="1" noChangeArrowheads="1" noTextEdit="1"/>
          </p:cNvSpPr>
          <p:nvPr>
            <p:ph type="clipArt" sz="half" idx="1"/>
          </p:nvPr>
        </p:nvSpPr>
        <p:spPr bwMode="auto">
          <a:xfrm>
            <a:off x="685800" y="1981200"/>
            <a:ext cx="38100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1796" name="Rectangle 4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648200" y="1981200"/>
            <a:ext cx="38100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2800"/>
          </a:p>
        </p:txBody>
      </p:sp>
      <p:sp>
        <p:nvSpPr>
          <p:cNvPr id="80179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graphicFrame>
        <p:nvGraphicFramePr>
          <p:cNvPr id="801798" name="Object 6"/>
          <p:cNvGraphicFramePr>
            <a:graphicFrameLocks noChangeAspect="1"/>
          </p:cNvGraphicFramePr>
          <p:nvPr/>
        </p:nvGraphicFramePr>
        <p:xfrm>
          <a:off x="1646238" y="255588"/>
          <a:ext cx="4322762" cy="324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49" name="Diapositive" r:id="rId3" imgW="4572000" imgH="3429000" progId="PowerPoint.Slide.8">
                  <p:embed/>
                </p:oleObj>
              </mc:Choice>
              <mc:Fallback>
                <p:oleObj name="Diapositive" r:id="rId3" imgW="4572000" imgH="3429000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238" y="255588"/>
                        <a:ext cx="4322762" cy="32416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1799" name="Object 7"/>
          <p:cNvGraphicFramePr>
            <a:graphicFrameLocks noChangeAspect="1"/>
          </p:cNvGraphicFramePr>
          <p:nvPr/>
        </p:nvGraphicFramePr>
        <p:xfrm>
          <a:off x="152400" y="3929063"/>
          <a:ext cx="8743950" cy="222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50" name="Image" r:id="rId5" imgW="11868690" imgH="2973526" progId="Photoshop.Image.4">
                  <p:embed/>
                </p:oleObj>
              </mc:Choice>
              <mc:Fallback>
                <p:oleObj name="Image" r:id="rId5" imgW="11868690" imgH="2973526" progId="Photoshop.Image.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929063"/>
                        <a:ext cx="8743950" cy="222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7961" dir="2700000" algn="ctr" rotWithShape="0">
                                <a:schemeClr val="accent1">
                                  <a:gamma/>
                                  <a:shade val="60000"/>
                                  <a:invGamma/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1800" name="Object 8"/>
          <p:cNvGraphicFramePr>
            <a:graphicFrameLocks noChangeAspect="1"/>
          </p:cNvGraphicFramePr>
          <p:nvPr/>
        </p:nvGraphicFramePr>
        <p:xfrm>
          <a:off x="77788" y="257175"/>
          <a:ext cx="4316412" cy="323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51" name="Diapositive" r:id="rId7" imgW="4572000" imgH="3429000" progId="PowerPoint.Slide.8">
                  <p:embed/>
                </p:oleObj>
              </mc:Choice>
              <mc:Fallback>
                <p:oleObj name="Diapositive" r:id="rId7" imgW="4572000" imgH="3429000" progId="PowerPoint.Slide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8" y="257175"/>
                        <a:ext cx="4316412" cy="32369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CC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88950" y="4176713"/>
            <a:ext cx="8407400" cy="1728787"/>
            <a:chOff x="539" y="2631"/>
            <a:chExt cx="5296" cy="1089"/>
          </a:xfrm>
        </p:grpSpPr>
        <p:sp>
          <p:nvSpPr>
            <p:cNvPr id="801802" name="Rectangle 10"/>
            <p:cNvSpPr>
              <a:spLocks noChangeArrowheads="1"/>
            </p:cNvSpPr>
            <p:nvPr/>
          </p:nvSpPr>
          <p:spPr bwMode="auto">
            <a:xfrm>
              <a:off x="539" y="2631"/>
              <a:ext cx="387" cy="1089"/>
            </a:xfrm>
            <a:prstGeom prst="rect">
              <a:avLst/>
            </a:prstGeom>
            <a:noFill/>
            <a:ln w="28575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 anchor="ctr">
              <a:spAutoFit/>
            </a:bodyPr>
            <a:lstStyle/>
            <a:p>
              <a:endParaRPr lang="fr-CH"/>
            </a:p>
          </p:txBody>
        </p:sp>
        <p:sp>
          <p:nvSpPr>
            <p:cNvPr id="801803" name="Rectangle 11"/>
            <p:cNvSpPr>
              <a:spLocks noChangeArrowheads="1"/>
            </p:cNvSpPr>
            <p:nvPr/>
          </p:nvSpPr>
          <p:spPr bwMode="auto">
            <a:xfrm>
              <a:off x="1896" y="2631"/>
              <a:ext cx="1008" cy="1089"/>
            </a:xfrm>
            <a:prstGeom prst="rect">
              <a:avLst/>
            </a:prstGeom>
            <a:noFill/>
            <a:ln w="28575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 anchor="ctr">
              <a:spAutoFit/>
            </a:bodyPr>
            <a:lstStyle/>
            <a:p>
              <a:endParaRPr lang="fr-CH"/>
            </a:p>
          </p:txBody>
        </p:sp>
        <p:sp>
          <p:nvSpPr>
            <p:cNvPr id="801804" name="Rectangle 12"/>
            <p:cNvSpPr>
              <a:spLocks noChangeArrowheads="1"/>
            </p:cNvSpPr>
            <p:nvPr/>
          </p:nvSpPr>
          <p:spPr bwMode="auto">
            <a:xfrm>
              <a:off x="3738" y="2631"/>
              <a:ext cx="756" cy="1089"/>
            </a:xfrm>
            <a:prstGeom prst="rect">
              <a:avLst/>
            </a:prstGeom>
            <a:noFill/>
            <a:ln w="28575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 anchor="ctr">
              <a:spAutoFit/>
            </a:bodyPr>
            <a:lstStyle/>
            <a:p>
              <a:endParaRPr lang="fr-CH"/>
            </a:p>
          </p:txBody>
        </p:sp>
        <p:sp>
          <p:nvSpPr>
            <p:cNvPr id="801805" name="Rectangle 13"/>
            <p:cNvSpPr>
              <a:spLocks noChangeArrowheads="1"/>
            </p:cNvSpPr>
            <p:nvPr/>
          </p:nvSpPr>
          <p:spPr bwMode="auto">
            <a:xfrm>
              <a:off x="5079" y="2631"/>
              <a:ext cx="756" cy="1089"/>
            </a:xfrm>
            <a:prstGeom prst="rect">
              <a:avLst/>
            </a:prstGeom>
            <a:noFill/>
            <a:ln w="28575">
              <a:solidFill>
                <a:srgbClr val="33CC33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 anchor="ctr">
              <a:spAutoFit/>
            </a:bodyPr>
            <a:lstStyle/>
            <a:p>
              <a:endParaRPr lang="fr-CH"/>
            </a:p>
          </p:txBody>
        </p:sp>
        <p:sp>
          <p:nvSpPr>
            <p:cNvPr id="801806" name="Rectangle 14"/>
            <p:cNvSpPr>
              <a:spLocks noChangeArrowheads="1"/>
            </p:cNvSpPr>
            <p:nvPr/>
          </p:nvSpPr>
          <p:spPr bwMode="auto">
            <a:xfrm>
              <a:off x="971" y="2631"/>
              <a:ext cx="873" cy="1089"/>
            </a:xfrm>
            <a:prstGeom prst="rect">
              <a:avLst/>
            </a:prstGeom>
            <a:noFill/>
            <a:ln w="28575">
              <a:solidFill>
                <a:srgbClr val="D00000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 anchor="ctr">
              <a:spAutoFit/>
            </a:bodyPr>
            <a:lstStyle/>
            <a:p>
              <a:endParaRPr lang="fr-CH"/>
            </a:p>
          </p:txBody>
        </p:sp>
        <p:sp>
          <p:nvSpPr>
            <p:cNvPr id="801807" name="Rectangle 15"/>
            <p:cNvSpPr>
              <a:spLocks noChangeArrowheads="1"/>
            </p:cNvSpPr>
            <p:nvPr/>
          </p:nvSpPr>
          <p:spPr bwMode="auto">
            <a:xfrm>
              <a:off x="2955" y="2631"/>
              <a:ext cx="738" cy="1089"/>
            </a:xfrm>
            <a:prstGeom prst="rect">
              <a:avLst/>
            </a:prstGeom>
            <a:noFill/>
            <a:ln w="28575">
              <a:solidFill>
                <a:srgbClr val="D00000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 anchor="ctr">
              <a:spAutoFit/>
            </a:bodyPr>
            <a:lstStyle/>
            <a:p>
              <a:endParaRPr lang="fr-CH"/>
            </a:p>
          </p:txBody>
        </p:sp>
        <p:sp>
          <p:nvSpPr>
            <p:cNvPr id="801808" name="Rectangle 16"/>
            <p:cNvSpPr>
              <a:spLocks noChangeArrowheads="1"/>
            </p:cNvSpPr>
            <p:nvPr/>
          </p:nvSpPr>
          <p:spPr bwMode="auto">
            <a:xfrm>
              <a:off x="4530" y="2631"/>
              <a:ext cx="504" cy="1089"/>
            </a:xfrm>
            <a:prstGeom prst="rect">
              <a:avLst/>
            </a:prstGeom>
            <a:noFill/>
            <a:ln w="28575">
              <a:solidFill>
                <a:srgbClr val="D00000"/>
              </a:solidFill>
              <a:miter lim="800000"/>
              <a:headEnd/>
              <a:tailEnd/>
            </a:ln>
            <a:effectLst/>
          </p:spPr>
          <p:txBody>
            <a:bodyPr lIns="90488" tIns="44450" rIns="90488" bIns="44450" anchor="ctr">
              <a:spAutoFit/>
            </a:bodyPr>
            <a:lstStyle/>
            <a:p>
              <a:endParaRPr lang="fr-CH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6200" y="257175"/>
            <a:ext cx="1439863" cy="3905250"/>
            <a:chOff x="279" y="162"/>
            <a:chExt cx="907" cy="2460"/>
          </a:xfrm>
        </p:grpSpPr>
        <p:graphicFrame>
          <p:nvGraphicFramePr>
            <p:cNvPr id="801810" name="Object 18"/>
            <p:cNvGraphicFramePr>
              <a:graphicFrameLocks noChangeAspect="1"/>
            </p:cNvGraphicFramePr>
            <p:nvPr/>
          </p:nvGraphicFramePr>
          <p:xfrm>
            <a:off x="279" y="162"/>
            <a:ext cx="907" cy="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852" name="Diapositive" r:id="rId9" imgW="4572000" imgH="3429000" progId="PowerPoint.Slide.8">
                    <p:embed/>
                  </p:oleObj>
                </mc:Choice>
                <mc:Fallback>
                  <p:oleObj name="Diapositive" r:id="rId9" imgW="4572000" imgH="3429000" progId="PowerPoint.Slide.8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" y="162"/>
                          <a:ext cx="907" cy="68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33CC33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01811" name="AutoShape 19"/>
            <p:cNvCxnSpPr>
              <a:cxnSpLocks noChangeShapeType="1"/>
              <a:stCxn id="0" idx="2"/>
              <a:endCxn id="801802" idx="0"/>
            </p:cNvCxnSpPr>
            <p:nvPr/>
          </p:nvCxnSpPr>
          <p:spPr bwMode="auto">
            <a:xfrm rot="5400000">
              <a:off x="-157" y="1732"/>
              <a:ext cx="1780" cy="0"/>
            </a:xfrm>
            <a:prstGeom prst="straightConnector1">
              <a:avLst/>
            </a:prstGeom>
            <a:noFill/>
            <a:ln w="12700">
              <a:solidFill>
                <a:srgbClr val="33CC33"/>
              </a:solidFill>
              <a:round/>
              <a:headEnd/>
              <a:tailEnd/>
            </a:ln>
            <a:effectLst/>
          </p:spPr>
        </p:cxn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147763" y="2027238"/>
            <a:ext cx="1439862" cy="2135187"/>
            <a:chOff x="954" y="1277"/>
            <a:chExt cx="907" cy="1345"/>
          </a:xfrm>
        </p:grpSpPr>
        <p:graphicFrame>
          <p:nvGraphicFramePr>
            <p:cNvPr id="801813" name="Object 21"/>
            <p:cNvGraphicFramePr>
              <a:graphicFrameLocks noChangeAspect="1"/>
            </p:cNvGraphicFramePr>
            <p:nvPr/>
          </p:nvGraphicFramePr>
          <p:xfrm>
            <a:off x="954" y="1277"/>
            <a:ext cx="907" cy="6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853" name="Diapositive" r:id="rId10" imgW="4572000" imgH="3429000" progId="PowerPoint.Slide.8">
                    <p:embed/>
                  </p:oleObj>
                </mc:Choice>
                <mc:Fallback>
                  <p:oleObj name="Diapositive" r:id="rId10" imgW="4572000" imgH="3429000" progId="PowerPoint.Slide.8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4" y="1277"/>
                          <a:ext cx="907" cy="681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D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01814" name="AutoShape 22"/>
            <p:cNvCxnSpPr>
              <a:cxnSpLocks noChangeShapeType="1"/>
              <a:stCxn id="0" idx="2"/>
              <a:endCxn id="801806" idx="0"/>
            </p:cNvCxnSpPr>
            <p:nvPr/>
          </p:nvCxnSpPr>
          <p:spPr bwMode="auto">
            <a:xfrm rot="5400000">
              <a:off x="1076" y="2290"/>
              <a:ext cx="664" cy="0"/>
            </a:xfrm>
            <a:prstGeom prst="straightConnector1">
              <a:avLst/>
            </a:prstGeom>
            <a:noFill/>
            <a:ln w="12700">
              <a:solidFill>
                <a:srgbClr val="D00000"/>
              </a:solidFill>
              <a:round/>
              <a:headEnd/>
              <a:tailEnd/>
            </a:ln>
            <a:effectLst/>
          </p:spPr>
        </p:cxn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724150" y="257175"/>
            <a:ext cx="1439863" cy="3905250"/>
            <a:chOff x="1947" y="162"/>
            <a:chExt cx="907" cy="2460"/>
          </a:xfrm>
        </p:grpSpPr>
        <p:graphicFrame>
          <p:nvGraphicFramePr>
            <p:cNvPr id="801816" name="Object 24"/>
            <p:cNvGraphicFramePr>
              <a:graphicFrameLocks noChangeAspect="1"/>
            </p:cNvGraphicFramePr>
            <p:nvPr/>
          </p:nvGraphicFramePr>
          <p:xfrm>
            <a:off x="1947" y="162"/>
            <a:ext cx="907" cy="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854" name="Diapositive" r:id="rId11" imgW="4572000" imgH="3429000" progId="PowerPoint.Slide.8">
                    <p:embed/>
                  </p:oleObj>
                </mc:Choice>
                <mc:Fallback>
                  <p:oleObj name="Diapositive" r:id="rId11" imgW="4572000" imgH="3429000" progId="PowerPoint.Slide.8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7" y="162"/>
                          <a:ext cx="907" cy="68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33CC33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01817" name="AutoShape 25"/>
            <p:cNvCxnSpPr>
              <a:cxnSpLocks noChangeShapeType="1"/>
              <a:stCxn id="0" idx="2"/>
              <a:endCxn id="801803" idx="0"/>
            </p:cNvCxnSpPr>
            <p:nvPr/>
          </p:nvCxnSpPr>
          <p:spPr bwMode="auto">
            <a:xfrm rot="5400000">
              <a:off x="1511" y="1731"/>
              <a:ext cx="1780" cy="1"/>
            </a:xfrm>
            <a:prstGeom prst="bentConnector3">
              <a:avLst>
                <a:gd name="adj1" fmla="val 50227"/>
              </a:avLst>
            </a:prstGeom>
            <a:noFill/>
            <a:ln w="12700">
              <a:solidFill>
                <a:srgbClr val="33CC33"/>
              </a:solidFill>
              <a:miter lim="800000"/>
              <a:headEnd/>
              <a:tailEnd/>
            </a:ln>
            <a:effectLst/>
          </p:spPr>
        </p:cxn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191000" y="271463"/>
            <a:ext cx="4826000" cy="3905250"/>
            <a:chOff x="2871" y="162"/>
            <a:chExt cx="3040" cy="2460"/>
          </a:xfrm>
        </p:grpSpPr>
        <p:graphicFrame>
          <p:nvGraphicFramePr>
            <p:cNvPr id="801819" name="Object 27"/>
            <p:cNvGraphicFramePr>
              <a:graphicFrameLocks noChangeAspect="1"/>
            </p:cNvGraphicFramePr>
            <p:nvPr/>
          </p:nvGraphicFramePr>
          <p:xfrm>
            <a:off x="2871" y="1278"/>
            <a:ext cx="907" cy="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855" name="Diapositive" r:id="rId13" imgW="4572000" imgH="3429000" progId="PowerPoint.Slide.8">
                    <p:embed/>
                  </p:oleObj>
                </mc:Choice>
                <mc:Fallback>
                  <p:oleObj name="Diapositive" r:id="rId13" imgW="4572000" imgH="3429000" progId="PowerPoint.Slide.8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1" y="1278"/>
                          <a:ext cx="907" cy="68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D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01820" name="AutoShape 28"/>
            <p:cNvCxnSpPr>
              <a:cxnSpLocks noChangeShapeType="1"/>
              <a:stCxn id="0" idx="2"/>
              <a:endCxn id="801807" idx="0"/>
            </p:cNvCxnSpPr>
            <p:nvPr/>
          </p:nvCxnSpPr>
          <p:spPr bwMode="auto">
            <a:xfrm rot="5400000">
              <a:off x="2993" y="2289"/>
              <a:ext cx="664" cy="1"/>
            </a:xfrm>
            <a:prstGeom prst="bentConnector3">
              <a:avLst>
                <a:gd name="adj1" fmla="val 50602"/>
              </a:avLst>
            </a:prstGeom>
            <a:noFill/>
            <a:ln w="12700">
              <a:solidFill>
                <a:srgbClr val="D00000"/>
              </a:solidFill>
              <a:miter lim="800000"/>
              <a:headEnd/>
              <a:tailEnd/>
            </a:ln>
            <a:effectLst/>
          </p:spPr>
        </p:cxnSp>
        <p:graphicFrame>
          <p:nvGraphicFramePr>
            <p:cNvPr id="801821" name="Object 29"/>
            <p:cNvGraphicFramePr>
              <a:graphicFrameLocks noChangeAspect="1"/>
            </p:cNvGraphicFramePr>
            <p:nvPr/>
          </p:nvGraphicFramePr>
          <p:xfrm>
            <a:off x="3663" y="162"/>
            <a:ext cx="907" cy="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856" name="Diapositive" r:id="rId15" imgW="4572000" imgH="3429000" progId="PowerPoint.Slide.8">
                    <p:embed/>
                  </p:oleObj>
                </mc:Choice>
                <mc:Fallback>
                  <p:oleObj name="Diapositive" r:id="rId15" imgW="4572000" imgH="3429000" progId="PowerPoint.Slide.8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3" y="162"/>
                          <a:ext cx="907" cy="68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33CC33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01822" name="AutoShape 30"/>
            <p:cNvCxnSpPr>
              <a:cxnSpLocks noChangeShapeType="1"/>
              <a:stCxn id="0" idx="2"/>
              <a:endCxn id="801804" idx="0"/>
            </p:cNvCxnSpPr>
            <p:nvPr/>
          </p:nvCxnSpPr>
          <p:spPr bwMode="auto">
            <a:xfrm rot="5400000">
              <a:off x="3227" y="1731"/>
              <a:ext cx="1780" cy="1"/>
            </a:xfrm>
            <a:prstGeom prst="bentConnector3">
              <a:avLst>
                <a:gd name="adj1" fmla="val 50227"/>
              </a:avLst>
            </a:prstGeom>
            <a:noFill/>
            <a:ln w="12700">
              <a:solidFill>
                <a:srgbClr val="33CC33"/>
              </a:solidFill>
              <a:miter lim="800000"/>
              <a:headEnd/>
              <a:tailEnd/>
            </a:ln>
            <a:effectLst/>
          </p:spPr>
        </p:cxnSp>
        <p:graphicFrame>
          <p:nvGraphicFramePr>
            <p:cNvPr id="801823" name="Object 31"/>
            <p:cNvGraphicFramePr>
              <a:graphicFrameLocks noChangeAspect="1"/>
            </p:cNvGraphicFramePr>
            <p:nvPr/>
          </p:nvGraphicFramePr>
          <p:xfrm>
            <a:off x="4329" y="1278"/>
            <a:ext cx="907" cy="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857" name="Diapositive" r:id="rId17" imgW="4572000" imgH="3429000" progId="PowerPoint.Slide.8">
                    <p:embed/>
                  </p:oleObj>
                </mc:Choice>
                <mc:Fallback>
                  <p:oleObj name="Diapositive" r:id="rId17" imgW="4572000" imgH="3429000" progId="PowerPoint.Slide.8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9" y="1278"/>
                          <a:ext cx="907" cy="68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D00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01824" name="AutoShape 32"/>
            <p:cNvCxnSpPr>
              <a:cxnSpLocks noChangeShapeType="1"/>
              <a:stCxn id="0" idx="2"/>
              <a:endCxn id="801808" idx="0"/>
            </p:cNvCxnSpPr>
            <p:nvPr/>
          </p:nvCxnSpPr>
          <p:spPr bwMode="auto">
            <a:xfrm rot="5400000">
              <a:off x="4451" y="2289"/>
              <a:ext cx="664" cy="1"/>
            </a:xfrm>
            <a:prstGeom prst="bentConnector3">
              <a:avLst>
                <a:gd name="adj1" fmla="val 50602"/>
              </a:avLst>
            </a:prstGeom>
            <a:noFill/>
            <a:ln w="12700">
              <a:solidFill>
                <a:srgbClr val="D00000"/>
              </a:solidFill>
              <a:miter lim="800000"/>
              <a:headEnd/>
              <a:tailEnd/>
            </a:ln>
            <a:effectLst/>
          </p:spPr>
        </p:cxnSp>
        <p:graphicFrame>
          <p:nvGraphicFramePr>
            <p:cNvPr id="801825" name="Object 33"/>
            <p:cNvGraphicFramePr>
              <a:graphicFrameLocks noChangeAspect="1"/>
            </p:cNvGraphicFramePr>
            <p:nvPr/>
          </p:nvGraphicFramePr>
          <p:xfrm>
            <a:off x="5004" y="162"/>
            <a:ext cx="907" cy="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858" name="Diapositive" r:id="rId19" imgW="4572000" imgH="3429000" progId="PowerPoint.Slide.8">
                    <p:embed/>
                  </p:oleObj>
                </mc:Choice>
                <mc:Fallback>
                  <p:oleObj name="Diapositive" r:id="rId19" imgW="4572000" imgH="3429000" progId="PowerPoint.Slide.8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4" y="162"/>
                          <a:ext cx="907" cy="68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33CC33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01826" name="AutoShape 34"/>
            <p:cNvCxnSpPr>
              <a:cxnSpLocks noChangeShapeType="1"/>
              <a:stCxn id="0" idx="2"/>
              <a:endCxn id="801805" idx="0"/>
            </p:cNvCxnSpPr>
            <p:nvPr/>
          </p:nvCxnSpPr>
          <p:spPr bwMode="auto">
            <a:xfrm rot="5400000">
              <a:off x="4568" y="1731"/>
              <a:ext cx="1780" cy="1"/>
            </a:xfrm>
            <a:prstGeom prst="bentConnector3">
              <a:avLst>
                <a:gd name="adj1" fmla="val 50227"/>
              </a:avLst>
            </a:prstGeom>
            <a:noFill/>
            <a:ln w="12700">
              <a:solidFill>
                <a:srgbClr val="33CC33"/>
              </a:solidFill>
              <a:miter lim="800000"/>
              <a:headEnd/>
              <a:tailEnd/>
            </a:ln>
            <a:effectLst/>
          </p:spPr>
        </p:cxnSp>
      </p:grp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018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8017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013" name="Group 5"/>
          <p:cNvGrpSpPr>
            <a:grpSpLocks/>
          </p:cNvGrpSpPr>
          <p:nvPr/>
        </p:nvGrpSpPr>
        <p:grpSpPr bwMode="auto">
          <a:xfrm>
            <a:off x="1425576" y="2276475"/>
            <a:ext cx="1346200" cy="1912938"/>
            <a:chOff x="898" y="1434"/>
            <a:chExt cx="848" cy="1205"/>
          </a:xfrm>
        </p:grpSpPr>
        <p:pic>
          <p:nvPicPr>
            <p:cNvPr id="683014" name="Picture 6" descr="_259301_teen15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98" y="1434"/>
              <a:ext cx="756" cy="9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83015" name="Text Box 7"/>
            <p:cNvSpPr txBox="1">
              <a:spLocks noChangeArrowheads="1"/>
            </p:cNvSpPr>
            <p:nvPr/>
          </p:nvSpPr>
          <p:spPr bwMode="auto">
            <a:xfrm>
              <a:off x="900" y="2387"/>
              <a:ext cx="846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de-DE" sz="2000" smtClean="0"/>
                <a:t>Initiierung</a:t>
              </a:r>
              <a:endParaRPr lang="de-DE" sz="2000"/>
            </a:p>
          </p:txBody>
        </p:sp>
      </p:grpSp>
      <p:grpSp>
        <p:nvGrpSpPr>
          <p:cNvPr id="683016" name="Group 8"/>
          <p:cNvGrpSpPr>
            <a:grpSpLocks/>
          </p:cNvGrpSpPr>
          <p:nvPr/>
        </p:nvGrpSpPr>
        <p:grpSpPr bwMode="auto">
          <a:xfrm>
            <a:off x="5165725" y="2276475"/>
            <a:ext cx="2557463" cy="1912938"/>
            <a:chOff x="3254" y="1434"/>
            <a:chExt cx="1611" cy="1205"/>
          </a:xfrm>
        </p:grpSpPr>
        <p:sp>
          <p:nvSpPr>
            <p:cNvPr id="683017" name="Text Box 9"/>
            <p:cNvSpPr txBox="1">
              <a:spLocks noChangeArrowheads="1"/>
            </p:cNvSpPr>
            <p:nvPr/>
          </p:nvSpPr>
          <p:spPr bwMode="auto">
            <a:xfrm>
              <a:off x="4234" y="2387"/>
              <a:ext cx="529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de-DE" sz="2000" smtClean="0"/>
                <a:t>Sucht</a:t>
              </a:r>
              <a:endParaRPr lang="de-DE" sz="2000"/>
            </a:p>
          </p:txBody>
        </p:sp>
        <p:grpSp>
          <p:nvGrpSpPr>
            <p:cNvPr id="683018" name="Group 10"/>
            <p:cNvGrpSpPr>
              <a:grpSpLocks/>
            </p:cNvGrpSpPr>
            <p:nvPr/>
          </p:nvGrpSpPr>
          <p:grpSpPr bwMode="auto">
            <a:xfrm>
              <a:off x="3254" y="1434"/>
              <a:ext cx="1611" cy="907"/>
              <a:chOff x="3254" y="1434"/>
              <a:chExt cx="1611" cy="907"/>
            </a:xfrm>
          </p:grpSpPr>
          <p:pic>
            <p:nvPicPr>
              <p:cNvPr id="683019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154" y="1434"/>
                <a:ext cx="711" cy="907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cxnSp>
            <p:nvCxnSpPr>
              <p:cNvPr id="683020" name="AutoShape 12"/>
              <p:cNvCxnSpPr>
                <a:cxnSpLocks noChangeShapeType="1"/>
              </p:cNvCxnSpPr>
              <p:nvPr/>
            </p:nvCxnSpPr>
            <p:spPr bwMode="auto">
              <a:xfrm>
                <a:off x="3254" y="1888"/>
                <a:ext cx="90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</p:grpSp>
      </p:grpSp>
      <p:grpSp>
        <p:nvGrpSpPr>
          <p:cNvPr id="683021" name="Group 13"/>
          <p:cNvGrpSpPr>
            <a:grpSpLocks/>
          </p:cNvGrpSpPr>
          <p:nvPr/>
        </p:nvGrpSpPr>
        <p:grpSpPr bwMode="auto">
          <a:xfrm>
            <a:off x="2625726" y="2276475"/>
            <a:ext cx="2795588" cy="2220913"/>
            <a:chOff x="1654" y="1434"/>
            <a:chExt cx="1761" cy="1399"/>
          </a:xfrm>
        </p:grpSpPr>
        <p:cxnSp>
          <p:nvCxnSpPr>
            <p:cNvPr id="683022" name="AutoShape 14"/>
            <p:cNvCxnSpPr>
              <a:cxnSpLocks noChangeShapeType="1"/>
            </p:cNvCxnSpPr>
            <p:nvPr/>
          </p:nvCxnSpPr>
          <p:spPr bwMode="auto">
            <a:xfrm>
              <a:off x="1654" y="1888"/>
              <a:ext cx="90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grpSp>
          <p:nvGrpSpPr>
            <p:cNvPr id="683023" name="Group 15"/>
            <p:cNvGrpSpPr>
              <a:grpSpLocks/>
            </p:cNvGrpSpPr>
            <p:nvPr/>
          </p:nvGrpSpPr>
          <p:grpSpPr bwMode="auto">
            <a:xfrm>
              <a:off x="2386" y="1434"/>
              <a:ext cx="1029" cy="1399"/>
              <a:chOff x="2203" y="1434"/>
              <a:chExt cx="1029" cy="1399"/>
            </a:xfrm>
          </p:grpSpPr>
          <p:pic>
            <p:nvPicPr>
              <p:cNvPr id="683024" name="Picture 1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72" y="1434"/>
                <a:ext cx="699" cy="907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683025" name="Text Box 17"/>
              <p:cNvSpPr txBox="1">
                <a:spLocks noChangeArrowheads="1"/>
              </p:cNvSpPr>
              <p:nvPr/>
            </p:nvSpPr>
            <p:spPr bwMode="auto">
              <a:xfrm>
                <a:off x="2203" y="2387"/>
                <a:ext cx="1029" cy="44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00000"/>
                  </a:lnSpc>
                  <a:buClr>
                    <a:srgbClr val="EA8B00"/>
                  </a:buClr>
                  <a:buSzTx/>
                  <a:buFont typeface="Wingdings" pitchFamily="2" charset="2"/>
                  <a:buNone/>
                </a:pPr>
                <a:r>
                  <a:rPr lang="de-DE" sz="2000" smtClean="0"/>
                  <a:t>Hedonischer</a:t>
                </a:r>
              </a:p>
              <a:p>
                <a:pPr algn="ctr">
                  <a:lnSpc>
                    <a:spcPct val="100000"/>
                  </a:lnSpc>
                  <a:buClr>
                    <a:srgbClr val="EA8B00"/>
                  </a:buClr>
                  <a:buSzTx/>
                  <a:buFont typeface="Wingdings" pitchFamily="2" charset="2"/>
                  <a:buNone/>
                </a:pPr>
                <a:r>
                  <a:rPr lang="de-DE" sz="2000" smtClean="0"/>
                  <a:t>Konsum</a:t>
                </a:r>
                <a:endParaRPr lang="de-DE" sz="2000"/>
              </a:p>
            </p:txBody>
          </p:sp>
        </p:grpSp>
      </p:grpSp>
      <p:grpSp>
        <p:nvGrpSpPr>
          <p:cNvPr id="683026" name="Group 18"/>
          <p:cNvGrpSpPr>
            <a:grpSpLocks/>
          </p:cNvGrpSpPr>
          <p:nvPr/>
        </p:nvGrpSpPr>
        <p:grpSpPr bwMode="auto">
          <a:xfrm>
            <a:off x="1566070" y="4189417"/>
            <a:ext cx="849313" cy="1131888"/>
            <a:chOff x="986" y="2639"/>
            <a:chExt cx="535" cy="713"/>
          </a:xfrm>
        </p:grpSpPr>
        <p:sp>
          <p:nvSpPr>
            <p:cNvPr id="683027" name="Text Box 19"/>
            <p:cNvSpPr txBox="1">
              <a:spLocks noChangeArrowheads="1"/>
            </p:cNvSpPr>
            <p:nvPr/>
          </p:nvSpPr>
          <p:spPr bwMode="auto">
            <a:xfrm>
              <a:off x="986" y="3158"/>
              <a:ext cx="535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de-DE" sz="1400" b="1" smtClean="0">
                  <a:solidFill>
                    <a:srgbClr val="C48404"/>
                  </a:solidFill>
                </a:rPr>
                <a:t>Kontext</a:t>
              </a:r>
              <a:endParaRPr lang="de-DE" sz="1400" b="1">
                <a:solidFill>
                  <a:srgbClr val="C48404"/>
                </a:solidFill>
              </a:endParaRPr>
            </a:p>
          </p:txBody>
        </p:sp>
        <p:cxnSp>
          <p:nvCxnSpPr>
            <p:cNvPr id="683028" name="AutoShape 20"/>
            <p:cNvCxnSpPr>
              <a:cxnSpLocks noChangeShapeType="1"/>
              <a:stCxn id="683027" idx="0"/>
            </p:cNvCxnSpPr>
            <p:nvPr/>
          </p:nvCxnSpPr>
          <p:spPr bwMode="auto">
            <a:xfrm rot="5400000" flipH="1" flipV="1">
              <a:off x="994" y="2898"/>
              <a:ext cx="519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683029" name="Group 21"/>
          <p:cNvGrpSpPr>
            <a:grpSpLocks/>
          </p:cNvGrpSpPr>
          <p:nvPr/>
        </p:nvGrpSpPr>
        <p:grpSpPr bwMode="auto">
          <a:xfrm>
            <a:off x="2772569" y="2998789"/>
            <a:ext cx="1317625" cy="2538413"/>
            <a:chOff x="1746" y="1889"/>
            <a:chExt cx="830" cy="1599"/>
          </a:xfrm>
        </p:grpSpPr>
        <p:sp>
          <p:nvSpPr>
            <p:cNvPr id="683030" name="Text Box 22"/>
            <p:cNvSpPr txBox="1">
              <a:spLocks noChangeArrowheads="1"/>
            </p:cNvSpPr>
            <p:nvPr/>
          </p:nvSpPr>
          <p:spPr bwMode="auto">
            <a:xfrm>
              <a:off x="1746" y="3158"/>
              <a:ext cx="830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de-DE" sz="1400" b="1" smtClean="0">
                  <a:solidFill>
                    <a:srgbClr val="C48404"/>
                  </a:solidFill>
                </a:rPr>
                <a:t>Hedonische Wirkung</a:t>
              </a:r>
              <a:endParaRPr lang="de-DE" sz="1400" b="1">
                <a:solidFill>
                  <a:srgbClr val="C48404"/>
                </a:solidFill>
              </a:endParaRPr>
            </a:p>
          </p:txBody>
        </p:sp>
        <p:cxnSp>
          <p:nvCxnSpPr>
            <p:cNvPr id="683031" name="AutoShape 23"/>
            <p:cNvCxnSpPr>
              <a:cxnSpLocks noChangeShapeType="1"/>
              <a:stCxn id="683030" idx="0"/>
            </p:cNvCxnSpPr>
            <p:nvPr/>
          </p:nvCxnSpPr>
          <p:spPr bwMode="auto">
            <a:xfrm rot="16200000" flipV="1">
              <a:off x="1523" y="2520"/>
              <a:ext cx="1270" cy="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683032" name="Group 24"/>
          <p:cNvGrpSpPr>
            <a:grpSpLocks/>
          </p:cNvGrpSpPr>
          <p:nvPr/>
        </p:nvGrpSpPr>
        <p:grpSpPr bwMode="auto">
          <a:xfrm>
            <a:off x="5146676" y="2997200"/>
            <a:ext cx="1606550" cy="2324100"/>
            <a:chOff x="3242" y="1888"/>
            <a:chExt cx="1012" cy="1464"/>
          </a:xfrm>
        </p:grpSpPr>
        <p:sp>
          <p:nvSpPr>
            <p:cNvPr id="683033" name="Text Box 25"/>
            <p:cNvSpPr txBox="1">
              <a:spLocks noChangeArrowheads="1"/>
            </p:cNvSpPr>
            <p:nvPr/>
          </p:nvSpPr>
          <p:spPr bwMode="auto">
            <a:xfrm>
              <a:off x="3242" y="3158"/>
              <a:ext cx="1012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de-DE" sz="1400" b="1" smtClean="0">
                  <a:solidFill>
                    <a:srgbClr val="C48404"/>
                  </a:solidFill>
                </a:rPr>
                <a:t>Automatisierung</a:t>
              </a:r>
              <a:endParaRPr lang="de-DE" sz="1400" b="1">
                <a:solidFill>
                  <a:srgbClr val="C48404"/>
                </a:solidFill>
              </a:endParaRPr>
            </a:p>
          </p:txBody>
        </p:sp>
        <p:cxnSp>
          <p:nvCxnSpPr>
            <p:cNvPr id="683034" name="AutoShape 26"/>
            <p:cNvCxnSpPr>
              <a:cxnSpLocks noChangeShapeType="1"/>
              <a:stCxn id="683033" idx="0"/>
            </p:cNvCxnSpPr>
            <p:nvPr/>
          </p:nvCxnSpPr>
          <p:spPr bwMode="auto">
            <a:xfrm rot="5400000" flipH="1" flipV="1">
              <a:off x="3113" y="2523"/>
              <a:ext cx="127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Die </a:t>
            </a:r>
            <a:r>
              <a:rPr lang="fr-CH" dirty="0" smtClean="0"/>
              <a:t>Suchtkarriere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2971809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8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8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484438" y="1433495"/>
            <a:ext cx="3455987" cy="576262"/>
            <a:chOff x="1701" y="663"/>
            <a:chExt cx="1995" cy="363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1701" y="1026"/>
              <a:ext cx="19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2159" y="663"/>
              <a:ext cx="100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i="1" dirty="0" err="1" smtClean="0"/>
                <a:t>Saliente</a:t>
              </a:r>
              <a:r>
                <a:rPr lang="de-DE" b="1" i="1" dirty="0" smtClean="0"/>
                <a:t> </a:t>
              </a:r>
              <a:r>
                <a:rPr lang="de-DE" b="1" dirty="0" smtClean="0"/>
                <a:t>Reize</a:t>
              </a:r>
              <a:endParaRPr lang="de-DE" b="1" dirty="0"/>
            </a:p>
          </p:txBody>
        </p:sp>
      </p:grp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50" y="1001695"/>
            <a:ext cx="2303463" cy="2187575"/>
          </a:xfrm>
          <a:prstGeom prst="rect">
            <a:avLst/>
          </a:prstGeom>
          <a:solidFill>
            <a:srgbClr val="FF0066"/>
          </a:solidFill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6875463" y="1605619"/>
            <a:ext cx="360362" cy="519351"/>
          </a:xfrm>
          <a:prstGeom prst="ellipse">
            <a:avLst/>
          </a:prstGeom>
          <a:solidFill>
            <a:srgbClr val="FF0066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pic>
        <p:nvPicPr>
          <p:cNvPr id="10" name="Picture 15" descr="seri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84972">
            <a:off x="6959600" y="3590907"/>
            <a:ext cx="1441450" cy="165100"/>
          </a:xfrm>
          <a:prstGeom prst="rect">
            <a:avLst/>
          </a:prstGeom>
          <a:noFill/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857232"/>
            <a:ext cx="508000" cy="952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2081195"/>
            <a:ext cx="431800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1865295"/>
            <a:ext cx="552450" cy="769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4" name="Picture 19" descr="ghj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3041632"/>
            <a:ext cx="712787" cy="525463"/>
          </a:xfrm>
          <a:prstGeom prst="rect">
            <a:avLst/>
          </a:prstGeom>
          <a:noFill/>
        </p:spPr>
      </p:pic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2339975" y="2081195"/>
            <a:ext cx="374491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742950" lvl="1" indent="-285750" algn="ctr"/>
            <a:r>
              <a:rPr lang="de-DE" sz="1200" i="1" smtClean="0"/>
              <a:t>Unerwartet</a:t>
            </a:r>
          </a:p>
          <a:p>
            <a:pPr marL="742950" lvl="1" indent="-285750" algn="ctr"/>
            <a:r>
              <a:rPr lang="de-DE" sz="1200" i="1" smtClean="0"/>
              <a:t>eindrücklich, erregend</a:t>
            </a:r>
            <a:endParaRPr lang="de-DE" sz="1200" i="1"/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447568" y="4170345"/>
            <a:ext cx="219813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smtClean="0"/>
              <a:t>Sucht-Substanzen</a:t>
            </a:r>
            <a:endParaRPr lang="de-DE" b="1"/>
          </a:p>
        </p:txBody>
      </p:sp>
      <p:pic>
        <p:nvPicPr>
          <p:cNvPr id="17" name="Picture 23" descr="Beer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954570"/>
            <a:ext cx="411163" cy="550862"/>
          </a:xfrm>
          <a:prstGeom prst="rect">
            <a:avLst/>
          </a:prstGeom>
          <a:noFill/>
        </p:spPr>
      </p:pic>
      <p:pic>
        <p:nvPicPr>
          <p:cNvPr id="18" name="Picture 24" descr="potleaf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30975" y="4976795"/>
            <a:ext cx="481013" cy="504825"/>
          </a:xfrm>
          <a:prstGeom prst="rect">
            <a:avLst/>
          </a:prstGeom>
          <a:noFill/>
        </p:spPr>
      </p:pic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65988" y="4891070"/>
            <a:ext cx="485775" cy="677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0" name="Picture 3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32813" y="5089507"/>
            <a:ext cx="287337" cy="280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1" name="Picture 3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05763" y="5052995"/>
            <a:ext cx="273050" cy="355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8905072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build="p" bldLvl="2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484438" y="1431908"/>
            <a:ext cx="3455987" cy="576262"/>
            <a:chOff x="1701" y="663"/>
            <a:chExt cx="1995" cy="363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1701" y="1026"/>
              <a:ext cx="19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fr-CH"/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2159" y="663"/>
              <a:ext cx="100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CH" b="1" i="1" dirty="0" smtClean="0"/>
                <a:t>Saliente </a:t>
              </a:r>
              <a:r>
                <a:rPr lang="fr-CH" b="1" dirty="0" smtClean="0"/>
                <a:t>Reize</a:t>
              </a:r>
              <a:endParaRPr lang="fr-FR" b="1" dirty="0"/>
            </a:p>
          </p:txBody>
        </p:sp>
      </p:grp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50" y="1000108"/>
            <a:ext cx="2303463" cy="2187575"/>
          </a:xfrm>
          <a:prstGeom prst="rect">
            <a:avLst/>
          </a:prstGeom>
          <a:solidFill>
            <a:srgbClr val="FF0066"/>
          </a:solidFill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6875463" y="1719245"/>
            <a:ext cx="360362" cy="288925"/>
          </a:xfrm>
          <a:prstGeom prst="ellipse">
            <a:avLst/>
          </a:prstGeom>
          <a:solidFill>
            <a:srgbClr val="FF0066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CH"/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32871"/>
            <a:ext cx="714380" cy="1339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21" name="Connecteur en arc 20"/>
          <p:cNvCxnSpPr>
            <a:stCxn id="10" idx="2"/>
            <a:endCxn id="27" idx="1"/>
          </p:cNvCxnSpPr>
          <p:nvPr/>
        </p:nvCxnSpPr>
        <p:spPr bwMode="auto">
          <a:xfrm rot="16200000" flipH="1">
            <a:off x="709883" y="3276864"/>
            <a:ext cx="1937756" cy="928694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cxnSp>
        <p:nvCxnSpPr>
          <p:cNvPr id="24" name="Connecteur en arc 23"/>
          <p:cNvCxnSpPr>
            <a:stCxn id="27" idx="3"/>
            <a:endCxn id="26" idx="1"/>
          </p:cNvCxnSpPr>
          <p:nvPr/>
        </p:nvCxnSpPr>
        <p:spPr bwMode="auto">
          <a:xfrm>
            <a:off x="3477248" y="4710089"/>
            <a:ext cx="951875" cy="1588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3" y="4210023"/>
            <a:ext cx="1333509" cy="10001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4210023"/>
            <a:ext cx="1334140" cy="10001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32" name="Connecteur en arc 31"/>
          <p:cNvCxnSpPr>
            <a:stCxn id="8" idx="2"/>
          </p:cNvCxnSpPr>
          <p:nvPr/>
        </p:nvCxnSpPr>
        <p:spPr bwMode="auto">
          <a:xfrm rot="5400000">
            <a:off x="5512694" y="1948091"/>
            <a:ext cx="412896" cy="2892081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7" name="Groupe 36"/>
          <p:cNvGrpSpPr/>
          <p:nvPr/>
        </p:nvGrpSpPr>
        <p:grpSpPr>
          <a:xfrm>
            <a:off x="3580063" y="3352767"/>
            <a:ext cx="756938" cy="769128"/>
            <a:chOff x="3498181" y="4214818"/>
            <a:chExt cx="1719003" cy="1623874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 flipV="1">
              <a:off x="3834477" y="4023646"/>
              <a:ext cx="1046417" cy="1428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ZoneTexte 38"/>
            <p:cNvSpPr txBox="1"/>
            <p:nvPr/>
          </p:nvSpPr>
          <p:spPr>
            <a:xfrm>
              <a:off x="3498181" y="5357829"/>
              <a:ext cx="1719003" cy="480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100" dirty="0" err="1" smtClean="0"/>
                <a:t>Dopamin</a:t>
              </a:r>
              <a:endParaRPr lang="fr-CH" sz="1100" dirty="0"/>
            </a:p>
          </p:txBody>
        </p:sp>
      </p:grpSp>
      <p:cxnSp>
        <p:nvCxnSpPr>
          <p:cNvPr id="43" name="Connecteur en arc 42"/>
          <p:cNvCxnSpPr/>
          <p:nvPr/>
        </p:nvCxnSpPr>
        <p:spPr bwMode="auto">
          <a:xfrm rot="5400000">
            <a:off x="3744220" y="4352900"/>
            <a:ext cx="428626" cy="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5708460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ung 14"/>
          <p:cNvGrpSpPr/>
          <p:nvPr/>
        </p:nvGrpSpPr>
        <p:grpSpPr>
          <a:xfrm>
            <a:off x="4963355" y="998324"/>
            <a:ext cx="1440000" cy="1998628"/>
            <a:chOff x="4963355" y="998324"/>
            <a:chExt cx="1440000" cy="1998628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3355" y="998324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" name="Textfeld 1"/>
            <p:cNvSpPr txBox="1"/>
            <p:nvPr/>
          </p:nvSpPr>
          <p:spPr>
            <a:xfrm>
              <a:off x="4965049" y="2473732"/>
              <a:ext cx="1436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400" b="1" dirty="0" smtClean="0"/>
                <a:t>psychiatrische</a:t>
              </a:r>
            </a:p>
            <a:p>
              <a:pPr algn="ctr"/>
              <a:r>
                <a:rPr lang="fr-CH" sz="1400" dirty="0" smtClean="0"/>
                <a:t>Erkrankung</a:t>
              </a:r>
              <a:endParaRPr lang="fr-CH" sz="1400" dirty="0"/>
            </a:p>
          </p:txBody>
        </p:sp>
      </p:grpSp>
      <p:grpSp>
        <p:nvGrpSpPr>
          <p:cNvPr id="16" name="Gruppierung 15"/>
          <p:cNvGrpSpPr/>
          <p:nvPr/>
        </p:nvGrpSpPr>
        <p:grpSpPr>
          <a:xfrm>
            <a:off x="4786314" y="3878644"/>
            <a:ext cx="1794082" cy="1998628"/>
            <a:chOff x="4786314" y="3878644"/>
            <a:chExt cx="1794082" cy="1998628"/>
          </a:xfrm>
        </p:grpSpPr>
        <p:sp>
          <p:nvSpPr>
            <p:cNvPr id="5" name="Textfeld 1"/>
            <p:cNvSpPr txBox="1"/>
            <p:nvPr/>
          </p:nvSpPr>
          <p:spPr>
            <a:xfrm>
              <a:off x="4786314" y="5354052"/>
              <a:ext cx="17940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400" b="1" dirty="0" err="1" smtClean="0"/>
                <a:t>psychosomatische</a:t>
              </a:r>
              <a:endParaRPr lang="fr-CH" sz="1400" b="1" dirty="0" smtClean="0"/>
            </a:p>
            <a:p>
              <a:pPr algn="ctr"/>
              <a:r>
                <a:rPr lang="fr-CH" sz="1400" dirty="0" smtClean="0"/>
                <a:t>Erkrankung</a:t>
              </a:r>
              <a:endParaRPr lang="fr-CH" sz="1400" dirty="0"/>
            </a:p>
          </p:txBody>
        </p:sp>
        <p:pic>
          <p:nvPicPr>
            <p:cNvPr id="37895" name="Picture 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63355" y="3878644"/>
              <a:ext cx="1440000" cy="1440000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23" name="Gruppierung 22"/>
          <p:cNvGrpSpPr/>
          <p:nvPr/>
        </p:nvGrpSpPr>
        <p:grpSpPr>
          <a:xfrm>
            <a:off x="6403355" y="1268324"/>
            <a:ext cx="2001391" cy="1339277"/>
            <a:chOff x="6403355" y="1268324"/>
            <a:chExt cx="2001391" cy="1339277"/>
          </a:xfrm>
        </p:grpSpPr>
        <p:grpSp>
          <p:nvGrpSpPr>
            <p:cNvPr id="18" name="Gruppierung 17"/>
            <p:cNvGrpSpPr/>
            <p:nvPr/>
          </p:nvGrpSpPr>
          <p:grpSpPr>
            <a:xfrm>
              <a:off x="7176526" y="1268324"/>
              <a:ext cx="1228220" cy="1339277"/>
              <a:chOff x="7176526" y="1268324"/>
              <a:chExt cx="1228220" cy="1339277"/>
            </a:xfrm>
          </p:grpSpPr>
          <p:pic>
            <p:nvPicPr>
              <p:cNvPr id="37898" name="Picture 10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340636" y="1268324"/>
                <a:ext cx="900000" cy="90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3" name="Textfeld 1"/>
              <p:cNvSpPr txBox="1"/>
              <p:nvPr/>
            </p:nvSpPr>
            <p:spPr>
              <a:xfrm>
                <a:off x="7176526" y="2176714"/>
                <a:ext cx="122822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sz="1100" b="1" i="1" dirty="0" smtClean="0"/>
                  <a:t>psychiatrische</a:t>
                </a:r>
              </a:p>
              <a:p>
                <a:pPr algn="ctr"/>
                <a:r>
                  <a:rPr lang="fr-CH" sz="1100" dirty="0" err="1" smtClean="0"/>
                  <a:t>Befunderhebung</a:t>
                </a:r>
                <a:endParaRPr lang="fr-CH" sz="1100" dirty="0"/>
              </a:p>
            </p:txBody>
          </p:sp>
        </p:grpSp>
        <p:cxnSp>
          <p:nvCxnSpPr>
            <p:cNvPr id="4" name="Gerade Verbindung mit Pfeil 3"/>
            <p:cNvCxnSpPr>
              <a:stCxn id="9" idx="3"/>
              <a:endCxn id="37898" idx="1"/>
            </p:cNvCxnSpPr>
            <p:nvPr/>
          </p:nvCxnSpPr>
          <p:spPr>
            <a:xfrm>
              <a:off x="6403355" y="1718324"/>
              <a:ext cx="937281" cy="0"/>
            </a:xfrm>
            <a:prstGeom prst="straightConnector1">
              <a:avLst/>
            </a:prstGeom>
            <a:ln w="9525" cmpd="sng">
              <a:solidFill>
                <a:srgbClr val="7F7F7F"/>
              </a:solidFill>
              <a:headEnd type="stealth"/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ung 23"/>
          <p:cNvGrpSpPr/>
          <p:nvPr/>
        </p:nvGrpSpPr>
        <p:grpSpPr>
          <a:xfrm>
            <a:off x="6403355" y="4148644"/>
            <a:ext cx="2001391" cy="1374685"/>
            <a:chOff x="6403355" y="4148644"/>
            <a:chExt cx="2001391" cy="1374685"/>
          </a:xfrm>
        </p:grpSpPr>
        <p:grpSp>
          <p:nvGrpSpPr>
            <p:cNvPr id="17" name="Gruppierung 16"/>
            <p:cNvGrpSpPr/>
            <p:nvPr/>
          </p:nvGrpSpPr>
          <p:grpSpPr>
            <a:xfrm>
              <a:off x="7176526" y="4148644"/>
              <a:ext cx="1228220" cy="1374685"/>
              <a:chOff x="7176526" y="4148644"/>
              <a:chExt cx="1228220" cy="1374685"/>
            </a:xfrm>
          </p:grpSpPr>
          <p:pic>
            <p:nvPicPr>
              <p:cNvPr id="37899" name="Picture 11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340636" y="4148644"/>
                <a:ext cx="900000" cy="900000"/>
              </a:xfrm>
              <a:prstGeom prst="rect">
                <a:avLst/>
              </a:prstGeom>
              <a:noFill/>
              <a:ln w="9525">
                <a:solidFill>
                  <a:srgbClr val="7F7F7F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4" name="Textfeld 1"/>
              <p:cNvSpPr txBox="1"/>
              <p:nvPr/>
            </p:nvSpPr>
            <p:spPr>
              <a:xfrm>
                <a:off x="7176526" y="5092442"/>
                <a:ext cx="122822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sz="1100" b="1" i="1" dirty="0" err="1" smtClean="0"/>
                  <a:t>somatische</a:t>
                </a:r>
                <a:endParaRPr lang="fr-CH" sz="1100" b="1" i="1" dirty="0" smtClean="0"/>
              </a:p>
              <a:p>
                <a:pPr algn="ctr"/>
                <a:r>
                  <a:rPr lang="fr-CH" sz="1100" dirty="0" err="1" smtClean="0"/>
                  <a:t>Befunderhebung</a:t>
                </a:r>
                <a:endParaRPr lang="fr-CH" sz="1100" dirty="0"/>
              </a:p>
            </p:txBody>
          </p:sp>
        </p:grpSp>
        <p:cxnSp>
          <p:nvCxnSpPr>
            <p:cNvPr id="7" name="Gerade Verbindung mit Pfeil 6"/>
            <p:cNvCxnSpPr>
              <a:stCxn id="37895" idx="3"/>
              <a:endCxn id="37899" idx="1"/>
            </p:cNvCxnSpPr>
            <p:nvPr/>
          </p:nvCxnSpPr>
          <p:spPr>
            <a:xfrm>
              <a:off x="6403355" y="4598644"/>
              <a:ext cx="937281" cy="0"/>
            </a:xfrm>
            <a:prstGeom prst="straightConnector1">
              <a:avLst/>
            </a:prstGeom>
            <a:ln w="9525" cmpd="sng">
              <a:solidFill>
                <a:srgbClr val="7F7F7F"/>
              </a:solidFill>
              <a:headEnd type="stealth"/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ung 25"/>
          <p:cNvGrpSpPr/>
          <p:nvPr/>
        </p:nvGrpSpPr>
        <p:grpSpPr>
          <a:xfrm>
            <a:off x="320989" y="1718324"/>
            <a:ext cx="4642366" cy="2880320"/>
            <a:chOff x="320989" y="1718324"/>
            <a:chExt cx="4642366" cy="2880320"/>
          </a:xfrm>
        </p:grpSpPr>
        <p:grpSp>
          <p:nvGrpSpPr>
            <p:cNvPr id="21" name="Gruppierung 20"/>
            <p:cNvGrpSpPr/>
            <p:nvPr/>
          </p:nvGrpSpPr>
          <p:grpSpPr>
            <a:xfrm>
              <a:off x="320989" y="2618453"/>
              <a:ext cx="1214446" cy="1606562"/>
              <a:chOff x="320989" y="2618453"/>
              <a:chExt cx="1214446" cy="1606562"/>
            </a:xfrm>
          </p:grpSpPr>
          <p:pic>
            <p:nvPicPr>
              <p:cNvPr id="37904" name="Picture 1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20989" y="2618453"/>
                <a:ext cx="1214446" cy="1167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" name="Textfeld 1"/>
              <p:cNvSpPr txBox="1"/>
              <p:nvPr/>
            </p:nvSpPr>
            <p:spPr>
              <a:xfrm>
                <a:off x="398737" y="3794128"/>
                <a:ext cx="107273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sz="1100" i="1" dirty="0" err="1" smtClean="0"/>
                  <a:t>psychosoziale</a:t>
                </a:r>
                <a:endParaRPr lang="fr-CH" sz="1100" i="1" dirty="0" smtClean="0"/>
              </a:p>
              <a:p>
                <a:pPr algn="ctr"/>
                <a:r>
                  <a:rPr lang="fr-CH" sz="1100" i="1" dirty="0" err="1" smtClean="0"/>
                  <a:t>Faktoren</a:t>
                </a:r>
                <a:endParaRPr lang="fr-CH" sz="1100" dirty="0"/>
              </a:p>
            </p:txBody>
          </p:sp>
        </p:grpSp>
        <p:grpSp>
          <p:nvGrpSpPr>
            <p:cNvPr id="22" name="Gruppierung 21"/>
            <p:cNvGrpSpPr/>
            <p:nvPr/>
          </p:nvGrpSpPr>
          <p:grpSpPr>
            <a:xfrm>
              <a:off x="1535435" y="1718324"/>
              <a:ext cx="3427920" cy="2880320"/>
              <a:chOff x="1535435" y="1718324"/>
              <a:chExt cx="3427920" cy="2880320"/>
            </a:xfrm>
          </p:grpSpPr>
          <p:cxnSp>
            <p:nvCxnSpPr>
              <p:cNvPr id="10" name="Gewinkelte Verbindung 9"/>
              <p:cNvCxnSpPr>
                <a:stCxn id="37904" idx="3"/>
                <a:endCxn id="9" idx="1"/>
              </p:cNvCxnSpPr>
              <p:nvPr/>
            </p:nvCxnSpPr>
            <p:spPr>
              <a:xfrm flipV="1">
                <a:off x="1535435" y="1718324"/>
                <a:ext cx="3427920" cy="1483998"/>
              </a:xfrm>
              <a:prstGeom prst="bentConnector3">
                <a:avLst/>
              </a:prstGeom>
              <a:ln w="9525" cmpd="sng">
                <a:solidFill>
                  <a:srgbClr val="7F7F7F"/>
                </a:solidFill>
                <a:headEnd type="none"/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winkelte Verbindung 19"/>
              <p:cNvCxnSpPr>
                <a:stCxn id="37904" idx="3"/>
                <a:endCxn id="37895" idx="1"/>
              </p:cNvCxnSpPr>
              <p:nvPr/>
            </p:nvCxnSpPr>
            <p:spPr>
              <a:xfrm>
                <a:off x="1535435" y="3202322"/>
                <a:ext cx="3427920" cy="1396322"/>
              </a:xfrm>
              <a:prstGeom prst="bentConnector3">
                <a:avLst/>
              </a:prstGeom>
              <a:ln w="9525" cmpd="sng">
                <a:solidFill>
                  <a:srgbClr val="7F7F7F"/>
                </a:solidFill>
                <a:headEnd type="none"/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3275092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484438" y="1431908"/>
            <a:ext cx="3455987" cy="576262"/>
            <a:chOff x="1701" y="663"/>
            <a:chExt cx="1995" cy="363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1701" y="1026"/>
              <a:ext cx="19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2159" y="663"/>
              <a:ext cx="100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 i="1" dirty="0" err="1" smtClean="0"/>
                <a:t>Saliente</a:t>
              </a:r>
              <a:r>
                <a:rPr lang="de-DE" b="1" i="1" dirty="0" smtClean="0"/>
                <a:t> </a:t>
              </a:r>
              <a:r>
                <a:rPr lang="de-DE" b="1" dirty="0" smtClean="0"/>
                <a:t>Reize</a:t>
              </a:r>
              <a:endParaRPr lang="de-DE" b="1" dirty="0"/>
            </a:p>
          </p:txBody>
        </p:sp>
      </p:grp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3450" y="1000108"/>
            <a:ext cx="2303463" cy="2187575"/>
          </a:xfrm>
          <a:prstGeom prst="rect">
            <a:avLst/>
          </a:prstGeom>
          <a:solidFill>
            <a:srgbClr val="FF0066"/>
          </a:solidFill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6875463" y="1604032"/>
            <a:ext cx="360362" cy="519351"/>
          </a:xfrm>
          <a:prstGeom prst="ellipse">
            <a:avLst/>
          </a:prstGeom>
          <a:solidFill>
            <a:srgbClr val="FF0066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32871"/>
            <a:ext cx="714380" cy="1339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21" name="Connecteur en arc 20"/>
          <p:cNvCxnSpPr>
            <a:stCxn id="10" idx="2"/>
          </p:cNvCxnSpPr>
          <p:nvPr/>
        </p:nvCxnSpPr>
        <p:spPr bwMode="auto">
          <a:xfrm rot="16200000" flipH="1">
            <a:off x="709883" y="3276864"/>
            <a:ext cx="1937756" cy="928694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cxnSp>
        <p:nvCxnSpPr>
          <p:cNvPr id="32" name="Connecteur en arc 31"/>
          <p:cNvCxnSpPr>
            <a:stCxn id="8" idx="2"/>
          </p:cNvCxnSpPr>
          <p:nvPr/>
        </p:nvCxnSpPr>
        <p:spPr bwMode="auto">
          <a:xfrm rot="5400000">
            <a:off x="5512694" y="1948091"/>
            <a:ext cx="412896" cy="2892081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" name="Groupe 36"/>
          <p:cNvGrpSpPr/>
          <p:nvPr/>
        </p:nvGrpSpPr>
        <p:grpSpPr>
          <a:xfrm>
            <a:off x="3640792" y="3352767"/>
            <a:ext cx="749199" cy="802983"/>
            <a:chOff x="3498181" y="4214818"/>
            <a:chExt cx="1701428" cy="1695353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 flipV="1">
              <a:off x="3834477" y="4023646"/>
              <a:ext cx="1046417" cy="1428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ZoneTexte 38"/>
            <p:cNvSpPr txBox="1"/>
            <p:nvPr/>
          </p:nvSpPr>
          <p:spPr>
            <a:xfrm>
              <a:off x="3498181" y="5357829"/>
              <a:ext cx="1701428" cy="55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smtClean="0"/>
                <a:t>Dopamin</a:t>
              </a:r>
              <a:endParaRPr lang="de-DE" sz="1100"/>
            </a:p>
          </p:txBody>
        </p:sp>
      </p:grpSp>
      <p:cxnSp>
        <p:nvCxnSpPr>
          <p:cNvPr id="43" name="Connecteur en arc 42"/>
          <p:cNvCxnSpPr/>
          <p:nvPr/>
        </p:nvCxnSpPr>
        <p:spPr bwMode="auto">
          <a:xfrm rot="5400000">
            <a:off x="3744220" y="4352900"/>
            <a:ext cx="428626" cy="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2197037" y="4567213"/>
            <a:ext cx="3636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smtClean="0"/>
              <a:t>Neuronale Selektion</a:t>
            </a:r>
            <a:endParaRPr lang="de-DE" sz="2800" b="1"/>
          </a:p>
        </p:txBody>
      </p:sp>
      <p:sp>
        <p:nvSpPr>
          <p:cNvPr id="18" name="ZoneTexte 17"/>
          <p:cNvSpPr txBox="1"/>
          <p:nvPr/>
        </p:nvSpPr>
        <p:spPr>
          <a:xfrm>
            <a:off x="1987169" y="5715016"/>
            <a:ext cx="4056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Verhaltensverstärkung</a:t>
            </a:r>
            <a:endParaRPr lang="de-DE" sz="2800" b="1" dirty="0"/>
          </a:p>
        </p:txBody>
      </p:sp>
      <p:cxnSp>
        <p:nvCxnSpPr>
          <p:cNvPr id="20" name="Connecteur en arc 19"/>
          <p:cNvCxnSpPr>
            <a:stCxn id="17" idx="2"/>
            <a:endCxn id="18" idx="0"/>
          </p:cNvCxnSpPr>
          <p:nvPr/>
        </p:nvCxnSpPr>
        <p:spPr bwMode="auto">
          <a:xfrm rot="5400000">
            <a:off x="3703100" y="5402724"/>
            <a:ext cx="624583" cy="127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0054312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2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92375"/>
            <a:ext cx="3671888" cy="275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734214" name="Group 6"/>
          <p:cNvGrpSpPr>
            <a:grpSpLocks/>
          </p:cNvGrpSpPr>
          <p:nvPr/>
        </p:nvGrpSpPr>
        <p:grpSpPr bwMode="auto">
          <a:xfrm>
            <a:off x="214282" y="2143116"/>
            <a:ext cx="3822700" cy="3271837"/>
            <a:chOff x="113" y="1349"/>
            <a:chExt cx="2408" cy="2061"/>
          </a:xfrm>
        </p:grpSpPr>
        <p:sp>
          <p:nvSpPr>
            <p:cNvPr id="734215" name="Text Box 7"/>
            <p:cNvSpPr txBox="1">
              <a:spLocks noChangeArrowheads="1"/>
            </p:cNvSpPr>
            <p:nvPr/>
          </p:nvSpPr>
          <p:spPr bwMode="auto">
            <a:xfrm rot="-5400000">
              <a:off x="-656" y="2118"/>
              <a:ext cx="1764" cy="2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r" eaLnBrk="0" hangingPunct="0">
                <a:lnSpc>
                  <a:spcPct val="110000"/>
                </a:lnSpc>
                <a:spcBef>
                  <a:spcPct val="0"/>
                </a:spcBef>
                <a:buClrTx/>
                <a:buSzTx/>
              </a:pPr>
              <a:endParaRPr lang="fr-CH" sz="1600" i="1" dirty="0">
                <a:solidFill>
                  <a:srgbClr val="C48404"/>
                </a:solidFill>
              </a:endParaRPr>
            </a:p>
          </p:txBody>
        </p:sp>
        <p:grpSp>
          <p:nvGrpSpPr>
            <p:cNvPr id="734216" name="Group 8"/>
            <p:cNvGrpSpPr>
              <a:grpSpLocks/>
            </p:cNvGrpSpPr>
            <p:nvPr/>
          </p:nvGrpSpPr>
          <p:grpSpPr bwMode="auto">
            <a:xfrm>
              <a:off x="884" y="1706"/>
              <a:ext cx="1637" cy="1704"/>
              <a:chOff x="884" y="1706"/>
              <a:chExt cx="1637" cy="1704"/>
            </a:xfrm>
          </p:grpSpPr>
          <p:sp>
            <p:nvSpPr>
              <p:cNvPr id="734217" name="Text Box 9"/>
              <p:cNvSpPr txBox="1">
                <a:spLocks noChangeArrowheads="1"/>
              </p:cNvSpPr>
              <p:nvPr/>
            </p:nvSpPr>
            <p:spPr bwMode="auto">
              <a:xfrm>
                <a:off x="1167" y="3158"/>
                <a:ext cx="1218" cy="2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00000"/>
                  </a:lnSpc>
                  <a:buClr>
                    <a:srgbClr val="EA8B00"/>
                  </a:buClr>
                  <a:buSzTx/>
                  <a:buFont typeface="Wingdings" pitchFamily="2" charset="2"/>
                  <a:buNone/>
                </a:pPr>
                <a:r>
                  <a:rPr lang="fr-CH" sz="2000" dirty="0" err="1" smtClean="0"/>
                  <a:t>Erotischer</a:t>
                </a:r>
                <a:r>
                  <a:rPr lang="fr-CH" sz="2000" dirty="0" smtClean="0"/>
                  <a:t> Film</a:t>
                </a:r>
                <a:endParaRPr lang="fr-CH" sz="2000" baseline="30000" dirty="0">
                  <a:solidFill>
                    <a:srgbClr val="C48404"/>
                  </a:solidFill>
                </a:endParaRPr>
              </a:p>
            </p:txBody>
          </p:sp>
          <p:pic>
            <p:nvPicPr>
              <p:cNvPr id="734218" name="Picture 1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84" y="1706"/>
                <a:ext cx="1637" cy="1396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734219" name="Oval 11"/>
          <p:cNvSpPr>
            <a:spLocks noChangeArrowheads="1"/>
          </p:cNvSpPr>
          <p:nvPr/>
        </p:nvSpPr>
        <p:spPr bwMode="auto">
          <a:xfrm>
            <a:off x="5880100" y="3789363"/>
            <a:ext cx="420688" cy="271462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fr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Aktivierung Nucleus </a:t>
            </a:r>
            <a:r>
              <a:rPr lang="fr-CH" dirty="0" smtClean="0"/>
              <a:t>accumbens</a:t>
            </a:r>
            <a:endParaRPr lang="fr-CH" dirty="0"/>
          </a:p>
        </p:txBody>
      </p:sp>
      <p:sp>
        <p:nvSpPr>
          <p:cNvPr id="12" name="ZoneTexte 4"/>
          <p:cNvSpPr txBox="1"/>
          <p:nvPr/>
        </p:nvSpPr>
        <p:spPr>
          <a:xfrm>
            <a:off x="827584" y="6488668"/>
            <a:ext cx="1080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/>
              <a:t>Karama</a:t>
            </a:r>
            <a:r>
              <a:rPr lang="fr-FR" sz="800" dirty="0"/>
              <a:t> et al., 2002</a:t>
            </a:r>
          </a:p>
        </p:txBody>
      </p:sp>
    </p:spTree>
    <p:extLst>
      <p:ext uri="{BB962C8B-B14F-4D97-AF65-F5344CB8AC3E}">
        <p14:creationId xmlns:p14="http://schemas.microsoft.com/office/powerpoint/2010/main" val="223735395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73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219" grpId="0" animBg="1"/>
      <p:bldP spid="7342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236" name="Group 4"/>
          <p:cNvGrpSpPr>
            <a:grpSpLocks/>
          </p:cNvGrpSpPr>
          <p:nvPr/>
        </p:nvGrpSpPr>
        <p:grpSpPr bwMode="auto">
          <a:xfrm>
            <a:off x="182563" y="2068513"/>
            <a:ext cx="3598862" cy="3416300"/>
            <a:chOff x="115" y="1303"/>
            <a:chExt cx="2267" cy="2152"/>
          </a:xfrm>
        </p:grpSpPr>
        <p:pic>
          <p:nvPicPr>
            <p:cNvPr id="73523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" y="1616"/>
              <a:ext cx="1566" cy="15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735238" name="Text Box 6"/>
            <p:cNvSpPr txBox="1">
              <a:spLocks noChangeArrowheads="1"/>
            </p:cNvSpPr>
            <p:nvPr/>
          </p:nvSpPr>
          <p:spPr bwMode="auto">
            <a:xfrm rot="-5400000">
              <a:off x="-654" y="2072"/>
              <a:ext cx="1764" cy="2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r" eaLnBrk="0" hangingPunct="0">
                <a:lnSpc>
                  <a:spcPct val="110000"/>
                </a:lnSpc>
                <a:spcBef>
                  <a:spcPct val="0"/>
                </a:spcBef>
                <a:buClrTx/>
                <a:buSzTx/>
              </a:pPr>
              <a:endParaRPr lang="fr-CH" sz="1600" i="1" dirty="0">
                <a:solidFill>
                  <a:srgbClr val="C48404"/>
                </a:solidFill>
              </a:endParaRPr>
            </a:p>
          </p:txBody>
        </p:sp>
        <p:sp>
          <p:nvSpPr>
            <p:cNvPr id="735239" name="Text Box 7"/>
            <p:cNvSpPr txBox="1">
              <a:spLocks noChangeArrowheads="1"/>
            </p:cNvSpPr>
            <p:nvPr/>
          </p:nvSpPr>
          <p:spPr bwMode="auto">
            <a:xfrm>
              <a:off x="949" y="3203"/>
              <a:ext cx="1054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2000" dirty="0" err="1" smtClean="0"/>
                <a:t>Süssigkeiten</a:t>
              </a:r>
              <a:endParaRPr lang="fr-CH" sz="2000" baseline="30000" dirty="0">
                <a:solidFill>
                  <a:srgbClr val="C48404"/>
                </a:solidFill>
              </a:endParaRPr>
            </a:p>
          </p:txBody>
        </p:sp>
      </p:grpSp>
      <p:pic>
        <p:nvPicPr>
          <p:cNvPr id="7352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375"/>
            <a:ext cx="3671888" cy="275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</p:spPr>
        <p:txBody>
          <a:bodyPr/>
          <a:lstStyle/>
          <a:p>
            <a:r>
              <a:rPr lang="fr-CH" dirty="0"/>
              <a:t>Aktivierung Nucleus </a:t>
            </a:r>
            <a:r>
              <a:rPr lang="fr-CH" dirty="0" smtClean="0"/>
              <a:t>accumbens</a:t>
            </a:r>
            <a:endParaRPr lang="fr-CH" dirty="0"/>
          </a:p>
        </p:txBody>
      </p:sp>
      <p:sp>
        <p:nvSpPr>
          <p:cNvPr id="11" name="ZoneTexte 4"/>
          <p:cNvSpPr txBox="1"/>
          <p:nvPr/>
        </p:nvSpPr>
        <p:spPr>
          <a:xfrm>
            <a:off x="827584" y="6488668"/>
            <a:ext cx="10629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/>
              <a:t>Killgore et al., 2003</a:t>
            </a:r>
          </a:p>
        </p:txBody>
      </p:sp>
    </p:spTree>
    <p:extLst>
      <p:ext uri="{BB962C8B-B14F-4D97-AF65-F5344CB8AC3E}">
        <p14:creationId xmlns:p14="http://schemas.microsoft.com/office/powerpoint/2010/main" val="151685011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260" name="Group 4"/>
          <p:cNvGrpSpPr>
            <a:grpSpLocks/>
          </p:cNvGrpSpPr>
          <p:nvPr/>
        </p:nvGrpSpPr>
        <p:grpSpPr bwMode="auto">
          <a:xfrm>
            <a:off x="179388" y="2060575"/>
            <a:ext cx="4032250" cy="3136900"/>
            <a:chOff x="113" y="1298"/>
            <a:chExt cx="2540" cy="1976"/>
          </a:xfrm>
        </p:grpSpPr>
        <p:sp>
          <p:nvSpPr>
            <p:cNvPr id="736261" name="Text Box 5"/>
            <p:cNvSpPr txBox="1">
              <a:spLocks noChangeArrowheads="1"/>
            </p:cNvSpPr>
            <p:nvPr/>
          </p:nvSpPr>
          <p:spPr bwMode="auto">
            <a:xfrm rot="-5400000">
              <a:off x="-656" y="2067"/>
              <a:ext cx="1764" cy="22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r" eaLnBrk="0" hangingPunct="0">
                <a:lnSpc>
                  <a:spcPct val="110000"/>
                </a:lnSpc>
                <a:spcBef>
                  <a:spcPct val="0"/>
                </a:spcBef>
                <a:buClrTx/>
                <a:buSzTx/>
              </a:pPr>
              <a:endParaRPr lang="fr-CH" sz="1600" i="1" dirty="0">
                <a:solidFill>
                  <a:srgbClr val="C48404"/>
                </a:solidFill>
              </a:endParaRPr>
            </a:p>
          </p:txBody>
        </p:sp>
        <p:grpSp>
          <p:nvGrpSpPr>
            <p:cNvPr id="736262" name="Group 6"/>
            <p:cNvGrpSpPr>
              <a:grpSpLocks/>
            </p:cNvGrpSpPr>
            <p:nvPr/>
          </p:nvGrpSpPr>
          <p:grpSpPr bwMode="auto">
            <a:xfrm>
              <a:off x="748" y="1570"/>
              <a:ext cx="1905" cy="1704"/>
              <a:chOff x="748" y="1570"/>
              <a:chExt cx="1905" cy="1704"/>
            </a:xfrm>
          </p:grpSpPr>
          <p:sp>
            <p:nvSpPr>
              <p:cNvPr id="736263" name="Text Box 7"/>
              <p:cNvSpPr txBox="1">
                <a:spLocks noChangeArrowheads="1"/>
              </p:cNvSpPr>
              <p:nvPr/>
            </p:nvSpPr>
            <p:spPr bwMode="auto">
              <a:xfrm>
                <a:off x="862" y="3022"/>
                <a:ext cx="1676" cy="2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buClr>
                    <a:srgbClr val="EA8B00"/>
                  </a:buClr>
                  <a:buSzTx/>
                  <a:buFont typeface="Wingdings" pitchFamily="2" charset="2"/>
                  <a:buNone/>
                </a:pPr>
                <a:r>
                  <a:rPr lang="fr-CH" sz="2000" dirty="0" err="1" smtClean="0"/>
                  <a:t>Ekel</a:t>
                </a:r>
                <a:r>
                  <a:rPr lang="fr-CH" sz="2000" dirty="0" smtClean="0"/>
                  <a:t>-</a:t>
                </a:r>
                <a:r>
                  <a:rPr lang="fr-CH" sz="2000" dirty="0" err="1" smtClean="0"/>
                  <a:t>erregende</a:t>
                </a:r>
                <a:r>
                  <a:rPr lang="fr-CH" sz="2000" dirty="0" smtClean="0"/>
                  <a:t> </a:t>
                </a:r>
                <a:r>
                  <a:rPr lang="fr-CH" sz="2000" dirty="0" err="1" smtClean="0"/>
                  <a:t>Bilder</a:t>
                </a:r>
                <a:endParaRPr lang="fr-CH" sz="2000" baseline="30000" dirty="0">
                  <a:solidFill>
                    <a:srgbClr val="C48404"/>
                  </a:solidFill>
                </a:endParaRPr>
              </a:p>
            </p:txBody>
          </p:sp>
          <p:pic>
            <p:nvPicPr>
              <p:cNvPr id="736264" name="Picture 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48" y="1570"/>
                <a:ext cx="1905" cy="1405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</p:grpSp>
      </p:grpSp>
      <p:pic>
        <p:nvPicPr>
          <p:cNvPr id="73626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375"/>
            <a:ext cx="3671888" cy="275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</p:spPr>
        <p:txBody>
          <a:bodyPr/>
          <a:lstStyle/>
          <a:p>
            <a:r>
              <a:rPr lang="fr-CH" dirty="0"/>
              <a:t>Aktivierung Nucleus </a:t>
            </a:r>
            <a:r>
              <a:rPr lang="fr-CH" dirty="0" smtClean="0"/>
              <a:t>accumbens</a:t>
            </a:r>
            <a:endParaRPr lang="fr-CH" dirty="0"/>
          </a:p>
        </p:txBody>
      </p:sp>
      <p:sp>
        <p:nvSpPr>
          <p:cNvPr id="12" name="ZoneTexte 4"/>
          <p:cNvSpPr txBox="1"/>
          <p:nvPr/>
        </p:nvSpPr>
        <p:spPr>
          <a:xfrm>
            <a:off x="827584" y="6488668"/>
            <a:ext cx="13308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/>
              <a:t>Garrett &amp; Maddock, 2006</a:t>
            </a:r>
          </a:p>
        </p:txBody>
      </p:sp>
    </p:spTree>
    <p:extLst>
      <p:ext uri="{BB962C8B-B14F-4D97-AF65-F5344CB8AC3E}">
        <p14:creationId xmlns:p14="http://schemas.microsoft.com/office/powerpoint/2010/main" val="116380385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30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92375"/>
            <a:ext cx="3671888" cy="275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738310" name="Group 6"/>
          <p:cNvGrpSpPr>
            <a:grpSpLocks/>
          </p:cNvGrpSpPr>
          <p:nvPr/>
        </p:nvGrpSpPr>
        <p:grpSpPr bwMode="auto">
          <a:xfrm>
            <a:off x="180975" y="2141538"/>
            <a:ext cx="3902084" cy="3702050"/>
            <a:chOff x="114" y="1349"/>
            <a:chExt cx="2458" cy="2332"/>
          </a:xfrm>
        </p:grpSpPr>
        <p:sp>
          <p:nvSpPr>
            <p:cNvPr id="738311" name="Text Box 7"/>
            <p:cNvSpPr txBox="1">
              <a:spLocks noChangeArrowheads="1"/>
            </p:cNvSpPr>
            <p:nvPr/>
          </p:nvSpPr>
          <p:spPr bwMode="auto">
            <a:xfrm>
              <a:off x="832" y="3041"/>
              <a:ext cx="1740" cy="6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2000" dirty="0" err="1" smtClean="0"/>
                <a:t>Soziale</a:t>
              </a:r>
              <a:r>
                <a:rPr lang="fr-CH" sz="2000" dirty="0" smtClean="0"/>
                <a:t> </a:t>
              </a:r>
              <a:r>
                <a:rPr lang="fr-CH" sz="2000" dirty="0" err="1" smtClean="0"/>
                <a:t>Interaktion</a:t>
              </a:r>
              <a:endParaRPr lang="fr-CH" sz="2000" dirty="0"/>
            </a:p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2000" dirty="0" smtClean="0"/>
                <a:t>(</a:t>
              </a:r>
              <a:r>
                <a:rPr lang="fr-CH" sz="2000" dirty="0" err="1" smtClean="0"/>
                <a:t>Menschlicher</a:t>
              </a:r>
              <a:r>
                <a:rPr lang="fr-CH" sz="2000" dirty="0" smtClean="0"/>
                <a:t> Partner </a:t>
              </a:r>
            </a:p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2000" dirty="0" smtClean="0"/>
                <a:t>vs Computer)</a:t>
              </a:r>
              <a:endParaRPr lang="fr-CH" sz="2000" baseline="30000" dirty="0">
                <a:solidFill>
                  <a:srgbClr val="C48404"/>
                </a:solidFill>
              </a:endParaRPr>
            </a:p>
          </p:txBody>
        </p:sp>
        <p:sp>
          <p:nvSpPr>
            <p:cNvPr id="738312" name="Text Box 8"/>
            <p:cNvSpPr txBox="1">
              <a:spLocks noChangeArrowheads="1"/>
            </p:cNvSpPr>
            <p:nvPr/>
          </p:nvSpPr>
          <p:spPr bwMode="auto">
            <a:xfrm rot="-5400000">
              <a:off x="-655" y="2118"/>
              <a:ext cx="1764" cy="2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r" eaLnBrk="0" hangingPunct="0">
                <a:lnSpc>
                  <a:spcPct val="110000"/>
                </a:lnSpc>
                <a:spcBef>
                  <a:spcPct val="0"/>
                </a:spcBef>
                <a:buClrTx/>
                <a:buSzTx/>
              </a:pPr>
              <a:endParaRPr lang="fr-CH" sz="1600" i="1" dirty="0">
                <a:solidFill>
                  <a:srgbClr val="C48404"/>
                </a:solidFill>
              </a:endParaRPr>
            </a:p>
          </p:txBody>
        </p:sp>
        <p:pic>
          <p:nvPicPr>
            <p:cNvPr id="73831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0" y="1570"/>
              <a:ext cx="1542" cy="14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</p:spPr>
        <p:txBody>
          <a:bodyPr/>
          <a:lstStyle/>
          <a:p>
            <a:r>
              <a:rPr lang="fr-CH" dirty="0"/>
              <a:t>Aktivierung Nucleus </a:t>
            </a:r>
            <a:r>
              <a:rPr lang="fr-CH" dirty="0" smtClean="0"/>
              <a:t>accumbens</a:t>
            </a:r>
            <a:endParaRPr lang="fr-CH" dirty="0"/>
          </a:p>
        </p:txBody>
      </p:sp>
      <p:sp>
        <p:nvSpPr>
          <p:cNvPr id="11" name="ZoneTexte 4"/>
          <p:cNvSpPr txBox="1"/>
          <p:nvPr/>
        </p:nvSpPr>
        <p:spPr>
          <a:xfrm>
            <a:off x="827584" y="6488668"/>
            <a:ext cx="10229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/>
              <a:t>Rilling et al., 2002</a:t>
            </a:r>
          </a:p>
        </p:txBody>
      </p:sp>
    </p:spTree>
    <p:extLst>
      <p:ext uri="{BB962C8B-B14F-4D97-AF65-F5344CB8AC3E}">
        <p14:creationId xmlns:p14="http://schemas.microsoft.com/office/powerpoint/2010/main" val="233852629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3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92375"/>
            <a:ext cx="3671888" cy="275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739334" name="Group 6"/>
          <p:cNvGrpSpPr>
            <a:grpSpLocks/>
          </p:cNvGrpSpPr>
          <p:nvPr/>
        </p:nvGrpSpPr>
        <p:grpSpPr bwMode="auto">
          <a:xfrm>
            <a:off x="184150" y="2139950"/>
            <a:ext cx="3811588" cy="4384675"/>
            <a:chOff x="116" y="1348"/>
            <a:chExt cx="2401" cy="2762"/>
          </a:xfrm>
        </p:grpSpPr>
        <p:grpSp>
          <p:nvGrpSpPr>
            <p:cNvPr id="739335" name="Group 7"/>
            <p:cNvGrpSpPr>
              <a:grpSpLocks/>
            </p:cNvGrpSpPr>
            <p:nvPr/>
          </p:nvGrpSpPr>
          <p:grpSpPr bwMode="auto">
            <a:xfrm>
              <a:off x="839" y="1752"/>
              <a:ext cx="1678" cy="1556"/>
              <a:chOff x="748" y="1525"/>
              <a:chExt cx="1225" cy="1163"/>
            </a:xfrm>
          </p:grpSpPr>
          <p:pic>
            <p:nvPicPr>
              <p:cNvPr id="739336" name="Picture 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48" y="1525"/>
                <a:ext cx="1225" cy="909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739337" name="Text Box 9"/>
              <p:cNvSpPr txBox="1">
                <a:spLocks noChangeArrowheads="1"/>
              </p:cNvSpPr>
              <p:nvPr/>
            </p:nvSpPr>
            <p:spPr bwMode="auto">
              <a:xfrm>
                <a:off x="1102" y="2500"/>
                <a:ext cx="446" cy="1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buClr>
                    <a:srgbClr val="EA8B00"/>
                  </a:buClr>
                  <a:buSzTx/>
                  <a:buFont typeface="Wingdings" pitchFamily="2" charset="2"/>
                  <a:buNone/>
                </a:pPr>
                <a:r>
                  <a:rPr lang="fr-CH" sz="2000" dirty="0" err="1" smtClean="0"/>
                  <a:t>Kokain</a:t>
                </a:r>
                <a:endParaRPr lang="fr-CH" sz="2000" dirty="0"/>
              </a:p>
            </p:txBody>
          </p:sp>
        </p:grpSp>
        <p:sp>
          <p:nvSpPr>
            <p:cNvPr id="739338" name="Text Box 10"/>
            <p:cNvSpPr txBox="1">
              <a:spLocks noChangeArrowheads="1"/>
            </p:cNvSpPr>
            <p:nvPr/>
          </p:nvSpPr>
          <p:spPr bwMode="auto">
            <a:xfrm rot="-5400000">
              <a:off x="-1142" y="2606"/>
              <a:ext cx="2762" cy="24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r" eaLnBrk="0" hangingPunct="0">
                <a:lnSpc>
                  <a:spcPct val="110000"/>
                </a:lnSpc>
                <a:spcBef>
                  <a:spcPct val="0"/>
                </a:spcBef>
                <a:buClrTx/>
                <a:buSzTx/>
              </a:pPr>
              <a:endParaRPr lang="fr-CH" i="1" dirty="0">
                <a:solidFill>
                  <a:srgbClr val="C48404"/>
                </a:solidFill>
              </a:endParaRPr>
            </a:p>
          </p:txBody>
        </p:sp>
      </p:grp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</p:spPr>
        <p:txBody>
          <a:bodyPr/>
          <a:lstStyle/>
          <a:p>
            <a:r>
              <a:rPr lang="fr-CH" dirty="0"/>
              <a:t>Aktivierung Nucleus </a:t>
            </a:r>
            <a:r>
              <a:rPr lang="fr-CH" dirty="0" smtClean="0"/>
              <a:t>accumbens</a:t>
            </a:r>
            <a:endParaRPr lang="fr-CH" dirty="0"/>
          </a:p>
        </p:txBody>
      </p:sp>
      <p:sp>
        <p:nvSpPr>
          <p:cNvPr id="13" name="ZoneTexte 4"/>
          <p:cNvSpPr txBox="1"/>
          <p:nvPr/>
        </p:nvSpPr>
        <p:spPr>
          <a:xfrm>
            <a:off x="827584" y="6488668"/>
            <a:ext cx="10229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/>
              <a:t>Breiter et al., 1997</a:t>
            </a:r>
          </a:p>
        </p:txBody>
      </p:sp>
    </p:spTree>
    <p:extLst>
      <p:ext uri="{BB962C8B-B14F-4D97-AF65-F5344CB8AC3E}">
        <p14:creationId xmlns:p14="http://schemas.microsoft.com/office/powerpoint/2010/main" val="361065729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492375"/>
            <a:ext cx="3671888" cy="275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740358" name="Group 6"/>
          <p:cNvGrpSpPr>
            <a:grpSpLocks/>
          </p:cNvGrpSpPr>
          <p:nvPr/>
        </p:nvGrpSpPr>
        <p:grpSpPr bwMode="auto">
          <a:xfrm>
            <a:off x="180975" y="2139950"/>
            <a:ext cx="3743325" cy="4384675"/>
            <a:chOff x="114" y="1348"/>
            <a:chExt cx="2358" cy="2762"/>
          </a:xfrm>
        </p:grpSpPr>
        <p:grpSp>
          <p:nvGrpSpPr>
            <p:cNvPr id="740359" name="Group 7"/>
            <p:cNvGrpSpPr>
              <a:grpSpLocks/>
            </p:cNvGrpSpPr>
            <p:nvPr/>
          </p:nvGrpSpPr>
          <p:grpSpPr bwMode="auto">
            <a:xfrm>
              <a:off x="748" y="1661"/>
              <a:ext cx="1724" cy="1749"/>
              <a:chOff x="748" y="1661"/>
              <a:chExt cx="1724" cy="1749"/>
            </a:xfrm>
          </p:grpSpPr>
          <p:pic>
            <p:nvPicPr>
              <p:cNvPr id="740360" name="Picture 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48" y="1661"/>
                <a:ext cx="1724" cy="1460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740361" name="Text Box 9"/>
              <p:cNvSpPr txBox="1">
                <a:spLocks noChangeArrowheads="1"/>
              </p:cNvSpPr>
              <p:nvPr/>
            </p:nvSpPr>
            <p:spPr bwMode="auto">
              <a:xfrm>
                <a:off x="990" y="3158"/>
                <a:ext cx="1212" cy="25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buClr>
                    <a:srgbClr val="EA8B00"/>
                  </a:buClr>
                  <a:buSzTx/>
                  <a:buFont typeface="Wingdings" pitchFamily="2" charset="2"/>
                  <a:buNone/>
                </a:pPr>
                <a:r>
                  <a:rPr lang="fr-CH" sz="2000" dirty="0" err="1" smtClean="0"/>
                  <a:t>Geruch</a:t>
                </a:r>
                <a:r>
                  <a:rPr lang="fr-CH" sz="2000" dirty="0" smtClean="0"/>
                  <a:t> </a:t>
                </a:r>
                <a:r>
                  <a:rPr lang="fr-CH" sz="2000" dirty="0" err="1" smtClean="0"/>
                  <a:t>Alkohol</a:t>
                </a:r>
                <a:endParaRPr lang="fr-CH" sz="2000" dirty="0"/>
              </a:p>
            </p:txBody>
          </p:sp>
        </p:grpSp>
        <p:sp>
          <p:nvSpPr>
            <p:cNvPr id="740362" name="Text Box 10"/>
            <p:cNvSpPr txBox="1">
              <a:spLocks noChangeArrowheads="1"/>
            </p:cNvSpPr>
            <p:nvPr/>
          </p:nvSpPr>
          <p:spPr bwMode="auto">
            <a:xfrm rot="-5400000">
              <a:off x="-1154" y="2616"/>
              <a:ext cx="2762" cy="22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r" eaLnBrk="0" hangingPunct="0">
                <a:lnSpc>
                  <a:spcPct val="110000"/>
                </a:lnSpc>
                <a:spcBef>
                  <a:spcPct val="0"/>
                </a:spcBef>
                <a:buClrTx/>
                <a:buSzTx/>
              </a:pPr>
              <a:endParaRPr lang="fr-CH" sz="1600" i="1" dirty="0">
                <a:solidFill>
                  <a:srgbClr val="C48404"/>
                </a:solidFill>
              </a:endParaRPr>
            </a:p>
          </p:txBody>
        </p:sp>
      </p:grp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</p:spPr>
        <p:txBody>
          <a:bodyPr/>
          <a:lstStyle/>
          <a:p>
            <a:r>
              <a:rPr lang="fr-CH" dirty="0"/>
              <a:t>Aktivierung Nucleus </a:t>
            </a:r>
            <a:r>
              <a:rPr lang="fr-CH" dirty="0" smtClean="0"/>
              <a:t>accumbens</a:t>
            </a:r>
            <a:endParaRPr lang="fr-CH" dirty="0"/>
          </a:p>
        </p:txBody>
      </p:sp>
      <p:sp>
        <p:nvSpPr>
          <p:cNvPr id="13" name="ZoneTexte 4"/>
          <p:cNvSpPr txBox="1"/>
          <p:nvPr/>
        </p:nvSpPr>
        <p:spPr>
          <a:xfrm>
            <a:off x="827584" y="6488668"/>
            <a:ext cx="11029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/>
              <a:t>Kareken et al., 2004</a:t>
            </a:r>
          </a:p>
        </p:txBody>
      </p:sp>
    </p:spTree>
    <p:extLst>
      <p:ext uri="{BB962C8B-B14F-4D97-AF65-F5344CB8AC3E}">
        <p14:creationId xmlns:p14="http://schemas.microsoft.com/office/powerpoint/2010/main" val="405577884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284" name="Group 4"/>
          <p:cNvGrpSpPr>
            <a:grpSpLocks/>
          </p:cNvGrpSpPr>
          <p:nvPr/>
        </p:nvGrpSpPr>
        <p:grpSpPr bwMode="auto">
          <a:xfrm>
            <a:off x="179388" y="1989138"/>
            <a:ext cx="3698875" cy="3732211"/>
            <a:chOff x="113" y="1253"/>
            <a:chExt cx="2330" cy="2351"/>
          </a:xfrm>
        </p:grpSpPr>
        <p:sp>
          <p:nvSpPr>
            <p:cNvPr id="737285" name="Text Box 5"/>
            <p:cNvSpPr txBox="1">
              <a:spLocks noChangeArrowheads="1"/>
            </p:cNvSpPr>
            <p:nvPr/>
          </p:nvSpPr>
          <p:spPr bwMode="auto">
            <a:xfrm rot="-5400000">
              <a:off x="-656" y="2022"/>
              <a:ext cx="1764" cy="2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r" eaLnBrk="0" hangingPunct="0">
                <a:lnSpc>
                  <a:spcPct val="110000"/>
                </a:lnSpc>
                <a:spcBef>
                  <a:spcPct val="0"/>
                </a:spcBef>
                <a:buClrTx/>
                <a:buSzTx/>
              </a:pPr>
              <a:endParaRPr lang="fr-CH" sz="1600" i="1" dirty="0">
                <a:solidFill>
                  <a:srgbClr val="C48404"/>
                </a:solidFill>
              </a:endParaRPr>
            </a:p>
          </p:txBody>
        </p:sp>
        <p:sp>
          <p:nvSpPr>
            <p:cNvPr id="737286" name="Text Box 6"/>
            <p:cNvSpPr txBox="1">
              <a:spLocks noChangeArrowheads="1"/>
            </p:cNvSpPr>
            <p:nvPr/>
          </p:nvSpPr>
          <p:spPr bwMode="auto">
            <a:xfrm>
              <a:off x="899" y="3158"/>
              <a:ext cx="1472" cy="4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2000" dirty="0" smtClean="0"/>
                <a:t>Schmerz </a:t>
              </a:r>
            </a:p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2000" dirty="0"/>
                <a:t>thermisch induziert</a:t>
              </a:r>
            </a:p>
          </p:txBody>
        </p:sp>
        <p:pic>
          <p:nvPicPr>
            <p:cNvPr id="737287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5" y="1589"/>
              <a:ext cx="1678" cy="150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372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375"/>
            <a:ext cx="3671888" cy="275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</p:spPr>
        <p:txBody>
          <a:bodyPr/>
          <a:lstStyle/>
          <a:p>
            <a:r>
              <a:rPr lang="fr-CH" dirty="0"/>
              <a:t>Aktivierung Nucleus </a:t>
            </a:r>
            <a:r>
              <a:rPr lang="fr-CH" dirty="0" smtClean="0"/>
              <a:t>accumbens</a:t>
            </a:r>
            <a:endParaRPr lang="fr-CH" dirty="0"/>
          </a:p>
        </p:txBody>
      </p:sp>
      <p:sp>
        <p:nvSpPr>
          <p:cNvPr id="11" name="ZoneTexte 4"/>
          <p:cNvSpPr txBox="1"/>
          <p:nvPr/>
        </p:nvSpPr>
        <p:spPr>
          <a:xfrm>
            <a:off x="827584" y="6488668"/>
            <a:ext cx="10516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Jensen et al., 2003</a:t>
            </a:r>
          </a:p>
        </p:txBody>
      </p:sp>
    </p:spTree>
    <p:extLst>
      <p:ext uri="{BB962C8B-B14F-4D97-AF65-F5344CB8AC3E}">
        <p14:creationId xmlns:p14="http://schemas.microsoft.com/office/powerpoint/2010/main" val="233828954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1120809" y="4968931"/>
            <a:ext cx="3093365" cy="707886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>
              <a:spcAft>
                <a:spcPct val="0"/>
              </a:spcAft>
              <a:buClr>
                <a:srgbClr val="EA8B00"/>
              </a:buClr>
              <a:buNone/>
            </a:pPr>
            <a:r>
              <a:rPr lang="fr-CH" sz="2000" dirty="0">
                <a:latin typeface="Arial" pitchFamily="34" charset="0"/>
                <a:cs typeface="+mn-cs"/>
              </a:rPr>
              <a:t>5% hypertone Salzlösung </a:t>
            </a:r>
            <a:endParaRPr lang="fr-CH" sz="2000" dirty="0" smtClean="0">
              <a:latin typeface="Arial" pitchFamily="34" charset="0"/>
              <a:cs typeface="+mn-cs"/>
            </a:endParaRPr>
          </a:p>
          <a:p>
            <a:pPr algn="ctr" defTabSz="457200">
              <a:spcAft>
                <a:spcPct val="0"/>
              </a:spcAft>
              <a:buClr>
                <a:srgbClr val="EA8B00"/>
              </a:buClr>
              <a:buNone/>
            </a:pPr>
            <a:r>
              <a:rPr lang="fr-CH" sz="2000" dirty="0" smtClean="0">
                <a:latin typeface="Arial" pitchFamily="34" charset="0"/>
                <a:cs typeface="+mn-cs"/>
              </a:rPr>
              <a:t>in </a:t>
            </a:r>
            <a:r>
              <a:rPr lang="fr-CH" sz="2000" dirty="0">
                <a:latin typeface="Arial" pitchFamily="34" charset="0"/>
                <a:cs typeface="+mn-cs"/>
              </a:rPr>
              <a:t>M.masseter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DA und Schmerz</a:t>
            </a:r>
            <a:endParaRPr lang="fr-CH" dirty="0"/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54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Scott et al., 2006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67" y="2636912"/>
            <a:ext cx="2679406" cy="2203624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375"/>
            <a:ext cx="3671888" cy="275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849137"/>
      </p:ext>
    </p:extLst>
  </p:cSld>
  <p:clrMapOvr>
    <a:masterClrMapping/>
  </p:clrMapOvr>
  <p:transition xmlns:p14="http://schemas.microsoft.com/office/powerpoint/2010/main" spd="slow" advTm="16000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42975" y="2420938"/>
            <a:ext cx="2879725" cy="3455987"/>
            <a:chOff x="594" y="1525"/>
            <a:chExt cx="1814" cy="2177"/>
          </a:xfrm>
        </p:grpSpPr>
        <p:sp>
          <p:nvSpPr>
            <p:cNvPr id="915463" name="Rectangle 7"/>
            <p:cNvSpPr>
              <a:spLocks noChangeArrowheads="1"/>
            </p:cNvSpPr>
            <p:nvPr/>
          </p:nvSpPr>
          <p:spPr bwMode="auto">
            <a:xfrm>
              <a:off x="594" y="3068"/>
              <a:ext cx="1814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FR" sz="2000" dirty="0" err="1" smtClean="0"/>
                <a:t>Gustativer</a:t>
              </a:r>
              <a:r>
                <a:rPr lang="fr-FR" sz="2000" dirty="0" smtClean="0"/>
                <a:t> stimulus</a:t>
              </a:r>
              <a:endParaRPr lang="fr-FR" sz="2000" dirty="0"/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FR" sz="2000" dirty="0" err="1" smtClean="0"/>
                <a:t>Visueller</a:t>
              </a:r>
              <a:r>
                <a:rPr lang="fr-FR" sz="2000" dirty="0" smtClean="0"/>
                <a:t> stimulus</a:t>
              </a:r>
              <a:endParaRPr lang="fr-FR" sz="2000" dirty="0"/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endParaRPr lang="fr-FR" sz="2000" dirty="0"/>
            </a:p>
          </p:txBody>
        </p:sp>
        <p:pic>
          <p:nvPicPr>
            <p:cNvPr id="915464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30" y="1525"/>
              <a:ext cx="1142" cy="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572003" y="2133600"/>
            <a:ext cx="3455989" cy="3783013"/>
            <a:chOff x="2880" y="1344"/>
            <a:chExt cx="2177" cy="2383"/>
          </a:xfrm>
        </p:grpSpPr>
        <p:pic>
          <p:nvPicPr>
            <p:cNvPr id="915466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1344"/>
              <a:ext cx="2177" cy="2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15467" name="Rectangle 11"/>
            <p:cNvSpPr>
              <a:spLocks noChangeArrowheads="1"/>
            </p:cNvSpPr>
            <p:nvPr/>
          </p:nvSpPr>
          <p:spPr bwMode="auto">
            <a:xfrm>
              <a:off x="2991" y="3475"/>
              <a:ext cx="188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FR" sz="2000" dirty="0" smtClean="0">
                  <a:sym typeface="Wingdings 3" pitchFamily="18" charset="2"/>
                </a:rPr>
                <a:t></a:t>
              </a:r>
              <a:r>
                <a:rPr lang="fr-FR" sz="2000" dirty="0" smtClean="0">
                  <a:sym typeface="Wingdings" pitchFamily="2" charset="2"/>
                </a:rPr>
                <a:t> </a:t>
              </a:r>
              <a:r>
                <a:rPr lang="fr-FR" sz="2000" dirty="0" err="1" smtClean="0">
                  <a:sym typeface="Wingdings" pitchFamily="2" charset="2"/>
                </a:rPr>
                <a:t>Aktivierung</a:t>
              </a:r>
              <a:r>
                <a:rPr lang="fr-FR" sz="2000" dirty="0" smtClean="0">
                  <a:sym typeface="Wingdings" pitchFamily="2" charset="2"/>
                </a:rPr>
                <a:t> </a:t>
              </a:r>
              <a:r>
                <a:rPr lang="fr-FR" sz="2000" dirty="0" err="1" smtClean="0">
                  <a:sym typeface="Wingdings" pitchFamily="2" charset="2"/>
                </a:rPr>
                <a:t>bei</a:t>
              </a:r>
              <a:r>
                <a:rPr lang="fr-FR" sz="2000" dirty="0" smtClean="0">
                  <a:sym typeface="Wingdings" pitchFamily="2" charset="2"/>
                </a:rPr>
                <a:t> </a:t>
              </a:r>
              <a:r>
                <a:rPr lang="fr-FR" sz="2000" i="1" dirty="0" err="1" smtClean="0">
                  <a:sym typeface="Wingdings" pitchFamily="2" charset="2"/>
                </a:rPr>
                <a:t>Cravers</a:t>
              </a:r>
              <a:endParaRPr lang="fr-FR" sz="2000" i="1" dirty="0">
                <a:sym typeface="Wingdings" pitchFamily="2" charset="2"/>
              </a:endParaRPr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Schockolade Cravers vs. Non-cravers</a:t>
            </a:r>
            <a:br>
              <a:rPr lang="fr-CH" dirty="0"/>
            </a:br>
            <a:endParaRPr lang="fr-CH" dirty="0"/>
          </a:p>
        </p:txBody>
      </p:sp>
      <p:sp>
        <p:nvSpPr>
          <p:cNvPr id="12" name="ZoneTexte 4"/>
          <p:cNvSpPr txBox="1"/>
          <p:nvPr/>
        </p:nvSpPr>
        <p:spPr>
          <a:xfrm>
            <a:off x="827584" y="6488668"/>
            <a:ext cx="12053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/>
              <a:t>Rolls &amp; McCabe, 2007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40000"/>
              </a:lnSpc>
              <a:spcAft>
                <a:spcPts val="3000"/>
              </a:spcAft>
            </a:pPr>
            <a:r>
              <a:rPr lang="fr-CH" sz="2000" dirty="0" smtClean="0"/>
              <a:t>Sind Süchte psychosomatische Störungen?</a:t>
            </a:r>
          </a:p>
          <a:p>
            <a:pPr lvl="1">
              <a:lnSpc>
                <a:spcPct val="140000"/>
              </a:lnSpc>
              <a:spcAft>
                <a:spcPts val="3000"/>
              </a:spcAft>
            </a:pPr>
            <a:r>
              <a:rPr lang="fr-CH" sz="2000" dirty="0" smtClean="0"/>
              <a:t>⟵Somatische Befunde</a:t>
            </a:r>
          </a:p>
          <a:p>
            <a:pPr lvl="1">
              <a:lnSpc>
                <a:spcPct val="140000"/>
              </a:lnSpc>
              <a:spcAft>
                <a:spcPts val="3000"/>
              </a:spcAft>
            </a:pPr>
            <a:r>
              <a:rPr lang="fr-CH" sz="2000" dirty="0" smtClean="0"/>
              <a:t>⟵ Psychosoziale Faktoren wesentlich für Entstehung und Verlauf</a:t>
            </a:r>
          </a:p>
          <a:p>
            <a:pPr>
              <a:lnSpc>
                <a:spcPct val="140000"/>
              </a:lnSpc>
              <a:spcAft>
                <a:spcPts val="3000"/>
              </a:spcAft>
            </a:pPr>
            <a:r>
              <a:rPr lang="fr-CH" sz="2000" dirty="0" smtClean="0"/>
              <a:t>Sind psychosomatische Störungen Süchte?</a:t>
            </a:r>
          </a:p>
          <a:p>
            <a:pPr marL="216000" lvl="1" indent="0">
              <a:lnSpc>
                <a:spcPct val="140000"/>
              </a:lnSpc>
              <a:spcAft>
                <a:spcPts val="3000"/>
              </a:spcAft>
              <a:buNone/>
            </a:pPr>
            <a:endParaRPr lang="fr-CH" sz="20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457325" y="630238"/>
            <a:ext cx="7147123" cy="1143000"/>
          </a:xfrm>
        </p:spPr>
        <p:txBody>
          <a:bodyPr/>
          <a:lstStyle/>
          <a:p>
            <a:r>
              <a:rPr lang="fr-CH" dirty="0" smtClean="0"/>
              <a:t>Sucht = psychosomatische Störung ?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2194490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243138"/>
            <a:ext cx="176847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6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2133600"/>
            <a:ext cx="17478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524000" y="4114800"/>
            <a:ext cx="1052513" cy="1495425"/>
            <a:chOff x="960" y="2592"/>
            <a:chExt cx="663" cy="942"/>
          </a:xfrm>
        </p:grpSpPr>
        <p:pic>
          <p:nvPicPr>
            <p:cNvPr id="916489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0" y="3113"/>
              <a:ext cx="373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16490" name="AutoShape 10"/>
            <p:cNvCxnSpPr>
              <a:cxnSpLocks noChangeShapeType="1"/>
              <a:stCxn id="0" idx="2"/>
              <a:endCxn id="0" idx="0"/>
            </p:cNvCxnSpPr>
            <p:nvPr/>
          </p:nvCxnSpPr>
          <p:spPr bwMode="auto">
            <a:xfrm flipH="1">
              <a:off x="1147" y="2592"/>
              <a:ext cx="476" cy="5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576513" y="4114800"/>
            <a:ext cx="1274762" cy="1389063"/>
            <a:chOff x="1623" y="2592"/>
            <a:chExt cx="803" cy="875"/>
          </a:xfrm>
        </p:grpSpPr>
        <p:pic>
          <p:nvPicPr>
            <p:cNvPr id="916492" name="Picture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91" y="3203"/>
              <a:ext cx="635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16493" name="AutoShape 13"/>
            <p:cNvCxnSpPr>
              <a:cxnSpLocks noChangeShapeType="1"/>
              <a:stCxn id="0" idx="2"/>
              <a:endCxn id="0" idx="0"/>
            </p:cNvCxnSpPr>
            <p:nvPr/>
          </p:nvCxnSpPr>
          <p:spPr bwMode="auto">
            <a:xfrm>
              <a:off x="1623" y="2592"/>
              <a:ext cx="486" cy="61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19700" y="4222750"/>
            <a:ext cx="1163638" cy="1387475"/>
            <a:chOff x="3288" y="2660"/>
            <a:chExt cx="733" cy="874"/>
          </a:xfrm>
        </p:grpSpPr>
        <p:pic>
          <p:nvPicPr>
            <p:cNvPr id="916495" name="Picture 1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88" y="3113"/>
              <a:ext cx="373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16496" name="AutoShape 16"/>
            <p:cNvCxnSpPr>
              <a:cxnSpLocks noChangeShapeType="1"/>
              <a:stCxn id="0" idx="2"/>
              <a:endCxn id="0" idx="0"/>
            </p:cNvCxnSpPr>
            <p:nvPr/>
          </p:nvCxnSpPr>
          <p:spPr bwMode="auto">
            <a:xfrm flipH="1">
              <a:off x="3475" y="2660"/>
              <a:ext cx="546" cy="4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383338" y="4222750"/>
            <a:ext cx="1284287" cy="1263650"/>
            <a:chOff x="4021" y="2660"/>
            <a:chExt cx="809" cy="796"/>
          </a:xfrm>
        </p:grpSpPr>
        <p:pic>
          <p:nvPicPr>
            <p:cNvPr id="916498" name="Picture 1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95" y="3192"/>
              <a:ext cx="635" cy="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16499" name="AutoShape 19"/>
            <p:cNvCxnSpPr>
              <a:cxnSpLocks noChangeShapeType="1"/>
              <a:stCxn id="0" idx="2"/>
              <a:endCxn id="0" idx="0"/>
            </p:cNvCxnSpPr>
            <p:nvPr/>
          </p:nvCxnSpPr>
          <p:spPr bwMode="auto">
            <a:xfrm>
              <a:off x="4021" y="2660"/>
              <a:ext cx="492" cy="5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cxnSp>
        <p:nvCxnSpPr>
          <p:cNvPr id="916500" name="AutoShape 20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3460750" y="3178175"/>
            <a:ext cx="204787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Adipöse Frauen vs </a:t>
            </a:r>
            <a:r>
              <a:rPr lang="fr-CH" dirty="0" smtClean="0"/>
              <a:t>Kontrolle</a:t>
            </a:r>
            <a:endParaRPr lang="fr-CH" dirty="0"/>
          </a:p>
        </p:txBody>
      </p:sp>
      <p:sp>
        <p:nvSpPr>
          <p:cNvPr id="21" name="ZoneTexte 4"/>
          <p:cNvSpPr txBox="1"/>
          <p:nvPr/>
        </p:nvSpPr>
        <p:spPr>
          <a:xfrm>
            <a:off x="827584" y="6488668"/>
            <a:ext cx="10630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/>
              <a:t>Stoekel et al., 2008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16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1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51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9638" y="2297113"/>
            <a:ext cx="732472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Adipöse Frauen vs </a:t>
            </a:r>
            <a:r>
              <a:rPr lang="fr-CH" dirty="0" smtClean="0"/>
              <a:t>Kontrolle</a:t>
            </a:r>
            <a:endParaRPr lang="fr-CH" dirty="0"/>
          </a:p>
        </p:txBody>
      </p:sp>
      <p:sp>
        <p:nvSpPr>
          <p:cNvPr id="8" name="ZoneTexte 4"/>
          <p:cNvSpPr txBox="1"/>
          <p:nvPr/>
        </p:nvSpPr>
        <p:spPr>
          <a:xfrm>
            <a:off x="827584" y="6488668"/>
            <a:ext cx="10630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/>
              <a:t>Stoekel et al., 2008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331913" y="2235200"/>
            <a:ext cx="2922587" cy="3486150"/>
            <a:chOff x="839" y="1408"/>
            <a:chExt cx="1841" cy="2196"/>
          </a:xfrm>
        </p:grpSpPr>
        <p:pic>
          <p:nvPicPr>
            <p:cNvPr id="918535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39" y="1842"/>
              <a:ext cx="1783" cy="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18536" name="Text Box 8"/>
            <p:cNvSpPr txBox="1">
              <a:spLocks noChangeArrowheads="1"/>
            </p:cNvSpPr>
            <p:nvPr/>
          </p:nvSpPr>
          <p:spPr bwMode="auto">
            <a:xfrm>
              <a:off x="884" y="1408"/>
              <a:ext cx="179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2000" dirty="0" err="1" smtClean="0"/>
                <a:t>Adipositas</a:t>
              </a:r>
              <a:r>
                <a:rPr lang="fr-CH" sz="2000" dirty="0" smtClean="0"/>
                <a:t> </a:t>
              </a:r>
              <a:r>
                <a:rPr lang="fr-CH" sz="2000" dirty="0"/>
                <a:t>vs. </a:t>
              </a:r>
              <a:r>
                <a:rPr lang="fr-CH" sz="2000" dirty="0" err="1" smtClean="0"/>
                <a:t>Kontrolle</a:t>
              </a:r>
              <a:endParaRPr lang="fr-FR" sz="2000" dirty="0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787903" y="2239963"/>
            <a:ext cx="3455989" cy="3781425"/>
            <a:chOff x="3016" y="1411"/>
            <a:chExt cx="2177" cy="2382"/>
          </a:xfrm>
        </p:grpSpPr>
        <p:pic>
          <p:nvPicPr>
            <p:cNvPr id="918538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16" y="1800"/>
              <a:ext cx="2177" cy="1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18539" name="Text Box 11"/>
            <p:cNvSpPr txBox="1">
              <a:spLocks noChangeArrowheads="1"/>
            </p:cNvSpPr>
            <p:nvPr/>
          </p:nvSpPr>
          <p:spPr bwMode="auto">
            <a:xfrm>
              <a:off x="3441" y="1411"/>
              <a:ext cx="148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2000" dirty="0" err="1" smtClean="0"/>
                <a:t>Korrelation</a:t>
              </a:r>
              <a:r>
                <a:rPr lang="fr-CH" sz="2000" dirty="0" smtClean="0"/>
                <a:t> mit </a:t>
              </a:r>
              <a:r>
                <a:rPr lang="fr-CH" sz="2000" dirty="0"/>
                <a:t>BMI</a:t>
              </a:r>
              <a:endParaRPr lang="fr-FR" sz="2000" dirty="0"/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BMI und Aktivierung </a:t>
            </a:r>
            <a:r>
              <a:rPr lang="fr-CH" dirty="0" smtClean="0"/>
              <a:t>Striatum</a:t>
            </a:r>
            <a:endParaRPr lang="fr-CH" dirty="0"/>
          </a:p>
        </p:txBody>
      </p:sp>
      <p:sp>
        <p:nvSpPr>
          <p:cNvPr id="12" name="ZoneTexte 4"/>
          <p:cNvSpPr txBox="1"/>
          <p:nvPr/>
        </p:nvSpPr>
        <p:spPr>
          <a:xfrm>
            <a:off x="827584" y="6488668"/>
            <a:ext cx="13594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/>
              <a:t>Kiefer &amp; Grosshans, 2009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25717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CH" sz="2400" dirty="0" smtClean="0"/>
              <a:t>Pharmakologische oder Stress-induzierte Aktivation des dopaminergen mesolimbischen Systems</a:t>
            </a:r>
          </a:p>
          <a:p>
            <a:pPr lvl="1">
              <a:lnSpc>
                <a:spcPct val="150000"/>
              </a:lnSpc>
            </a:pPr>
            <a:r>
              <a:rPr lang="fr-CH" sz="2400" dirty="0" smtClean="0"/>
              <a:t>➛ Analgesie</a:t>
            </a:r>
            <a:endParaRPr lang="fr-CH" sz="2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N.acc und Schmerz</a:t>
            </a:r>
            <a:endParaRPr lang="fr-CH" dirty="0"/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425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Altier &amp; Stewart, </a:t>
            </a:r>
            <a:r>
              <a:rPr lang="fr-CH" sz="800" dirty="0"/>
              <a:t>1999; Aharon et al., 2006; Becerra et al., 2001; Becerra &amp; Borsook, 2008</a:t>
            </a:r>
          </a:p>
          <a:p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val="2002096621"/>
      </p:ext>
    </p:extLst>
  </p:cSld>
  <p:clrMapOvr>
    <a:masterClrMapping/>
  </p:clrMapOvr>
  <p:transition xmlns:p14="http://schemas.microsoft.com/office/powerpoint/2010/main" spd="slow" advTm="16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CH" sz="2000" dirty="0" smtClean="0"/>
              <a:t>Plazebo-induzierte Analgesie</a:t>
            </a:r>
          </a:p>
          <a:p>
            <a:pPr lvl="1">
              <a:lnSpc>
                <a:spcPct val="150000"/>
              </a:lnSpc>
            </a:pPr>
            <a:r>
              <a:rPr lang="fr-CH" sz="2000" dirty="0" smtClean="0"/>
              <a:t>nicht mit DA-Rezeptordichte korreliert</a:t>
            </a:r>
          </a:p>
          <a:p>
            <a:pPr lvl="1">
              <a:lnSpc>
                <a:spcPct val="150000"/>
              </a:lnSpc>
            </a:pPr>
            <a:r>
              <a:rPr lang="fr-CH" sz="2000" dirty="0" smtClean="0"/>
              <a:t>aber mit Dopamin-Freisetzung in N.Acc unter Belohnung</a:t>
            </a:r>
            <a:endParaRPr lang="fr-CH" sz="20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Plazebo-Analgesie</a:t>
            </a:r>
            <a:endParaRPr lang="fr-CH" dirty="0"/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20780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Martikainen et al., 2005; Scott et al., 2007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val="1685494589"/>
      </p:ext>
    </p:extLst>
  </p:cSld>
  <p:clrMapOvr>
    <a:masterClrMapping/>
  </p:clrMapOvr>
  <p:transition xmlns:p14="http://schemas.microsoft.com/office/powerpoint/2010/main" spd="slow" advTm="16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CH" sz="2000" dirty="0" smtClean="0"/>
              <a:t>Hypertone saline Lösung in M.tibialis (tonischer Schmerz)</a:t>
            </a:r>
          </a:p>
          <a:p>
            <a:pPr lvl="1">
              <a:lnSpc>
                <a:spcPct val="150000"/>
              </a:lnSpc>
            </a:pPr>
            <a:r>
              <a:rPr lang="fr-CH" sz="2000" dirty="0" smtClean="0"/>
              <a:t>↑ DA Freisetzung Ventraler Striatum bei gesunden Frauen</a:t>
            </a:r>
          </a:p>
          <a:p>
            <a:pPr lvl="2">
              <a:lnSpc>
                <a:spcPct val="150000"/>
              </a:lnSpc>
            </a:pPr>
            <a:r>
              <a:rPr lang="fr-CH" sz="2000" dirty="0" smtClean="0"/>
              <a:t>Korreliert mit empfundener Schmerzstärke</a:t>
            </a:r>
          </a:p>
          <a:p>
            <a:pPr>
              <a:lnSpc>
                <a:spcPct val="150000"/>
              </a:lnSpc>
            </a:pPr>
            <a:r>
              <a:rPr lang="fr-CH" sz="2000" dirty="0" smtClean="0"/>
              <a:t>Keine klare DA-Reaktion bei Fibromylagie-Patientinnen</a:t>
            </a:r>
            <a:endParaRPr lang="fr-CH" sz="20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Fibromyalgie</a:t>
            </a:r>
            <a:endParaRPr lang="fr-CH" dirty="0"/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869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Wood et al., 2007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val="200961526"/>
      </p:ext>
    </p:extLst>
  </p:cSld>
  <p:clrMapOvr>
    <a:masterClrMapping/>
  </p:clrMapOvr>
  <p:transition xmlns:p14="http://schemas.microsoft.com/office/powerpoint/2010/main" spd="slow" advTm="16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3563888" y="2657463"/>
            <a:ext cx="5040560" cy="206768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CH" dirty="0" smtClean="0"/>
              <a:t>Nacc Aktivität unter und nach thermalen Stimuli</a:t>
            </a:r>
          </a:p>
          <a:p>
            <a:pPr>
              <a:lnSpc>
                <a:spcPct val="150000"/>
              </a:lnSpc>
            </a:pPr>
            <a:r>
              <a:rPr lang="fr-CH" dirty="0" smtClean="0"/>
              <a:t>Patienten mit chronischen Rückenschmerzen vs Kontrollpersonen</a:t>
            </a:r>
          </a:p>
          <a:p>
            <a:pPr>
              <a:lnSpc>
                <a:spcPct val="150000"/>
              </a:lnSpc>
            </a:pPr>
            <a:endParaRPr lang="fr-CH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Chronischer Schmerz und NAcc</a:t>
            </a:r>
            <a:endParaRPr lang="fr-CH" dirty="0"/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659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Baliki et al., 2010</a:t>
            </a:r>
            <a:endParaRPr lang="fr-CH" sz="8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9679"/>
            <a:ext cx="3346717" cy="35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64046"/>
      </p:ext>
    </p:extLst>
  </p:cSld>
  <p:clrMapOvr>
    <a:masterClrMapping/>
  </p:clrMapOvr>
  <p:transition xmlns:p14="http://schemas.microsoft.com/office/powerpoint/2010/main" spd="slow" advTm="16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1396241" y="4581129"/>
            <a:ext cx="7280215" cy="1584175"/>
          </a:xfrm>
        </p:spPr>
        <p:txBody>
          <a:bodyPr/>
          <a:lstStyle/>
          <a:p>
            <a:pPr marL="0" indent="0">
              <a:buNone/>
            </a:pPr>
            <a:r>
              <a:rPr lang="fr-CH" dirty="0" smtClean="0"/>
              <a:t>Empfundener Schmerz und kortikale Reaktion: </a:t>
            </a:r>
          </a:p>
          <a:p>
            <a:r>
              <a:rPr lang="fr-CH" dirty="0" smtClean="0"/>
              <a:t>kein Unterschied zwischen Kontrolle und Rückenschmerzpatienten</a:t>
            </a:r>
            <a:endParaRPr lang="fr-CH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Chronischer Schmerz und NAcc</a:t>
            </a:r>
            <a:endParaRPr lang="fr-CH" dirty="0"/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659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Baliki et al., 2010</a:t>
            </a:r>
            <a:endParaRPr lang="fr-CH" sz="800" dirty="0"/>
          </a:p>
        </p:txBody>
      </p:sp>
      <p:pic>
        <p:nvPicPr>
          <p:cNvPr id="3" name="Bild 2" descr="Empfundener Schmer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60848"/>
            <a:ext cx="5940152" cy="218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84441"/>
      </p:ext>
    </p:extLst>
  </p:cSld>
  <p:clrMapOvr>
    <a:masterClrMapping/>
  </p:clrMapOvr>
  <p:transition xmlns:p14="http://schemas.microsoft.com/office/powerpoint/2010/main" spd="slow" advTm="16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Chronischer Schmerz und NAcc</a:t>
            </a:r>
            <a:endParaRPr lang="fr-CH" dirty="0"/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659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Baliki et al., 2010</a:t>
            </a:r>
            <a:endParaRPr lang="fr-CH" sz="800" dirty="0"/>
          </a:p>
        </p:txBody>
      </p:sp>
      <p:pic>
        <p:nvPicPr>
          <p:cNvPr id="2" name="Bild 1" descr="Gesund vs Schmerzpatient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30974"/>
            <a:ext cx="2937892" cy="270236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487598" y="2530974"/>
            <a:ext cx="4572000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16000" indent="-216000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dirty="0">
                <a:latin typeface="Univers Medium"/>
                <a:cs typeface="Univers Medium"/>
              </a:rPr>
              <a:t>Positive phasische Aktivierung NAcc bei Einsetzen des Stimulus </a:t>
            </a:r>
            <a:r>
              <a:rPr lang="fr-CH" dirty="0" smtClean="0">
                <a:latin typeface="Univers Medium"/>
                <a:cs typeface="Univers Medium"/>
              </a:rPr>
              <a:t>in </a:t>
            </a:r>
            <a:r>
              <a:rPr lang="fr-CH" dirty="0">
                <a:latin typeface="Univers Medium"/>
                <a:cs typeface="Univers Medium"/>
              </a:rPr>
              <a:t>beiden Gruppen</a:t>
            </a:r>
          </a:p>
          <a:p>
            <a:pPr marL="216000" indent="-216000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dirty="0">
                <a:latin typeface="Univers Medium"/>
                <a:cs typeface="Univers Medium"/>
              </a:rPr>
              <a:t>Positive phasische Aktivierung NAcc bei Stimulus </a:t>
            </a:r>
            <a:r>
              <a:rPr lang="fr-CH" dirty="0" smtClean="0">
                <a:latin typeface="Univers Medium"/>
                <a:cs typeface="Univers Medium"/>
              </a:rPr>
              <a:t>-Stopp </a:t>
            </a:r>
            <a:r>
              <a:rPr lang="fr-CH" dirty="0">
                <a:latin typeface="Univers Medium"/>
                <a:cs typeface="Univers Medium"/>
              </a:rPr>
              <a:t>in der Kontrollgruppe </a:t>
            </a:r>
          </a:p>
          <a:p>
            <a:pPr marL="432000" lvl="1" indent="-216000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dirty="0">
                <a:latin typeface="Univers Medium"/>
                <a:cs typeface="Univers Medium"/>
              </a:rPr>
              <a:t>Prädiktiv für Erleichterung bei Stimulus-Stopp</a:t>
            </a:r>
          </a:p>
          <a:p>
            <a:pPr marL="216000" indent="-216000"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</a:pPr>
            <a:r>
              <a:rPr lang="fr-CH" dirty="0">
                <a:latin typeface="Univers Medium"/>
                <a:cs typeface="Univers Medium"/>
              </a:rPr>
              <a:t>Negative phasische Reaktion bei Stimulusstopp in der Patientengruppe</a:t>
            </a:r>
          </a:p>
        </p:txBody>
      </p:sp>
    </p:spTree>
    <p:extLst>
      <p:ext uri="{BB962C8B-B14F-4D97-AF65-F5344CB8AC3E}">
        <p14:creationId xmlns:p14="http://schemas.microsoft.com/office/powerpoint/2010/main" val="4103005820"/>
      </p:ext>
    </p:extLst>
  </p:cSld>
  <p:clrMapOvr>
    <a:masterClrMapping/>
  </p:clrMapOvr>
  <p:transition xmlns:p14="http://schemas.microsoft.com/office/powerpoint/2010/main" spd="slow" advTm="16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avec flèche 6"/>
          <p:cNvCxnSpPr>
            <a:stCxn id="1121283" idx="0"/>
            <a:endCxn id="1121282" idx="2"/>
          </p:cNvCxnSpPr>
          <p:nvPr/>
        </p:nvCxnSpPr>
        <p:spPr bwMode="auto">
          <a:xfrm rot="16200000" flipV="1">
            <a:off x="3232089" y="3791248"/>
            <a:ext cx="299027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pic>
        <p:nvPicPr>
          <p:cNvPr id="11212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428868"/>
            <a:ext cx="3143272" cy="275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1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8599" y="1214422"/>
            <a:ext cx="857256" cy="108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12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5286388"/>
            <a:ext cx="102483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4"/>
          <p:cNvSpPr txBox="1"/>
          <p:nvPr/>
        </p:nvSpPr>
        <p:spPr>
          <a:xfrm>
            <a:off x="827584" y="6488668"/>
            <a:ext cx="80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Schultz, 2010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2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355" y="998324"/>
            <a:ext cx="1440000" cy="144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extfeld 1"/>
          <p:cNvSpPr txBox="1"/>
          <p:nvPr/>
        </p:nvSpPr>
        <p:spPr>
          <a:xfrm>
            <a:off x="5340953" y="2473732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400" b="1" dirty="0" smtClean="0"/>
              <a:t>Sucht</a:t>
            </a:r>
            <a:endParaRPr lang="fr-CH" sz="1400" dirty="0"/>
          </a:p>
        </p:txBody>
      </p:sp>
      <p:grpSp>
        <p:nvGrpSpPr>
          <p:cNvPr id="16" name="Gruppierung 15"/>
          <p:cNvGrpSpPr/>
          <p:nvPr/>
        </p:nvGrpSpPr>
        <p:grpSpPr>
          <a:xfrm>
            <a:off x="4786314" y="3878644"/>
            <a:ext cx="1794082" cy="1998628"/>
            <a:chOff x="4786314" y="3878644"/>
            <a:chExt cx="1794082" cy="1998628"/>
          </a:xfrm>
        </p:grpSpPr>
        <p:sp>
          <p:nvSpPr>
            <p:cNvPr id="5" name="Textfeld 1"/>
            <p:cNvSpPr txBox="1"/>
            <p:nvPr/>
          </p:nvSpPr>
          <p:spPr>
            <a:xfrm>
              <a:off x="4786314" y="5354052"/>
              <a:ext cx="17940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400" b="1" dirty="0" err="1" smtClean="0"/>
                <a:t>psychosomatische</a:t>
              </a:r>
              <a:endParaRPr lang="fr-CH" sz="1400" b="1" dirty="0" smtClean="0"/>
            </a:p>
            <a:p>
              <a:pPr algn="ctr"/>
              <a:r>
                <a:rPr lang="fr-CH" sz="1400" dirty="0" smtClean="0"/>
                <a:t>Erkrankung</a:t>
              </a:r>
              <a:endParaRPr lang="fr-CH" sz="1400" dirty="0"/>
            </a:p>
          </p:txBody>
        </p:sp>
        <p:pic>
          <p:nvPicPr>
            <p:cNvPr id="37895" name="Picture 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63355" y="3878644"/>
              <a:ext cx="1440000" cy="1440000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23" name="Gruppierung 22"/>
          <p:cNvGrpSpPr/>
          <p:nvPr/>
        </p:nvGrpSpPr>
        <p:grpSpPr>
          <a:xfrm>
            <a:off x="6403355" y="1268324"/>
            <a:ext cx="2001391" cy="1339277"/>
            <a:chOff x="6403355" y="1268324"/>
            <a:chExt cx="2001391" cy="1339277"/>
          </a:xfrm>
        </p:grpSpPr>
        <p:grpSp>
          <p:nvGrpSpPr>
            <p:cNvPr id="18" name="Gruppierung 17"/>
            <p:cNvGrpSpPr/>
            <p:nvPr/>
          </p:nvGrpSpPr>
          <p:grpSpPr>
            <a:xfrm>
              <a:off x="7176526" y="1268324"/>
              <a:ext cx="1228220" cy="1339277"/>
              <a:chOff x="7176526" y="1268324"/>
              <a:chExt cx="1228220" cy="1339277"/>
            </a:xfrm>
          </p:grpSpPr>
          <p:pic>
            <p:nvPicPr>
              <p:cNvPr id="37898" name="Picture 10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340636" y="1268324"/>
                <a:ext cx="900000" cy="900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3" name="Textfeld 1"/>
              <p:cNvSpPr txBox="1"/>
              <p:nvPr/>
            </p:nvSpPr>
            <p:spPr>
              <a:xfrm>
                <a:off x="7176526" y="2176714"/>
                <a:ext cx="122822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sz="1100" b="1" i="1" dirty="0" smtClean="0"/>
                  <a:t>psychiatrische</a:t>
                </a:r>
              </a:p>
              <a:p>
                <a:pPr algn="ctr"/>
                <a:r>
                  <a:rPr lang="fr-CH" sz="1100" dirty="0" err="1" smtClean="0"/>
                  <a:t>Befunderhebung</a:t>
                </a:r>
                <a:endParaRPr lang="fr-CH" sz="1100" dirty="0"/>
              </a:p>
            </p:txBody>
          </p:sp>
        </p:grpSp>
        <p:cxnSp>
          <p:nvCxnSpPr>
            <p:cNvPr id="4" name="Gerade Verbindung mit Pfeil 3"/>
            <p:cNvCxnSpPr>
              <a:stCxn id="9" idx="3"/>
              <a:endCxn id="37898" idx="1"/>
            </p:cNvCxnSpPr>
            <p:nvPr/>
          </p:nvCxnSpPr>
          <p:spPr>
            <a:xfrm>
              <a:off x="6403355" y="1718324"/>
              <a:ext cx="937281" cy="0"/>
            </a:xfrm>
            <a:prstGeom prst="straightConnector1">
              <a:avLst/>
            </a:prstGeom>
            <a:ln w="9525" cmpd="sng">
              <a:solidFill>
                <a:srgbClr val="7F7F7F"/>
              </a:solidFill>
              <a:headEnd type="stealth"/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ung 23"/>
          <p:cNvGrpSpPr/>
          <p:nvPr/>
        </p:nvGrpSpPr>
        <p:grpSpPr>
          <a:xfrm>
            <a:off x="6403355" y="4148644"/>
            <a:ext cx="2001391" cy="1374685"/>
            <a:chOff x="6403355" y="4148644"/>
            <a:chExt cx="2001391" cy="1374685"/>
          </a:xfrm>
        </p:grpSpPr>
        <p:grpSp>
          <p:nvGrpSpPr>
            <p:cNvPr id="17" name="Gruppierung 16"/>
            <p:cNvGrpSpPr/>
            <p:nvPr/>
          </p:nvGrpSpPr>
          <p:grpSpPr>
            <a:xfrm>
              <a:off x="7176526" y="4148644"/>
              <a:ext cx="1228220" cy="1374685"/>
              <a:chOff x="7176526" y="4148644"/>
              <a:chExt cx="1228220" cy="1374685"/>
            </a:xfrm>
          </p:grpSpPr>
          <p:pic>
            <p:nvPicPr>
              <p:cNvPr id="37899" name="Picture 11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340636" y="4148644"/>
                <a:ext cx="900000" cy="900000"/>
              </a:xfrm>
              <a:prstGeom prst="rect">
                <a:avLst/>
              </a:prstGeom>
              <a:noFill/>
              <a:ln w="9525">
                <a:solidFill>
                  <a:srgbClr val="7F7F7F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4" name="Textfeld 1"/>
              <p:cNvSpPr txBox="1"/>
              <p:nvPr/>
            </p:nvSpPr>
            <p:spPr>
              <a:xfrm>
                <a:off x="7176526" y="5092442"/>
                <a:ext cx="122822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sz="1100" b="1" i="1" dirty="0" err="1" smtClean="0"/>
                  <a:t>somatische</a:t>
                </a:r>
                <a:endParaRPr lang="fr-CH" sz="1100" b="1" i="1" dirty="0" smtClean="0"/>
              </a:p>
              <a:p>
                <a:pPr algn="ctr"/>
                <a:r>
                  <a:rPr lang="fr-CH" sz="1100" dirty="0" err="1" smtClean="0"/>
                  <a:t>Befunderhebung</a:t>
                </a:r>
                <a:endParaRPr lang="fr-CH" sz="1100" dirty="0"/>
              </a:p>
            </p:txBody>
          </p:sp>
        </p:grpSp>
        <p:cxnSp>
          <p:nvCxnSpPr>
            <p:cNvPr id="7" name="Gerade Verbindung mit Pfeil 6"/>
            <p:cNvCxnSpPr>
              <a:stCxn id="37895" idx="3"/>
              <a:endCxn id="37899" idx="1"/>
            </p:cNvCxnSpPr>
            <p:nvPr/>
          </p:nvCxnSpPr>
          <p:spPr>
            <a:xfrm>
              <a:off x="6403355" y="4598644"/>
              <a:ext cx="937281" cy="0"/>
            </a:xfrm>
            <a:prstGeom prst="straightConnector1">
              <a:avLst/>
            </a:prstGeom>
            <a:ln w="9525" cmpd="sng">
              <a:solidFill>
                <a:srgbClr val="7F7F7F"/>
              </a:solidFill>
              <a:headEnd type="stealth"/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ung 25"/>
          <p:cNvGrpSpPr/>
          <p:nvPr/>
        </p:nvGrpSpPr>
        <p:grpSpPr>
          <a:xfrm>
            <a:off x="320989" y="1718324"/>
            <a:ext cx="4642366" cy="2880320"/>
            <a:chOff x="320989" y="1718324"/>
            <a:chExt cx="4642366" cy="2880320"/>
          </a:xfrm>
        </p:grpSpPr>
        <p:grpSp>
          <p:nvGrpSpPr>
            <p:cNvPr id="21" name="Gruppierung 20"/>
            <p:cNvGrpSpPr/>
            <p:nvPr/>
          </p:nvGrpSpPr>
          <p:grpSpPr>
            <a:xfrm>
              <a:off x="320989" y="2618453"/>
              <a:ext cx="1214446" cy="1606562"/>
              <a:chOff x="320989" y="2618453"/>
              <a:chExt cx="1214446" cy="1606562"/>
            </a:xfrm>
          </p:grpSpPr>
          <p:pic>
            <p:nvPicPr>
              <p:cNvPr id="37904" name="Picture 16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20989" y="2618453"/>
                <a:ext cx="1214446" cy="1167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" name="Textfeld 1"/>
              <p:cNvSpPr txBox="1"/>
              <p:nvPr/>
            </p:nvSpPr>
            <p:spPr>
              <a:xfrm>
                <a:off x="398737" y="3794128"/>
                <a:ext cx="107273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CH" sz="1100" i="1" dirty="0" err="1" smtClean="0"/>
                  <a:t>psychosoziale</a:t>
                </a:r>
                <a:endParaRPr lang="fr-CH" sz="1100" i="1" dirty="0" smtClean="0"/>
              </a:p>
              <a:p>
                <a:pPr algn="ctr"/>
                <a:r>
                  <a:rPr lang="fr-CH" sz="1100" i="1" dirty="0" err="1" smtClean="0"/>
                  <a:t>Faktoren</a:t>
                </a:r>
                <a:endParaRPr lang="fr-CH" sz="1100" dirty="0"/>
              </a:p>
            </p:txBody>
          </p:sp>
        </p:grpSp>
        <p:grpSp>
          <p:nvGrpSpPr>
            <p:cNvPr id="22" name="Gruppierung 21"/>
            <p:cNvGrpSpPr/>
            <p:nvPr/>
          </p:nvGrpSpPr>
          <p:grpSpPr>
            <a:xfrm>
              <a:off x="1535435" y="1718324"/>
              <a:ext cx="3427920" cy="2880320"/>
              <a:chOff x="1535435" y="1718324"/>
              <a:chExt cx="3427920" cy="2880320"/>
            </a:xfrm>
          </p:grpSpPr>
          <p:cxnSp>
            <p:nvCxnSpPr>
              <p:cNvPr id="10" name="Gewinkelte Verbindung 9"/>
              <p:cNvCxnSpPr>
                <a:stCxn id="37904" idx="3"/>
                <a:endCxn id="9" idx="1"/>
              </p:cNvCxnSpPr>
              <p:nvPr/>
            </p:nvCxnSpPr>
            <p:spPr>
              <a:xfrm flipV="1">
                <a:off x="1535435" y="1718324"/>
                <a:ext cx="3427920" cy="1483998"/>
              </a:xfrm>
              <a:prstGeom prst="bentConnector3">
                <a:avLst/>
              </a:prstGeom>
              <a:ln w="9525" cmpd="sng">
                <a:solidFill>
                  <a:srgbClr val="7F7F7F"/>
                </a:solidFill>
                <a:headEnd type="none"/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winkelte Verbindung 19"/>
              <p:cNvCxnSpPr>
                <a:stCxn id="37904" idx="3"/>
                <a:endCxn id="37895" idx="1"/>
              </p:cNvCxnSpPr>
              <p:nvPr/>
            </p:nvCxnSpPr>
            <p:spPr>
              <a:xfrm>
                <a:off x="1535435" y="3202322"/>
                <a:ext cx="3427920" cy="1396322"/>
              </a:xfrm>
              <a:prstGeom prst="bentConnector3">
                <a:avLst/>
              </a:prstGeom>
              <a:ln w="9525" cmpd="sng">
                <a:solidFill>
                  <a:srgbClr val="7F7F7F"/>
                </a:solidFill>
                <a:headEnd type="none"/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Picture 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3355" y="998324"/>
            <a:ext cx="1440000" cy="1440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27" name="Gruppierung 26"/>
          <p:cNvGrpSpPr/>
          <p:nvPr/>
        </p:nvGrpSpPr>
        <p:grpSpPr>
          <a:xfrm>
            <a:off x="2044101" y="2644709"/>
            <a:ext cx="2236798" cy="1797059"/>
            <a:chOff x="1803189" y="2784422"/>
            <a:chExt cx="2236798" cy="1797059"/>
          </a:xfrm>
        </p:grpSpPr>
        <p:pic>
          <p:nvPicPr>
            <p:cNvPr id="28" name="Picture 2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500298" y="2784422"/>
              <a:ext cx="869913" cy="873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Textfeld 1"/>
            <p:cNvSpPr txBox="1"/>
            <p:nvPr/>
          </p:nvSpPr>
          <p:spPr>
            <a:xfrm>
              <a:off x="1803189" y="3658151"/>
              <a:ext cx="2236798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CH" b="1" dirty="0" err="1" smtClean="0">
                  <a:solidFill>
                    <a:schemeClr val="accent3">
                      <a:lumMod val="50000"/>
                    </a:schemeClr>
                  </a:solidFill>
                </a:rPr>
                <a:t>gemeinsames</a:t>
              </a:r>
              <a:endParaRPr lang="fr-CH" b="1" dirty="0" smtClean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fr-CH" b="1" dirty="0" err="1" smtClean="0">
                  <a:solidFill>
                    <a:schemeClr val="accent3">
                      <a:lumMod val="50000"/>
                    </a:schemeClr>
                  </a:solidFill>
                </a:rPr>
                <a:t>neurobiologisches</a:t>
              </a:r>
              <a:endParaRPr lang="fr-CH" b="1" dirty="0" smtClean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fr-CH" b="1" dirty="0" smtClean="0">
                  <a:solidFill>
                    <a:schemeClr val="accent3">
                      <a:lumMod val="50000"/>
                    </a:schemeClr>
                  </a:solidFill>
                </a:rPr>
                <a:t>Substrat</a:t>
              </a:r>
              <a:r>
                <a:rPr lang="fr-CH" b="1" dirty="0" smtClean="0">
                  <a:solidFill>
                    <a:srgbClr val="633514"/>
                  </a:solidFill>
                </a:rPr>
                <a:t> ?</a:t>
              </a:r>
              <a:endParaRPr lang="fr-CH" b="1" dirty="0">
                <a:solidFill>
                  <a:srgbClr val="63351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9095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avec flèche 7"/>
          <p:cNvCxnSpPr>
            <a:endCxn id="1121282" idx="2"/>
          </p:cNvCxnSpPr>
          <p:nvPr/>
        </p:nvCxnSpPr>
        <p:spPr bwMode="auto">
          <a:xfrm rot="16200000" flipV="1">
            <a:off x="2141425" y="3570192"/>
            <a:ext cx="2847402" cy="134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pic>
        <p:nvPicPr>
          <p:cNvPr id="1121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285860"/>
            <a:ext cx="687409" cy="86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1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5500702"/>
            <a:ext cx="71738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23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623" y="5072074"/>
            <a:ext cx="463519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23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2154249"/>
            <a:ext cx="4214842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4"/>
          <p:cNvSpPr txBox="1"/>
          <p:nvPr/>
        </p:nvSpPr>
        <p:spPr>
          <a:xfrm>
            <a:off x="827584" y="6488668"/>
            <a:ext cx="80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Schultz, 2010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2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/>
          <p:cNvGrpSpPr/>
          <p:nvPr/>
        </p:nvGrpSpPr>
        <p:grpSpPr>
          <a:xfrm>
            <a:off x="2084532" y="1071546"/>
            <a:ext cx="5493978" cy="1357322"/>
            <a:chOff x="2084532" y="1071546"/>
            <a:chExt cx="5493978" cy="1357322"/>
          </a:xfrm>
        </p:grpSpPr>
        <p:pic>
          <p:nvPicPr>
            <p:cNvPr id="156680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 b="71252"/>
            <a:stretch>
              <a:fillRect/>
            </a:stretch>
          </p:blipFill>
          <p:spPr bwMode="auto">
            <a:xfrm>
              <a:off x="4286248" y="1071546"/>
              <a:ext cx="3292262" cy="135732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</p:pic>
        <p:sp>
          <p:nvSpPr>
            <p:cNvPr id="156683" name="Text Box 11"/>
            <p:cNvSpPr txBox="1">
              <a:spLocks noChangeArrowheads="1"/>
            </p:cNvSpPr>
            <p:nvPr/>
          </p:nvSpPr>
          <p:spPr bwMode="auto">
            <a:xfrm>
              <a:off x="2084532" y="1593241"/>
              <a:ext cx="2469461" cy="36933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buFont typeface="Symbol" pitchFamily="18" charset="2"/>
                <a:buNone/>
              </a:pPr>
              <a:r>
                <a:rPr lang="fr-CH" sz="1800" dirty="0" err="1" smtClean="0"/>
                <a:t>Keine</a:t>
              </a:r>
              <a:r>
                <a:rPr lang="fr-CH" sz="1800" dirty="0" smtClean="0"/>
                <a:t> </a:t>
              </a:r>
              <a:r>
                <a:rPr lang="fr-CH" sz="1800" dirty="0" err="1" smtClean="0"/>
                <a:t>Erwartung</a:t>
              </a:r>
              <a:endParaRPr lang="fr-CH" sz="1800" dirty="0"/>
            </a:p>
          </p:txBody>
        </p:sp>
      </p:grpSp>
      <p:grpSp>
        <p:nvGrpSpPr>
          <p:cNvPr id="3" name="Groupe 8"/>
          <p:cNvGrpSpPr/>
          <p:nvPr/>
        </p:nvGrpSpPr>
        <p:grpSpPr>
          <a:xfrm>
            <a:off x="1943775" y="2428868"/>
            <a:ext cx="5457151" cy="1439863"/>
            <a:chOff x="1943775" y="2428868"/>
            <a:chExt cx="5457151" cy="1439863"/>
          </a:xfrm>
        </p:grpSpPr>
        <p:pic>
          <p:nvPicPr>
            <p:cNvPr id="156681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 t="28748" b="37434"/>
            <a:stretch>
              <a:fillRect/>
            </a:stretch>
          </p:blipFill>
          <p:spPr bwMode="auto">
            <a:xfrm>
              <a:off x="4714876" y="2428868"/>
              <a:ext cx="2686050" cy="1439863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</p:pic>
        <p:sp>
          <p:nvSpPr>
            <p:cNvPr id="156684" name="Text Box 12"/>
            <p:cNvSpPr txBox="1">
              <a:spLocks noChangeArrowheads="1"/>
            </p:cNvSpPr>
            <p:nvPr/>
          </p:nvSpPr>
          <p:spPr bwMode="auto">
            <a:xfrm>
              <a:off x="1943775" y="2991833"/>
              <a:ext cx="2467342" cy="36933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buFont typeface="Symbol" pitchFamily="18" charset="2"/>
                <a:buNone/>
              </a:pPr>
              <a:r>
                <a:rPr lang="fr-CH" sz="1800" dirty="0" err="1" smtClean="0"/>
                <a:t>Erwartung</a:t>
              </a:r>
              <a:r>
                <a:rPr lang="fr-CH" sz="1800" dirty="0" smtClean="0"/>
                <a:t>, </a:t>
              </a:r>
              <a:r>
                <a:rPr lang="fr-CH" sz="1800" dirty="0" err="1" smtClean="0"/>
                <a:t>Belohnung</a:t>
              </a:r>
              <a:endParaRPr lang="fr-CH" sz="1800" dirty="0"/>
            </a:p>
          </p:txBody>
        </p:sp>
      </p:grpSp>
      <p:grpSp>
        <p:nvGrpSpPr>
          <p:cNvPr id="4" name="Groupe 9"/>
          <p:cNvGrpSpPr/>
          <p:nvPr/>
        </p:nvGrpSpPr>
        <p:grpSpPr>
          <a:xfrm>
            <a:off x="1299628" y="4071942"/>
            <a:ext cx="6101298" cy="1593850"/>
            <a:chOff x="1299628" y="4071942"/>
            <a:chExt cx="6101298" cy="1593850"/>
          </a:xfrm>
        </p:grpSpPr>
        <p:pic>
          <p:nvPicPr>
            <p:cNvPr id="156682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 t="62566"/>
            <a:stretch>
              <a:fillRect/>
            </a:stretch>
          </p:blipFill>
          <p:spPr bwMode="auto">
            <a:xfrm>
              <a:off x="4714876" y="4071942"/>
              <a:ext cx="2686050" cy="159385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</p:pic>
        <p:sp>
          <p:nvSpPr>
            <p:cNvPr id="156685" name="Text Box 13"/>
            <p:cNvSpPr txBox="1">
              <a:spLocks noChangeArrowheads="1"/>
            </p:cNvSpPr>
            <p:nvPr/>
          </p:nvSpPr>
          <p:spPr bwMode="auto">
            <a:xfrm>
              <a:off x="1299628" y="4711901"/>
              <a:ext cx="3082895" cy="36933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buFont typeface="Symbol" pitchFamily="18" charset="2"/>
                <a:buNone/>
              </a:pPr>
              <a:r>
                <a:rPr lang="fr-CH" sz="1800" dirty="0" err="1" smtClean="0"/>
                <a:t>Erwartung</a:t>
              </a:r>
              <a:r>
                <a:rPr lang="fr-CH" sz="1800" dirty="0" smtClean="0"/>
                <a:t>, </a:t>
              </a:r>
              <a:r>
                <a:rPr lang="fr-CH" sz="1800" dirty="0" err="1" smtClean="0"/>
                <a:t>keine</a:t>
              </a:r>
              <a:r>
                <a:rPr lang="fr-CH" sz="1800" dirty="0" smtClean="0"/>
                <a:t> </a:t>
              </a:r>
              <a:r>
                <a:rPr lang="fr-CH" sz="1800" dirty="0" err="1" smtClean="0"/>
                <a:t>Belohnung</a:t>
              </a:r>
              <a:endParaRPr lang="fr-CH" sz="1800" dirty="0"/>
            </a:p>
          </p:txBody>
        </p:sp>
      </p:grpSp>
      <p:sp>
        <p:nvSpPr>
          <p:cNvPr id="11" name="ZoneTexte 4"/>
          <p:cNvSpPr txBox="1"/>
          <p:nvPr/>
        </p:nvSpPr>
        <p:spPr>
          <a:xfrm>
            <a:off x="827584" y="6488668"/>
            <a:ext cx="8063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Schultz, 2010</a:t>
            </a:r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1468249" y="4653135"/>
            <a:ext cx="6674599" cy="1584175"/>
          </a:xfrm>
        </p:spPr>
        <p:txBody>
          <a:bodyPr/>
          <a:lstStyle/>
          <a:p>
            <a:r>
              <a:rPr lang="fr-CH" dirty="0" smtClean="0"/>
              <a:t>Kompetition der Schmerzen</a:t>
            </a:r>
            <a:endParaRPr lang="fr-CH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Chronischer Schmerz und NAcc</a:t>
            </a:r>
            <a:endParaRPr lang="fr-CH" dirty="0"/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9659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Baliki et al., 2010</a:t>
            </a:r>
            <a:endParaRPr lang="fr-CH" sz="800" dirty="0"/>
          </a:p>
        </p:txBody>
      </p:sp>
      <p:pic>
        <p:nvPicPr>
          <p:cNvPr id="2" name="Bild 1" descr="Kompetition Schmer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59596"/>
            <a:ext cx="6732240" cy="23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8411"/>
      </p:ext>
    </p:extLst>
  </p:cSld>
  <p:clrMapOvr>
    <a:masterClrMapping/>
  </p:clrMapOvr>
  <p:transition xmlns:p14="http://schemas.microsoft.com/office/powerpoint/2010/main" spd="slow" advTm="16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9525"/>
            <a:ext cx="7885112" cy="680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55043" name="Oval 3"/>
          <p:cNvSpPr>
            <a:spLocks noChangeArrowheads="1"/>
          </p:cNvSpPr>
          <p:nvPr/>
        </p:nvSpPr>
        <p:spPr bwMode="auto">
          <a:xfrm>
            <a:off x="3203575" y="3879850"/>
            <a:ext cx="288925" cy="358775"/>
          </a:xfrm>
          <a:prstGeom prst="ellipse">
            <a:avLst/>
          </a:prstGeom>
          <a:solidFill>
            <a:srgbClr val="BC00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CH"/>
          </a:p>
        </p:txBody>
      </p:sp>
      <p:cxnSp>
        <p:nvCxnSpPr>
          <p:cNvPr id="855044" name="AutoShape 4"/>
          <p:cNvCxnSpPr>
            <a:cxnSpLocks noChangeShapeType="1"/>
            <a:stCxn id="855045" idx="0"/>
            <a:endCxn id="855043" idx="4"/>
          </p:cNvCxnSpPr>
          <p:nvPr/>
        </p:nvCxnSpPr>
        <p:spPr bwMode="auto">
          <a:xfrm rot="5400000" flipH="1">
            <a:off x="3395663" y="4191000"/>
            <a:ext cx="2070100" cy="2165350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rgbClr val="BC0000"/>
            </a:solidFill>
            <a:round/>
            <a:headEnd/>
            <a:tailEnd/>
          </a:ln>
          <a:effectLst/>
        </p:spPr>
      </p:cxnSp>
      <p:sp>
        <p:nvSpPr>
          <p:cNvPr id="855045" name="Text Box 5"/>
          <p:cNvSpPr txBox="1">
            <a:spLocks noChangeArrowheads="1"/>
          </p:cNvSpPr>
          <p:nvPr/>
        </p:nvSpPr>
        <p:spPr bwMode="auto">
          <a:xfrm>
            <a:off x="5076825" y="6308725"/>
            <a:ext cx="873125" cy="33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71463" indent="-271463">
              <a:lnSpc>
                <a:spcPct val="90000"/>
              </a:lnSpc>
              <a:buSzTx/>
              <a:buFont typeface="Wingdings 3" pitchFamily="18" charset="2"/>
              <a:buNone/>
            </a:pPr>
            <a:r>
              <a:rPr lang="fr-CH"/>
              <a:t>output</a:t>
            </a:r>
            <a:endParaRPr lang="fr-FR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76375" y="2781300"/>
            <a:ext cx="1727200" cy="1277938"/>
            <a:chOff x="930" y="1752"/>
            <a:chExt cx="1088" cy="805"/>
          </a:xfrm>
        </p:grpSpPr>
        <p:sp>
          <p:nvSpPr>
            <p:cNvPr id="855047" name="Oval 7"/>
            <p:cNvSpPr>
              <a:spLocks noChangeArrowheads="1"/>
            </p:cNvSpPr>
            <p:nvPr/>
          </p:nvSpPr>
          <p:spPr bwMode="auto">
            <a:xfrm>
              <a:off x="930" y="1752"/>
              <a:ext cx="182" cy="226"/>
            </a:xfrm>
            <a:prstGeom prst="ellipse">
              <a:avLst/>
            </a:prstGeom>
            <a:solidFill>
              <a:srgbClr val="787628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cxnSp>
          <p:nvCxnSpPr>
            <p:cNvPr id="855048" name="AutoShape 8"/>
            <p:cNvCxnSpPr>
              <a:cxnSpLocks noChangeShapeType="1"/>
              <a:stCxn id="855047" idx="4"/>
              <a:endCxn id="855043" idx="2"/>
            </p:cNvCxnSpPr>
            <p:nvPr/>
          </p:nvCxnSpPr>
          <p:spPr bwMode="auto">
            <a:xfrm rot="16200000" flipH="1">
              <a:off x="1230" y="1769"/>
              <a:ext cx="579" cy="997"/>
            </a:xfrm>
            <a:prstGeom prst="curvedConnector2">
              <a:avLst/>
            </a:prstGeom>
            <a:noFill/>
            <a:ln w="76200">
              <a:solidFill>
                <a:srgbClr val="787628"/>
              </a:solidFill>
              <a:round/>
              <a:headEnd/>
              <a:tailEnd type="stealth" w="lg" len="lg"/>
            </a:ln>
            <a:effectLst/>
          </p:spPr>
        </p:cxn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835150" y="1773238"/>
            <a:ext cx="1512888" cy="2106612"/>
            <a:chOff x="1156" y="1117"/>
            <a:chExt cx="953" cy="1327"/>
          </a:xfrm>
        </p:grpSpPr>
        <p:sp>
          <p:nvSpPr>
            <p:cNvPr id="855050" name="Oval 10"/>
            <p:cNvSpPr>
              <a:spLocks noChangeArrowheads="1"/>
            </p:cNvSpPr>
            <p:nvPr/>
          </p:nvSpPr>
          <p:spPr bwMode="auto">
            <a:xfrm>
              <a:off x="1156" y="1117"/>
              <a:ext cx="182" cy="226"/>
            </a:xfrm>
            <a:prstGeom prst="ellipse">
              <a:avLst/>
            </a:prstGeom>
            <a:solidFill>
              <a:srgbClr val="787628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r-CH"/>
            </a:p>
          </p:txBody>
        </p:sp>
        <p:cxnSp>
          <p:nvCxnSpPr>
            <p:cNvPr id="855051" name="AutoShape 11"/>
            <p:cNvCxnSpPr>
              <a:cxnSpLocks noChangeShapeType="1"/>
              <a:stCxn id="855050" idx="6"/>
              <a:endCxn id="855043" idx="0"/>
            </p:cNvCxnSpPr>
            <p:nvPr/>
          </p:nvCxnSpPr>
          <p:spPr bwMode="auto">
            <a:xfrm>
              <a:off x="1338" y="1230"/>
              <a:ext cx="771" cy="1214"/>
            </a:xfrm>
            <a:prstGeom prst="curvedConnector2">
              <a:avLst/>
            </a:prstGeom>
            <a:noFill/>
            <a:ln w="76200">
              <a:solidFill>
                <a:srgbClr val="787628"/>
              </a:solidFill>
              <a:round/>
              <a:headEnd/>
              <a:tailEnd type="stealth" w="lg" len="lg"/>
            </a:ln>
            <a:effectLst/>
          </p:spPr>
        </p:cxnSp>
      </p:grpSp>
      <p:sp>
        <p:nvSpPr>
          <p:cNvPr id="855052" name="Oval 12"/>
          <p:cNvSpPr>
            <a:spLocks noChangeArrowheads="1"/>
          </p:cNvSpPr>
          <p:nvPr/>
        </p:nvSpPr>
        <p:spPr bwMode="auto">
          <a:xfrm>
            <a:off x="4859338" y="4652963"/>
            <a:ext cx="288925" cy="358775"/>
          </a:xfrm>
          <a:prstGeom prst="ellipse">
            <a:avLst/>
          </a:prstGeom>
          <a:solidFill>
            <a:srgbClr val="4137B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r-CH"/>
          </a:p>
        </p:txBody>
      </p:sp>
      <p:cxnSp>
        <p:nvCxnSpPr>
          <p:cNvPr id="855053" name="AutoShape 13"/>
          <p:cNvCxnSpPr>
            <a:cxnSpLocks noChangeShapeType="1"/>
            <a:stCxn id="855052" idx="1"/>
            <a:endCxn id="855043" idx="6"/>
          </p:cNvCxnSpPr>
          <p:nvPr/>
        </p:nvCxnSpPr>
        <p:spPr bwMode="auto">
          <a:xfrm flipH="1" flipV="1">
            <a:off x="3492500" y="4059238"/>
            <a:ext cx="1409700" cy="646112"/>
          </a:xfrm>
          <a:prstGeom prst="straightConnector1">
            <a:avLst/>
          </a:prstGeom>
          <a:noFill/>
          <a:ln w="76200">
            <a:solidFill>
              <a:srgbClr val="4137BF"/>
            </a:solidFill>
            <a:round/>
            <a:headEnd/>
            <a:tailEnd type="stealth" w="lg" len="lg"/>
          </a:ln>
          <a:effectLst/>
        </p:spPr>
      </p:cxnSp>
      <p:sp>
        <p:nvSpPr>
          <p:cNvPr id="855054" name="Text Box 14"/>
          <p:cNvSpPr txBox="1">
            <a:spLocks noChangeArrowheads="1"/>
          </p:cNvSpPr>
          <p:nvPr/>
        </p:nvSpPr>
        <p:spPr bwMode="auto">
          <a:xfrm>
            <a:off x="2057400" y="4365625"/>
            <a:ext cx="955675" cy="420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71463" indent="-271463">
              <a:lnSpc>
                <a:spcPct val="90000"/>
              </a:lnSpc>
              <a:buSzTx/>
              <a:buFont typeface="Wingdings 3" pitchFamily="18" charset="2"/>
              <a:buNone/>
            </a:pPr>
            <a:r>
              <a:rPr lang="fr-CH" sz="2400" b="1"/>
              <a:t>NAcc</a:t>
            </a:r>
            <a:endParaRPr lang="fr-FR" sz="2400" b="1"/>
          </a:p>
        </p:txBody>
      </p:sp>
      <p:sp>
        <p:nvSpPr>
          <p:cNvPr id="855055" name="Text Box 15"/>
          <p:cNvSpPr txBox="1">
            <a:spLocks noChangeArrowheads="1"/>
          </p:cNvSpPr>
          <p:nvPr/>
        </p:nvSpPr>
        <p:spPr bwMode="auto">
          <a:xfrm>
            <a:off x="788988" y="2060575"/>
            <a:ext cx="746125" cy="420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71463" indent="-271463">
              <a:lnSpc>
                <a:spcPct val="90000"/>
              </a:lnSpc>
              <a:buSzTx/>
              <a:buFont typeface="Wingdings 3" pitchFamily="18" charset="2"/>
              <a:buNone/>
            </a:pPr>
            <a:r>
              <a:rPr lang="fr-CH" sz="2400" b="1"/>
              <a:t>PFC</a:t>
            </a:r>
            <a:endParaRPr lang="fr-FR" sz="2400" b="1"/>
          </a:p>
        </p:txBody>
      </p:sp>
      <p:sp>
        <p:nvSpPr>
          <p:cNvPr id="855056" name="Text Box 16"/>
          <p:cNvSpPr txBox="1">
            <a:spLocks noChangeArrowheads="1"/>
          </p:cNvSpPr>
          <p:nvPr/>
        </p:nvSpPr>
        <p:spPr bwMode="auto">
          <a:xfrm>
            <a:off x="5360988" y="4581525"/>
            <a:ext cx="819150" cy="420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71463" indent="-271463">
              <a:lnSpc>
                <a:spcPct val="90000"/>
              </a:lnSpc>
              <a:buSzTx/>
              <a:buFont typeface="Wingdings 3" pitchFamily="18" charset="2"/>
              <a:buNone/>
            </a:pPr>
            <a:r>
              <a:rPr lang="fr-CH" sz="2400" b="1"/>
              <a:t>VTA</a:t>
            </a:r>
            <a:endParaRPr lang="fr-FR" sz="2400" b="1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250825" y="5289550"/>
            <a:ext cx="1266825" cy="257175"/>
            <a:chOff x="158" y="3332"/>
            <a:chExt cx="798" cy="162"/>
          </a:xfrm>
        </p:grpSpPr>
        <p:sp>
          <p:nvSpPr>
            <p:cNvPr id="855058" name="Line 18"/>
            <p:cNvSpPr>
              <a:spLocks noChangeShapeType="1"/>
            </p:cNvSpPr>
            <p:nvPr/>
          </p:nvSpPr>
          <p:spPr bwMode="auto">
            <a:xfrm>
              <a:off x="158" y="3413"/>
              <a:ext cx="363" cy="0"/>
            </a:xfrm>
            <a:prstGeom prst="line">
              <a:avLst/>
            </a:prstGeom>
            <a:noFill/>
            <a:ln w="76200">
              <a:solidFill>
                <a:srgbClr val="BC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CH"/>
            </a:p>
          </p:txBody>
        </p:sp>
        <p:sp>
          <p:nvSpPr>
            <p:cNvPr id="855059" name="Text Box 19"/>
            <p:cNvSpPr txBox="1">
              <a:spLocks noChangeArrowheads="1"/>
            </p:cNvSpPr>
            <p:nvPr/>
          </p:nvSpPr>
          <p:spPr bwMode="auto">
            <a:xfrm>
              <a:off x="567" y="3332"/>
              <a:ext cx="389" cy="1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71463" indent="-271463">
                <a:lnSpc>
                  <a:spcPct val="90000"/>
                </a:lnSpc>
                <a:buSzTx/>
                <a:buFont typeface="Wingdings 3" pitchFamily="18" charset="2"/>
                <a:buNone/>
              </a:pPr>
              <a:r>
                <a:rPr lang="fr-CH" sz="1200">
                  <a:solidFill>
                    <a:srgbClr val="BC0000"/>
                  </a:solidFill>
                </a:rPr>
                <a:t>GABA</a:t>
              </a:r>
              <a:endParaRPr lang="fr-FR" sz="1200">
                <a:solidFill>
                  <a:srgbClr val="BC0000"/>
                </a:solidFill>
              </a:endParaRP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50825" y="5548313"/>
            <a:ext cx="1535113" cy="257175"/>
            <a:chOff x="158" y="3495"/>
            <a:chExt cx="967" cy="162"/>
          </a:xfrm>
        </p:grpSpPr>
        <p:sp>
          <p:nvSpPr>
            <p:cNvPr id="855061" name="Line 21"/>
            <p:cNvSpPr>
              <a:spLocks noChangeShapeType="1"/>
            </p:cNvSpPr>
            <p:nvPr/>
          </p:nvSpPr>
          <p:spPr bwMode="auto">
            <a:xfrm>
              <a:off x="158" y="3576"/>
              <a:ext cx="363" cy="0"/>
            </a:xfrm>
            <a:prstGeom prst="line">
              <a:avLst/>
            </a:prstGeom>
            <a:noFill/>
            <a:ln w="76200">
              <a:solidFill>
                <a:srgbClr val="4137BF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CH"/>
            </a:p>
          </p:txBody>
        </p:sp>
        <p:sp>
          <p:nvSpPr>
            <p:cNvPr id="855062" name="Text Box 22"/>
            <p:cNvSpPr txBox="1">
              <a:spLocks noChangeArrowheads="1"/>
            </p:cNvSpPr>
            <p:nvPr/>
          </p:nvSpPr>
          <p:spPr bwMode="auto">
            <a:xfrm>
              <a:off x="567" y="3495"/>
              <a:ext cx="558" cy="1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71463" indent="-271463">
                <a:lnSpc>
                  <a:spcPct val="90000"/>
                </a:lnSpc>
                <a:buSzTx/>
                <a:buFont typeface="Wingdings 3" pitchFamily="18" charset="2"/>
                <a:buNone/>
              </a:pPr>
              <a:r>
                <a:rPr lang="fr-CH" sz="1200">
                  <a:solidFill>
                    <a:srgbClr val="4137BF"/>
                  </a:solidFill>
                </a:rPr>
                <a:t>Dopamine</a:t>
              </a:r>
              <a:endParaRPr lang="fr-FR" sz="1200">
                <a:solidFill>
                  <a:srgbClr val="4137BF"/>
                </a:solidFill>
              </a:endParaRPr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250825" y="5805488"/>
            <a:ext cx="1558925" cy="257175"/>
            <a:chOff x="158" y="3657"/>
            <a:chExt cx="982" cy="162"/>
          </a:xfrm>
        </p:grpSpPr>
        <p:sp>
          <p:nvSpPr>
            <p:cNvPr id="855064" name="Line 24"/>
            <p:cNvSpPr>
              <a:spLocks noChangeShapeType="1"/>
            </p:cNvSpPr>
            <p:nvPr/>
          </p:nvSpPr>
          <p:spPr bwMode="auto">
            <a:xfrm>
              <a:off x="158" y="3738"/>
              <a:ext cx="363" cy="0"/>
            </a:xfrm>
            <a:prstGeom prst="line">
              <a:avLst/>
            </a:prstGeom>
            <a:noFill/>
            <a:ln w="76200">
              <a:solidFill>
                <a:srgbClr val="787628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fr-CH"/>
            </a:p>
          </p:txBody>
        </p:sp>
        <p:sp>
          <p:nvSpPr>
            <p:cNvPr id="855065" name="Text Box 25"/>
            <p:cNvSpPr txBox="1">
              <a:spLocks noChangeArrowheads="1"/>
            </p:cNvSpPr>
            <p:nvPr/>
          </p:nvSpPr>
          <p:spPr bwMode="auto">
            <a:xfrm>
              <a:off x="569" y="3657"/>
              <a:ext cx="571" cy="1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71463" indent="-271463" algn="l">
                <a:lnSpc>
                  <a:spcPct val="90000"/>
                </a:lnSpc>
                <a:buSzTx/>
                <a:buFont typeface="Wingdings 3" pitchFamily="18" charset="2"/>
                <a:buNone/>
              </a:pPr>
              <a:r>
                <a:rPr lang="fr-CH" sz="1200">
                  <a:solidFill>
                    <a:srgbClr val="787628"/>
                  </a:solidFill>
                </a:rPr>
                <a:t>Glutamate</a:t>
              </a:r>
              <a:endParaRPr lang="fr-FR" sz="1200">
                <a:solidFill>
                  <a:srgbClr val="787628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5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5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5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55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5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55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55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5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55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5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5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5043" grpId="0" animBg="1"/>
      <p:bldP spid="855045" grpId="0"/>
      <p:bldP spid="855052" grpId="0" animBg="1"/>
      <p:bldP spid="855054" grpId="0"/>
      <p:bldP spid="855055" grpId="0"/>
      <p:bldP spid="85505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1468249" y="4653135"/>
            <a:ext cx="6674599" cy="1584175"/>
          </a:xfrm>
        </p:spPr>
        <p:txBody>
          <a:bodyPr/>
          <a:lstStyle/>
          <a:p>
            <a:r>
              <a:rPr lang="fr-CH" dirty="0" smtClean="0"/>
              <a:t>Konnektivität Kontrollpersonen vs Schmerzpatienten</a:t>
            </a:r>
          </a:p>
          <a:p>
            <a:endParaRPr lang="fr-CH" dirty="0"/>
          </a:p>
          <a:p>
            <a:r>
              <a:rPr lang="fr-CH" dirty="0" smtClean="0"/>
              <a:t>Konnektivität prädiktiv für Chronifizierung</a:t>
            </a:r>
            <a:endParaRPr lang="fr-CH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Chronischer Schmerz und NAcc</a:t>
            </a:r>
            <a:endParaRPr lang="fr-CH" dirty="0"/>
          </a:p>
        </p:txBody>
      </p:sp>
      <p:sp>
        <p:nvSpPr>
          <p:cNvPr id="6" name="ZoneTexte 4"/>
          <p:cNvSpPr txBox="1"/>
          <p:nvPr/>
        </p:nvSpPr>
        <p:spPr>
          <a:xfrm>
            <a:off x="827584" y="6488668"/>
            <a:ext cx="17966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Baliki et al., 2010; Baliki et al., 2013</a:t>
            </a:r>
            <a:endParaRPr lang="fr-CH" sz="800" dirty="0"/>
          </a:p>
        </p:txBody>
      </p:sp>
      <p:grpSp>
        <p:nvGrpSpPr>
          <p:cNvPr id="9" name="Gruppierung 8"/>
          <p:cNvGrpSpPr/>
          <p:nvPr/>
        </p:nvGrpSpPr>
        <p:grpSpPr>
          <a:xfrm>
            <a:off x="1331640" y="1739431"/>
            <a:ext cx="2273888" cy="2165474"/>
            <a:chOff x="1331640" y="1739431"/>
            <a:chExt cx="2273888" cy="2165474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640" y="1739431"/>
              <a:ext cx="2273888" cy="2006848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1719401" y="3643295"/>
              <a:ext cx="13602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100" b="1" dirty="0" smtClean="0"/>
                <a:t>Kontrollpersonen</a:t>
              </a:r>
              <a:endParaRPr lang="fr-CH" sz="1100" b="1" dirty="0"/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4283968" y="1903342"/>
            <a:ext cx="2324600" cy="2003292"/>
            <a:chOff x="4283968" y="1903342"/>
            <a:chExt cx="2324600" cy="2003292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7984" y="1903342"/>
              <a:ext cx="2088232" cy="1732628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4283968" y="3645024"/>
              <a:ext cx="23246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100" b="1" dirty="0" smtClean="0"/>
                <a:t>chronifizierte Schmerzpatienten</a:t>
              </a:r>
              <a:endParaRPr lang="fr-CH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21059161"/>
      </p:ext>
    </p:extLst>
  </p:cSld>
  <p:clrMapOvr>
    <a:masterClrMapping/>
  </p:clrMapOvr>
  <p:transition xmlns:p14="http://schemas.microsoft.com/office/powerpoint/2010/main" spd="slow" advTm="16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57325" y="630238"/>
            <a:ext cx="7329517" cy="1143000"/>
          </a:xfrm>
        </p:spPr>
        <p:txBody>
          <a:bodyPr/>
          <a:lstStyle/>
          <a:p>
            <a:r>
              <a:rPr lang="fr-CH" dirty="0" smtClean="0"/>
              <a:t>Veränderung neuronaler Konnektivität</a:t>
            </a:r>
            <a:endParaRPr lang="fr-CH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73" y="2132856"/>
            <a:ext cx="6444208" cy="36543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27584" y="6488668"/>
            <a:ext cx="10402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Leuber et al., 2010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val="4027268906"/>
      </p:ext>
    </p:extLst>
  </p:cSld>
  <p:clrMapOvr>
    <a:masterClrMapping/>
  </p:clrMapOvr>
  <p:transition xmlns:p14="http://schemas.microsoft.com/office/powerpoint/2010/main" spd="slow" advTm="16000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57325" y="630238"/>
            <a:ext cx="7258079" cy="1143000"/>
          </a:xfrm>
        </p:spPr>
        <p:txBody>
          <a:bodyPr/>
          <a:lstStyle/>
          <a:p>
            <a:r>
              <a:rPr lang="fr-CH" dirty="0" smtClean="0"/>
              <a:t>Veränderung neuronaler Konnektivität</a:t>
            </a:r>
            <a:endParaRPr lang="fr-CH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348880"/>
            <a:ext cx="2527300" cy="3390900"/>
          </a:xfrm>
          <a:prstGeom prst="rect">
            <a:avLst/>
          </a:prstGeom>
        </p:spPr>
      </p:pic>
      <p:sp>
        <p:nvSpPr>
          <p:cNvPr id="10" name="ZoneTexte 4"/>
          <p:cNvSpPr txBox="1"/>
          <p:nvPr/>
        </p:nvSpPr>
        <p:spPr>
          <a:xfrm>
            <a:off x="827584" y="6488668"/>
            <a:ext cx="11542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Robinson et al., 2001</a:t>
            </a:r>
            <a:endParaRPr lang="fr-CH" sz="8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7325" y="2329830"/>
            <a:ext cx="254317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323035"/>
      </p:ext>
    </p:extLst>
  </p:cSld>
  <p:clrMapOvr>
    <a:masterClrMapping/>
  </p:clrMapOvr>
  <p:transition xmlns:p14="http://schemas.microsoft.com/office/powerpoint/2010/main" spd="slow" advTm="16000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fr-CH" dirty="0" smtClean="0"/>
              <a:t>Sucht und psychosomatische Störungen mit (teilweise) ähnlicher Phänomenologie</a:t>
            </a:r>
          </a:p>
          <a:p>
            <a:pPr>
              <a:lnSpc>
                <a:spcPct val="130000"/>
              </a:lnSpc>
            </a:pPr>
            <a:r>
              <a:rPr lang="fr-CH" dirty="0" smtClean="0"/>
              <a:t>Aktivierung des mesolimbischen Verstärkungssystems in Rahmen beider Störungsgruppen involviert</a:t>
            </a:r>
            <a:endParaRPr lang="fr-CH" dirty="0"/>
          </a:p>
          <a:p>
            <a:pPr>
              <a:lnSpc>
                <a:spcPct val="130000"/>
              </a:lnSpc>
            </a:pPr>
            <a:r>
              <a:rPr lang="fr-CH" dirty="0" smtClean="0"/>
              <a:t>Sowohl psychosomatische Störungen als auch Sucht aus Evolution erklärbar</a:t>
            </a:r>
          </a:p>
          <a:p>
            <a:pPr lvl="1">
              <a:lnSpc>
                <a:spcPct val="130000"/>
              </a:lnSpc>
            </a:pPr>
            <a:r>
              <a:rPr lang="fr-CH" i="1" dirty="0" smtClean="0"/>
              <a:t>unangepasste Anpassung</a:t>
            </a:r>
          </a:p>
          <a:p>
            <a:pPr>
              <a:lnSpc>
                <a:spcPct val="130000"/>
              </a:lnSpc>
            </a:pPr>
            <a:r>
              <a:rPr lang="fr-CH" dirty="0" smtClean="0"/>
              <a:t>Psychotherapie involviert gleiche Mechanismen</a:t>
            </a:r>
          </a:p>
          <a:p>
            <a:pPr lvl="1">
              <a:lnSpc>
                <a:spcPct val="130000"/>
              </a:lnSpc>
            </a:pPr>
            <a:r>
              <a:rPr lang="fr-CH" dirty="0" smtClean="0"/>
              <a:t>Menschliche Interaktion </a:t>
            </a:r>
          </a:p>
          <a:p>
            <a:pPr lvl="1">
              <a:lnSpc>
                <a:spcPct val="130000"/>
              </a:lnSpc>
            </a:pPr>
            <a:r>
              <a:rPr lang="fr-CH" dirty="0" smtClean="0"/>
              <a:t>Kompetition therapeutische vs </a:t>
            </a:r>
            <a:r>
              <a:rPr lang="fr-CH" i="1" dirty="0" smtClean="0"/>
              <a:t>pathogene</a:t>
            </a:r>
            <a:r>
              <a:rPr lang="fr-CH" dirty="0" smtClean="0"/>
              <a:t> Automatismen</a:t>
            </a:r>
          </a:p>
          <a:p>
            <a:pPr>
              <a:lnSpc>
                <a:spcPct val="130000"/>
              </a:lnSpc>
            </a:pPr>
            <a:endParaRPr lang="fr-CH" dirty="0" smtClean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457325" y="630238"/>
            <a:ext cx="7147123" cy="1143000"/>
          </a:xfrm>
        </p:spPr>
        <p:txBody>
          <a:bodyPr/>
          <a:lstStyle/>
          <a:p>
            <a:r>
              <a:rPr lang="fr-CH" dirty="0" smtClean="0"/>
              <a:t>Schlussfolgerungen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3527153"/>
      </p:ext>
    </p:extLst>
  </p:cSld>
  <p:clrMapOvr>
    <a:masterClrMapping/>
  </p:clrMapOvr>
  <p:transition xmlns:p14="http://schemas.microsoft.com/office/powerpoint/2010/main" spd="slow" advTm="16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CH" sz="2000" dirty="0" smtClean="0"/>
              <a:t>Definition der Sucht</a:t>
            </a:r>
          </a:p>
          <a:p>
            <a:pPr>
              <a:lnSpc>
                <a:spcPct val="150000"/>
              </a:lnSpc>
            </a:pPr>
            <a:r>
              <a:rPr lang="fr-CH" sz="2000" dirty="0" smtClean="0"/>
              <a:t>Phänomenologie der Sucht</a:t>
            </a:r>
          </a:p>
          <a:p>
            <a:pPr>
              <a:lnSpc>
                <a:spcPct val="150000"/>
              </a:lnSpc>
            </a:pPr>
            <a:r>
              <a:rPr lang="fr-CH" sz="2000" dirty="0" smtClean="0"/>
              <a:t>Neurobiologie der Sucht</a:t>
            </a:r>
          </a:p>
          <a:p>
            <a:pPr lvl="1">
              <a:lnSpc>
                <a:spcPct val="150000"/>
              </a:lnSpc>
            </a:pPr>
            <a:r>
              <a:rPr lang="fr-CH" sz="2000" dirty="0" smtClean="0"/>
              <a:t>Aktivität des mesolimbischen dopaminergen Systems</a:t>
            </a:r>
          </a:p>
          <a:p>
            <a:pPr>
              <a:lnSpc>
                <a:spcPct val="150000"/>
              </a:lnSpc>
            </a:pPr>
            <a:r>
              <a:rPr lang="fr-CH" sz="2000" dirty="0" smtClean="0"/>
              <a:t>Verstärkersystem und psychosomatische Erkrankungen?</a:t>
            </a:r>
            <a:endParaRPr lang="fr-CH" sz="20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457325" y="630238"/>
            <a:ext cx="7147123" cy="1143000"/>
          </a:xfrm>
        </p:spPr>
        <p:txBody>
          <a:bodyPr/>
          <a:lstStyle/>
          <a:p>
            <a:r>
              <a:rPr lang="fr-CH" dirty="0" smtClean="0"/>
              <a:t>Agenda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392688053"/>
      </p:ext>
    </p:extLst>
  </p:cSld>
  <p:clrMapOvr>
    <a:masterClrMapping/>
  </p:clrMapOvr>
  <p:transition xmlns:p14="http://schemas.microsoft.com/office/powerpoint/2010/main" spd="slow" advTm="16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Text Box 2"/>
          <p:cNvSpPr txBox="1">
            <a:spLocks noChangeArrowheads="1"/>
          </p:cNvSpPr>
          <p:nvPr/>
        </p:nvSpPr>
        <p:spPr bwMode="auto">
          <a:xfrm>
            <a:off x="1242466" y="1600200"/>
            <a:ext cx="2050561" cy="461665"/>
          </a:xfrm>
          <a:prstGeom prst="rect">
            <a:avLst/>
          </a:prstGeom>
          <a:solidFill>
            <a:srgbClr val="688E3E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2400" dirty="0" err="1" smtClean="0">
                <a:solidFill>
                  <a:schemeClr val="bg1"/>
                </a:solidFill>
              </a:rPr>
              <a:t>Abhängigkeit</a:t>
            </a:r>
            <a:endParaRPr lang="fr-CH" sz="2400" dirty="0">
              <a:solidFill>
                <a:schemeClr val="bg1"/>
              </a:solidFill>
            </a:endParaRPr>
          </a:p>
        </p:txBody>
      </p:sp>
      <p:sp>
        <p:nvSpPr>
          <p:cNvPr id="680963" name="Text Box 3"/>
          <p:cNvSpPr txBox="1">
            <a:spLocks noChangeArrowheads="1"/>
          </p:cNvSpPr>
          <p:nvPr/>
        </p:nvSpPr>
        <p:spPr bwMode="auto">
          <a:xfrm>
            <a:off x="4675679" y="1600200"/>
            <a:ext cx="1015022" cy="461665"/>
          </a:xfrm>
          <a:prstGeom prst="rect">
            <a:avLst/>
          </a:prstGeom>
          <a:solidFill>
            <a:srgbClr val="913417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2400" dirty="0" err="1" smtClean="0">
                <a:solidFill>
                  <a:schemeClr val="bg1"/>
                </a:solidFill>
              </a:rPr>
              <a:t>Sucht</a:t>
            </a:r>
            <a:endParaRPr lang="fr-CH" sz="2400" dirty="0">
              <a:solidFill>
                <a:schemeClr val="bg1"/>
              </a:solidFill>
            </a:endParaRPr>
          </a:p>
        </p:txBody>
      </p:sp>
      <p:cxnSp>
        <p:nvCxnSpPr>
          <p:cNvPr id="680964" name="AutoShape 4"/>
          <p:cNvCxnSpPr>
            <a:cxnSpLocks noChangeShapeType="1"/>
            <a:stCxn id="680962" idx="3"/>
            <a:endCxn id="680963" idx="1"/>
          </p:cNvCxnSpPr>
          <p:nvPr/>
        </p:nvCxnSpPr>
        <p:spPr bwMode="auto">
          <a:xfrm>
            <a:off x="3293027" y="1831033"/>
            <a:ext cx="1382652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sp>
        <p:nvSpPr>
          <p:cNvPr id="680965" name="Text Box 5"/>
          <p:cNvSpPr txBox="1">
            <a:spLocks noChangeArrowheads="1"/>
          </p:cNvSpPr>
          <p:nvPr/>
        </p:nvSpPr>
        <p:spPr bwMode="auto">
          <a:xfrm>
            <a:off x="2549525" y="5464175"/>
            <a:ext cx="13885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2400" dirty="0" err="1" smtClean="0"/>
              <a:t>Toleranz</a:t>
            </a:r>
            <a:endParaRPr lang="fr-CH" sz="2400" dirty="0"/>
          </a:p>
        </p:txBody>
      </p:sp>
      <p:sp>
        <p:nvSpPr>
          <p:cNvPr id="680966" name="Rectangle 6"/>
          <p:cNvSpPr>
            <a:spLocks noChangeArrowheads="1"/>
          </p:cNvSpPr>
          <p:nvPr/>
        </p:nvSpPr>
        <p:spPr bwMode="auto">
          <a:xfrm>
            <a:off x="6178550" y="5464175"/>
            <a:ext cx="1151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2400" dirty="0" err="1" smtClean="0"/>
              <a:t>Entzug</a:t>
            </a:r>
            <a:endParaRPr lang="fr-CH" sz="2400" dirty="0"/>
          </a:p>
        </p:txBody>
      </p:sp>
      <p:pic>
        <p:nvPicPr>
          <p:cNvPr id="68096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213100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809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3213100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8096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213100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8097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3214688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8097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50" y="3214688"/>
            <a:ext cx="471487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680972" name="Group 12"/>
          <p:cNvGrpSpPr>
            <a:grpSpLocks/>
          </p:cNvGrpSpPr>
          <p:nvPr/>
        </p:nvGrpSpPr>
        <p:grpSpPr bwMode="auto">
          <a:xfrm>
            <a:off x="5724525" y="3536950"/>
            <a:ext cx="1347788" cy="1835150"/>
            <a:chOff x="3606" y="2228"/>
            <a:chExt cx="849" cy="1156"/>
          </a:xfrm>
        </p:grpSpPr>
        <p:pic>
          <p:nvPicPr>
            <p:cNvPr id="680973" name="Picture 13" descr="Sans tit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26" y="2614"/>
              <a:ext cx="329" cy="544"/>
            </a:xfrm>
            <a:prstGeom prst="rect">
              <a:avLst/>
            </a:prstGeom>
            <a:noFill/>
          </p:spPr>
        </p:pic>
        <p:cxnSp>
          <p:nvCxnSpPr>
            <p:cNvPr id="680974" name="AutoShape 14"/>
            <p:cNvCxnSpPr>
              <a:cxnSpLocks noChangeShapeType="1"/>
            </p:cNvCxnSpPr>
            <p:nvPr/>
          </p:nvCxnSpPr>
          <p:spPr bwMode="auto">
            <a:xfrm>
              <a:off x="4291" y="3158"/>
              <a:ext cx="0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680975" name="AutoShape 15"/>
            <p:cNvCxnSpPr>
              <a:cxnSpLocks noChangeShapeType="1"/>
            </p:cNvCxnSpPr>
            <p:nvPr/>
          </p:nvCxnSpPr>
          <p:spPr bwMode="auto">
            <a:xfrm>
              <a:off x="3606" y="2228"/>
              <a:ext cx="685" cy="386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</p:cxnSp>
      </p:grpSp>
      <p:cxnSp>
        <p:nvCxnSpPr>
          <p:cNvPr id="680976" name="AutoShape 16"/>
          <p:cNvCxnSpPr>
            <a:cxnSpLocks noChangeShapeType="1"/>
            <a:stCxn id="680962" idx="2"/>
          </p:cNvCxnSpPr>
          <p:nvPr/>
        </p:nvCxnSpPr>
        <p:spPr bwMode="auto">
          <a:xfrm rot="16200000" flipH="1">
            <a:off x="2220119" y="2105819"/>
            <a:ext cx="1157288" cy="1060450"/>
          </a:xfrm>
          <a:prstGeom prst="curvedConnector3">
            <a:avLst>
              <a:gd name="adj1" fmla="val 4993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80977" name="Rectangle 17"/>
          <p:cNvSpPr>
            <a:spLocks noChangeArrowheads="1"/>
          </p:cNvSpPr>
          <p:nvPr/>
        </p:nvSpPr>
        <p:spPr bwMode="auto">
          <a:xfrm>
            <a:off x="5686425" y="3214688"/>
            <a:ext cx="2305050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cxnSp>
        <p:nvCxnSpPr>
          <p:cNvPr id="680978" name="AutoShape 18"/>
          <p:cNvCxnSpPr>
            <a:cxnSpLocks noChangeShapeType="1"/>
            <a:stCxn id="680962" idx="2"/>
            <a:endCxn id="680977" idx="0"/>
          </p:cNvCxnSpPr>
          <p:nvPr/>
        </p:nvCxnSpPr>
        <p:spPr bwMode="auto">
          <a:xfrm rot="16200000" flipH="1">
            <a:off x="3975100" y="350838"/>
            <a:ext cx="1157288" cy="4570412"/>
          </a:xfrm>
          <a:prstGeom prst="curvedConnector3">
            <a:avLst>
              <a:gd name="adj1" fmla="val 4993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680979" name="Picture 19" descr="parachiute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83288" y="1660525"/>
            <a:ext cx="2476500" cy="2847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823871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8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8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8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8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8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8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8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8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8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8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8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8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80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80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80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80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80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80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962" grpId="0" animBg="1" autoUpdateAnimBg="0"/>
      <p:bldP spid="680962" grpId="1" animBg="1"/>
      <p:bldP spid="680963" grpId="0" animBg="1" autoUpdateAnimBg="0"/>
      <p:bldP spid="680963" grpId="1" animBg="1"/>
      <p:bldP spid="680965" grpId="0"/>
      <p:bldP spid="680966" grpId="0"/>
      <p:bldP spid="680977" grpId="0" animBg="1"/>
      <p:bldP spid="68097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Text Box 2"/>
          <p:cNvSpPr txBox="1">
            <a:spLocks noChangeArrowheads="1"/>
          </p:cNvSpPr>
          <p:nvPr/>
        </p:nvSpPr>
        <p:spPr bwMode="auto">
          <a:xfrm>
            <a:off x="1242466" y="1600200"/>
            <a:ext cx="2050561" cy="461665"/>
          </a:xfrm>
          <a:prstGeom prst="rect">
            <a:avLst/>
          </a:prstGeom>
          <a:solidFill>
            <a:srgbClr val="688E3E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2400" dirty="0" err="1" smtClean="0">
                <a:solidFill>
                  <a:schemeClr val="bg1"/>
                </a:solidFill>
              </a:rPr>
              <a:t>Abhängigkeit</a:t>
            </a:r>
            <a:endParaRPr lang="fr-CH" sz="2400" dirty="0">
              <a:solidFill>
                <a:schemeClr val="bg1"/>
              </a:solidFill>
            </a:endParaRPr>
          </a:p>
        </p:txBody>
      </p:sp>
      <p:sp>
        <p:nvSpPr>
          <p:cNvPr id="681987" name="Text Box 3"/>
          <p:cNvSpPr txBox="1">
            <a:spLocks noChangeArrowheads="1"/>
          </p:cNvSpPr>
          <p:nvPr/>
        </p:nvSpPr>
        <p:spPr bwMode="auto">
          <a:xfrm>
            <a:off x="4675679" y="1600200"/>
            <a:ext cx="1015022" cy="461665"/>
          </a:xfrm>
          <a:prstGeom prst="rect">
            <a:avLst/>
          </a:prstGeom>
          <a:solidFill>
            <a:srgbClr val="913417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2400" dirty="0" err="1" smtClean="0">
                <a:solidFill>
                  <a:schemeClr val="bg1"/>
                </a:solidFill>
              </a:rPr>
              <a:t>Sucht</a:t>
            </a:r>
            <a:endParaRPr lang="fr-CH" sz="2400" dirty="0">
              <a:solidFill>
                <a:schemeClr val="bg1"/>
              </a:solidFill>
            </a:endParaRPr>
          </a:p>
        </p:txBody>
      </p:sp>
      <p:cxnSp>
        <p:nvCxnSpPr>
          <p:cNvPr id="681988" name="AutoShape 4"/>
          <p:cNvCxnSpPr>
            <a:cxnSpLocks noChangeShapeType="1"/>
            <a:stCxn id="681986" idx="3"/>
            <a:endCxn id="681987" idx="1"/>
          </p:cNvCxnSpPr>
          <p:nvPr/>
        </p:nvCxnSpPr>
        <p:spPr bwMode="auto">
          <a:xfrm>
            <a:off x="3293027" y="1831033"/>
            <a:ext cx="1382652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81989" name="AutoShape 5"/>
          <p:cNvCxnSpPr>
            <a:cxnSpLocks noChangeShapeType="1"/>
            <a:stCxn id="681987" idx="2"/>
          </p:cNvCxnSpPr>
          <p:nvPr/>
        </p:nvCxnSpPr>
        <p:spPr bwMode="auto">
          <a:xfrm rot="16200000" flipH="1">
            <a:off x="4969520" y="2275535"/>
            <a:ext cx="430510" cy="317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81990" name="Rectangle 6"/>
          <p:cNvSpPr>
            <a:spLocks noChangeArrowheads="1"/>
          </p:cNvSpPr>
          <p:nvPr/>
        </p:nvSpPr>
        <p:spPr bwMode="auto">
          <a:xfrm>
            <a:off x="684213" y="3213100"/>
            <a:ext cx="44640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2563" indent="-182563" algn="l"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2000" b="1" i="1" dirty="0" err="1" smtClean="0"/>
              <a:t>Schlecht</a:t>
            </a:r>
            <a:r>
              <a:rPr lang="fr-CH" sz="2000" b="1" i="1" dirty="0" smtClean="0"/>
              <a:t> </a:t>
            </a:r>
            <a:r>
              <a:rPr lang="fr-CH" sz="2000" b="1" i="1" dirty="0" err="1" smtClean="0"/>
              <a:t>angepasstes</a:t>
            </a:r>
            <a:r>
              <a:rPr lang="fr-CH" sz="2000" b="1" i="1" dirty="0" smtClean="0"/>
              <a:t> </a:t>
            </a:r>
            <a:r>
              <a:rPr lang="fr-CH" sz="2000" b="1" i="1" dirty="0" err="1" smtClean="0"/>
              <a:t>Verhalten</a:t>
            </a:r>
            <a:endParaRPr lang="fr-CH" sz="2000" b="1" i="1" dirty="0"/>
          </a:p>
          <a:p>
            <a:pPr marL="182563" indent="-182563" algn="l">
              <a:lnSpc>
                <a:spcPct val="100000"/>
              </a:lnSpc>
              <a:spcBef>
                <a:spcPct val="0"/>
              </a:spcBef>
              <a:buClr>
                <a:srgbClr val="C07200"/>
              </a:buClr>
              <a:buFont typeface="Wingdings" pitchFamily="2" charset="2"/>
              <a:buChar char="§"/>
            </a:pPr>
            <a:r>
              <a:rPr lang="fr-CH" sz="2000" dirty="0" err="1" smtClean="0"/>
              <a:t>Zunehmende</a:t>
            </a:r>
            <a:r>
              <a:rPr lang="fr-CH" sz="2000" dirty="0" smtClean="0"/>
              <a:t> </a:t>
            </a:r>
            <a:r>
              <a:rPr lang="fr-CH" sz="2000" dirty="0" err="1" smtClean="0"/>
              <a:t>Fokussierung</a:t>
            </a:r>
            <a:r>
              <a:rPr lang="fr-CH" sz="2000" dirty="0" smtClean="0"/>
              <a:t> </a:t>
            </a:r>
            <a:r>
              <a:rPr lang="fr-CH" sz="2000" dirty="0" err="1" smtClean="0"/>
              <a:t>auf</a:t>
            </a:r>
            <a:r>
              <a:rPr lang="fr-CH" sz="2000" dirty="0" smtClean="0"/>
              <a:t> </a:t>
            </a:r>
            <a:r>
              <a:rPr lang="fr-CH" sz="2000" dirty="0" err="1" smtClean="0"/>
              <a:t>Produkt</a:t>
            </a:r>
            <a:endParaRPr lang="fr-CH" sz="2000" dirty="0"/>
          </a:p>
          <a:p>
            <a:pPr marL="182563" indent="-182563" algn="l">
              <a:lnSpc>
                <a:spcPct val="100000"/>
              </a:lnSpc>
              <a:spcBef>
                <a:spcPct val="0"/>
              </a:spcBef>
              <a:buClr>
                <a:srgbClr val="C07200"/>
              </a:buClr>
              <a:buFont typeface="Wingdings" pitchFamily="2" charset="2"/>
              <a:buChar char="§"/>
            </a:pPr>
            <a:r>
              <a:rPr lang="fr-CH" sz="2000" dirty="0" err="1" smtClean="0">
                <a:sym typeface="Wingdings 3" pitchFamily="18" charset="2"/>
              </a:rPr>
              <a:t>Vernachlässigung</a:t>
            </a:r>
            <a:r>
              <a:rPr lang="fr-CH" sz="2000" dirty="0" smtClean="0">
                <a:sym typeface="Wingdings 3" pitchFamily="18" charset="2"/>
              </a:rPr>
              <a:t> </a:t>
            </a:r>
            <a:r>
              <a:rPr lang="fr-CH" sz="2000" dirty="0" err="1" smtClean="0">
                <a:sym typeface="Wingdings 3" pitchFamily="18" charset="2"/>
              </a:rPr>
              <a:t>alternativen</a:t>
            </a:r>
            <a:r>
              <a:rPr lang="fr-CH" sz="2000" dirty="0" smtClean="0">
                <a:sym typeface="Wingdings 3" pitchFamily="18" charset="2"/>
              </a:rPr>
              <a:t> </a:t>
            </a:r>
            <a:r>
              <a:rPr lang="fr-CH" sz="2000" dirty="0" err="1" smtClean="0">
                <a:sym typeface="Wingdings 3" pitchFamily="18" charset="2"/>
              </a:rPr>
              <a:t>Verhaltens</a:t>
            </a:r>
            <a:endParaRPr lang="fr-CH" sz="2000" dirty="0" smtClean="0">
              <a:sym typeface="Wingdings 3" pitchFamily="18" charset="2"/>
            </a:endParaRPr>
          </a:p>
          <a:p>
            <a:pPr marL="182563" indent="-182563" algn="l">
              <a:lnSpc>
                <a:spcPct val="100000"/>
              </a:lnSpc>
              <a:spcBef>
                <a:spcPct val="0"/>
              </a:spcBef>
              <a:buClr>
                <a:srgbClr val="C07200"/>
              </a:buClr>
              <a:buFont typeface="Wingdings" pitchFamily="2" charset="2"/>
              <a:buChar char="§"/>
            </a:pPr>
            <a:r>
              <a:rPr lang="fr-CH" sz="2000" dirty="0" err="1" smtClean="0"/>
              <a:t>Kontrollverlust</a:t>
            </a:r>
            <a:r>
              <a:rPr lang="fr-CH" sz="2000" dirty="0" smtClean="0"/>
              <a:t> (</a:t>
            </a:r>
            <a:r>
              <a:rPr lang="fr-CH" sz="2000" dirty="0" err="1" smtClean="0"/>
              <a:t>Automatisierung</a:t>
            </a:r>
            <a:r>
              <a:rPr lang="en-US" sz="2000" dirty="0" smtClean="0"/>
              <a:t>)</a:t>
            </a:r>
            <a:endParaRPr lang="fr-CH" sz="2000" dirty="0"/>
          </a:p>
        </p:txBody>
      </p:sp>
      <p:pic>
        <p:nvPicPr>
          <p:cNvPr id="6819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2997200"/>
            <a:ext cx="736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19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4437063"/>
            <a:ext cx="68421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199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0475" y="4437063"/>
            <a:ext cx="88741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199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3716338"/>
            <a:ext cx="11080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199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4088" y="2997200"/>
            <a:ext cx="8683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199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1725" y="3716338"/>
            <a:ext cx="7207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1997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94438" y="2997200"/>
            <a:ext cx="95885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1998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77113" y="4437063"/>
            <a:ext cx="795337" cy="719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81999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51625" y="3716338"/>
            <a:ext cx="7651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2324401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8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81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8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68199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8163" y="4210050"/>
            <a:ext cx="3224213" cy="723900"/>
            <a:chOff x="339" y="2652"/>
            <a:chExt cx="2031" cy="456"/>
          </a:xfrm>
        </p:grpSpPr>
        <p:sp>
          <p:nvSpPr>
            <p:cNvPr id="833539" name="Rectangle 3"/>
            <p:cNvSpPr>
              <a:spLocks noChangeArrowheads="1"/>
            </p:cNvSpPr>
            <p:nvPr/>
          </p:nvSpPr>
          <p:spPr bwMode="auto">
            <a:xfrm>
              <a:off x="646" y="2654"/>
              <a:ext cx="1724" cy="454"/>
            </a:xfrm>
            <a:prstGeom prst="rect">
              <a:avLst/>
            </a:prstGeom>
            <a:gradFill rotWithShape="1">
              <a:gsLst>
                <a:gs pos="0">
                  <a:srgbClr val="BBE0E3">
                    <a:gamma/>
                    <a:tint val="39216"/>
                    <a:invGamma/>
                  </a:srgbClr>
                </a:gs>
                <a:gs pos="50000">
                  <a:srgbClr val="BBE0E3"/>
                </a:gs>
                <a:gs pos="100000">
                  <a:srgbClr val="BBE0E3">
                    <a:gamma/>
                    <a:tint val="39216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endParaRPr lang="fr-FR"/>
            </a:p>
          </p:txBody>
        </p:sp>
        <p:sp>
          <p:nvSpPr>
            <p:cNvPr id="833540" name="Line 4"/>
            <p:cNvSpPr>
              <a:spLocks noChangeShapeType="1"/>
            </p:cNvSpPr>
            <p:nvPr/>
          </p:nvSpPr>
          <p:spPr bwMode="auto">
            <a:xfrm>
              <a:off x="577" y="2652"/>
              <a:ext cx="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33541" name="Text Box 5"/>
            <p:cNvSpPr txBox="1">
              <a:spLocks noChangeArrowheads="1"/>
            </p:cNvSpPr>
            <p:nvPr/>
          </p:nvSpPr>
          <p:spPr bwMode="auto">
            <a:xfrm rot="16200000">
              <a:off x="240" y="2782"/>
              <a:ext cx="392" cy="1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1400" dirty="0" err="1" smtClean="0"/>
                <a:t>Norm</a:t>
              </a:r>
              <a:endParaRPr lang="fr-CH" sz="1400" dirty="0"/>
            </a:p>
          </p:txBody>
        </p:sp>
      </p:grpSp>
      <p:sp>
        <p:nvSpPr>
          <p:cNvPr id="833542" name="Freeform 6"/>
          <p:cNvSpPr>
            <a:spLocks/>
          </p:cNvSpPr>
          <p:nvPr/>
        </p:nvSpPr>
        <p:spPr bwMode="auto">
          <a:xfrm>
            <a:off x="1314450" y="4068763"/>
            <a:ext cx="2376488" cy="1081087"/>
          </a:xfrm>
          <a:custGeom>
            <a:avLst/>
            <a:gdLst/>
            <a:ahLst/>
            <a:cxnLst>
              <a:cxn ang="0">
                <a:pos x="0" y="681"/>
              </a:cxn>
              <a:cxn ang="0">
                <a:pos x="453" y="0"/>
              </a:cxn>
              <a:cxn ang="0">
                <a:pos x="998" y="681"/>
              </a:cxn>
              <a:cxn ang="0">
                <a:pos x="1497" y="0"/>
              </a:cxn>
            </a:cxnLst>
            <a:rect l="0" t="0" r="r" b="b"/>
            <a:pathLst>
              <a:path w="1497" h="681">
                <a:moveTo>
                  <a:pt x="0" y="681"/>
                </a:moveTo>
                <a:cubicBezTo>
                  <a:pt x="143" y="340"/>
                  <a:pt x="287" y="0"/>
                  <a:pt x="453" y="0"/>
                </a:cubicBezTo>
                <a:cubicBezTo>
                  <a:pt x="619" y="0"/>
                  <a:pt x="824" y="681"/>
                  <a:pt x="998" y="681"/>
                </a:cubicBezTo>
                <a:cubicBezTo>
                  <a:pt x="1172" y="681"/>
                  <a:pt x="1334" y="340"/>
                  <a:pt x="1497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fr-CH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65277" y="3089275"/>
            <a:ext cx="981076" cy="835025"/>
            <a:chOff x="986" y="1946"/>
            <a:chExt cx="618" cy="526"/>
          </a:xfrm>
        </p:grpSpPr>
        <p:sp>
          <p:nvSpPr>
            <p:cNvPr id="833544" name="Text Box 8"/>
            <p:cNvSpPr txBox="1">
              <a:spLocks noChangeArrowheads="1"/>
            </p:cNvSpPr>
            <p:nvPr/>
          </p:nvSpPr>
          <p:spPr bwMode="auto">
            <a:xfrm>
              <a:off x="986" y="1946"/>
              <a:ext cx="61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1400" dirty="0" err="1" smtClean="0"/>
                <a:t>Negatives</a:t>
              </a:r>
              <a:endParaRPr lang="fr-CH" sz="1400" dirty="0" smtClean="0"/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1400" dirty="0" smtClean="0"/>
                <a:t>Feedback</a:t>
              </a:r>
              <a:endParaRPr lang="fr-CH" sz="1400" dirty="0"/>
            </a:p>
          </p:txBody>
        </p:sp>
        <p:sp>
          <p:nvSpPr>
            <p:cNvPr id="833545" name="Freeform 9"/>
            <p:cNvSpPr>
              <a:spLocks/>
            </p:cNvSpPr>
            <p:nvPr/>
          </p:nvSpPr>
          <p:spPr bwMode="auto">
            <a:xfrm>
              <a:off x="1076" y="2290"/>
              <a:ext cx="363" cy="182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182" y="0"/>
                </a:cxn>
                <a:cxn ang="0">
                  <a:pos x="363" y="182"/>
                </a:cxn>
              </a:cxnLst>
              <a:rect l="0" t="0" r="r" b="b"/>
              <a:pathLst>
                <a:path w="363" h="182">
                  <a:moveTo>
                    <a:pt x="0" y="182"/>
                  </a:moveTo>
                  <a:cubicBezTo>
                    <a:pt x="61" y="91"/>
                    <a:pt x="122" y="0"/>
                    <a:pt x="182" y="0"/>
                  </a:cubicBezTo>
                  <a:cubicBezTo>
                    <a:pt x="242" y="0"/>
                    <a:pt x="333" y="152"/>
                    <a:pt x="363" y="18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403477" y="5291138"/>
            <a:ext cx="981076" cy="885825"/>
            <a:chOff x="1514" y="3333"/>
            <a:chExt cx="618" cy="558"/>
          </a:xfrm>
        </p:grpSpPr>
        <p:sp>
          <p:nvSpPr>
            <p:cNvPr id="833547" name="Text Box 11"/>
            <p:cNvSpPr txBox="1">
              <a:spLocks noChangeArrowheads="1"/>
            </p:cNvSpPr>
            <p:nvPr/>
          </p:nvSpPr>
          <p:spPr bwMode="auto">
            <a:xfrm>
              <a:off x="1514" y="3561"/>
              <a:ext cx="61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1400" dirty="0" err="1" smtClean="0"/>
                <a:t>Negatives</a:t>
              </a:r>
              <a:endParaRPr lang="fr-CH" sz="1400" dirty="0" smtClean="0"/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1400" dirty="0" smtClean="0"/>
                <a:t>Feedback</a:t>
              </a:r>
              <a:endParaRPr lang="fr-CH" sz="1400" dirty="0"/>
            </a:p>
          </p:txBody>
        </p:sp>
        <p:sp>
          <p:nvSpPr>
            <p:cNvPr id="833548" name="Freeform 12"/>
            <p:cNvSpPr>
              <a:spLocks/>
            </p:cNvSpPr>
            <p:nvPr/>
          </p:nvSpPr>
          <p:spPr bwMode="auto">
            <a:xfrm flipV="1">
              <a:off x="1666" y="3333"/>
              <a:ext cx="363" cy="182"/>
            </a:xfrm>
            <a:custGeom>
              <a:avLst/>
              <a:gdLst/>
              <a:ahLst/>
              <a:cxnLst>
                <a:cxn ang="0">
                  <a:pos x="0" y="182"/>
                </a:cxn>
                <a:cxn ang="0">
                  <a:pos x="182" y="0"/>
                </a:cxn>
                <a:cxn ang="0">
                  <a:pos x="363" y="182"/>
                </a:cxn>
              </a:cxnLst>
              <a:rect l="0" t="0" r="r" b="b"/>
              <a:pathLst>
                <a:path w="363" h="182">
                  <a:moveTo>
                    <a:pt x="0" y="182"/>
                  </a:moveTo>
                  <a:cubicBezTo>
                    <a:pt x="61" y="91"/>
                    <a:pt x="122" y="0"/>
                    <a:pt x="182" y="0"/>
                  </a:cubicBezTo>
                  <a:cubicBezTo>
                    <a:pt x="242" y="0"/>
                    <a:pt x="333" y="152"/>
                    <a:pt x="363" y="182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833549" name="Line 13"/>
          <p:cNvSpPr>
            <a:spLocks noChangeShapeType="1"/>
          </p:cNvSpPr>
          <p:nvPr/>
        </p:nvSpPr>
        <p:spPr bwMode="auto">
          <a:xfrm flipV="1">
            <a:off x="4127500" y="37496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833550" name="Line 14"/>
          <p:cNvSpPr>
            <a:spLocks noChangeShapeType="1"/>
          </p:cNvSpPr>
          <p:nvPr/>
        </p:nvSpPr>
        <p:spPr bwMode="auto">
          <a:xfrm flipV="1">
            <a:off x="4386263" y="35052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833551" name="Line 15"/>
          <p:cNvSpPr>
            <a:spLocks noChangeShapeType="1"/>
          </p:cNvSpPr>
          <p:nvPr/>
        </p:nvSpPr>
        <p:spPr bwMode="auto">
          <a:xfrm flipV="1">
            <a:off x="4646613" y="326072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833552" name="Line 16"/>
          <p:cNvSpPr>
            <a:spLocks noChangeShapeType="1"/>
          </p:cNvSpPr>
          <p:nvPr/>
        </p:nvSpPr>
        <p:spPr bwMode="auto">
          <a:xfrm flipV="1">
            <a:off x="4905375" y="301625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CH"/>
          </a:p>
        </p:txBody>
      </p:sp>
      <p:sp>
        <p:nvSpPr>
          <p:cNvPr id="833553" name="Line 17"/>
          <p:cNvSpPr>
            <a:spLocks noChangeShapeType="1"/>
          </p:cNvSpPr>
          <p:nvPr/>
        </p:nvSpPr>
        <p:spPr bwMode="auto">
          <a:xfrm flipV="1">
            <a:off x="5165725" y="27717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fr-CH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868730" y="3767138"/>
            <a:ext cx="1358897" cy="523875"/>
            <a:chOff x="2437" y="2373"/>
            <a:chExt cx="856" cy="330"/>
          </a:xfrm>
        </p:grpSpPr>
        <p:sp>
          <p:nvSpPr>
            <p:cNvPr id="833555" name="Line 19"/>
            <p:cNvSpPr>
              <a:spLocks noChangeShapeType="1"/>
            </p:cNvSpPr>
            <p:nvPr/>
          </p:nvSpPr>
          <p:spPr bwMode="auto">
            <a:xfrm flipV="1">
              <a:off x="2437" y="251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33556" name="Text Box 20"/>
            <p:cNvSpPr txBox="1">
              <a:spLocks noChangeArrowheads="1"/>
            </p:cNvSpPr>
            <p:nvPr/>
          </p:nvSpPr>
          <p:spPr bwMode="auto">
            <a:xfrm>
              <a:off x="2682" y="2373"/>
              <a:ext cx="611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1400" dirty="0" smtClean="0"/>
                <a:t>Positives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1400" dirty="0" smtClean="0"/>
                <a:t>Feedback</a:t>
              </a:r>
              <a:endParaRPr lang="fr-CH" sz="1400" dirty="0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690938" y="1130300"/>
            <a:ext cx="1673225" cy="4175125"/>
            <a:chOff x="2325" y="712"/>
            <a:chExt cx="1054" cy="2630"/>
          </a:xfrm>
        </p:grpSpPr>
        <p:sp>
          <p:nvSpPr>
            <p:cNvPr id="833558" name="Freeform 22"/>
            <p:cNvSpPr>
              <a:spLocks/>
            </p:cNvSpPr>
            <p:nvPr/>
          </p:nvSpPr>
          <p:spPr bwMode="auto">
            <a:xfrm>
              <a:off x="2325" y="1525"/>
              <a:ext cx="1054" cy="1038"/>
            </a:xfrm>
            <a:custGeom>
              <a:avLst/>
              <a:gdLst/>
              <a:ahLst/>
              <a:cxnLst>
                <a:cxn ang="0">
                  <a:pos x="0" y="907"/>
                </a:cxn>
                <a:cxn ang="0">
                  <a:pos x="90" y="681"/>
                </a:cxn>
                <a:cxn ang="0">
                  <a:pos x="227" y="771"/>
                </a:cxn>
                <a:cxn ang="0">
                  <a:pos x="317" y="544"/>
                </a:cxn>
                <a:cxn ang="0">
                  <a:pos x="453" y="635"/>
                </a:cxn>
                <a:cxn ang="0">
                  <a:pos x="544" y="408"/>
                </a:cxn>
                <a:cxn ang="0">
                  <a:pos x="680" y="544"/>
                </a:cxn>
                <a:cxn ang="0">
                  <a:pos x="771" y="272"/>
                </a:cxn>
                <a:cxn ang="0">
                  <a:pos x="907" y="408"/>
                </a:cxn>
                <a:cxn ang="0">
                  <a:pos x="998" y="182"/>
                </a:cxn>
                <a:cxn ang="0">
                  <a:pos x="1134" y="272"/>
                </a:cxn>
                <a:cxn ang="0">
                  <a:pos x="1224" y="45"/>
                </a:cxn>
                <a:cxn ang="0">
                  <a:pos x="1361" y="182"/>
                </a:cxn>
                <a:cxn ang="0">
                  <a:pos x="1406" y="45"/>
                </a:cxn>
                <a:cxn ang="0">
                  <a:pos x="1406" y="0"/>
                </a:cxn>
              </a:cxnLst>
              <a:rect l="0" t="0" r="r" b="b"/>
              <a:pathLst>
                <a:path w="1413" h="907">
                  <a:moveTo>
                    <a:pt x="0" y="907"/>
                  </a:moveTo>
                  <a:cubicBezTo>
                    <a:pt x="26" y="805"/>
                    <a:pt x="52" y="704"/>
                    <a:pt x="90" y="681"/>
                  </a:cubicBezTo>
                  <a:cubicBezTo>
                    <a:pt x="128" y="658"/>
                    <a:pt x="189" y="794"/>
                    <a:pt x="227" y="771"/>
                  </a:cubicBezTo>
                  <a:cubicBezTo>
                    <a:pt x="265" y="748"/>
                    <a:pt x="280" y="567"/>
                    <a:pt x="317" y="544"/>
                  </a:cubicBezTo>
                  <a:cubicBezTo>
                    <a:pt x="354" y="521"/>
                    <a:pt x="415" y="658"/>
                    <a:pt x="453" y="635"/>
                  </a:cubicBezTo>
                  <a:cubicBezTo>
                    <a:pt x="491" y="612"/>
                    <a:pt x="506" y="423"/>
                    <a:pt x="544" y="408"/>
                  </a:cubicBezTo>
                  <a:cubicBezTo>
                    <a:pt x="582" y="393"/>
                    <a:pt x="642" y="567"/>
                    <a:pt x="680" y="544"/>
                  </a:cubicBezTo>
                  <a:cubicBezTo>
                    <a:pt x="718" y="521"/>
                    <a:pt x="733" y="295"/>
                    <a:pt x="771" y="272"/>
                  </a:cubicBezTo>
                  <a:cubicBezTo>
                    <a:pt x="809" y="249"/>
                    <a:pt x="869" y="423"/>
                    <a:pt x="907" y="408"/>
                  </a:cubicBezTo>
                  <a:cubicBezTo>
                    <a:pt x="945" y="393"/>
                    <a:pt x="960" y="205"/>
                    <a:pt x="998" y="182"/>
                  </a:cubicBezTo>
                  <a:cubicBezTo>
                    <a:pt x="1036" y="159"/>
                    <a:pt x="1096" y="295"/>
                    <a:pt x="1134" y="272"/>
                  </a:cubicBezTo>
                  <a:cubicBezTo>
                    <a:pt x="1172" y="249"/>
                    <a:pt x="1186" y="60"/>
                    <a:pt x="1224" y="45"/>
                  </a:cubicBezTo>
                  <a:cubicBezTo>
                    <a:pt x="1262" y="30"/>
                    <a:pt x="1331" y="182"/>
                    <a:pt x="1361" y="182"/>
                  </a:cubicBezTo>
                  <a:cubicBezTo>
                    <a:pt x="1391" y="182"/>
                    <a:pt x="1399" y="75"/>
                    <a:pt x="1406" y="45"/>
                  </a:cubicBezTo>
                  <a:cubicBezTo>
                    <a:pt x="1413" y="15"/>
                    <a:pt x="1399" y="0"/>
                    <a:pt x="140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33559" name="Line 23"/>
            <p:cNvSpPr>
              <a:spLocks noChangeShapeType="1"/>
            </p:cNvSpPr>
            <p:nvPr/>
          </p:nvSpPr>
          <p:spPr bwMode="auto">
            <a:xfrm>
              <a:off x="2346" y="712"/>
              <a:ext cx="0" cy="26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987425" y="698500"/>
            <a:ext cx="2736850" cy="438150"/>
            <a:chOff x="622" y="440"/>
            <a:chExt cx="1724" cy="276"/>
          </a:xfrm>
        </p:grpSpPr>
        <p:sp>
          <p:nvSpPr>
            <p:cNvPr id="833561" name="Line 25"/>
            <p:cNvSpPr>
              <a:spLocks noChangeShapeType="1"/>
            </p:cNvSpPr>
            <p:nvPr/>
          </p:nvSpPr>
          <p:spPr bwMode="auto">
            <a:xfrm>
              <a:off x="622" y="716"/>
              <a:ext cx="17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33562" name="Text Box 26"/>
            <p:cNvSpPr txBox="1">
              <a:spLocks noChangeArrowheads="1"/>
            </p:cNvSpPr>
            <p:nvPr/>
          </p:nvSpPr>
          <p:spPr bwMode="auto">
            <a:xfrm>
              <a:off x="940" y="440"/>
              <a:ext cx="93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dirty="0" err="1" smtClean="0"/>
                <a:t>Homeostase</a:t>
              </a:r>
              <a:endParaRPr lang="fr-CH" dirty="0"/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5308599" y="692150"/>
            <a:ext cx="3324225" cy="4614863"/>
            <a:chOff x="3344" y="436"/>
            <a:chExt cx="2094" cy="2907"/>
          </a:xfrm>
        </p:grpSpPr>
        <p:sp>
          <p:nvSpPr>
            <p:cNvPr id="833564" name="Rectangle 28"/>
            <p:cNvSpPr>
              <a:spLocks noChangeArrowheads="1"/>
            </p:cNvSpPr>
            <p:nvPr/>
          </p:nvSpPr>
          <p:spPr bwMode="auto">
            <a:xfrm>
              <a:off x="3344" y="1021"/>
              <a:ext cx="1724" cy="454"/>
            </a:xfrm>
            <a:prstGeom prst="rect">
              <a:avLst/>
            </a:prstGeom>
            <a:gradFill rotWithShape="1">
              <a:gsLst>
                <a:gs pos="0">
                  <a:srgbClr val="BBE0E3">
                    <a:gamma/>
                    <a:tint val="39216"/>
                    <a:invGamma/>
                  </a:srgbClr>
                </a:gs>
                <a:gs pos="50000">
                  <a:srgbClr val="BBE0E3"/>
                </a:gs>
                <a:gs pos="100000">
                  <a:srgbClr val="BBE0E3">
                    <a:gamma/>
                    <a:tint val="39216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33565" name="Freeform 29"/>
            <p:cNvSpPr>
              <a:spLocks/>
            </p:cNvSpPr>
            <p:nvPr/>
          </p:nvSpPr>
          <p:spPr bwMode="auto">
            <a:xfrm>
              <a:off x="3368" y="884"/>
              <a:ext cx="1497" cy="681"/>
            </a:xfrm>
            <a:custGeom>
              <a:avLst/>
              <a:gdLst/>
              <a:ahLst/>
              <a:cxnLst>
                <a:cxn ang="0">
                  <a:pos x="0" y="681"/>
                </a:cxn>
                <a:cxn ang="0">
                  <a:pos x="453" y="0"/>
                </a:cxn>
                <a:cxn ang="0">
                  <a:pos x="998" y="681"/>
                </a:cxn>
                <a:cxn ang="0">
                  <a:pos x="1497" y="0"/>
                </a:cxn>
              </a:cxnLst>
              <a:rect l="0" t="0" r="r" b="b"/>
              <a:pathLst>
                <a:path w="1497" h="681">
                  <a:moveTo>
                    <a:pt x="0" y="681"/>
                  </a:moveTo>
                  <a:cubicBezTo>
                    <a:pt x="143" y="340"/>
                    <a:pt x="287" y="0"/>
                    <a:pt x="453" y="0"/>
                  </a:cubicBezTo>
                  <a:cubicBezTo>
                    <a:pt x="619" y="0"/>
                    <a:pt x="824" y="681"/>
                    <a:pt x="998" y="681"/>
                  </a:cubicBezTo>
                  <a:cubicBezTo>
                    <a:pt x="1172" y="681"/>
                    <a:pt x="1334" y="340"/>
                    <a:pt x="149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33566" name="Line 30"/>
            <p:cNvSpPr>
              <a:spLocks noChangeShapeType="1"/>
            </p:cNvSpPr>
            <p:nvPr/>
          </p:nvSpPr>
          <p:spPr bwMode="auto">
            <a:xfrm flipH="1">
              <a:off x="5113" y="1022"/>
              <a:ext cx="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33567" name="Text Box 31"/>
            <p:cNvSpPr txBox="1">
              <a:spLocks noChangeArrowheads="1"/>
            </p:cNvSpPr>
            <p:nvPr/>
          </p:nvSpPr>
          <p:spPr bwMode="auto">
            <a:xfrm rot="5400000" flipH="1">
              <a:off x="5077" y="1083"/>
              <a:ext cx="392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Tx/>
                <a:buSzTx/>
              </a:pPr>
              <a:r>
                <a:rPr lang="fr-CH" sz="1400" dirty="0" err="1" smtClean="0"/>
                <a:t>Neue</a:t>
              </a:r>
              <a:endParaRPr lang="fr-CH" sz="1400" dirty="0" smtClean="0"/>
            </a:p>
            <a:p>
              <a:pPr>
                <a:spcBef>
                  <a:spcPct val="0"/>
                </a:spcBef>
                <a:buClrTx/>
                <a:buSzTx/>
              </a:pPr>
              <a:r>
                <a:rPr lang="fr-CH" sz="1400" dirty="0" err="1" smtClean="0"/>
                <a:t>Norm</a:t>
              </a:r>
              <a:endParaRPr lang="fr-CH" sz="1400" dirty="0"/>
            </a:p>
          </p:txBody>
        </p:sp>
        <p:sp>
          <p:nvSpPr>
            <p:cNvPr id="833568" name="Line 32"/>
            <p:cNvSpPr>
              <a:spLocks noChangeShapeType="1"/>
            </p:cNvSpPr>
            <p:nvPr/>
          </p:nvSpPr>
          <p:spPr bwMode="auto">
            <a:xfrm>
              <a:off x="3344" y="717"/>
              <a:ext cx="17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33569" name="Line 33"/>
            <p:cNvSpPr>
              <a:spLocks noChangeShapeType="1"/>
            </p:cNvSpPr>
            <p:nvPr/>
          </p:nvSpPr>
          <p:spPr bwMode="auto">
            <a:xfrm>
              <a:off x="3344" y="713"/>
              <a:ext cx="0" cy="26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33570" name="Text Box 34"/>
            <p:cNvSpPr txBox="1">
              <a:spLocks noChangeArrowheads="1"/>
            </p:cNvSpPr>
            <p:nvPr/>
          </p:nvSpPr>
          <p:spPr bwMode="auto">
            <a:xfrm>
              <a:off x="3642" y="436"/>
              <a:ext cx="93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dirty="0" err="1" smtClean="0"/>
                <a:t>Homeostase</a:t>
              </a:r>
              <a:endParaRPr lang="fr-CH" dirty="0"/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3724276" y="698500"/>
            <a:ext cx="1584325" cy="438150"/>
            <a:chOff x="2346" y="440"/>
            <a:chExt cx="998" cy="276"/>
          </a:xfrm>
        </p:grpSpPr>
        <p:sp>
          <p:nvSpPr>
            <p:cNvPr id="833572" name="Line 36"/>
            <p:cNvSpPr>
              <a:spLocks noChangeShapeType="1"/>
            </p:cNvSpPr>
            <p:nvPr/>
          </p:nvSpPr>
          <p:spPr bwMode="auto">
            <a:xfrm>
              <a:off x="2346" y="712"/>
              <a:ext cx="998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833573" name="Text Box 37"/>
            <p:cNvSpPr txBox="1">
              <a:spLocks noChangeArrowheads="1"/>
            </p:cNvSpPr>
            <p:nvPr/>
          </p:nvSpPr>
          <p:spPr bwMode="auto">
            <a:xfrm>
              <a:off x="2390" y="440"/>
              <a:ext cx="89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dirty="0" err="1" smtClean="0"/>
                <a:t>Entwicklung</a:t>
              </a:r>
              <a:endParaRPr lang="fr-CH" dirty="0"/>
            </a:p>
          </p:txBody>
        </p:sp>
      </p:grp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3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33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3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33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3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3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42" grpId="0" animBg="1"/>
      <p:bldP spid="833549" grpId="0" animBg="1"/>
      <p:bldP spid="833550" grpId="0" animBg="1"/>
      <p:bldP spid="833551" grpId="0" animBg="1"/>
      <p:bldP spid="833552" grpId="0" animBg="1"/>
      <p:bldP spid="8335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1152" y="2170113"/>
            <a:ext cx="3028952" cy="2955924"/>
            <a:chOff x="391" y="1661"/>
            <a:chExt cx="1908" cy="1862"/>
          </a:xfrm>
        </p:grpSpPr>
        <p:pic>
          <p:nvPicPr>
            <p:cNvPr id="89702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47" y="1661"/>
              <a:ext cx="1196" cy="149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897028" name="Text Box 4"/>
            <p:cNvSpPr txBox="1">
              <a:spLocks noChangeArrowheads="1"/>
            </p:cNvSpPr>
            <p:nvPr/>
          </p:nvSpPr>
          <p:spPr bwMode="auto">
            <a:xfrm>
              <a:off x="391" y="3232"/>
              <a:ext cx="1908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2400" dirty="0" err="1" smtClean="0"/>
                <a:t>Hedonische</a:t>
              </a:r>
              <a:r>
                <a:rPr lang="fr-CH" sz="2400" dirty="0" smtClean="0"/>
                <a:t> </a:t>
              </a:r>
              <a:r>
                <a:rPr lang="fr-CH" sz="2400" dirty="0" err="1" smtClean="0"/>
                <a:t>Wirkung</a:t>
              </a:r>
              <a:endParaRPr lang="fr-FR" sz="2400" dirty="0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013450" y="2133600"/>
            <a:ext cx="2735263" cy="2992438"/>
            <a:chOff x="3606" y="1638"/>
            <a:chExt cx="1723" cy="1885"/>
          </a:xfrm>
        </p:grpSpPr>
        <p:pic>
          <p:nvPicPr>
            <p:cNvPr id="897030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06" y="1638"/>
              <a:ext cx="1723" cy="14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897031" name="Text Box 7"/>
            <p:cNvSpPr txBox="1">
              <a:spLocks noChangeArrowheads="1"/>
            </p:cNvSpPr>
            <p:nvPr/>
          </p:nvSpPr>
          <p:spPr bwMode="auto">
            <a:xfrm>
              <a:off x="3739" y="3232"/>
              <a:ext cx="1282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</a:pPr>
              <a:r>
                <a:rPr lang="fr-CH" sz="2400" dirty="0" err="1" smtClean="0"/>
                <a:t>Suchtwirkung</a:t>
              </a:r>
              <a:endParaRPr lang="fr-FR" sz="2400" dirty="0"/>
            </a:p>
          </p:txBody>
        </p:sp>
      </p:grpSp>
      <p:cxnSp>
        <p:nvCxnSpPr>
          <p:cNvPr id="897032" name="AutoShape 8"/>
          <p:cNvCxnSpPr>
            <a:cxnSpLocks noChangeShapeType="1"/>
          </p:cNvCxnSpPr>
          <p:nvPr/>
        </p:nvCxnSpPr>
        <p:spPr bwMode="auto">
          <a:xfrm>
            <a:off x="3276600" y="3430588"/>
            <a:ext cx="2159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897033" name="Text Box 9"/>
          <p:cNvSpPr txBox="1">
            <a:spLocks noChangeArrowheads="1"/>
          </p:cNvSpPr>
          <p:nvPr/>
        </p:nvSpPr>
        <p:spPr bwMode="auto">
          <a:xfrm>
            <a:off x="3578225" y="2703513"/>
            <a:ext cx="176362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2800" i="1" dirty="0" err="1" smtClean="0"/>
              <a:t>Kausalität</a:t>
            </a:r>
            <a:endParaRPr lang="fr-FR" sz="2800" i="1" dirty="0"/>
          </a:p>
        </p:txBody>
      </p:sp>
      <p:sp>
        <p:nvSpPr>
          <p:cNvPr id="897034" name="Text Box 10"/>
          <p:cNvSpPr txBox="1">
            <a:spLocks noChangeArrowheads="1"/>
          </p:cNvSpPr>
          <p:nvPr/>
        </p:nvSpPr>
        <p:spPr bwMode="auto">
          <a:xfrm>
            <a:off x="3779838" y="2636838"/>
            <a:ext cx="1206500" cy="247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</a:pPr>
            <a:r>
              <a:rPr lang="fr-CH" sz="15600" b="1" dirty="0"/>
              <a:t>?</a:t>
            </a:r>
            <a:endParaRPr lang="fr-FR" sz="15600" b="1" dirty="0"/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9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5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89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7033" grpId="0"/>
      <p:bldP spid="897034" grpId="0"/>
      <p:bldP spid="897034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UG adapté">
  <a:themeElements>
    <a:clrScheme name="HUG">
      <a:dk1>
        <a:srgbClr val="43494F"/>
      </a:dk1>
      <a:lt1>
        <a:sysClr val="window" lastClr="FFFFFF"/>
      </a:lt1>
      <a:dk2>
        <a:srgbClr val="7BAEDA"/>
      </a:dk2>
      <a:lt2>
        <a:srgbClr val="E5E5E5"/>
      </a:lt2>
      <a:accent1>
        <a:srgbClr val="1C60AE"/>
      </a:accent1>
      <a:accent2>
        <a:srgbClr val="457EC0"/>
      </a:accent2>
      <a:accent3>
        <a:srgbClr val="C66928"/>
      </a:accent3>
      <a:accent4>
        <a:srgbClr val="61ABC3"/>
      </a:accent4>
      <a:accent5>
        <a:srgbClr val="9A0072"/>
      </a:accent5>
      <a:accent6>
        <a:srgbClr val="3C866E"/>
      </a:accent6>
      <a:hlink>
        <a:srgbClr val="33383E"/>
      </a:hlink>
      <a:folHlink>
        <a:srgbClr val="33383E"/>
      </a:folHlink>
    </a:clrScheme>
    <a:fontScheme name="HUG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>
    <a:lnDef>
      <a:spPr>
        <a:ln w="9525" cmpd="sng">
          <a:solidFill>
            <a:srgbClr val="7F7F7F"/>
          </a:solidFill>
          <a:headEnd type="stealth"/>
          <a:tailEnd type="stealth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HUG adapté.potx</Template>
  <TotalTime>0</TotalTime>
  <Words>729</Words>
  <Application>Microsoft Macintosh PowerPoint</Application>
  <PresentationFormat>Bildschirmpräsentation (4:3)</PresentationFormat>
  <Paragraphs>214</Paragraphs>
  <Slides>47</Slides>
  <Notes>2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47</vt:i4>
      </vt:variant>
    </vt:vector>
  </HeadingPairs>
  <TitlesOfParts>
    <vt:vector size="50" baseType="lpstr">
      <vt:lpstr>HUG adapté</vt:lpstr>
      <vt:lpstr>Diapositive</vt:lpstr>
      <vt:lpstr>Image</vt:lpstr>
      <vt:lpstr>Sucht ist psychosomatisch Psychosomatik ist Suchtmedizin</vt:lpstr>
      <vt:lpstr>PowerPoint-Präsentation</vt:lpstr>
      <vt:lpstr>Sucht = psychosomatische Störung ?</vt:lpstr>
      <vt:lpstr>PowerPoint-Präsentation</vt:lpstr>
      <vt:lpstr>Agenda</vt:lpstr>
      <vt:lpstr>PowerPoint-Präsentation</vt:lpstr>
      <vt:lpstr>PowerPoint-Präsentation</vt:lpstr>
      <vt:lpstr>PowerPoint-Präsentation</vt:lpstr>
      <vt:lpstr>PowerPoint-Präsentation</vt:lpstr>
      <vt:lpstr>Hedonische Hypothesen</vt:lpstr>
      <vt:lpstr>Hedonic Hot Spots</vt:lpstr>
      <vt:lpstr>Hedonische vs Sucht-Spots</vt:lpstr>
      <vt:lpstr>Hedonische Wirkung ➛ Sucht ?</vt:lpstr>
      <vt:lpstr>Hedonische Dissoziation</vt:lpstr>
      <vt:lpstr>Attentional Bias</vt:lpstr>
      <vt:lpstr>PowerPoint-Präsentation</vt:lpstr>
      <vt:lpstr>Die Suchtkarriere</vt:lpstr>
      <vt:lpstr>PowerPoint-Präsentation</vt:lpstr>
      <vt:lpstr>PowerPoint-Präsentation</vt:lpstr>
      <vt:lpstr>PowerPoint-Präsentation</vt:lpstr>
      <vt:lpstr>Aktivierung Nucleus accumbens</vt:lpstr>
      <vt:lpstr>Aktivierung Nucleus accumbens</vt:lpstr>
      <vt:lpstr>Aktivierung Nucleus accumbens</vt:lpstr>
      <vt:lpstr>Aktivierung Nucleus accumbens</vt:lpstr>
      <vt:lpstr>Aktivierung Nucleus accumbens</vt:lpstr>
      <vt:lpstr>Aktivierung Nucleus accumbens</vt:lpstr>
      <vt:lpstr>Aktivierung Nucleus accumbens</vt:lpstr>
      <vt:lpstr>DA und Schmerz</vt:lpstr>
      <vt:lpstr>Schockolade Cravers vs. Non-cravers </vt:lpstr>
      <vt:lpstr>Adipöse Frauen vs Kontrolle</vt:lpstr>
      <vt:lpstr>Adipöse Frauen vs Kontrolle</vt:lpstr>
      <vt:lpstr>BMI und Aktivierung Striatum</vt:lpstr>
      <vt:lpstr>N.acc und Schmerz</vt:lpstr>
      <vt:lpstr>Plazebo-Analgesie</vt:lpstr>
      <vt:lpstr>Fibromyalgie</vt:lpstr>
      <vt:lpstr>Chronischer Schmerz und NAcc</vt:lpstr>
      <vt:lpstr>Chronischer Schmerz und NAcc</vt:lpstr>
      <vt:lpstr>Chronischer Schmerz und NAcc</vt:lpstr>
      <vt:lpstr>PowerPoint-Präsentation</vt:lpstr>
      <vt:lpstr>PowerPoint-Präsentation</vt:lpstr>
      <vt:lpstr>PowerPoint-Präsentation</vt:lpstr>
      <vt:lpstr>Chronischer Schmerz und NAcc</vt:lpstr>
      <vt:lpstr>PowerPoint-Präsentation</vt:lpstr>
      <vt:lpstr>Chronischer Schmerz und NAcc</vt:lpstr>
      <vt:lpstr>Veränderung neuronaler Konnektivität</vt:lpstr>
      <vt:lpstr>Veränderung neuronaler Konnektivität</vt:lpstr>
      <vt:lpstr>Schlussfolgerungen</vt:lpstr>
    </vt:vector>
  </TitlesOfParts>
  <Company>Hôpitaux Universitaires de Genève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Centres de crise</dc:title>
  <dc:creator>dfzu</dc:creator>
  <cp:lastModifiedBy>Daniele Zullino</cp:lastModifiedBy>
  <cp:revision>122</cp:revision>
  <dcterms:created xsi:type="dcterms:W3CDTF">2013-08-26T14:52:39Z</dcterms:created>
  <dcterms:modified xsi:type="dcterms:W3CDTF">2014-06-23T13:54:11Z</dcterms:modified>
</cp:coreProperties>
</file>