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p:sldMasterIdLst>
    <p:sldMasterId id="2147483648" r:id="rId1"/>
  </p:sldMasterIdLst>
  <p:notesMasterIdLst>
    <p:notesMasterId r:id="rId21"/>
  </p:notesMasterIdLst>
  <p:handoutMasterIdLst>
    <p:handoutMasterId r:id="rId22"/>
  </p:handoutMasterIdLst>
  <p:sldIdLst>
    <p:sldId id="1078" r:id="rId2"/>
    <p:sldId id="1080" r:id="rId3"/>
    <p:sldId id="1107" r:id="rId4"/>
    <p:sldId id="1110" r:id="rId5"/>
    <p:sldId id="1128" r:id="rId6"/>
    <p:sldId id="1158" r:id="rId7"/>
    <p:sldId id="1130" r:id="rId8"/>
    <p:sldId id="1156" r:id="rId9"/>
    <p:sldId id="1131" r:id="rId10"/>
    <p:sldId id="1135" r:id="rId11"/>
    <p:sldId id="1148" r:id="rId12"/>
    <p:sldId id="1150" r:id="rId13"/>
    <p:sldId id="1145" r:id="rId14"/>
    <p:sldId id="1157" r:id="rId15"/>
    <p:sldId id="1149" r:id="rId16"/>
    <p:sldId id="1153" r:id="rId17"/>
    <p:sldId id="1112" r:id="rId18"/>
    <p:sldId id="1119" r:id="rId19"/>
    <p:sldId id="1106" r:id="rId20"/>
  </p:sldIdLst>
  <p:sldSz cx="9144000" cy="6858000" type="screen4x3"/>
  <p:notesSz cx="6858000" cy="9144000"/>
  <p:defaultTextStyle>
    <a:defPPr>
      <a:defRPr lang="en-US"/>
    </a:defPPr>
    <a:lvl1pPr algn="ctr" rtl="0" fontAlgn="base">
      <a:lnSpc>
        <a:spcPct val="80000"/>
      </a:lnSpc>
      <a:spcBef>
        <a:spcPct val="20000"/>
      </a:spcBef>
      <a:spcAft>
        <a:spcPct val="0"/>
      </a:spcAft>
      <a:buClr>
        <a:srgbClr val="D27D00"/>
      </a:buClr>
      <a:buSzPct val="70000"/>
      <a:defRPr kern="1200">
        <a:solidFill>
          <a:schemeClr val="tx1"/>
        </a:solidFill>
        <a:latin typeface="Univers" pitchFamily="34" charset="0"/>
        <a:ea typeface="+mn-ea"/>
        <a:cs typeface="+mn-cs"/>
      </a:defRPr>
    </a:lvl1pPr>
    <a:lvl2pPr marL="457200" algn="ctr" rtl="0" fontAlgn="base">
      <a:lnSpc>
        <a:spcPct val="80000"/>
      </a:lnSpc>
      <a:spcBef>
        <a:spcPct val="20000"/>
      </a:spcBef>
      <a:spcAft>
        <a:spcPct val="0"/>
      </a:spcAft>
      <a:buClr>
        <a:srgbClr val="D27D00"/>
      </a:buClr>
      <a:buSzPct val="70000"/>
      <a:defRPr kern="1200">
        <a:solidFill>
          <a:schemeClr val="tx1"/>
        </a:solidFill>
        <a:latin typeface="Univers" pitchFamily="34" charset="0"/>
        <a:ea typeface="+mn-ea"/>
        <a:cs typeface="+mn-cs"/>
      </a:defRPr>
    </a:lvl2pPr>
    <a:lvl3pPr marL="914400" algn="ctr" rtl="0" fontAlgn="base">
      <a:lnSpc>
        <a:spcPct val="80000"/>
      </a:lnSpc>
      <a:spcBef>
        <a:spcPct val="20000"/>
      </a:spcBef>
      <a:spcAft>
        <a:spcPct val="0"/>
      </a:spcAft>
      <a:buClr>
        <a:srgbClr val="D27D00"/>
      </a:buClr>
      <a:buSzPct val="70000"/>
      <a:defRPr kern="1200">
        <a:solidFill>
          <a:schemeClr val="tx1"/>
        </a:solidFill>
        <a:latin typeface="Univers" pitchFamily="34" charset="0"/>
        <a:ea typeface="+mn-ea"/>
        <a:cs typeface="+mn-cs"/>
      </a:defRPr>
    </a:lvl3pPr>
    <a:lvl4pPr marL="1371600" algn="ctr" rtl="0" fontAlgn="base">
      <a:lnSpc>
        <a:spcPct val="80000"/>
      </a:lnSpc>
      <a:spcBef>
        <a:spcPct val="20000"/>
      </a:spcBef>
      <a:spcAft>
        <a:spcPct val="0"/>
      </a:spcAft>
      <a:buClr>
        <a:srgbClr val="D27D00"/>
      </a:buClr>
      <a:buSzPct val="70000"/>
      <a:defRPr kern="1200">
        <a:solidFill>
          <a:schemeClr val="tx1"/>
        </a:solidFill>
        <a:latin typeface="Univers" pitchFamily="34" charset="0"/>
        <a:ea typeface="+mn-ea"/>
        <a:cs typeface="+mn-cs"/>
      </a:defRPr>
    </a:lvl4pPr>
    <a:lvl5pPr marL="1828800" algn="ctr" rtl="0" fontAlgn="base">
      <a:lnSpc>
        <a:spcPct val="80000"/>
      </a:lnSpc>
      <a:spcBef>
        <a:spcPct val="20000"/>
      </a:spcBef>
      <a:spcAft>
        <a:spcPct val="0"/>
      </a:spcAft>
      <a:buClr>
        <a:srgbClr val="D27D00"/>
      </a:buClr>
      <a:buSzPct val="70000"/>
      <a:defRPr kern="1200">
        <a:solidFill>
          <a:schemeClr val="tx1"/>
        </a:solidFill>
        <a:latin typeface="Univers" pitchFamily="34" charset="0"/>
        <a:ea typeface="+mn-ea"/>
        <a:cs typeface="+mn-cs"/>
      </a:defRPr>
    </a:lvl5pPr>
    <a:lvl6pPr marL="2286000" algn="l" defTabSz="914400" rtl="0" eaLnBrk="1" latinLnBrk="0" hangingPunct="1">
      <a:defRPr kern="1200">
        <a:solidFill>
          <a:schemeClr val="tx1"/>
        </a:solidFill>
        <a:latin typeface="Univers" pitchFamily="34" charset="0"/>
        <a:ea typeface="+mn-ea"/>
        <a:cs typeface="+mn-cs"/>
      </a:defRPr>
    </a:lvl6pPr>
    <a:lvl7pPr marL="2743200" algn="l" defTabSz="914400" rtl="0" eaLnBrk="1" latinLnBrk="0" hangingPunct="1">
      <a:defRPr kern="1200">
        <a:solidFill>
          <a:schemeClr val="tx1"/>
        </a:solidFill>
        <a:latin typeface="Univers" pitchFamily="34" charset="0"/>
        <a:ea typeface="+mn-ea"/>
        <a:cs typeface="+mn-cs"/>
      </a:defRPr>
    </a:lvl7pPr>
    <a:lvl8pPr marL="3200400" algn="l" defTabSz="914400" rtl="0" eaLnBrk="1" latinLnBrk="0" hangingPunct="1">
      <a:defRPr kern="1200">
        <a:solidFill>
          <a:schemeClr val="tx1"/>
        </a:solidFill>
        <a:latin typeface="Univers" pitchFamily="34" charset="0"/>
        <a:ea typeface="+mn-ea"/>
        <a:cs typeface="+mn-cs"/>
      </a:defRPr>
    </a:lvl8pPr>
    <a:lvl9pPr marL="3657600" algn="l" defTabSz="914400" rtl="0" eaLnBrk="1" latinLnBrk="0" hangingPunct="1">
      <a:defRPr kern="1200">
        <a:solidFill>
          <a:schemeClr val="tx1"/>
        </a:solidFill>
        <a:latin typeface="Univer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26000"/>
    <a:srgbClr val="D27D00"/>
    <a:srgbClr val="A5DBBA"/>
    <a:srgbClr val="EDA8A1"/>
    <a:srgbClr val="DBD600"/>
    <a:srgbClr val="6D8CBF"/>
    <a:srgbClr val="2E246A"/>
    <a:srgbClr val="447C98"/>
    <a:srgbClr val="F69200"/>
    <a:srgbClr val="A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1" autoAdjust="0"/>
    <p:restoredTop sz="96458" autoAdjust="0"/>
  </p:normalViewPr>
  <p:slideViewPr>
    <p:cSldViewPr>
      <p:cViewPr varScale="1">
        <p:scale>
          <a:sx n="101" d="100"/>
          <a:sy n="101" d="100"/>
        </p:scale>
        <p:origin x="-2648" y="-120"/>
      </p:cViewPr>
      <p:guideLst>
        <p:guide orient="horz" pos="2160"/>
        <p:guide pos="74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buClrTx/>
              <a:buSzTx/>
              <a:defRPr sz="1200"/>
            </a:lvl1pPr>
          </a:lstStyle>
          <a:p>
            <a:endParaRPr lang="de-DE"/>
          </a:p>
        </p:txBody>
      </p:sp>
      <p:sp>
        <p:nvSpPr>
          <p:cNvPr id="962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SzTx/>
              <a:defRPr sz="1200"/>
            </a:lvl1pPr>
          </a:lstStyle>
          <a:p>
            <a:endParaRPr lang="de-DE"/>
          </a:p>
        </p:txBody>
      </p:sp>
      <p:sp>
        <p:nvSpPr>
          <p:cNvPr id="9626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lnSpc>
                <a:spcPct val="100000"/>
              </a:lnSpc>
              <a:spcBef>
                <a:spcPct val="0"/>
              </a:spcBef>
              <a:buClrTx/>
              <a:buSzTx/>
              <a:defRPr sz="1200"/>
            </a:lvl1pPr>
          </a:lstStyle>
          <a:p>
            <a:endParaRPr lang="de-DE"/>
          </a:p>
        </p:txBody>
      </p:sp>
      <p:sp>
        <p:nvSpPr>
          <p:cNvPr id="9626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defRPr sz="1200"/>
            </a:lvl1pPr>
          </a:lstStyle>
          <a:p>
            <a:fld id="{2676614E-B155-4726-8AE6-5B5AC623BF9A}" type="slidenum">
              <a:rPr lang="de-DE"/>
              <a:pPr/>
              <a:t>‹Nr.›</a:t>
            </a:fld>
            <a:endParaRPr lang="de-DE"/>
          </a:p>
        </p:txBody>
      </p:sp>
    </p:spTree>
    <p:extLst>
      <p:ext uri="{BB962C8B-B14F-4D97-AF65-F5344CB8AC3E}">
        <p14:creationId xmlns:p14="http://schemas.microsoft.com/office/powerpoint/2010/main" val="24448143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lnSpc>
                <a:spcPct val="100000"/>
              </a:lnSpc>
              <a:spcBef>
                <a:spcPct val="0"/>
              </a:spcBef>
              <a:buClrTx/>
              <a:buSzTx/>
              <a:defRPr sz="1200">
                <a:latin typeface="Times New Roman" pitchFamily="18" charset="0"/>
              </a:defRPr>
            </a:lvl1pPr>
          </a:lstStyle>
          <a:p>
            <a:endParaRPr lang="fr-FR"/>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lnSpc>
                <a:spcPct val="100000"/>
              </a:lnSpc>
              <a:spcBef>
                <a:spcPct val="0"/>
              </a:spcBef>
              <a:buClrTx/>
              <a:buSzTx/>
              <a:defRPr sz="1200">
                <a:latin typeface="Times New Roman" pitchFamily="18" charset="0"/>
              </a:defRPr>
            </a:lvl1pPr>
          </a:lstStyle>
          <a:p>
            <a:endParaRPr lang="fr-FR"/>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lnSpc>
                <a:spcPct val="100000"/>
              </a:lnSpc>
              <a:spcBef>
                <a:spcPct val="0"/>
              </a:spcBef>
              <a:buClrTx/>
              <a:buSzTx/>
              <a:defRPr sz="1200">
                <a:latin typeface="Times New Roman" pitchFamily="18" charset="0"/>
              </a:defRPr>
            </a:lvl1pPr>
          </a:lstStyle>
          <a:p>
            <a:endParaRPr lang="fr-FR"/>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lnSpc>
                <a:spcPct val="100000"/>
              </a:lnSpc>
              <a:spcBef>
                <a:spcPct val="0"/>
              </a:spcBef>
              <a:buClrTx/>
              <a:buSzTx/>
              <a:defRPr sz="1200">
                <a:latin typeface="Times New Roman" pitchFamily="18" charset="0"/>
              </a:defRPr>
            </a:lvl1pPr>
          </a:lstStyle>
          <a:p>
            <a:fld id="{AFC9A50C-2918-4620-862B-947461C6CF76}" type="slidenum">
              <a:rPr lang="fr-FR"/>
              <a:pPr/>
              <a:t>‹Nr.›</a:t>
            </a:fld>
            <a:endParaRPr lang="fr-FR"/>
          </a:p>
        </p:txBody>
      </p:sp>
    </p:spTree>
    <p:extLst>
      <p:ext uri="{BB962C8B-B14F-4D97-AF65-F5344CB8AC3E}">
        <p14:creationId xmlns:p14="http://schemas.microsoft.com/office/powerpoint/2010/main" val="23935956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261938" indent="-261938">
              <a:lnSpc>
                <a:spcPct val="120000"/>
              </a:lnSpc>
              <a:buClr>
                <a:srgbClr val="EA8B00"/>
              </a:buClr>
              <a:buSzPct val="80000"/>
              <a:buFont typeface="Wingdings" pitchFamily="2" charset="2"/>
              <a:buChar char="§"/>
            </a:pPr>
            <a:r>
              <a:rPr lang="en-US" sz="2000" dirty="0" smtClean="0">
                <a:latin typeface="Univers" pitchFamily="34" charset="0"/>
              </a:rPr>
              <a:t>In the first </a:t>
            </a:r>
            <a:r>
              <a:rPr lang="en-US" sz="2000" dirty="0" err="1" smtClean="0">
                <a:latin typeface="Univers" pitchFamily="34" charset="0"/>
              </a:rPr>
              <a:t>logit</a:t>
            </a:r>
            <a:r>
              <a:rPr lang="en-US" sz="2000" dirty="0" smtClean="0">
                <a:latin typeface="Univers" pitchFamily="34" charset="0"/>
              </a:rPr>
              <a:t>, “exclusively homosexual” is compared to “exclusively heterosexual”:</a:t>
            </a:r>
          </a:p>
          <a:p>
            <a:pPr marL="661988" lvl="1" indent="-261938">
              <a:lnSpc>
                <a:spcPct val="120000"/>
              </a:lnSpc>
              <a:buClr>
                <a:srgbClr val="EA8B00"/>
              </a:buClr>
              <a:buSzPct val="80000"/>
              <a:buFont typeface="Wingdings" pitchFamily="2" charset="2"/>
              <a:buChar char="§"/>
            </a:pPr>
            <a:r>
              <a:rPr lang="en-US" sz="1600" dirty="0" smtClean="0">
                <a:latin typeface="Univers" pitchFamily="34" charset="0"/>
              </a:rPr>
              <a:t>Only the coefficient for the number of illicit drugs is statistically significant (OR=1.23, 95%CI [1.08; 1.41] and p=0.002)</a:t>
            </a:r>
          </a:p>
          <a:p>
            <a:pPr marL="661988" lvl="1" indent="-261938">
              <a:lnSpc>
                <a:spcPct val="120000"/>
              </a:lnSpc>
              <a:buClr>
                <a:srgbClr val="EA8B00"/>
              </a:buClr>
              <a:buSzPct val="80000"/>
              <a:buFont typeface="Wingdings" pitchFamily="2" charset="2"/>
              <a:buChar char="§"/>
            </a:pPr>
            <a:r>
              <a:rPr lang="en-US" sz="1600" dirty="0" smtClean="0">
                <a:latin typeface="Univers" pitchFamily="34" charset="0"/>
              </a:rPr>
              <a:t>This means that if a subject were to increase his use of illicit drugs by one unit, the odds of qualifying himself as homosexual rather than heterosexual would be expected to increase by a factor of 1.23, when all the other variables in the model are held constant.</a:t>
            </a:r>
          </a:p>
          <a:p>
            <a:pPr marL="661988" lvl="1" indent="-261938">
              <a:lnSpc>
                <a:spcPct val="120000"/>
              </a:lnSpc>
              <a:buClr>
                <a:srgbClr val="EA8B00"/>
              </a:buClr>
              <a:buSzPct val="80000"/>
              <a:buFont typeface="Wingdings" pitchFamily="2" charset="2"/>
              <a:buChar char="§"/>
            </a:pPr>
            <a:r>
              <a:rPr lang="en-US" sz="1600" dirty="0" smtClean="0">
                <a:latin typeface="Univers" pitchFamily="34" charset="0"/>
              </a:rPr>
              <a:t>Neither the number of cigarettes smoked nor smoking frequency nor the number of alcoholic beverages and nor the frequency of alcohol consumption were statistically associated with group membership.</a:t>
            </a:r>
          </a:p>
          <a:p>
            <a:pPr marL="261938" indent="-261938">
              <a:lnSpc>
                <a:spcPct val="120000"/>
              </a:lnSpc>
              <a:buClr>
                <a:srgbClr val="EA8B00"/>
              </a:buClr>
              <a:buSzPct val="80000"/>
              <a:buFont typeface="Wingdings" pitchFamily="2" charset="2"/>
              <a:buChar char="§"/>
            </a:pPr>
            <a:r>
              <a:rPr lang="en-US" sz="1600" dirty="0" smtClean="0">
                <a:latin typeface="Univers" pitchFamily="34" charset="0"/>
              </a:rPr>
              <a:t>In the second </a:t>
            </a:r>
            <a:r>
              <a:rPr lang="en-US" sz="1600" dirty="0" err="1" smtClean="0">
                <a:latin typeface="Univers" pitchFamily="34" charset="0"/>
              </a:rPr>
              <a:t>logit</a:t>
            </a:r>
            <a:r>
              <a:rPr lang="en-US" sz="1600" dirty="0" smtClean="0">
                <a:latin typeface="Univers" pitchFamily="34" charset="0"/>
              </a:rPr>
              <a:t>, “bisexually attracted” is compared to “exclusively heterosexual”:</a:t>
            </a:r>
          </a:p>
          <a:p>
            <a:pPr marL="661988" lvl="1" indent="-261938">
              <a:lnSpc>
                <a:spcPct val="120000"/>
              </a:lnSpc>
              <a:buClr>
                <a:srgbClr val="EA8B00"/>
              </a:buClr>
              <a:buSzPct val="80000"/>
              <a:buFont typeface="Wingdings" pitchFamily="2" charset="2"/>
              <a:buChar char="§"/>
            </a:pPr>
            <a:r>
              <a:rPr lang="en-US" sz="1200" dirty="0" smtClean="0">
                <a:latin typeface="Univers" pitchFamily="34" charset="0"/>
              </a:rPr>
              <a:t>Two coefficients were statistically related to group membership: </a:t>
            </a:r>
          </a:p>
          <a:p>
            <a:pPr marL="661988" lvl="1" indent="-261938">
              <a:lnSpc>
                <a:spcPct val="120000"/>
              </a:lnSpc>
              <a:buClr>
                <a:srgbClr val="EA8B00"/>
              </a:buClr>
              <a:buSzPct val="80000"/>
              <a:buFont typeface="Wingdings" pitchFamily="2" charset="2"/>
              <a:buChar char="§"/>
            </a:pPr>
            <a:r>
              <a:rPr lang="en-US" sz="1200" dirty="0" smtClean="0">
                <a:latin typeface="Univers" pitchFamily="34" charset="0"/>
              </a:rPr>
              <a:t>the number of alcoholic beverages (OR=0.95, 95%CI [0.91; 0.99] and p=0.009) and the number of illicit drugs used (OR=1.12, 95%CI [1.04; 1.20] and p=0.003). </a:t>
            </a:r>
          </a:p>
          <a:p>
            <a:pPr marL="661988" lvl="1" indent="-261938">
              <a:lnSpc>
                <a:spcPct val="120000"/>
              </a:lnSpc>
              <a:buClr>
                <a:srgbClr val="EA8B00"/>
              </a:buClr>
              <a:buSzPct val="80000"/>
              <a:buFont typeface="Wingdings" pitchFamily="2" charset="2"/>
              <a:buChar char="§"/>
            </a:pPr>
            <a:r>
              <a:rPr lang="en-US" sz="1200" dirty="0" smtClean="0">
                <a:latin typeface="Univers" pitchFamily="34" charset="0"/>
              </a:rPr>
              <a:t>The coefficient for the number of alcoholic beverages is negative: if a subject were to increase his number of alcoholic beverages by one unit, the odds of his classification into the bisexual group rather than into the heterosexual group would be expected to decrease by a factor of 0.95, all the other variables in the model being held constant. In other words, the more one consumes alcoholic beverages, the less likely one is to be classified into the bisexual group. </a:t>
            </a:r>
          </a:p>
          <a:p>
            <a:pPr marL="661988" lvl="1" indent="-261938">
              <a:lnSpc>
                <a:spcPct val="120000"/>
              </a:lnSpc>
              <a:buClr>
                <a:srgbClr val="EA8B00"/>
              </a:buClr>
              <a:buSzPct val="80000"/>
              <a:buFont typeface="Wingdings" pitchFamily="2" charset="2"/>
              <a:buChar char="§"/>
            </a:pPr>
            <a:r>
              <a:rPr lang="en-US" sz="1200" dirty="0" smtClean="0">
                <a:latin typeface="Univers" pitchFamily="34" charset="0"/>
              </a:rPr>
              <a:t>Conversely, the coefficient for the number of illicit drugs used is positively associated with group membership (OR=1.12, 95%CI [1.04; 1.20] and p=0.003). This is interpreted as follows: if a subject were to increase his number of illicit drugs by one point, the odds of his classification into the bisexual group rather than into the heterosexual group would be expected to increase by a factor of 1.12. The other variables were not statistically associated with group membership.</a:t>
            </a:r>
          </a:p>
          <a:p>
            <a:endParaRPr lang="de-DE" dirty="0"/>
          </a:p>
        </p:txBody>
      </p:sp>
      <p:sp>
        <p:nvSpPr>
          <p:cNvPr id="4" name="Foliennummernplatzhalter 3"/>
          <p:cNvSpPr>
            <a:spLocks noGrp="1"/>
          </p:cNvSpPr>
          <p:nvPr>
            <p:ph type="sldNum" sz="quarter" idx="10"/>
          </p:nvPr>
        </p:nvSpPr>
        <p:spPr/>
        <p:txBody>
          <a:bodyPr/>
          <a:lstStyle/>
          <a:p>
            <a:fld id="{AFC9A50C-2918-4620-862B-947461C6CF76}" type="slidenum">
              <a:rPr lang="fr-FR" smtClean="0"/>
              <a:pPr/>
              <a:t>16</a:t>
            </a:fld>
            <a:endParaRPr lang="fr-FR"/>
          </a:p>
        </p:txBody>
      </p:sp>
    </p:spTree>
    <p:extLst>
      <p:ext uri="{BB962C8B-B14F-4D97-AF65-F5344CB8AC3E}">
        <p14:creationId xmlns:p14="http://schemas.microsoft.com/office/powerpoint/2010/main" val="1306131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smtClean="0"/>
              <a:t>Cliquez pour modifier le style du titre</a:t>
            </a:r>
            <a:endParaRPr lang="fr-CH"/>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C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CH"/>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smtClean="0"/>
              <a:t>Cliquez pour modifier le style du titre</a:t>
            </a:r>
            <a:endParaRPr lang="fr-CH"/>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re. Image de la bibliothèque et texte">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CH"/>
          </a:p>
        </p:txBody>
      </p:sp>
      <p:sp>
        <p:nvSpPr>
          <p:cNvPr id="3" name="Espace réservé de l'image de la bibliothèque 2"/>
          <p:cNvSpPr>
            <a:spLocks noGrp="1"/>
          </p:cNvSpPr>
          <p:nvPr>
            <p:ph type="clipArt" sz="half" idx="1"/>
          </p:nvPr>
        </p:nvSpPr>
        <p:spPr>
          <a:xfrm>
            <a:off x="457200" y="1600200"/>
            <a:ext cx="4038600" cy="4525963"/>
          </a:xfrm>
          <a:prstGeom prst="rect">
            <a:avLst/>
          </a:prstGeom>
        </p:spPr>
        <p:txBody>
          <a:bodyPr/>
          <a:lstStyle/>
          <a:p>
            <a:endParaRPr lang="fr-CH"/>
          </a:p>
        </p:txBody>
      </p:sp>
      <p:sp>
        <p:nvSpPr>
          <p:cNvPr id="4" name="Espace réservé du texte 3"/>
          <p:cNvSpPr>
            <a:spLocks noGrp="1"/>
          </p:cNvSpPr>
          <p:nvPr>
            <p:ph type="body" sz="half" idx="2"/>
          </p:nvPr>
        </p:nvSpPr>
        <p:spPr>
          <a:xfrm>
            <a:off x="4648200" y="1600200"/>
            <a:ext cx="4038600" cy="4525963"/>
          </a:xfrm>
          <a:prstGeom prst="rect">
            <a:avLst/>
          </a:prstGeo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CH"/>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smtClean="0"/>
              <a:t>Cliquez pour modifier le style du titre</a:t>
            </a:r>
            <a:endParaRPr lang="fr-CH"/>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CH"/>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smtClean="0"/>
              <a:t>Cliquez pour modifier le style du titre</a:t>
            </a:r>
            <a:endParaRPr lang="fr-CH"/>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C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smtClean="0"/>
              <a:t>Cliquez pour modifier le style du titre</a:t>
            </a:r>
            <a:endParaRPr lang="fr-CH"/>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Cliquez pour modifier le style du titre</a:t>
            </a:r>
            <a:endParaRPr lang="fr-CH"/>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2" name="Rectangle 18"/>
          <p:cNvSpPr>
            <a:spLocks noChangeArrowheads="1"/>
          </p:cNvSpPr>
          <p:nvPr/>
        </p:nvSpPr>
        <p:spPr bwMode="auto">
          <a:xfrm>
            <a:off x="0" y="0"/>
            <a:ext cx="9144000" cy="838200"/>
          </a:xfrm>
          <a:prstGeom prst="rect">
            <a:avLst/>
          </a:prstGeom>
          <a:solidFill>
            <a:srgbClr val="444092"/>
          </a:solidFill>
          <a:ln w="9525">
            <a:noFill/>
            <a:miter lim="800000"/>
            <a:headEnd/>
            <a:tailEnd/>
          </a:ln>
          <a:effectLst/>
        </p:spPr>
        <p:txBody>
          <a:bodyPr anchor="ctr"/>
          <a:lstStyle/>
          <a:p>
            <a:pPr algn="l">
              <a:lnSpc>
                <a:spcPct val="100000"/>
              </a:lnSpc>
              <a:spcBef>
                <a:spcPct val="0"/>
              </a:spcBef>
              <a:buClrTx/>
              <a:buSzTx/>
            </a:pPr>
            <a:endParaRPr lang="fr-FR" sz="3400">
              <a:solidFill>
                <a:schemeClr val="bg1"/>
              </a:solidFill>
            </a:endParaRPr>
          </a:p>
        </p:txBody>
      </p:sp>
      <p:sp>
        <p:nvSpPr>
          <p:cNvPr id="1043" name="Line 19"/>
          <p:cNvSpPr>
            <a:spLocks noChangeShapeType="1"/>
          </p:cNvSpPr>
          <p:nvPr/>
        </p:nvSpPr>
        <p:spPr bwMode="auto">
          <a:xfrm flipV="1">
            <a:off x="762000" y="0"/>
            <a:ext cx="0" cy="838200"/>
          </a:xfrm>
          <a:prstGeom prst="line">
            <a:avLst/>
          </a:prstGeom>
          <a:noFill/>
          <a:ln w="9525">
            <a:solidFill>
              <a:schemeClr val="bg1"/>
            </a:solidFill>
            <a:round/>
            <a:headEnd/>
            <a:tailEnd/>
          </a:ln>
          <a:effectLst/>
        </p:spPr>
        <p:txBody>
          <a:bodyPr/>
          <a:lstStyle/>
          <a:p>
            <a:endParaRPr lang="fr-CH"/>
          </a:p>
        </p:txBody>
      </p:sp>
      <p:pic>
        <p:nvPicPr>
          <p:cNvPr id="1049" name="Picture 25"/>
          <p:cNvPicPr>
            <a:picLocks noChangeAspect="1" noChangeArrowheads="1"/>
          </p:cNvPicPr>
          <p:nvPr userDrawn="1"/>
        </p:nvPicPr>
        <p:blipFill>
          <a:blip r:embed="rId14" cstate="print"/>
          <a:srcRect/>
          <a:stretch>
            <a:fillRect/>
          </a:stretch>
        </p:blipFill>
        <p:spPr bwMode="auto">
          <a:xfrm>
            <a:off x="7019925" y="6243638"/>
            <a:ext cx="1720850" cy="461962"/>
          </a:xfrm>
          <a:prstGeom prst="rect">
            <a:avLst/>
          </a:prstGeom>
          <a:noFill/>
          <a:ln w="9525">
            <a:noFill/>
            <a:miter lim="800000"/>
            <a:headEnd/>
            <a:tailEnd/>
          </a:ln>
          <a:effectLst/>
        </p:spPr>
      </p:pic>
      <p:sp>
        <p:nvSpPr>
          <p:cNvPr id="1051" name="Text Box 27"/>
          <p:cNvSpPr txBox="1">
            <a:spLocks noChangeArrowheads="1"/>
          </p:cNvSpPr>
          <p:nvPr userDrawn="1"/>
        </p:nvSpPr>
        <p:spPr bwMode="auto">
          <a:xfrm>
            <a:off x="228600" y="6467475"/>
            <a:ext cx="6934200" cy="201613"/>
          </a:xfrm>
          <a:prstGeom prst="rect">
            <a:avLst/>
          </a:prstGeom>
          <a:noFill/>
          <a:ln w="12700">
            <a:noFill/>
            <a:miter lim="800000"/>
            <a:headEnd type="none" w="sm" len="sm"/>
            <a:tailEnd type="none" w="sm" len="sm"/>
          </a:ln>
          <a:effectLst/>
        </p:spPr>
        <p:txBody>
          <a:bodyPr>
            <a:spAutoFit/>
          </a:bodyPr>
          <a:lstStyle/>
          <a:p>
            <a:pPr algn="l" eaLnBrk="0" hangingPunct="0">
              <a:lnSpc>
                <a:spcPct val="60000"/>
              </a:lnSpc>
              <a:spcBef>
                <a:spcPct val="50000"/>
              </a:spcBef>
              <a:buClrTx/>
              <a:buSzTx/>
            </a:pPr>
            <a:r>
              <a:rPr lang="fr-CH" sz="1200"/>
              <a:t>http://addictologie.hug-ge.ch</a:t>
            </a:r>
            <a:endParaRPr lang="fr-FR" sz="12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xmlns:p14="http://schemas.microsoft.com/office/powerpoint/2010/main" id="1" dur="indefinite" restart="never" nodeType="tmRoot"/>
      </p:par>
    </p:tnLst>
  </p:timing>
  <p:txStyles>
    <p:titleStyle>
      <a:lvl1pPr algn="l" rtl="0" fontAlgn="base">
        <a:spcBef>
          <a:spcPct val="0"/>
        </a:spcBef>
        <a:spcAft>
          <a:spcPct val="0"/>
        </a:spcAft>
        <a:defRPr sz="1600">
          <a:solidFill>
            <a:schemeClr val="bg1"/>
          </a:solidFill>
          <a:latin typeface="+mj-lt"/>
          <a:ea typeface="+mj-ea"/>
          <a:cs typeface="+mj-cs"/>
        </a:defRPr>
      </a:lvl1pPr>
      <a:lvl2pPr algn="l" rtl="0" fontAlgn="base">
        <a:spcBef>
          <a:spcPct val="0"/>
        </a:spcBef>
        <a:spcAft>
          <a:spcPct val="0"/>
        </a:spcAft>
        <a:defRPr sz="1600">
          <a:solidFill>
            <a:schemeClr val="bg1"/>
          </a:solidFill>
          <a:latin typeface="Univers" pitchFamily="34" charset="0"/>
        </a:defRPr>
      </a:lvl2pPr>
      <a:lvl3pPr algn="l" rtl="0" fontAlgn="base">
        <a:spcBef>
          <a:spcPct val="0"/>
        </a:spcBef>
        <a:spcAft>
          <a:spcPct val="0"/>
        </a:spcAft>
        <a:defRPr sz="1600">
          <a:solidFill>
            <a:schemeClr val="bg1"/>
          </a:solidFill>
          <a:latin typeface="Univers" pitchFamily="34" charset="0"/>
        </a:defRPr>
      </a:lvl3pPr>
      <a:lvl4pPr algn="l" rtl="0" fontAlgn="base">
        <a:spcBef>
          <a:spcPct val="0"/>
        </a:spcBef>
        <a:spcAft>
          <a:spcPct val="0"/>
        </a:spcAft>
        <a:defRPr sz="1600">
          <a:solidFill>
            <a:schemeClr val="bg1"/>
          </a:solidFill>
          <a:latin typeface="Univers" pitchFamily="34" charset="0"/>
        </a:defRPr>
      </a:lvl4pPr>
      <a:lvl5pPr algn="l" rtl="0" fontAlgn="base">
        <a:spcBef>
          <a:spcPct val="0"/>
        </a:spcBef>
        <a:spcAft>
          <a:spcPct val="0"/>
        </a:spcAft>
        <a:defRPr sz="1600">
          <a:solidFill>
            <a:schemeClr val="bg1"/>
          </a:solidFill>
          <a:latin typeface="Univers" pitchFamily="34" charset="0"/>
        </a:defRPr>
      </a:lvl5pPr>
      <a:lvl6pPr marL="457200" algn="l" rtl="0" fontAlgn="base">
        <a:spcBef>
          <a:spcPct val="0"/>
        </a:spcBef>
        <a:spcAft>
          <a:spcPct val="0"/>
        </a:spcAft>
        <a:defRPr sz="1600">
          <a:solidFill>
            <a:schemeClr val="bg1"/>
          </a:solidFill>
          <a:latin typeface="Univers" pitchFamily="34" charset="0"/>
        </a:defRPr>
      </a:lvl6pPr>
      <a:lvl7pPr marL="914400" algn="l" rtl="0" fontAlgn="base">
        <a:spcBef>
          <a:spcPct val="0"/>
        </a:spcBef>
        <a:spcAft>
          <a:spcPct val="0"/>
        </a:spcAft>
        <a:defRPr sz="1600">
          <a:solidFill>
            <a:schemeClr val="bg1"/>
          </a:solidFill>
          <a:latin typeface="Univers" pitchFamily="34" charset="0"/>
        </a:defRPr>
      </a:lvl7pPr>
      <a:lvl8pPr marL="1371600" algn="l" rtl="0" fontAlgn="base">
        <a:spcBef>
          <a:spcPct val="0"/>
        </a:spcBef>
        <a:spcAft>
          <a:spcPct val="0"/>
        </a:spcAft>
        <a:defRPr sz="1600">
          <a:solidFill>
            <a:schemeClr val="bg1"/>
          </a:solidFill>
          <a:latin typeface="Univers" pitchFamily="34" charset="0"/>
        </a:defRPr>
      </a:lvl8pPr>
      <a:lvl9pPr marL="1828800" algn="l" rtl="0" fontAlgn="base">
        <a:spcBef>
          <a:spcPct val="0"/>
        </a:spcBef>
        <a:spcAft>
          <a:spcPct val="0"/>
        </a:spcAft>
        <a:defRPr sz="1600">
          <a:solidFill>
            <a:schemeClr val="bg1"/>
          </a:solidFill>
          <a:latin typeface="Univers"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jpeg"/><Relationship Id="rId1" Type="http://schemas.openxmlformats.org/officeDocument/2006/relationships/slideLayout" Target="../slideLayouts/slideLayout12.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8.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4" Type="http://schemas.openxmlformats.org/officeDocument/2006/relationships/image" Target="../media/image4.jpeg"/><Relationship Id="rId1" Type="http://schemas.openxmlformats.org/officeDocument/2006/relationships/slideLayout" Target="../slideLayouts/slideLayout7.xml"/><Relationship Id="rId2"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08748" name="Picture 12" descr="compass4"/>
          <p:cNvPicPr>
            <a:picLocks noChangeAspect="1" noChangeArrowheads="1"/>
          </p:cNvPicPr>
          <p:nvPr/>
        </p:nvPicPr>
        <p:blipFill>
          <a:blip r:embed="rId2" cstate="print"/>
          <a:srcRect/>
          <a:stretch>
            <a:fillRect/>
          </a:stretch>
        </p:blipFill>
        <p:spPr bwMode="auto">
          <a:xfrm>
            <a:off x="0" y="836613"/>
            <a:ext cx="6156325" cy="2038350"/>
          </a:xfrm>
          <a:prstGeom prst="rect">
            <a:avLst/>
          </a:prstGeom>
          <a:noFill/>
        </p:spPr>
      </p:pic>
      <p:sp>
        <p:nvSpPr>
          <p:cNvPr id="1908739" name="Line 3"/>
          <p:cNvSpPr>
            <a:spLocks noChangeShapeType="1"/>
          </p:cNvSpPr>
          <p:nvPr/>
        </p:nvSpPr>
        <p:spPr bwMode="auto">
          <a:xfrm flipV="1">
            <a:off x="762000" y="0"/>
            <a:ext cx="0" cy="2133600"/>
          </a:xfrm>
          <a:prstGeom prst="line">
            <a:avLst/>
          </a:prstGeom>
          <a:noFill/>
          <a:ln w="9525">
            <a:solidFill>
              <a:schemeClr val="bg1"/>
            </a:solidFill>
            <a:round/>
            <a:headEnd/>
            <a:tailEnd/>
          </a:ln>
          <a:effectLst/>
        </p:spPr>
        <p:txBody>
          <a:bodyPr/>
          <a:lstStyle/>
          <a:p>
            <a:endParaRPr lang="fr-CH"/>
          </a:p>
        </p:txBody>
      </p:sp>
      <p:sp>
        <p:nvSpPr>
          <p:cNvPr id="1908740" name="Line 4"/>
          <p:cNvSpPr>
            <a:spLocks noChangeShapeType="1"/>
          </p:cNvSpPr>
          <p:nvPr/>
        </p:nvSpPr>
        <p:spPr bwMode="auto">
          <a:xfrm>
            <a:off x="762000" y="2133600"/>
            <a:ext cx="0" cy="3124200"/>
          </a:xfrm>
          <a:prstGeom prst="line">
            <a:avLst/>
          </a:prstGeom>
          <a:noFill/>
          <a:ln w="9525">
            <a:solidFill>
              <a:schemeClr val="bg2"/>
            </a:solidFill>
            <a:round/>
            <a:headEnd/>
            <a:tailEnd/>
          </a:ln>
          <a:effectLst/>
        </p:spPr>
        <p:txBody>
          <a:bodyPr/>
          <a:lstStyle/>
          <a:p>
            <a:endParaRPr lang="fr-CH"/>
          </a:p>
        </p:txBody>
      </p:sp>
      <p:sp>
        <p:nvSpPr>
          <p:cNvPr id="1908741" name="Line 5"/>
          <p:cNvSpPr>
            <a:spLocks noChangeShapeType="1"/>
          </p:cNvSpPr>
          <p:nvPr/>
        </p:nvSpPr>
        <p:spPr bwMode="auto">
          <a:xfrm>
            <a:off x="457200" y="2133600"/>
            <a:ext cx="6705600" cy="0"/>
          </a:xfrm>
          <a:prstGeom prst="line">
            <a:avLst/>
          </a:prstGeom>
          <a:noFill/>
          <a:ln w="9525">
            <a:solidFill>
              <a:schemeClr val="bg2"/>
            </a:solidFill>
            <a:round/>
            <a:headEnd/>
            <a:tailEnd/>
          </a:ln>
          <a:effectLst/>
        </p:spPr>
        <p:txBody>
          <a:bodyPr/>
          <a:lstStyle/>
          <a:p>
            <a:endParaRPr lang="fr-CH"/>
          </a:p>
        </p:txBody>
      </p:sp>
      <p:pic>
        <p:nvPicPr>
          <p:cNvPr id="1908742" name="Picture 6"/>
          <p:cNvPicPr>
            <a:picLocks noChangeAspect="1" noChangeArrowheads="1"/>
          </p:cNvPicPr>
          <p:nvPr/>
        </p:nvPicPr>
        <p:blipFill>
          <a:blip r:embed="rId3" cstate="print"/>
          <a:srcRect/>
          <a:stretch>
            <a:fillRect/>
          </a:stretch>
        </p:blipFill>
        <p:spPr bwMode="auto">
          <a:xfrm>
            <a:off x="6011863" y="5938838"/>
            <a:ext cx="2881312" cy="771525"/>
          </a:xfrm>
          <a:prstGeom prst="rect">
            <a:avLst/>
          </a:prstGeom>
          <a:noFill/>
          <a:ln w="9525">
            <a:miter lim="800000"/>
            <a:headEnd/>
            <a:tailEnd/>
          </a:ln>
          <a:effectLst/>
        </p:spPr>
      </p:pic>
      <p:sp>
        <p:nvSpPr>
          <p:cNvPr id="1908744" name="Rectangle 8"/>
          <p:cNvSpPr>
            <a:spLocks noChangeArrowheads="1"/>
          </p:cNvSpPr>
          <p:nvPr/>
        </p:nvSpPr>
        <p:spPr bwMode="auto">
          <a:xfrm>
            <a:off x="0" y="836613"/>
            <a:ext cx="6156325" cy="1296987"/>
          </a:xfrm>
          <a:prstGeom prst="rect">
            <a:avLst/>
          </a:prstGeom>
          <a:solidFill>
            <a:srgbClr val="5176B3">
              <a:alpha val="30000"/>
            </a:srgbClr>
          </a:solidFill>
          <a:ln w="9525">
            <a:noFill/>
            <a:miter lim="800000"/>
            <a:headEnd/>
            <a:tailEnd/>
          </a:ln>
          <a:effectLst/>
        </p:spPr>
        <p:txBody>
          <a:bodyPr anchor="ctr">
            <a:spAutoFit/>
          </a:bodyPr>
          <a:lstStyle/>
          <a:p>
            <a:endParaRPr lang="fr-CH"/>
          </a:p>
        </p:txBody>
      </p:sp>
      <p:sp>
        <p:nvSpPr>
          <p:cNvPr id="1908743" name="Text Box 7"/>
          <p:cNvSpPr txBox="1">
            <a:spLocks noChangeArrowheads="1"/>
          </p:cNvSpPr>
          <p:nvPr/>
        </p:nvSpPr>
        <p:spPr bwMode="auto">
          <a:xfrm>
            <a:off x="1006475" y="2928934"/>
            <a:ext cx="8137525" cy="584775"/>
          </a:xfrm>
          <a:prstGeom prst="rect">
            <a:avLst/>
          </a:prstGeom>
          <a:noFill/>
          <a:ln w="9525">
            <a:noFill/>
            <a:miter lim="800000"/>
            <a:headEnd/>
            <a:tailEnd/>
          </a:ln>
          <a:effectLst/>
        </p:spPr>
        <p:txBody>
          <a:bodyPr wrap="square">
            <a:spAutoFit/>
          </a:bodyPr>
          <a:lstStyle/>
          <a:p>
            <a:pPr algn="l">
              <a:lnSpc>
                <a:spcPct val="100000"/>
              </a:lnSpc>
              <a:spcBef>
                <a:spcPct val="0"/>
              </a:spcBef>
              <a:buClrTx/>
              <a:buFontTx/>
              <a:buNone/>
            </a:pPr>
            <a:r>
              <a:rPr lang="en-US" sz="3200" b="1" dirty="0" smtClean="0">
                <a:solidFill>
                  <a:srgbClr val="2E246A"/>
                </a:solidFill>
              </a:rPr>
              <a:t>Sexual orientation and drug of choice</a:t>
            </a:r>
            <a:endParaRPr lang="fr-CH" sz="3200" b="1" dirty="0">
              <a:solidFill>
                <a:srgbClr val="2E246A"/>
              </a:solidFill>
            </a:endParaRPr>
          </a:p>
        </p:txBody>
      </p:sp>
      <p:sp>
        <p:nvSpPr>
          <p:cNvPr id="1908745" name="Text Box 9"/>
          <p:cNvSpPr txBox="1">
            <a:spLocks noChangeArrowheads="1"/>
          </p:cNvSpPr>
          <p:nvPr/>
        </p:nvSpPr>
        <p:spPr bwMode="auto">
          <a:xfrm>
            <a:off x="827088" y="4456113"/>
            <a:ext cx="7705725" cy="261610"/>
          </a:xfrm>
          <a:prstGeom prst="rect">
            <a:avLst/>
          </a:prstGeom>
          <a:noFill/>
          <a:ln w="9525">
            <a:noFill/>
            <a:miter lim="800000"/>
            <a:headEnd/>
            <a:tailEnd/>
          </a:ln>
          <a:effectLst/>
        </p:spPr>
        <p:txBody>
          <a:bodyPr>
            <a:spAutoFit/>
          </a:bodyPr>
          <a:lstStyle/>
          <a:p>
            <a:pPr algn="l">
              <a:lnSpc>
                <a:spcPct val="100000"/>
              </a:lnSpc>
              <a:spcBef>
                <a:spcPct val="0"/>
              </a:spcBef>
              <a:buClrTx/>
              <a:buFontTx/>
              <a:buNone/>
            </a:pPr>
            <a:r>
              <a:rPr lang="fr-CH" sz="1100" dirty="0" smtClean="0"/>
              <a:t>D. Zullino, S. Achab, G. </a:t>
            </a:r>
            <a:r>
              <a:rPr lang="fr-CH" sz="1100" dirty="0" err="1" smtClean="0"/>
              <a:t>Thorens</a:t>
            </a:r>
            <a:r>
              <a:rPr lang="fr-CH" sz="1100" dirty="0" smtClean="0"/>
              <a:t>, R. Khan, R. </a:t>
            </a:r>
            <a:r>
              <a:rPr lang="fr-CH" sz="1100" dirty="0" err="1" smtClean="0"/>
              <a:t>Manghi</a:t>
            </a:r>
            <a:r>
              <a:rPr lang="fr-CH" sz="1100" dirty="0" smtClean="0"/>
              <a:t> and Y. </a:t>
            </a:r>
            <a:r>
              <a:rPr lang="fr-CH" sz="1100" dirty="0" err="1" smtClean="0"/>
              <a:t>Khazaal</a:t>
            </a:r>
            <a:endParaRPr lang="fr-CH" sz="1100" dirty="0" smtClean="0"/>
          </a:p>
        </p:txBody>
      </p:sp>
      <p:pic>
        <p:nvPicPr>
          <p:cNvPr id="10" name="Picture 53" descr="WHO"/>
          <p:cNvPicPr>
            <a:picLocks noChangeAspect="1" noChangeArrowheads="1"/>
          </p:cNvPicPr>
          <p:nvPr/>
        </p:nvPicPr>
        <p:blipFill>
          <a:blip r:embed="rId4" cstate="print"/>
          <a:srcRect/>
          <a:stretch>
            <a:fillRect/>
          </a:stretch>
        </p:blipFill>
        <p:spPr bwMode="auto">
          <a:xfrm>
            <a:off x="3563938" y="6381750"/>
            <a:ext cx="419100" cy="333375"/>
          </a:xfrm>
          <a:prstGeom prst="rect">
            <a:avLst/>
          </a:prstGeom>
          <a:noFill/>
        </p:spPr>
      </p:pic>
      <p:sp>
        <p:nvSpPr>
          <p:cNvPr id="11" name="Text Box 54"/>
          <p:cNvSpPr txBox="1">
            <a:spLocks noChangeArrowheads="1"/>
          </p:cNvSpPr>
          <p:nvPr/>
        </p:nvSpPr>
        <p:spPr bwMode="auto">
          <a:xfrm>
            <a:off x="3851275" y="6453188"/>
            <a:ext cx="1587500" cy="191078"/>
          </a:xfrm>
          <a:prstGeom prst="rect">
            <a:avLst/>
          </a:prstGeom>
          <a:noFill/>
          <a:ln w="9525" algn="ctr">
            <a:noFill/>
            <a:miter lim="800000"/>
            <a:headEnd/>
            <a:tailEnd/>
          </a:ln>
          <a:effectLst/>
        </p:spPr>
        <p:txBody>
          <a:bodyPr>
            <a:spAutoFit/>
          </a:bodyPr>
          <a:lstStyle/>
          <a:p>
            <a:pPr defTabSz="3703638">
              <a:lnSpc>
                <a:spcPct val="90000"/>
              </a:lnSpc>
              <a:buClr>
                <a:srgbClr val="FF9900"/>
              </a:buClr>
              <a:buSzTx/>
              <a:buFont typeface="Wingdings" pitchFamily="2" charset="2"/>
              <a:buNone/>
            </a:pPr>
            <a:r>
              <a:rPr lang="fr-CH" sz="700" dirty="0" smtClean="0"/>
              <a:t>WHO collaborating center</a:t>
            </a:r>
            <a:endParaRPr lang="fr-CH" sz="700" dirty="0"/>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31863"/>
            <a:ext cx="3978523" cy="769441"/>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4400" b="1" dirty="0" smtClean="0">
                <a:solidFill>
                  <a:srgbClr val="28287A"/>
                </a:solidFill>
              </a:rPr>
              <a:t>Questionnaire</a:t>
            </a:r>
            <a:endParaRPr lang="en-US" sz="44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931863" y="1989138"/>
            <a:ext cx="7600950" cy="3711444"/>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ts val="2800"/>
              </a:lnSpc>
              <a:buClr>
                <a:srgbClr val="EA8B00"/>
              </a:buClr>
              <a:buSzPct val="80000"/>
              <a:buFont typeface="Wingdings" pitchFamily="2" charset="2"/>
              <a:buChar char="§"/>
            </a:pPr>
            <a:r>
              <a:rPr lang="en-US" sz="2000" dirty="0" smtClean="0">
                <a:latin typeface="Univers" pitchFamily="34" charset="0"/>
              </a:rPr>
              <a:t>Online questionnaire (</a:t>
            </a:r>
            <a:r>
              <a:rPr lang="en-US" sz="2000" dirty="0">
                <a:latin typeface="Univers" pitchFamily="34" charset="0"/>
              </a:rPr>
              <a:t>a hard copy </a:t>
            </a:r>
            <a:r>
              <a:rPr lang="en-US" sz="2000" dirty="0" smtClean="0">
                <a:latin typeface="Univers" pitchFamily="34" charset="0"/>
              </a:rPr>
              <a:t>sent </a:t>
            </a:r>
            <a:r>
              <a:rPr lang="en-US" sz="2000" dirty="0">
                <a:latin typeface="Univers" pitchFamily="34" charset="0"/>
              </a:rPr>
              <a:t>by post if wished</a:t>
            </a:r>
            <a:r>
              <a:rPr lang="en-US" sz="2000" dirty="0" smtClean="0">
                <a:latin typeface="Univers" pitchFamily="34" charset="0"/>
              </a:rPr>
              <a:t>)</a:t>
            </a:r>
          </a:p>
          <a:p>
            <a:pPr marL="261938" indent="-261938">
              <a:lnSpc>
                <a:spcPts val="2800"/>
              </a:lnSpc>
              <a:buClr>
                <a:srgbClr val="EA8B00"/>
              </a:buClr>
              <a:buSzPct val="80000"/>
              <a:buFont typeface="Wingdings" pitchFamily="2" charset="2"/>
              <a:buChar char="§"/>
            </a:pPr>
            <a:r>
              <a:rPr lang="en-US" sz="2000" dirty="0" smtClean="0">
                <a:latin typeface="Univers" pitchFamily="34" charset="0"/>
              </a:rPr>
              <a:t>45 </a:t>
            </a:r>
            <a:r>
              <a:rPr lang="en-US" sz="2000" dirty="0">
                <a:latin typeface="Univers" pitchFamily="34" charset="0"/>
              </a:rPr>
              <a:t>- 60 </a:t>
            </a:r>
            <a:r>
              <a:rPr lang="en-US" sz="2000" dirty="0" smtClean="0">
                <a:latin typeface="Univers" pitchFamily="34" charset="0"/>
              </a:rPr>
              <a:t>minutes</a:t>
            </a:r>
          </a:p>
          <a:p>
            <a:pPr marL="661988" lvl="1" indent="-261938">
              <a:lnSpc>
                <a:spcPts val="2800"/>
              </a:lnSpc>
              <a:buClr>
                <a:srgbClr val="EA8B00"/>
              </a:buClr>
              <a:buSzPct val="80000"/>
              <a:buFont typeface="Wingdings" pitchFamily="2" charset="2"/>
              <a:buChar char="§"/>
            </a:pPr>
            <a:r>
              <a:rPr lang="en-US" sz="1600" dirty="0" err="1">
                <a:latin typeface="Univers" pitchFamily="34" charset="0"/>
              </a:rPr>
              <a:t>socioprofessional</a:t>
            </a:r>
            <a:r>
              <a:rPr lang="en-US" sz="1600" dirty="0">
                <a:latin typeface="Univers" pitchFamily="34" charset="0"/>
              </a:rPr>
              <a:t> and family background</a:t>
            </a:r>
          </a:p>
          <a:p>
            <a:pPr marL="661988" lvl="1" indent="-261938">
              <a:lnSpc>
                <a:spcPts val="2800"/>
              </a:lnSpc>
              <a:buClr>
                <a:srgbClr val="EA8B00"/>
              </a:buClr>
              <a:buSzPct val="80000"/>
              <a:buFont typeface="Wingdings" pitchFamily="2" charset="2"/>
              <a:buChar char="§"/>
            </a:pPr>
            <a:r>
              <a:rPr lang="en-US" sz="1600" dirty="0">
                <a:latin typeface="Univers" pitchFamily="34" charset="0"/>
              </a:rPr>
              <a:t>lifestyle and personality</a:t>
            </a:r>
          </a:p>
          <a:p>
            <a:pPr marL="661988" lvl="1" indent="-261938">
              <a:lnSpc>
                <a:spcPts val="2800"/>
              </a:lnSpc>
              <a:buClr>
                <a:srgbClr val="EA8B00"/>
              </a:buClr>
              <a:buSzPct val="80000"/>
              <a:buFont typeface="Wingdings" pitchFamily="2" charset="2"/>
              <a:buChar char="§"/>
            </a:pPr>
            <a:r>
              <a:rPr lang="en-US" sz="1600" dirty="0">
                <a:latin typeface="Univers" pitchFamily="34" charset="0"/>
              </a:rPr>
              <a:t>consumption of tobacco, alcohol, cannabis and other drugs</a:t>
            </a:r>
          </a:p>
          <a:p>
            <a:pPr marL="661988" lvl="1" indent="-261938">
              <a:lnSpc>
                <a:spcPts val="2800"/>
              </a:lnSpc>
              <a:buClr>
                <a:srgbClr val="EA8B00"/>
              </a:buClr>
              <a:buSzPct val="80000"/>
              <a:buFont typeface="Wingdings" pitchFamily="2" charset="2"/>
              <a:buChar char="§"/>
            </a:pPr>
            <a:r>
              <a:rPr lang="en-US" sz="1600" dirty="0">
                <a:latin typeface="Univers" pitchFamily="34" charset="0"/>
              </a:rPr>
              <a:t>gambling and gaming activities and use of internet</a:t>
            </a:r>
          </a:p>
          <a:p>
            <a:pPr marL="661988" lvl="1" indent="-261938">
              <a:lnSpc>
                <a:spcPts val="2800"/>
              </a:lnSpc>
              <a:buClr>
                <a:srgbClr val="EA8B00"/>
              </a:buClr>
              <a:buSzPct val="80000"/>
              <a:buFont typeface="Wingdings" pitchFamily="2" charset="2"/>
              <a:buChar char="§"/>
            </a:pPr>
            <a:r>
              <a:rPr lang="en-US" sz="1600" dirty="0" smtClean="0">
                <a:latin typeface="Univers" pitchFamily="34" charset="0"/>
              </a:rPr>
              <a:t>sexuality</a:t>
            </a:r>
            <a:endParaRPr lang="en-US" sz="1600" dirty="0">
              <a:latin typeface="Univers" pitchFamily="34" charset="0"/>
            </a:endParaRPr>
          </a:p>
          <a:p>
            <a:pPr marL="661988" lvl="1" indent="-261938">
              <a:lnSpc>
                <a:spcPts val="2800"/>
              </a:lnSpc>
              <a:buClr>
                <a:srgbClr val="EA8B00"/>
              </a:buClr>
              <a:buSzPct val="80000"/>
              <a:buFont typeface="Wingdings" pitchFamily="2" charset="2"/>
              <a:buChar char="§"/>
            </a:pPr>
            <a:r>
              <a:rPr lang="en-US" sz="1600" dirty="0">
                <a:latin typeface="Univers" pitchFamily="34" charset="0"/>
              </a:rPr>
              <a:t>physical and mental health</a:t>
            </a:r>
          </a:p>
          <a:p>
            <a:pPr marL="661988" lvl="1" indent="-261938">
              <a:lnSpc>
                <a:spcPts val="2800"/>
              </a:lnSpc>
              <a:buClr>
                <a:srgbClr val="EA8B00"/>
              </a:buClr>
              <a:buSzPct val="80000"/>
              <a:buFont typeface="Wingdings" pitchFamily="2" charset="2"/>
              <a:buChar char="§"/>
            </a:pPr>
            <a:r>
              <a:rPr lang="en-US" sz="1600" dirty="0">
                <a:latin typeface="Univers" pitchFamily="34" charset="0"/>
              </a:rPr>
              <a:t>knowledge about other health-related </a:t>
            </a:r>
            <a:r>
              <a:rPr lang="en-US" sz="1600" dirty="0" smtClean="0">
                <a:latin typeface="Univers" pitchFamily="34" charset="0"/>
              </a:rPr>
              <a:t>aspects</a:t>
            </a:r>
            <a:endParaRPr lang="en-US" sz="2000" dirty="0">
              <a:latin typeface="Univers" pitchFamily="34" charset="0"/>
            </a:endParaRPr>
          </a:p>
        </p:txBody>
      </p:sp>
    </p:spTree>
    <p:extLst>
      <p:ext uri="{BB962C8B-B14F-4D97-AF65-F5344CB8AC3E}">
        <p14:creationId xmlns:p14="http://schemas.microsoft.com/office/powerpoint/2010/main" val="1572330067"/>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099207">
                                            <p:txEl>
                                              <p:pRg st="0" end="0"/>
                                            </p:txEl>
                                          </p:spTgt>
                                        </p:tgtEl>
                                        <p:attrNameLst>
                                          <p:attrName>style.visibility</p:attrName>
                                        </p:attrNameLst>
                                      </p:cBhvr>
                                      <p:to>
                                        <p:strVal val="visible"/>
                                      </p:to>
                                    </p:set>
                                    <p:animEffect transition="in" filter="wipe(left)">
                                      <p:cBhvr>
                                        <p:cTn id="11" dur="500"/>
                                        <p:tgtEl>
                                          <p:spTgt spid="2099207">
                                            <p:txEl>
                                              <p:pRg st="0" end="0"/>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099207">
                                            <p:txEl>
                                              <p:pRg st="1" end="1"/>
                                            </p:txEl>
                                          </p:spTgt>
                                        </p:tgtEl>
                                        <p:attrNameLst>
                                          <p:attrName>style.visibility</p:attrName>
                                        </p:attrNameLst>
                                      </p:cBhvr>
                                      <p:to>
                                        <p:strVal val="visible"/>
                                      </p:to>
                                    </p:set>
                                    <p:animEffect transition="in" filter="wipe(left)">
                                      <p:cBhvr>
                                        <p:cTn id="15" dur="500"/>
                                        <p:tgtEl>
                                          <p:spTgt spid="2099207">
                                            <p:txEl>
                                              <p:pRg st="1" end="1"/>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2099207">
                                            <p:txEl>
                                              <p:pRg st="2" end="2"/>
                                            </p:txEl>
                                          </p:spTgt>
                                        </p:tgtEl>
                                        <p:attrNameLst>
                                          <p:attrName>style.visibility</p:attrName>
                                        </p:attrNameLst>
                                      </p:cBhvr>
                                      <p:to>
                                        <p:strVal val="visible"/>
                                      </p:to>
                                    </p:set>
                                    <p:animEffect transition="in" filter="wipe(left)">
                                      <p:cBhvr>
                                        <p:cTn id="19" dur="500"/>
                                        <p:tgtEl>
                                          <p:spTgt spid="2099207">
                                            <p:txEl>
                                              <p:pRg st="2" end="2"/>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2099207">
                                            <p:txEl>
                                              <p:pRg st="3" end="3"/>
                                            </p:txEl>
                                          </p:spTgt>
                                        </p:tgtEl>
                                        <p:attrNameLst>
                                          <p:attrName>style.visibility</p:attrName>
                                        </p:attrNameLst>
                                      </p:cBhvr>
                                      <p:to>
                                        <p:strVal val="visible"/>
                                      </p:to>
                                    </p:set>
                                    <p:animEffect transition="in" filter="wipe(left)">
                                      <p:cBhvr>
                                        <p:cTn id="23" dur="500"/>
                                        <p:tgtEl>
                                          <p:spTgt spid="2099207">
                                            <p:txEl>
                                              <p:pRg st="3" end="3"/>
                                            </p:txEl>
                                          </p:spTgt>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2099207">
                                            <p:txEl>
                                              <p:pRg st="4" end="4"/>
                                            </p:txEl>
                                          </p:spTgt>
                                        </p:tgtEl>
                                        <p:attrNameLst>
                                          <p:attrName>style.visibility</p:attrName>
                                        </p:attrNameLst>
                                      </p:cBhvr>
                                      <p:to>
                                        <p:strVal val="visible"/>
                                      </p:to>
                                    </p:set>
                                    <p:animEffect transition="in" filter="wipe(left)">
                                      <p:cBhvr>
                                        <p:cTn id="27" dur="500"/>
                                        <p:tgtEl>
                                          <p:spTgt spid="2099207">
                                            <p:txEl>
                                              <p:pRg st="4" end="4"/>
                                            </p:txEl>
                                          </p:spTgt>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2099207">
                                            <p:txEl>
                                              <p:pRg st="5" end="5"/>
                                            </p:txEl>
                                          </p:spTgt>
                                        </p:tgtEl>
                                        <p:attrNameLst>
                                          <p:attrName>style.visibility</p:attrName>
                                        </p:attrNameLst>
                                      </p:cBhvr>
                                      <p:to>
                                        <p:strVal val="visible"/>
                                      </p:to>
                                    </p:set>
                                    <p:animEffect transition="in" filter="wipe(left)">
                                      <p:cBhvr>
                                        <p:cTn id="31" dur="500"/>
                                        <p:tgtEl>
                                          <p:spTgt spid="2099207">
                                            <p:txEl>
                                              <p:pRg st="5" end="5"/>
                                            </p:txEl>
                                          </p:spTgt>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2099207">
                                            <p:txEl>
                                              <p:pRg st="6" end="6"/>
                                            </p:txEl>
                                          </p:spTgt>
                                        </p:tgtEl>
                                        <p:attrNameLst>
                                          <p:attrName>style.visibility</p:attrName>
                                        </p:attrNameLst>
                                      </p:cBhvr>
                                      <p:to>
                                        <p:strVal val="visible"/>
                                      </p:to>
                                    </p:set>
                                    <p:animEffect transition="in" filter="wipe(left)">
                                      <p:cBhvr>
                                        <p:cTn id="35" dur="500"/>
                                        <p:tgtEl>
                                          <p:spTgt spid="2099207">
                                            <p:txEl>
                                              <p:pRg st="6" end="6"/>
                                            </p:txEl>
                                          </p:spTgt>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2099207">
                                            <p:txEl>
                                              <p:pRg st="7" end="7"/>
                                            </p:txEl>
                                          </p:spTgt>
                                        </p:tgtEl>
                                        <p:attrNameLst>
                                          <p:attrName>style.visibility</p:attrName>
                                        </p:attrNameLst>
                                      </p:cBhvr>
                                      <p:to>
                                        <p:strVal val="visible"/>
                                      </p:to>
                                    </p:set>
                                    <p:animEffect transition="in" filter="wipe(left)">
                                      <p:cBhvr>
                                        <p:cTn id="39" dur="500"/>
                                        <p:tgtEl>
                                          <p:spTgt spid="2099207">
                                            <p:txEl>
                                              <p:pRg st="7" end="7"/>
                                            </p:txEl>
                                          </p:spTgt>
                                        </p:tgtEl>
                                      </p:cBhvr>
                                    </p:animEffect>
                                  </p:childTnLst>
                                </p:cTn>
                              </p:par>
                            </p:childTnLst>
                          </p:cTn>
                        </p:par>
                        <p:par>
                          <p:cTn id="40" fill="hold">
                            <p:stCondLst>
                              <p:cond delay="4500"/>
                            </p:stCondLst>
                            <p:childTnLst>
                              <p:par>
                                <p:cTn id="41" presetID="22" presetClass="entr" presetSubtype="8" fill="hold" grpId="0" nodeType="afterEffect">
                                  <p:stCondLst>
                                    <p:cond delay="0"/>
                                  </p:stCondLst>
                                  <p:childTnLst>
                                    <p:set>
                                      <p:cBhvr>
                                        <p:cTn id="42" dur="1" fill="hold">
                                          <p:stCondLst>
                                            <p:cond delay="0"/>
                                          </p:stCondLst>
                                        </p:cTn>
                                        <p:tgtEl>
                                          <p:spTgt spid="2099207">
                                            <p:txEl>
                                              <p:pRg st="8" end="8"/>
                                            </p:txEl>
                                          </p:spTgt>
                                        </p:tgtEl>
                                        <p:attrNameLst>
                                          <p:attrName>style.visibility</p:attrName>
                                        </p:attrNameLst>
                                      </p:cBhvr>
                                      <p:to>
                                        <p:strVal val="visible"/>
                                      </p:to>
                                    </p:set>
                                    <p:animEffect transition="in" filter="wipe(left)">
                                      <p:cBhvr>
                                        <p:cTn id="43" dur="500"/>
                                        <p:tgtEl>
                                          <p:spTgt spid="209920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31863"/>
            <a:ext cx="2662658" cy="769441"/>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4400" b="1" dirty="0" smtClean="0">
                <a:solidFill>
                  <a:srgbClr val="28287A"/>
                </a:solidFill>
              </a:rPr>
              <a:t>Analyses</a:t>
            </a:r>
            <a:endParaRPr lang="en-US" sz="44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931863" y="1989138"/>
            <a:ext cx="7600950" cy="3983655"/>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ts val="3600"/>
              </a:lnSpc>
              <a:buClr>
                <a:srgbClr val="EA8B00"/>
              </a:buClr>
              <a:buSzPct val="80000"/>
              <a:buFont typeface="Wingdings" pitchFamily="2" charset="2"/>
              <a:buChar char="§"/>
            </a:pPr>
            <a:r>
              <a:rPr lang="en-US" sz="2000" dirty="0" smtClean="0">
                <a:latin typeface="Univers" pitchFamily="34" charset="0"/>
              </a:rPr>
              <a:t>Proportions, mean values and standard deviations to describe general characteristics </a:t>
            </a:r>
          </a:p>
          <a:p>
            <a:pPr marL="261938" indent="-261938">
              <a:lnSpc>
                <a:spcPts val="3600"/>
              </a:lnSpc>
              <a:buClr>
                <a:srgbClr val="EA8B00"/>
              </a:buClr>
              <a:buSzPct val="80000"/>
              <a:buFont typeface="Wingdings" pitchFamily="2" charset="2"/>
              <a:buChar char="§"/>
            </a:pPr>
            <a:r>
              <a:rPr lang="en-US" sz="2000" dirty="0" smtClean="0">
                <a:latin typeface="Univers" pitchFamily="34" charset="0"/>
              </a:rPr>
              <a:t>Between-group differences by one-way ANOVAs and chi-square </a:t>
            </a:r>
          </a:p>
          <a:p>
            <a:pPr marL="261938" indent="-261938">
              <a:lnSpc>
                <a:spcPts val="3600"/>
              </a:lnSpc>
              <a:buClr>
                <a:srgbClr val="EA8B00"/>
              </a:buClr>
              <a:buSzPct val="80000"/>
              <a:buFont typeface="Wingdings" pitchFamily="2" charset="2"/>
              <a:buChar char="§"/>
            </a:pPr>
            <a:r>
              <a:rPr lang="en-US" sz="2000" dirty="0" smtClean="0">
                <a:latin typeface="Univers" pitchFamily="34" charset="0"/>
              </a:rPr>
              <a:t>Significance set at p&lt;0.05</a:t>
            </a:r>
          </a:p>
          <a:p>
            <a:pPr marL="261938" indent="-261938">
              <a:lnSpc>
                <a:spcPts val="3600"/>
              </a:lnSpc>
              <a:buClr>
                <a:srgbClr val="EA8B00"/>
              </a:buClr>
              <a:buSzPct val="80000"/>
              <a:buFont typeface="Wingdings" pitchFamily="2" charset="2"/>
              <a:buChar char="§"/>
            </a:pPr>
            <a:r>
              <a:rPr lang="en-US" sz="2000" dirty="0" smtClean="0">
                <a:latin typeface="Univers" pitchFamily="34" charset="0"/>
              </a:rPr>
              <a:t>Multinomial logistic regression for association between sexual preference and a set of independent variables</a:t>
            </a:r>
          </a:p>
          <a:p>
            <a:pPr marL="661988" lvl="1" indent="-261938">
              <a:lnSpc>
                <a:spcPts val="3600"/>
              </a:lnSpc>
              <a:buClr>
                <a:srgbClr val="EA8B00"/>
              </a:buClr>
              <a:buSzPct val="80000"/>
              <a:buFont typeface="Wingdings" pitchFamily="2" charset="2"/>
              <a:buChar char="§"/>
            </a:pPr>
            <a:endParaRPr lang="en-US" sz="1600" dirty="0" smtClean="0">
              <a:latin typeface="Univers" pitchFamily="34" charset="0"/>
            </a:endParaRPr>
          </a:p>
        </p:txBody>
      </p:sp>
    </p:spTree>
    <p:extLst>
      <p:ext uri="{BB962C8B-B14F-4D97-AF65-F5344CB8AC3E}">
        <p14:creationId xmlns:p14="http://schemas.microsoft.com/office/powerpoint/2010/main" val="2330066022"/>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99207">
                                            <p:txEl>
                                              <p:pRg st="1" end="1"/>
                                            </p:txEl>
                                          </p:spTgt>
                                        </p:tgtEl>
                                        <p:attrNameLst>
                                          <p:attrName>style.visibility</p:attrName>
                                        </p:attrNameLst>
                                      </p:cBhvr>
                                      <p:to>
                                        <p:strVal val="visible"/>
                                      </p:to>
                                    </p:set>
                                    <p:animEffect transition="in" filter="wipe(left)">
                                      <p:cBhvr>
                                        <p:cTn id="17" dur="500"/>
                                        <p:tgtEl>
                                          <p:spTgt spid="20992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99207">
                                            <p:txEl>
                                              <p:pRg st="2" end="2"/>
                                            </p:txEl>
                                          </p:spTgt>
                                        </p:tgtEl>
                                        <p:attrNameLst>
                                          <p:attrName>style.visibility</p:attrName>
                                        </p:attrNameLst>
                                      </p:cBhvr>
                                      <p:to>
                                        <p:strVal val="visible"/>
                                      </p:to>
                                    </p:set>
                                    <p:animEffect transition="in" filter="wipe(left)">
                                      <p:cBhvr>
                                        <p:cTn id="22" dur="500"/>
                                        <p:tgtEl>
                                          <p:spTgt spid="20992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099207">
                                            <p:txEl>
                                              <p:pRg st="3" end="3"/>
                                            </p:txEl>
                                          </p:spTgt>
                                        </p:tgtEl>
                                        <p:attrNameLst>
                                          <p:attrName>style.visibility</p:attrName>
                                        </p:attrNameLst>
                                      </p:cBhvr>
                                      <p:to>
                                        <p:strVal val="visible"/>
                                      </p:to>
                                    </p:set>
                                    <p:animEffect transition="in" filter="wipe(left)">
                                      <p:cBhvr>
                                        <p:cTn id="27" dur="500"/>
                                        <p:tgtEl>
                                          <p:spTgt spid="20992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31863"/>
            <a:ext cx="5359961" cy="769441"/>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4400" b="1" dirty="0" smtClean="0">
                <a:solidFill>
                  <a:srgbClr val="28287A"/>
                </a:solidFill>
              </a:rPr>
              <a:t>Sexual preferences</a:t>
            </a:r>
            <a:endParaRPr lang="en-US" sz="44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931863" y="1989138"/>
            <a:ext cx="7600950" cy="3450346"/>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ts val="5080"/>
              </a:lnSpc>
              <a:buClr>
                <a:srgbClr val="EA8B00"/>
              </a:buClr>
              <a:buSzPct val="80000"/>
              <a:buFont typeface="Wingdings" pitchFamily="2" charset="2"/>
              <a:buChar char="§"/>
            </a:pPr>
            <a:r>
              <a:rPr lang="en-US" sz="2400" dirty="0" smtClean="0">
                <a:latin typeface="Univers" pitchFamily="34" charset="0"/>
              </a:rPr>
              <a:t>89.7% considered themselves exclusively heterosexuals and 1% exclusively homosexuals </a:t>
            </a:r>
          </a:p>
          <a:p>
            <a:pPr marL="261938" indent="-261938">
              <a:lnSpc>
                <a:spcPts val="5080"/>
              </a:lnSpc>
              <a:buClr>
                <a:srgbClr val="EA8B00"/>
              </a:buClr>
              <a:buSzPct val="80000"/>
              <a:buFont typeface="Wingdings" pitchFamily="2" charset="2"/>
              <a:buChar char="§"/>
            </a:pPr>
            <a:r>
              <a:rPr lang="en-US" sz="2400" dirty="0" smtClean="0">
                <a:latin typeface="Univers" pitchFamily="34" charset="0"/>
              </a:rPr>
              <a:t>Bisexual attraction reported by 7.4% </a:t>
            </a:r>
          </a:p>
          <a:p>
            <a:pPr marL="261938" indent="-261938">
              <a:lnSpc>
                <a:spcPts val="5080"/>
              </a:lnSpc>
              <a:buClr>
                <a:srgbClr val="EA8B00"/>
              </a:buClr>
              <a:buSzPct val="80000"/>
              <a:buFont typeface="Wingdings" pitchFamily="2" charset="2"/>
              <a:buChar char="§"/>
            </a:pPr>
            <a:r>
              <a:rPr lang="en-US" sz="2400" dirty="0" smtClean="0">
                <a:latin typeface="Univers" pitchFamily="34" charset="0"/>
              </a:rPr>
              <a:t>1.9% avoided the question regarding their sexual preference</a:t>
            </a:r>
          </a:p>
        </p:txBody>
      </p:sp>
    </p:spTree>
    <p:extLst>
      <p:ext uri="{BB962C8B-B14F-4D97-AF65-F5344CB8AC3E}">
        <p14:creationId xmlns:p14="http://schemas.microsoft.com/office/powerpoint/2010/main" val="2330066022"/>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99207">
                                            <p:txEl>
                                              <p:pRg st="1" end="1"/>
                                            </p:txEl>
                                          </p:spTgt>
                                        </p:tgtEl>
                                        <p:attrNameLst>
                                          <p:attrName>style.visibility</p:attrName>
                                        </p:attrNameLst>
                                      </p:cBhvr>
                                      <p:to>
                                        <p:strVal val="visible"/>
                                      </p:to>
                                    </p:set>
                                    <p:animEffect transition="in" filter="wipe(left)">
                                      <p:cBhvr>
                                        <p:cTn id="17" dur="500"/>
                                        <p:tgtEl>
                                          <p:spTgt spid="20992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99207">
                                            <p:txEl>
                                              <p:pRg st="2" end="2"/>
                                            </p:txEl>
                                          </p:spTgt>
                                        </p:tgtEl>
                                        <p:attrNameLst>
                                          <p:attrName>style.visibility</p:attrName>
                                        </p:attrNameLst>
                                      </p:cBhvr>
                                      <p:to>
                                        <p:strVal val="visible"/>
                                      </p:to>
                                    </p:set>
                                    <p:animEffect transition="in" filter="wipe(left)">
                                      <p:cBhvr>
                                        <p:cTn id="22" dur="500"/>
                                        <p:tgtEl>
                                          <p:spTgt spid="20992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116561" y="116632"/>
            <a:ext cx="4547038" cy="553998"/>
          </a:xfrm>
          <a:prstGeom prst="rect">
            <a:avLst/>
          </a:prstGeom>
          <a:noFill/>
        </p:spPr>
        <p:txBody>
          <a:bodyPr wrap="none" rtlCol="0">
            <a:spAutoFit/>
          </a:bodyPr>
          <a:lstStyle/>
          <a:p>
            <a:r>
              <a:rPr lang="de-DE" sz="3600" dirty="0" err="1" smtClean="0">
                <a:solidFill>
                  <a:schemeClr val="bg1"/>
                </a:solidFill>
              </a:rPr>
              <a:t>Lifetime</a:t>
            </a:r>
            <a:r>
              <a:rPr lang="de-DE" sz="3600" dirty="0" smtClean="0">
                <a:solidFill>
                  <a:schemeClr val="bg1"/>
                </a:solidFill>
              </a:rPr>
              <a:t> </a:t>
            </a:r>
            <a:r>
              <a:rPr lang="de-DE" sz="3600" dirty="0" err="1" smtClean="0">
                <a:solidFill>
                  <a:schemeClr val="bg1"/>
                </a:solidFill>
              </a:rPr>
              <a:t>consumption</a:t>
            </a:r>
            <a:endParaRPr lang="de-DE" sz="3600" dirty="0">
              <a:solidFill>
                <a:schemeClr val="bg1"/>
              </a:solidFill>
            </a:endParaRPr>
          </a:p>
        </p:txBody>
      </p:sp>
      <p:pic>
        <p:nvPicPr>
          <p:cNvPr id="6" name="Bild 5"/>
          <p:cNvPicPr>
            <a:picLocks noChangeAspect="1"/>
          </p:cNvPicPr>
          <p:nvPr/>
        </p:nvPicPr>
        <p:blipFill>
          <a:blip r:embed="rId2"/>
          <a:stretch>
            <a:fillRect/>
          </a:stretch>
        </p:blipFill>
        <p:spPr>
          <a:xfrm>
            <a:off x="755576" y="902144"/>
            <a:ext cx="7632848" cy="5053712"/>
          </a:xfrm>
          <a:prstGeom prst="rect">
            <a:avLst/>
          </a:prstGeom>
        </p:spPr>
      </p:pic>
    </p:spTree>
    <p:extLst>
      <p:ext uri="{BB962C8B-B14F-4D97-AF65-F5344CB8AC3E}">
        <p14:creationId xmlns:p14="http://schemas.microsoft.com/office/powerpoint/2010/main" val="2330066022"/>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60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75334" y="116632"/>
            <a:ext cx="4829492" cy="553998"/>
          </a:xfrm>
          <a:prstGeom prst="rect">
            <a:avLst/>
          </a:prstGeom>
          <a:noFill/>
        </p:spPr>
        <p:txBody>
          <a:bodyPr wrap="none" rtlCol="0">
            <a:spAutoFit/>
          </a:bodyPr>
          <a:lstStyle/>
          <a:p>
            <a:r>
              <a:rPr lang="de-DE" sz="3600" dirty="0" smtClean="0">
                <a:solidFill>
                  <a:schemeClr val="bg1"/>
                </a:solidFill>
              </a:rPr>
              <a:t>Last </a:t>
            </a:r>
            <a:r>
              <a:rPr lang="de-DE" sz="3600" dirty="0" err="1" smtClean="0">
                <a:solidFill>
                  <a:schemeClr val="bg1"/>
                </a:solidFill>
              </a:rPr>
              <a:t>year</a:t>
            </a:r>
            <a:r>
              <a:rPr lang="de-DE" sz="3600" dirty="0" smtClean="0">
                <a:solidFill>
                  <a:schemeClr val="bg1"/>
                </a:solidFill>
              </a:rPr>
              <a:t> </a:t>
            </a:r>
            <a:r>
              <a:rPr lang="de-DE" sz="3600" dirty="0" err="1" smtClean="0">
                <a:solidFill>
                  <a:schemeClr val="bg1"/>
                </a:solidFill>
              </a:rPr>
              <a:t>consumption</a:t>
            </a:r>
            <a:endParaRPr lang="de-DE" sz="3600" dirty="0">
              <a:solidFill>
                <a:schemeClr val="bg1"/>
              </a:solidFill>
            </a:endParaRPr>
          </a:p>
        </p:txBody>
      </p:sp>
      <p:pic>
        <p:nvPicPr>
          <p:cNvPr id="5" name="Bild 4"/>
          <p:cNvPicPr>
            <a:picLocks noChangeAspect="1"/>
          </p:cNvPicPr>
          <p:nvPr/>
        </p:nvPicPr>
        <p:blipFill>
          <a:blip r:embed="rId2"/>
          <a:stretch>
            <a:fillRect/>
          </a:stretch>
        </p:blipFill>
        <p:spPr>
          <a:xfrm>
            <a:off x="827584" y="980727"/>
            <a:ext cx="7272808" cy="5081003"/>
          </a:xfrm>
          <a:prstGeom prst="rect">
            <a:avLst/>
          </a:prstGeom>
        </p:spPr>
      </p:pic>
    </p:spTree>
    <p:extLst>
      <p:ext uri="{BB962C8B-B14F-4D97-AF65-F5344CB8AC3E}">
        <p14:creationId xmlns:p14="http://schemas.microsoft.com/office/powerpoint/2010/main" val="4087492876"/>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509"/>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08720"/>
            <a:ext cx="5591444" cy="954107"/>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2800" b="1" dirty="0">
                <a:solidFill>
                  <a:srgbClr val="28287A"/>
                </a:solidFill>
              </a:rPr>
              <a:t>Multinomial logistic </a:t>
            </a:r>
            <a:r>
              <a:rPr lang="en-US" sz="2800" b="1" dirty="0" smtClean="0">
                <a:solidFill>
                  <a:srgbClr val="28287A"/>
                </a:solidFill>
              </a:rPr>
              <a:t>regression:</a:t>
            </a:r>
            <a:br>
              <a:rPr lang="en-US" sz="2800" b="1" dirty="0" smtClean="0">
                <a:solidFill>
                  <a:srgbClr val="28287A"/>
                </a:solidFill>
              </a:rPr>
            </a:br>
            <a:r>
              <a:rPr lang="en-US" sz="2800" b="1" dirty="0" smtClean="0">
                <a:solidFill>
                  <a:srgbClr val="28287A"/>
                </a:solidFill>
              </a:rPr>
              <a:t>Independent variables</a:t>
            </a:r>
            <a:endParaRPr lang="en-US" sz="2800" b="1" dirty="0">
              <a:solidFill>
                <a:srgbClr val="28287A"/>
              </a:solidFill>
            </a:endParaRPr>
          </a:p>
        </p:txBody>
      </p:sp>
      <p:sp>
        <p:nvSpPr>
          <p:cNvPr id="2099205" name="Line 5"/>
          <p:cNvSpPr>
            <a:spLocks noChangeShapeType="1"/>
          </p:cNvSpPr>
          <p:nvPr/>
        </p:nvSpPr>
        <p:spPr bwMode="auto">
          <a:xfrm>
            <a:off x="457200" y="2060848"/>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827584" y="2204319"/>
            <a:ext cx="7600950" cy="3456929"/>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ts val="4100"/>
              </a:lnSpc>
              <a:buClr>
                <a:srgbClr val="EA8B00"/>
              </a:buClr>
              <a:buSzPct val="80000"/>
              <a:buFont typeface="Wingdings" pitchFamily="2" charset="2"/>
              <a:buChar char="§"/>
            </a:pPr>
            <a:r>
              <a:rPr lang="en-US" sz="2000" dirty="0" smtClean="0">
                <a:latin typeface="Univers" pitchFamily="34" charset="0"/>
              </a:rPr>
              <a:t>Number of alcoholic beverages consumed during a typical day </a:t>
            </a:r>
          </a:p>
          <a:p>
            <a:pPr marL="261938" indent="-261938">
              <a:lnSpc>
                <a:spcPts val="4100"/>
              </a:lnSpc>
              <a:buClr>
                <a:srgbClr val="EA8B00"/>
              </a:buClr>
              <a:buSzPct val="80000"/>
              <a:buFont typeface="Wingdings" pitchFamily="2" charset="2"/>
              <a:buChar char="§"/>
            </a:pPr>
            <a:r>
              <a:rPr lang="en-US" sz="2000" dirty="0" smtClean="0">
                <a:latin typeface="Univers" pitchFamily="34" charset="0"/>
              </a:rPr>
              <a:t>Frequency of alcohol consumption during a typical week </a:t>
            </a:r>
          </a:p>
          <a:p>
            <a:pPr marL="261938" indent="-261938">
              <a:lnSpc>
                <a:spcPts val="4100"/>
              </a:lnSpc>
              <a:buClr>
                <a:srgbClr val="EA8B00"/>
              </a:buClr>
              <a:buSzPct val="80000"/>
              <a:buFont typeface="Wingdings" pitchFamily="2" charset="2"/>
              <a:buChar char="§"/>
            </a:pPr>
            <a:r>
              <a:rPr lang="en-US" sz="2000" dirty="0" smtClean="0">
                <a:latin typeface="Univers" pitchFamily="34" charset="0"/>
              </a:rPr>
              <a:t>Number of cigarettes smoked during a typical day </a:t>
            </a:r>
          </a:p>
          <a:p>
            <a:pPr marL="261938" indent="-261938">
              <a:lnSpc>
                <a:spcPts val="4100"/>
              </a:lnSpc>
              <a:buClr>
                <a:srgbClr val="EA8B00"/>
              </a:buClr>
              <a:buSzPct val="80000"/>
              <a:buFont typeface="Wingdings" pitchFamily="2" charset="2"/>
              <a:buChar char="§"/>
            </a:pPr>
            <a:r>
              <a:rPr lang="en-US" sz="2000" dirty="0" smtClean="0">
                <a:latin typeface="Univers" pitchFamily="34" charset="0"/>
              </a:rPr>
              <a:t>Smoking frequency in the past year </a:t>
            </a:r>
          </a:p>
          <a:p>
            <a:pPr marL="261938" indent="-261938">
              <a:lnSpc>
                <a:spcPts val="4100"/>
              </a:lnSpc>
              <a:buClr>
                <a:srgbClr val="EA8B00"/>
              </a:buClr>
              <a:buSzPct val="80000"/>
              <a:buFont typeface="Wingdings" pitchFamily="2" charset="2"/>
              <a:buChar char="§"/>
            </a:pPr>
            <a:r>
              <a:rPr lang="en-US" sz="2000" dirty="0" smtClean="0">
                <a:latin typeface="Univers" pitchFamily="34" charset="0"/>
              </a:rPr>
              <a:t>Number of illicit substances used in the past year (composite variable) </a:t>
            </a:r>
          </a:p>
        </p:txBody>
      </p:sp>
    </p:spTree>
    <p:extLst>
      <p:ext uri="{BB962C8B-B14F-4D97-AF65-F5344CB8AC3E}">
        <p14:creationId xmlns:p14="http://schemas.microsoft.com/office/powerpoint/2010/main" val="2330066022"/>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99207">
                                            <p:txEl>
                                              <p:pRg st="1" end="1"/>
                                            </p:txEl>
                                          </p:spTgt>
                                        </p:tgtEl>
                                        <p:attrNameLst>
                                          <p:attrName>style.visibility</p:attrName>
                                        </p:attrNameLst>
                                      </p:cBhvr>
                                      <p:to>
                                        <p:strVal val="visible"/>
                                      </p:to>
                                    </p:set>
                                    <p:animEffect transition="in" filter="wipe(left)">
                                      <p:cBhvr>
                                        <p:cTn id="17" dur="500"/>
                                        <p:tgtEl>
                                          <p:spTgt spid="20992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99207">
                                            <p:txEl>
                                              <p:pRg st="2" end="2"/>
                                            </p:txEl>
                                          </p:spTgt>
                                        </p:tgtEl>
                                        <p:attrNameLst>
                                          <p:attrName>style.visibility</p:attrName>
                                        </p:attrNameLst>
                                      </p:cBhvr>
                                      <p:to>
                                        <p:strVal val="visible"/>
                                      </p:to>
                                    </p:set>
                                    <p:animEffect transition="in" filter="wipe(left)">
                                      <p:cBhvr>
                                        <p:cTn id="22" dur="500"/>
                                        <p:tgtEl>
                                          <p:spTgt spid="20992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099207">
                                            <p:txEl>
                                              <p:pRg st="3" end="3"/>
                                            </p:txEl>
                                          </p:spTgt>
                                        </p:tgtEl>
                                        <p:attrNameLst>
                                          <p:attrName>style.visibility</p:attrName>
                                        </p:attrNameLst>
                                      </p:cBhvr>
                                      <p:to>
                                        <p:strVal val="visible"/>
                                      </p:to>
                                    </p:set>
                                    <p:animEffect transition="in" filter="wipe(left)">
                                      <p:cBhvr>
                                        <p:cTn id="27" dur="500"/>
                                        <p:tgtEl>
                                          <p:spTgt spid="209920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099207">
                                            <p:txEl>
                                              <p:pRg st="4" end="4"/>
                                            </p:txEl>
                                          </p:spTgt>
                                        </p:tgtEl>
                                        <p:attrNameLst>
                                          <p:attrName>style.visibility</p:attrName>
                                        </p:attrNameLst>
                                      </p:cBhvr>
                                      <p:to>
                                        <p:strVal val="visible"/>
                                      </p:to>
                                    </p:set>
                                    <p:animEffect transition="in" filter="wipe(left)">
                                      <p:cBhvr>
                                        <p:cTn id="32" dur="500"/>
                                        <p:tgtEl>
                                          <p:spTgt spid="20992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3" cstate="print"/>
          <a:srcRect/>
          <a:stretch>
            <a:fillRect/>
          </a:stretch>
        </p:blipFill>
        <p:spPr bwMode="auto">
          <a:xfrm>
            <a:off x="857224" y="1357298"/>
            <a:ext cx="5910280" cy="4224037"/>
          </a:xfrm>
          <a:prstGeom prst="rect">
            <a:avLst/>
          </a:prstGeom>
          <a:noFill/>
          <a:ln w="9525">
            <a:noFill/>
            <a:miter lim="800000"/>
            <a:headEnd/>
            <a:tailEnd/>
          </a:ln>
          <a:effectLst/>
        </p:spPr>
      </p:pic>
      <p:sp>
        <p:nvSpPr>
          <p:cNvPr id="2" name="Rechteck 1"/>
          <p:cNvSpPr/>
          <p:nvPr/>
        </p:nvSpPr>
        <p:spPr>
          <a:xfrm>
            <a:off x="899592" y="241290"/>
            <a:ext cx="4974113" cy="451406"/>
          </a:xfrm>
          <a:prstGeom prst="rect">
            <a:avLst/>
          </a:prstGeom>
        </p:spPr>
        <p:txBody>
          <a:bodyPr wrap="none">
            <a:spAutoFit/>
          </a:bodyPr>
          <a:lstStyle/>
          <a:p>
            <a:r>
              <a:rPr lang="en-US" sz="2800" dirty="0">
                <a:solidFill>
                  <a:srgbClr val="FFFFFF"/>
                </a:solidFill>
              </a:rPr>
              <a:t>Multinomial logistic regression</a:t>
            </a:r>
            <a:endParaRPr lang="de-DE" sz="2800" dirty="0">
              <a:solidFill>
                <a:srgbClr val="FFFFFF"/>
              </a:solidFill>
            </a:endParaRPr>
          </a:p>
        </p:txBody>
      </p:sp>
    </p:spTree>
    <p:extLst>
      <p:ext uri="{BB962C8B-B14F-4D97-AF65-F5344CB8AC3E}">
        <p14:creationId xmlns:p14="http://schemas.microsoft.com/office/powerpoint/2010/main" val="2330066022"/>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509"/>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31863"/>
            <a:ext cx="4354878" cy="769441"/>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4400" b="1" dirty="0" smtClean="0">
                <a:solidFill>
                  <a:srgbClr val="28287A"/>
                </a:solidFill>
              </a:rPr>
              <a:t>College studies</a:t>
            </a:r>
            <a:endParaRPr lang="en-US" sz="44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931863" y="1989138"/>
            <a:ext cx="7600950" cy="3247726"/>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ts val="4000"/>
              </a:lnSpc>
              <a:buClr>
                <a:srgbClr val="EA8B00"/>
              </a:buClr>
              <a:buSzPct val="80000"/>
              <a:buFont typeface="Wingdings" pitchFamily="2" charset="2"/>
              <a:buChar char="§"/>
            </a:pPr>
            <a:r>
              <a:rPr lang="en-US" sz="2000" dirty="0" smtClean="0">
                <a:latin typeface="Univers" pitchFamily="34" charset="0"/>
              </a:rPr>
              <a:t>Gay men significantly less likely to binge drink than heterosexual men</a:t>
            </a:r>
          </a:p>
          <a:p>
            <a:pPr marL="261938" indent="-261938">
              <a:lnSpc>
                <a:spcPts val="4000"/>
              </a:lnSpc>
              <a:buClr>
                <a:srgbClr val="EA8B00"/>
              </a:buClr>
              <a:buSzPct val="80000"/>
              <a:buFont typeface="Wingdings" pitchFamily="2" charset="2"/>
              <a:buChar char="§"/>
            </a:pPr>
            <a:r>
              <a:rPr lang="en-US" sz="2000" dirty="0" smtClean="0">
                <a:latin typeface="Univers" pitchFamily="34" charset="0"/>
              </a:rPr>
              <a:t>Gay men significantly less likely to endorse norms that are permissive of binge drinking</a:t>
            </a:r>
          </a:p>
          <a:p>
            <a:pPr marL="261938" indent="-261938">
              <a:lnSpc>
                <a:spcPts val="4000"/>
              </a:lnSpc>
              <a:buClr>
                <a:srgbClr val="EA8B00"/>
              </a:buClr>
              <a:buSzPct val="80000"/>
              <a:buFont typeface="Wingdings" pitchFamily="2" charset="2"/>
              <a:buChar char="§"/>
            </a:pPr>
            <a:r>
              <a:rPr lang="en-US" sz="1800" dirty="0" smtClean="0">
                <a:latin typeface="Univers" pitchFamily="34" charset="0"/>
              </a:rPr>
              <a:t>Elevated </a:t>
            </a:r>
            <a:r>
              <a:rPr lang="en-US" sz="1800" dirty="0">
                <a:latin typeface="Univers" pitchFamily="34" charset="0"/>
              </a:rPr>
              <a:t>rates of binge drinking in college samples </a:t>
            </a:r>
            <a:r>
              <a:rPr lang="en-US" sz="1800" dirty="0" smtClean="0">
                <a:latin typeface="Univers" pitchFamily="34" charset="0"/>
              </a:rPr>
              <a:t>canceling </a:t>
            </a:r>
            <a:r>
              <a:rPr lang="en-US" sz="1800" dirty="0">
                <a:latin typeface="Univers" pitchFamily="34" charset="0"/>
              </a:rPr>
              <a:t>out the typical LGB/heterosexual differences during this period </a:t>
            </a:r>
            <a:r>
              <a:rPr lang="en-US" sz="1800" dirty="0" smtClean="0">
                <a:latin typeface="Univers" pitchFamily="34" charset="0"/>
              </a:rPr>
              <a:t>? </a:t>
            </a:r>
            <a:endParaRPr lang="en-US" sz="1800" dirty="0">
              <a:latin typeface="Univers" pitchFamily="34" charset="0"/>
            </a:endParaRPr>
          </a:p>
        </p:txBody>
      </p:sp>
      <p:sp>
        <p:nvSpPr>
          <p:cNvPr id="6" name="ZoneTexte 5"/>
          <p:cNvSpPr txBox="1"/>
          <p:nvPr/>
        </p:nvSpPr>
        <p:spPr>
          <a:xfrm rot="16200000">
            <a:off x="-1118565" y="3400820"/>
            <a:ext cx="3122506" cy="246221"/>
          </a:xfrm>
          <a:prstGeom prst="rect">
            <a:avLst/>
          </a:prstGeom>
          <a:noFill/>
        </p:spPr>
        <p:txBody>
          <a:bodyPr wrap="none" rtlCol="0">
            <a:spAutoFit/>
          </a:bodyPr>
          <a:lstStyle/>
          <a:p>
            <a:r>
              <a:rPr lang="fr-CH" sz="1200" i="1" dirty="0" smtClean="0">
                <a:solidFill>
                  <a:srgbClr val="A26000"/>
                </a:solidFill>
              </a:rPr>
              <a:t>Jasinski &amp; Ford, 2008; McCabe et al, 2005</a:t>
            </a:r>
            <a:endParaRPr lang="fr-CH" sz="1200" i="1" dirty="0">
              <a:solidFill>
                <a:srgbClr val="A26000"/>
              </a:solidFill>
            </a:endParaRPr>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99207">
                                            <p:txEl>
                                              <p:pRg st="1" end="1"/>
                                            </p:txEl>
                                          </p:spTgt>
                                        </p:tgtEl>
                                        <p:attrNameLst>
                                          <p:attrName>style.visibility</p:attrName>
                                        </p:attrNameLst>
                                      </p:cBhvr>
                                      <p:to>
                                        <p:strVal val="visible"/>
                                      </p:to>
                                    </p:set>
                                    <p:animEffect transition="in" filter="wipe(left)">
                                      <p:cBhvr>
                                        <p:cTn id="17" dur="500"/>
                                        <p:tgtEl>
                                          <p:spTgt spid="20992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99207">
                                            <p:txEl>
                                              <p:pRg st="2" end="2"/>
                                            </p:txEl>
                                          </p:spTgt>
                                        </p:tgtEl>
                                        <p:attrNameLst>
                                          <p:attrName>style.visibility</p:attrName>
                                        </p:attrNameLst>
                                      </p:cBhvr>
                                      <p:to>
                                        <p:strVal val="visible"/>
                                      </p:to>
                                    </p:set>
                                    <p:animEffect transition="in" filter="wipe(left)">
                                      <p:cBhvr>
                                        <p:cTn id="22" dur="500"/>
                                        <p:tgtEl>
                                          <p:spTgt spid="20992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31863"/>
            <a:ext cx="3570484" cy="769441"/>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4400" b="1" dirty="0" smtClean="0">
                <a:solidFill>
                  <a:srgbClr val="28287A"/>
                </a:solidFill>
              </a:rPr>
              <a:t>Conclusions</a:t>
            </a:r>
            <a:endParaRPr lang="en-US" sz="44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931862" y="1844824"/>
            <a:ext cx="7744593" cy="3929281"/>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ct val="110000"/>
              </a:lnSpc>
              <a:buClr>
                <a:srgbClr val="EA8B00"/>
              </a:buClr>
              <a:buSzPct val="80000"/>
              <a:buFont typeface="Wingdings" pitchFamily="2" charset="2"/>
              <a:buChar char="§"/>
            </a:pPr>
            <a:r>
              <a:rPr lang="en-US" sz="2000" dirty="0" smtClean="0">
                <a:latin typeface="Univers" pitchFamily="34" charset="0"/>
              </a:rPr>
              <a:t>Homosexual men</a:t>
            </a:r>
          </a:p>
          <a:p>
            <a:pPr marL="661988" lvl="1" indent="-261938">
              <a:lnSpc>
                <a:spcPct val="110000"/>
              </a:lnSpc>
              <a:buClr>
                <a:srgbClr val="EA8B00"/>
              </a:buClr>
              <a:buSzPct val="80000"/>
              <a:buFont typeface="Wingdings" pitchFamily="2" charset="2"/>
              <a:buChar char="§"/>
            </a:pPr>
            <a:r>
              <a:rPr lang="en-US" sz="1600" dirty="0" smtClean="0">
                <a:latin typeface="Univers" pitchFamily="34" charset="0"/>
              </a:rPr>
              <a:t>Higher proportion of lifetime drug use (excepted alcohol and cannabis)</a:t>
            </a:r>
          </a:p>
          <a:p>
            <a:pPr marL="661988" lvl="1" indent="-261938">
              <a:lnSpc>
                <a:spcPct val="110000"/>
              </a:lnSpc>
              <a:buClr>
                <a:srgbClr val="EA8B00"/>
              </a:buClr>
              <a:buSzPct val="80000"/>
              <a:buFont typeface="Wingdings" pitchFamily="2" charset="2"/>
              <a:buChar char="§"/>
            </a:pPr>
            <a:r>
              <a:rPr lang="en-US" sz="1600" dirty="0" smtClean="0">
                <a:latin typeface="Univers" pitchFamily="34" charset="0"/>
              </a:rPr>
              <a:t>Maintain popper and amphetamine consumption until age 20</a:t>
            </a:r>
          </a:p>
          <a:p>
            <a:pPr marL="661988" lvl="1" indent="-261938">
              <a:lnSpc>
                <a:spcPct val="110000"/>
              </a:lnSpc>
              <a:buClr>
                <a:srgbClr val="EA8B00"/>
              </a:buClr>
              <a:buSzPct val="80000"/>
              <a:buFont typeface="Wingdings" pitchFamily="2" charset="2"/>
              <a:buChar char="§"/>
            </a:pPr>
            <a:r>
              <a:rPr lang="en-US" sz="1600" dirty="0" smtClean="0">
                <a:latin typeface="Univers" pitchFamily="34" charset="0"/>
              </a:rPr>
              <a:t>Hypothesis: gay culture effect?</a:t>
            </a:r>
          </a:p>
          <a:p>
            <a:pPr marL="261938" indent="-261938">
              <a:lnSpc>
                <a:spcPct val="110000"/>
              </a:lnSpc>
              <a:buClr>
                <a:srgbClr val="EA8B00"/>
              </a:buClr>
              <a:buSzPct val="80000"/>
              <a:buFont typeface="Wingdings" pitchFamily="2" charset="2"/>
              <a:buChar char="§"/>
            </a:pPr>
            <a:r>
              <a:rPr lang="en-US" sz="2000" dirty="0" smtClean="0">
                <a:latin typeface="Univers" pitchFamily="34" charset="0"/>
              </a:rPr>
              <a:t>Bisexual men</a:t>
            </a:r>
          </a:p>
          <a:p>
            <a:pPr marL="661988" lvl="1" indent="-261938">
              <a:lnSpc>
                <a:spcPct val="110000"/>
              </a:lnSpc>
              <a:buClr>
                <a:srgbClr val="EA8B00"/>
              </a:buClr>
              <a:buSzPct val="80000"/>
              <a:buFont typeface="Wingdings" pitchFamily="2" charset="2"/>
              <a:buChar char="§"/>
            </a:pPr>
            <a:r>
              <a:rPr lang="en-US" sz="1600" dirty="0" smtClean="0">
                <a:latin typeface="Univers" pitchFamily="34" charset="0"/>
              </a:rPr>
              <a:t>Higher proportion of lifetime cigarette and cannabis use</a:t>
            </a:r>
          </a:p>
          <a:p>
            <a:pPr marL="661988" lvl="1" indent="-261938">
              <a:lnSpc>
                <a:spcPct val="110000"/>
              </a:lnSpc>
              <a:buClr>
                <a:srgbClr val="EA8B00"/>
              </a:buClr>
              <a:buSzPct val="80000"/>
              <a:buFont typeface="Wingdings" pitchFamily="2" charset="2"/>
              <a:buChar char="§"/>
            </a:pPr>
            <a:r>
              <a:rPr lang="en-US" sz="1600" dirty="0" smtClean="0">
                <a:latin typeface="Univers" pitchFamily="34" charset="0"/>
              </a:rPr>
              <a:t>Higher tendency to maintain cigarette and cannabis use until age 20</a:t>
            </a:r>
          </a:p>
          <a:p>
            <a:pPr marL="661988" lvl="1" indent="-261938">
              <a:lnSpc>
                <a:spcPct val="110000"/>
              </a:lnSpc>
              <a:buClr>
                <a:srgbClr val="EA8B00"/>
              </a:buClr>
              <a:buSzPct val="80000"/>
              <a:buFont typeface="Wingdings" pitchFamily="2" charset="2"/>
              <a:buChar char="§"/>
            </a:pPr>
            <a:r>
              <a:rPr lang="en-US" sz="1600" dirty="0" smtClean="0">
                <a:latin typeface="Univers" pitchFamily="34" charset="0"/>
              </a:rPr>
              <a:t>Less drinks/day </a:t>
            </a:r>
          </a:p>
          <a:p>
            <a:pPr marL="661988" lvl="1" indent="-261938">
              <a:lnSpc>
                <a:spcPct val="110000"/>
              </a:lnSpc>
              <a:buClr>
                <a:srgbClr val="EA8B00"/>
              </a:buClr>
              <a:buSzPct val="80000"/>
              <a:buFont typeface="Wingdings" pitchFamily="2" charset="2"/>
              <a:buChar char="§"/>
            </a:pPr>
            <a:r>
              <a:rPr lang="en-US" sz="1600" dirty="0" smtClean="0">
                <a:latin typeface="Univers" pitchFamily="34" charset="0"/>
              </a:rPr>
              <a:t>Maintain popper and amphetamine use, but at lesser proportion than homosexual men</a:t>
            </a:r>
          </a:p>
          <a:p>
            <a:pPr marL="661988" lvl="1" indent="-261938">
              <a:lnSpc>
                <a:spcPct val="110000"/>
              </a:lnSpc>
              <a:buClr>
                <a:srgbClr val="EA8B00"/>
              </a:buClr>
              <a:buSzPct val="80000"/>
              <a:buFont typeface="Wingdings" pitchFamily="2" charset="2"/>
              <a:buChar char="§"/>
            </a:pPr>
            <a:r>
              <a:rPr lang="en-US" sz="1600" dirty="0" smtClean="0">
                <a:latin typeface="Univers" pitchFamily="34" charset="0"/>
              </a:rPr>
              <a:t>Hypothesis: less affiliated to gay culture, more tendency to consume for (minority)stress-reduction?</a:t>
            </a:r>
            <a:endParaRPr lang="en-US" sz="1600" dirty="0">
              <a:latin typeface="Univers" pitchFamily="34" charset="0"/>
            </a:endParaRPr>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99207">
                                            <p:txEl>
                                              <p:pRg st="1" end="1"/>
                                            </p:txEl>
                                          </p:spTgt>
                                        </p:tgtEl>
                                        <p:attrNameLst>
                                          <p:attrName>style.visibility</p:attrName>
                                        </p:attrNameLst>
                                      </p:cBhvr>
                                      <p:to>
                                        <p:strVal val="visible"/>
                                      </p:to>
                                    </p:set>
                                    <p:animEffect transition="in" filter="wipe(left)">
                                      <p:cBhvr>
                                        <p:cTn id="17" dur="500"/>
                                        <p:tgtEl>
                                          <p:spTgt spid="20992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99207">
                                            <p:txEl>
                                              <p:pRg st="2" end="2"/>
                                            </p:txEl>
                                          </p:spTgt>
                                        </p:tgtEl>
                                        <p:attrNameLst>
                                          <p:attrName>style.visibility</p:attrName>
                                        </p:attrNameLst>
                                      </p:cBhvr>
                                      <p:to>
                                        <p:strVal val="visible"/>
                                      </p:to>
                                    </p:set>
                                    <p:animEffect transition="in" filter="wipe(left)">
                                      <p:cBhvr>
                                        <p:cTn id="22" dur="500"/>
                                        <p:tgtEl>
                                          <p:spTgt spid="20992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099207">
                                            <p:txEl>
                                              <p:pRg st="3" end="3"/>
                                            </p:txEl>
                                          </p:spTgt>
                                        </p:tgtEl>
                                        <p:attrNameLst>
                                          <p:attrName>style.visibility</p:attrName>
                                        </p:attrNameLst>
                                      </p:cBhvr>
                                      <p:to>
                                        <p:strVal val="visible"/>
                                      </p:to>
                                    </p:set>
                                    <p:animEffect transition="in" filter="wipe(left)">
                                      <p:cBhvr>
                                        <p:cTn id="27" dur="500"/>
                                        <p:tgtEl>
                                          <p:spTgt spid="209920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099207">
                                            <p:txEl>
                                              <p:pRg st="4" end="4"/>
                                            </p:txEl>
                                          </p:spTgt>
                                        </p:tgtEl>
                                        <p:attrNameLst>
                                          <p:attrName>style.visibility</p:attrName>
                                        </p:attrNameLst>
                                      </p:cBhvr>
                                      <p:to>
                                        <p:strVal val="visible"/>
                                      </p:to>
                                    </p:set>
                                    <p:animEffect transition="in" filter="wipe(left)">
                                      <p:cBhvr>
                                        <p:cTn id="32" dur="500"/>
                                        <p:tgtEl>
                                          <p:spTgt spid="209920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099207">
                                            <p:txEl>
                                              <p:pRg st="5" end="5"/>
                                            </p:txEl>
                                          </p:spTgt>
                                        </p:tgtEl>
                                        <p:attrNameLst>
                                          <p:attrName>style.visibility</p:attrName>
                                        </p:attrNameLst>
                                      </p:cBhvr>
                                      <p:to>
                                        <p:strVal val="visible"/>
                                      </p:to>
                                    </p:set>
                                    <p:animEffect transition="in" filter="wipe(left)">
                                      <p:cBhvr>
                                        <p:cTn id="37" dur="500"/>
                                        <p:tgtEl>
                                          <p:spTgt spid="209920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099207">
                                            <p:txEl>
                                              <p:pRg st="6" end="6"/>
                                            </p:txEl>
                                          </p:spTgt>
                                        </p:tgtEl>
                                        <p:attrNameLst>
                                          <p:attrName>style.visibility</p:attrName>
                                        </p:attrNameLst>
                                      </p:cBhvr>
                                      <p:to>
                                        <p:strVal val="visible"/>
                                      </p:to>
                                    </p:set>
                                    <p:animEffect transition="in" filter="wipe(left)">
                                      <p:cBhvr>
                                        <p:cTn id="42" dur="500"/>
                                        <p:tgtEl>
                                          <p:spTgt spid="209920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099207">
                                            <p:txEl>
                                              <p:pRg st="7" end="7"/>
                                            </p:txEl>
                                          </p:spTgt>
                                        </p:tgtEl>
                                        <p:attrNameLst>
                                          <p:attrName>style.visibility</p:attrName>
                                        </p:attrNameLst>
                                      </p:cBhvr>
                                      <p:to>
                                        <p:strVal val="visible"/>
                                      </p:to>
                                    </p:set>
                                    <p:animEffect transition="in" filter="wipe(left)">
                                      <p:cBhvr>
                                        <p:cTn id="47" dur="500"/>
                                        <p:tgtEl>
                                          <p:spTgt spid="2099207">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2099207">
                                            <p:txEl>
                                              <p:pRg st="8" end="8"/>
                                            </p:txEl>
                                          </p:spTgt>
                                        </p:tgtEl>
                                        <p:attrNameLst>
                                          <p:attrName>style.visibility</p:attrName>
                                        </p:attrNameLst>
                                      </p:cBhvr>
                                      <p:to>
                                        <p:strVal val="visible"/>
                                      </p:to>
                                    </p:set>
                                    <p:animEffect transition="in" filter="wipe(left)">
                                      <p:cBhvr>
                                        <p:cTn id="52" dur="500"/>
                                        <p:tgtEl>
                                          <p:spTgt spid="2099207">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2099207">
                                            <p:txEl>
                                              <p:pRg st="9" end="9"/>
                                            </p:txEl>
                                          </p:spTgt>
                                        </p:tgtEl>
                                        <p:attrNameLst>
                                          <p:attrName>style.visibility</p:attrName>
                                        </p:attrNameLst>
                                      </p:cBhvr>
                                      <p:to>
                                        <p:strVal val="visible"/>
                                      </p:to>
                                    </p:set>
                                    <p:animEffect transition="in" filter="wipe(left)">
                                      <p:cBhvr>
                                        <p:cTn id="57" dur="500"/>
                                        <p:tgtEl>
                                          <p:spTgt spid="209920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bldLvl="5"/>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85538" name="Picture 2"/>
          <p:cNvPicPr>
            <a:picLocks noChangeAspect="1" noChangeArrowheads="1"/>
          </p:cNvPicPr>
          <p:nvPr/>
        </p:nvPicPr>
        <p:blipFill>
          <a:blip r:embed="rId2" cstate="print"/>
          <a:srcRect/>
          <a:stretch>
            <a:fillRect/>
          </a:stretch>
        </p:blipFill>
        <p:spPr bwMode="auto">
          <a:xfrm>
            <a:off x="4932363" y="2352675"/>
            <a:ext cx="3663950" cy="1296988"/>
          </a:xfrm>
          <a:prstGeom prst="rect">
            <a:avLst/>
          </a:prstGeom>
          <a:noFill/>
          <a:ln w="9525">
            <a:miter lim="800000"/>
            <a:headEnd/>
            <a:tailEnd/>
          </a:ln>
          <a:effectLst/>
        </p:spPr>
      </p:pic>
      <p:pic>
        <p:nvPicPr>
          <p:cNvPr id="1985539" name="Picture 3" descr="UniGe"/>
          <p:cNvPicPr>
            <a:picLocks noChangeAspect="1" noChangeArrowheads="1"/>
          </p:cNvPicPr>
          <p:nvPr/>
        </p:nvPicPr>
        <p:blipFill>
          <a:blip r:embed="rId3" cstate="print"/>
          <a:srcRect/>
          <a:stretch>
            <a:fillRect/>
          </a:stretch>
        </p:blipFill>
        <p:spPr bwMode="auto">
          <a:xfrm>
            <a:off x="550863" y="2352675"/>
            <a:ext cx="3589337" cy="1416050"/>
          </a:xfrm>
          <a:prstGeom prst="rect">
            <a:avLst/>
          </a:prstGeom>
          <a:noFill/>
        </p:spPr>
      </p:pic>
      <p:sp>
        <p:nvSpPr>
          <p:cNvPr id="1985540" name="Text Box 4"/>
          <p:cNvSpPr txBox="1">
            <a:spLocks noChangeArrowheads="1"/>
          </p:cNvSpPr>
          <p:nvPr/>
        </p:nvSpPr>
        <p:spPr bwMode="auto">
          <a:xfrm>
            <a:off x="5529263" y="3500438"/>
            <a:ext cx="2511425" cy="366712"/>
          </a:xfrm>
          <a:prstGeom prst="rect">
            <a:avLst/>
          </a:prstGeom>
          <a:noFill/>
          <a:ln w="9525">
            <a:noFill/>
            <a:miter lim="800000"/>
            <a:headEnd/>
            <a:tailEnd/>
          </a:ln>
          <a:effectLst/>
        </p:spPr>
        <p:txBody>
          <a:bodyPr wrap="none">
            <a:spAutoFit/>
          </a:bodyPr>
          <a:lstStyle/>
          <a:p>
            <a:pPr algn="l">
              <a:lnSpc>
                <a:spcPct val="100000"/>
              </a:lnSpc>
              <a:spcBef>
                <a:spcPct val="0"/>
              </a:spcBef>
              <a:buClrTx/>
              <a:buFontTx/>
              <a:buNone/>
            </a:pPr>
            <a:r>
              <a:rPr lang="fr-CH" sz="1800" b="1">
                <a:solidFill>
                  <a:srgbClr val="AC6600"/>
                </a:solidFill>
              </a:rPr>
              <a:t>Service d’addictologie</a:t>
            </a:r>
            <a:endParaRPr lang="fr-FR" sz="1800" b="1">
              <a:solidFill>
                <a:srgbClr val="AC6600"/>
              </a:solidFill>
            </a:endParaRPr>
          </a:p>
        </p:txBody>
      </p:sp>
      <p:pic>
        <p:nvPicPr>
          <p:cNvPr id="1985541" name="Picture 5" descr="WHO"/>
          <p:cNvPicPr>
            <a:picLocks noChangeAspect="1" noChangeArrowheads="1"/>
          </p:cNvPicPr>
          <p:nvPr/>
        </p:nvPicPr>
        <p:blipFill>
          <a:blip r:embed="rId4" cstate="print"/>
          <a:srcRect/>
          <a:stretch>
            <a:fillRect/>
          </a:stretch>
        </p:blipFill>
        <p:spPr bwMode="auto">
          <a:xfrm>
            <a:off x="3132138" y="4151313"/>
            <a:ext cx="419100" cy="333375"/>
          </a:xfrm>
          <a:prstGeom prst="rect">
            <a:avLst/>
          </a:prstGeom>
          <a:noFill/>
        </p:spPr>
      </p:pic>
      <p:sp>
        <p:nvSpPr>
          <p:cNvPr id="1985542" name="Text Box 6"/>
          <p:cNvSpPr txBox="1">
            <a:spLocks noChangeArrowheads="1"/>
          </p:cNvSpPr>
          <p:nvPr/>
        </p:nvSpPr>
        <p:spPr bwMode="auto">
          <a:xfrm>
            <a:off x="3695700" y="4165600"/>
            <a:ext cx="2595563" cy="303213"/>
          </a:xfrm>
          <a:prstGeom prst="rect">
            <a:avLst/>
          </a:prstGeom>
          <a:noFill/>
          <a:ln w="9525">
            <a:noFill/>
            <a:miter lim="800000"/>
            <a:headEnd/>
            <a:tailEnd/>
          </a:ln>
          <a:effectLst/>
        </p:spPr>
        <p:txBody>
          <a:bodyPr>
            <a:spAutoFit/>
          </a:bodyPr>
          <a:lstStyle/>
          <a:p>
            <a:pPr defTabSz="3703638">
              <a:buClrTx/>
              <a:buFontTx/>
              <a:buNone/>
            </a:pPr>
            <a:r>
              <a:rPr lang="fr-CH" sz="700"/>
              <a:t>Centre collaborateur OMS</a:t>
            </a:r>
          </a:p>
          <a:p>
            <a:pPr defTabSz="3703638">
              <a:buClrTx/>
              <a:buFontTx/>
              <a:buNone/>
            </a:pPr>
            <a:r>
              <a:rPr lang="fr-CH" sz="700" i="1"/>
              <a:t>pour l’enseignement et la recherche sur les addictions</a:t>
            </a:r>
            <a:endParaRPr lang="fr-CH" sz="700"/>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31863"/>
            <a:ext cx="3594254" cy="769441"/>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4400" b="1" dirty="0" smtClean="0">
                <a:solidFill>
                  <a:srgbClr val="28287A"/>
                </a:solidFill>
              </a:rPr>
              <a:t>Introduction </a:t>
            </a:r>
            <a:endParaRPr lang="en-US" sz="44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931863" y="1989138"/>
            <a:ext cx="7600950" cy="1535463"/>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ts val="5920"/>
              </a:lnSpc>
              <a:buClr>
                <a:srgbClr val="EA8B00"/>
              </a:buClr>
              <a:buSzPct val="80000"/>
              <a:buFont typeface="Wingdings" pitchFamily="2" charset="2"/>
              <a:buChar char="§"/>
            </a:pPr>
            <a:r>
              <a:rPr lang="en-US" sz="2000" dirty="0" smtClean="0">
                <a:latin typeface="Univers" pitchFamily="34" charset="0"/>
              </a:rPr>
              <a:t>Substance use problems usually found to be more prevalent in lesbian, gay, and bisexual (LGB) populations</a:t>
            </a:r>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31863"/>
            <a:ext cx="3383133" cy="769441"/>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4400" b="1" dirty="0" smtClean="0">
                <a:solidFill>
                  <a:srgbClr val="28287A"/>
                </a:solidFill>
              </a:rPr>
              <a:t>Hypotheses</a:t>
            </a:r>
            <a:endParaRPr lang="en-US" sz="44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859482" y="1916832"/>
            <a:ext cx="7600950" cy="3794886"/>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ct val="120000"/>
              </a:lnSpc>
              <a:spcAft>
                <a:spcPts val="600"/>
              </a:spcAft>
              <a:buClr>
                <a:srgbClr val="EA8B00"/>
              </a:buClr>
              <a:buSzPct val="80000"/>
              <a:buFont typeface="Wingdings" pitchFamily="2" charset="2"/>
              <a:buChar char="§"/>
            </a:pPr>
            <a:r>
              <a:rPr lang="en-US" sz="1800" dirty="0" smtClean="0">
                <a:latin typeface="Univers" pitchFamily="34" charset="0"/>
              </a:rPr>
              <a:t>Affiliation with gay culture</a:t>
            </a:r>
          </a:p>
          <a:p>
            <a:pPr marL="661988" lvl="1" indent="-261938">
              <a:lnSpc>
                <a:spcPct val="120000"/>
              </a:lnSpc>
              <a:spcAft>
                <a:spcPts val="600"/>
              </a:spcAft>
              <a:buClr>
                <a:srgbClr val="EA8B00"/>
              </a:buClr>
              <a:buSzPct val="80000"/>
              <a:buFont typeface="Wingdings" pitchFamily="2" charset="2"/>
              <a:buChar char="§"/>
            </a:pPr>
            <a:r>
              <a:rPr lang="en-US" sz="1400" dirty="0" smtClean="0">
                <a:latin typeface="Univers" pitchFamily="34" charset="0"/>
              </a:rPr>
              <a:t>LGB </a:t>
            </a:r>
            <a:r>
              <a:rPr lang="en-US" sz="1400" dirty="0">
                <a:latin typeface="Univers" pitchFamily="34" charset="0"/>
              </a:rPr>
              <a:t>communities centered on activities involving consumption (e.g. bars, circuit parties).</a:t>
            </a:r>
          </a:p>
          <a:p>
            <a:pPr marL="661988" lvl="1" indent="-261938">
              <a:lnSpc>
                <a:spcPct val="120000"/>
              </a:lnSpc>
              <a:spcAft>
                <a:spcPts val="600"/>
              </a:spcAft>
              <a:buClr>
                <a:srgbClr val="EA8B00"/>
              </a:buClr>
              <a:buSzPct val="80000"/>
              <a:buFont typeface="Wingdings" pitchFamily="2" charset="2"/>
              <a:buChar char="§"/>
            </a:pPr>
            <a:r>
              <a:rPr lang="en-US" sz="1400" dirty="0" smtClean="0">
                <a:latin typeface="Univers" pitchFamily="34" charset="0"/>
              </a:rPr>
              <a:t>Can </a:t>
            </a:r>
            <a:r>
              <a:rPr lang="en-US" sz="1400" dirty="0">
                <a:latin typeface="Univers" pitchFamily="34" charset="0"/>
              </a:rPr>
              <a:t>lead to social networks of LGB individuals with heavier consumption </a:t>
            </a:r>
          </a:p>
          <a:p>
            <a:pPr marL="661988" lvl="1" indent="-261938">
              <a:lnSpc>
                <a:spcPct val="120000"/>
              </a:lnSpc>
              <a:spcAft>
                <a:spcPts val="600"/>
              </a:spcAft>
              <a:buClr>
                <a:srgbClr val="EA8B00"/>
              </a:buClr>
              <a:buSzPct val="80000"/>
              <a:buFont typeface="Wingdings" pitchFamily="2" charset="2"/>
              <a:buChar char="§"/>
            </a:pPr>
            <a:r>
              <a:rPr lang="en-US" sz="1400" dirty="0">
                <a:latin typeface="Univers" pitchFamily="34" charset="0"/>
              </a:rPr>
              <a:t>Can make it more difficult to avoid triggers for substance use (e.g. bars, peers who drink</a:t>
            </a:r>
            <a:r>
              <a:rPr lang="en-US" sz="1400" dirty="0" smtClean="0">
                <a:latin typeface="Univers" pitchFamily="34" charset="0"/>
              </a:rPr>
              <a:t>)</a:t>
            </a:r>
            <a:endParaRPr lang="en-US" sz="1800" dirty="0" smtClean="0">
              <a:latin typeface="Univers" pitchFamily="34" charset="0"/>
            </a:endParaRPr>
          </a:p>
          <a:p>
            <a:pPr marL="261938" indent="-261938">
              <a:lnSpc>
                <a:spcPct val="120000"/>
              </a:lnSpc>
              <a:spcAft>
                <a:spcPts val="600"/>
              </a:spcAft>
              <a:buClr>
                <a:srgbClr val="EA8B00"/>
              </a:buClr>
              <a:buSzPct val="80000"/>
              <a:buFont typeface="Wingdings" pitchFamily="2" charset="2"/>
              <a:buChar char="§"/>
            </a:pPr>
            <a:r>
              <a:rPr lang="en-US" sz="1800" dirty="0" smtClean="0">
                <a:latin typeface="Univers" pitchFamily="34" charset="0"/>
              </a:rPr>
              <a:t>Demographic factors (female, older age) less robust protective factors </a:t>
            </a:r>
          </a:p>
          <a:p>
            <a:pPr marL="261938" indent="-261938">
              <a:lnSpc>
                <a:spcPct val="120000"/>
              </a:lnSpc>
              <a:spcAft>
                <a:spcPts val="600"/>
              </a:spcAft>
              <a:buClr>
                <a:srgbClr val="EA8B00"/>
              </a:buClr>
              <a:buSzPct val="80000"/>
              <a:buFont typeface="Wingdings" pitchFamily="2" charset="2"/>
              <a:buChar char="§"/>
            </a:pPr>
            <a:r>
              <a:rPr lang="en-US" sz="1800" dirty="0">
                <a:latin typeface="Univers" pitchFamily="34" charset="0"/>
              </a:rPr>
              <a:t>Stress related to being a sexual minority (Minority stress model</a:t>
            </a:r>
            <a:r>
              <a:rPr lang="en-US" sz="1800" dirty="0" smtClean="0">
                <a:latin typeface="Univers" pitchFamily="34" charset="0"/>
              </a:rPr>
              <a:t>)</a:t>
            </a:r>
          </a:p>
          <a:p>
            <a:pPr marL="261938" indent="-261938">
              <a:lnSpc>
                <a:spcPct val="120000"/>
              </a:lnSpc>
              <a:spcAft>
                <a:spcPts val="600"/>
              </a:spcAft>
              <a:buClr>
                <a:srgbClr val="EA8B00"/>
              </a:buClr>
              <a:buSzPct val="80000"/>
              <a:buFont typeface="Wingdings" pitchFamily="2" charset="2"/>
              <a:buChar char="§"/>
            </a:pPr>
            <a:r>
              <a:rPr lang="en-US" sz="1800" dirty="0" smtClean="0">
                <a:latin typeface="Univers" pitchFamily="34" charset="0"/>
              </a:rPr>
              <a:t>Bisexual identity : particularly related to increased risk for substance abuse</a:t>
            </a:r>
          </a:p>
        </p:txBody>
      </p:sp>
      <p:sp>
        <p:nvSpPr>
          <p:cNvPr id="6" name="ZoneTexte 5"/>
          <p:cNvSpPr txBox="1"/>
          <p:nvPr/>
        </p:nvSpPr>
        <p:spPr>
          <a:xfrm rot="16200000">
            <a:off x="-1057803" y="3298164"/>
            <a:ext cx="2996060" cy="233397"/>
          </a:xfrm>
          <a:prstGeom prst="rect">
            <a:avLst/>
          </a:prstGeom>
          <a:noFill/>
        </p:spPr>
        <p:txBody>
          <a:bodyPr wrap="none" rtlCol="0">
            <a:spAutoFit/>
          </a:bodyPr>
          <a:lstStyle/>
          <a:p>
            <a:r>
              <a:rPr lang="fr-CH" sz="1100" i="1" dirty="0" smtClean="0">
                <a:solidFill>
                  <a:srgbClr val="A26000"/>
                </a:solidFill>
              </a:rPr>
              <a:t>Green &amp; Feinstein, 2012; </a:t>
            </a:r>
            <a:r>
              <a:rPr lang="tr-TR" sz="1100" i="1" dirty="0" err="1">
                <a:solidFill>
                  <a:srgbClr val="A26000"/>
                </a:solidFill>
              </a:rPr>
              <a:t>Meyer</a:t>
            </a:r>
            <a:r>
              <a:rPr lang="tr-TR" sz="1100" i="1" dirty="0">
                <a:solidFill>
                  <a:srgbClr val="A26000"/>
                </a:solidFill>
              </a:rPr>
              <a:t>, 1995, 2003</a:t>
            </a:r>
            <a:endParaRPr lang="fr-CH" sz="1100" i="1" dirty="0">
              <a:solidFill>
                <a:srgbClr val="A26000"/>
              </a:solidFill>
            </a:endParaRPr>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99207">
                                            <p:txEl>
                                              <p:pRg st="1" end="1"/>
                                            </p:txEl>
                                          </p:spTgt>
                                        </p:tgtEl>
                                        <p:attrNameLst>
                                          <p:attrName>style.visibility</p:attrName>
                                        </p:attrNameLst>
                                      </p:cBhvr>
                                      <p:to>
                                        <p:strVal val="visible"/>
                                      </p:to>
                                    </p:set>
                                    <p:animEffect transition="in" filter="wipe(left)">
                                      <p:cBhvr>
                                        <p:cTn id="17" dur="500"/>
                                        <p:tgtEl>
                                          <p:spTgt spid="20992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99207">
                                            <p:txEl>
                                              <p:pRg st="2" end="2"/>
                                            </p:txEl>
                                          </p:spTgt>
                                        </p:tgtEl>
                                        <p:attrNameLst>
                                          <p:attrName>style.visibility</p:attrName>
                                        </p:attrNameLst>
                                      </p:cBhvr>
                                      <p:to>
                                        <p:strVal val="visible"/>
                                      </p:to>
                                    </p:set>
                                    <p:animEffect transition="in" filter="wipe(left)">
                                      <p:cBhvr>
                                        <p:cTn id="22" dur="500"/>
                                        <p:tgtEl>
                                          <p:spTgt spid="20992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099207">
                                            <p:txEl>
                                              <p:pRg st="3" end="3"/>
                                            </p:txEl>
                                          </p:spTgt>
                                        </p:tgtEl>
                                        <p:attrNameLst>
                                          <p:attrName>style.visibility</p:attrName>
                                        </p:attrNameLst>
                                      </p:cBhvr>
                                      <p:to>
                                        <p:strVal val="visible"/>
                                      </p:to>
                                    </p:set>
                                    <p:animEffect transition="in" filter="wipe(left)">
                                      <p:cBhvr>
                                        <p:cTn id="27" dur="500"/>
                                        <p:tgtEl>
                                          <p:spTgt spid="209920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099207">
                                            <p:txEl>
                                              <p:pRg st="4" end="4"/>
                                            </p:txEl>
                                          </p:spTgt>
                                        </p:tgtEl>
                                        <p:attrNameLst>
                                          <p:attrName>style.visibility</p:attrName>
                                        </p:attrNameLst>
                                      </p:cBhvr>
                                      <p:to>
                                        <p:strVal val="visible"/>
                                      </p:to>
                                    </p:set>
                                    <p:animEffect transition="in" filter="wipe(left)">
                                      <p:cBhvr>
                                        <p:cTn id="32" dur="500"/>
                                        <p:tgtEl>
                                          <p:spTgt spid="209920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099207">
                                            <p:txEl>
                                              <p:pRg st="5" end="5"/>
                                            </p:txEl>
                                          </p:spTgt>
                                        </p:tgtEl>
                                        <p:attrNameLst>
                                          <p:attrName>style.visibility</p:attrName>
                                        </p:attrNameLst>
                                      </p:cBhvr>
                                      <p:to>
                                        <p:strVal val="visible"/>
                                      </p:to>
                                    </p:set>
                                    <p:animEffect transition="in" filter="wipe(left)">
                                      <p:cBhvr>
                                        <p:cTn id="37" dur="500"/>
                                        <p:tgtEl>
                                          <p:spTgt spid="209920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099207">
                                            <p:txEl>
                                              <p:pRg st="6" end="6"/>
                                            </p:txEl>
                                          </p:spTgt>
                                        </p:tgtEl>
                                        <p:attrNameLst>
                                          <p:attrName>style.visibility</p:attrName>
                                        </p:attrNameLst>
                                      </p:cBhvr>
                                      <p:to>
                                        <p:strVal val="visible"/>
                                      </p:to>
                                    </p:set>
                                    <p:animEffect transition="in" filter="wipe(left)">
                                      <p:cBhvr>
                                        <p:cTn id="42" dur="500"/>
                                        <p:tgtEl>
                                          <p:spTgt spid="20992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bldLvl="5"/>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1119830"/>
            <a:ext cx="7721986" cy="523220"/>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2800" b="1" dirty="0" smtClean="0">
                <a:solidFill>
                  <a:srgbClr val="28287A"/>
                </a:solidFill>
              </a:rPr>
              <a:t>Methodological flaws in the existing research</a:t>
            </a:r>
            <a:endParaRPr lang="en-US" sz="28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899592" y="1988840"/>
            <a:ext cx="7600950" cy="3945696"/>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ct val="200000"/>
              </a:lnSpc>
              <a:buClr>
                <a:srgbClr val="EA8B00"/>
              </a:buClr>
              <a:buSzPct val="80000"/>
              <a:buFont typeface="Wingdings" pitchFamily="2" charset="2"/>
              <a:buChar char="§"/>
            </a:pPr>
            <a:r>
              <a:rPr lang="en-US" sz="2400" dirty="0" smtClean="0">
                <a:latin typeface="Univers" pitchFamily="34" charset="0"/>
              </a:rPr>
              <a:t>Recruitment of participants from bars </a:t>
            </a:r>
          </a:p>
          <a:p>
            <a:pPr marL="261938" indent="-261938">
              <a:lnSpc>
                <a:spcPct val="200000"/>
              </a:lnSpc>
              <a:buClr>
                <a:srgbClr val="EA8B00"/>
              </a:buClr>
              <a:buSzPct val="80000"/>
              <a:buFont typeface="Wingdings" pitchFamily="2" charset="2"/>
              <a:buChar char="§"/>
            </a:pPr>
            <a:r>
              <a:rPr lang="en-US" sz="2400" dirty="0" smtClean="0">
                <a:latin typeface="Univers" pitchFamily="34" charset="0"/>
              </a:rPr>
              <a:t>Lack of appropriate comparison groups</a:t>
            </a:r>
          </a:p>
          <a:p>
            <a:pPr marL="261938" indent="-261938">
              <a:lnSpc>
                <a:spcPct val="200000"/>
              </a:lnSpc>
              <a:buClr>
                <a:srgbClr val="EA8B00"/>
              </a:buClr>
              <a:buSzPct val="80000"/>
              <a:buFont typeface="Wingdings" pitchFamily="2" charset="2"/>
              <a:buChar char="§"/>
            </a:pPr>
            <a:r>
              <a:rPr lang="en-US" sz="2400" dirty="0" smtClean="0">
                <a:latin typeface="Univers" pitchFamily="34" charset="0"/>
              </a:rPr>
              <a:t>Poor assessment of multiple dimensions of sexual orientation</a:t>
            </a:r>
            <a:endParaRPr lang="en-US" sz="2400" dirty="0">
              <a:latin typeface="Univers" pitchFamily="34" charset="0"/>
            </a:endParaRPr>
          </a:p>
          <a:p>
            <a:pPr marL="261938" indent="-261938">
              <a:lnSpc>
                <a:spcPct val="200000"/>
              </a:lnSpc>
              <a:buClr>
                <a:srgbClr val="EA8B00"/>
              </a:buClr>
              <a:buSzPct val="80000"/>
              <a:buFont typeface="Wingdings" pitchFamily="2" charset="2"/>
              <a:buChar char="§"/>
            </a:pPr>
            <a:endParaRPr lang="en-US" sz="2400" dirty="0" smtClean="0">
              <a:latin typeface="Univers" pitchFamily="34" charset="0"/>
            </a:endParaRPr>
          </a:p>
        </p:txBody>
      </p:sp>
      <p:sp>
        <p:nvSpPr>
          <p:cNvPr id="6" name="ZoneTexte 5"/>
          <p:cNvSpPr txBox="1"/>
          <p:nvPr/>
        </p:nvSpPr>
        <p:spPr>
          <a:xfrm rot="16200000">
            <a:off x="15038" y="2155776"/>
            <a:ext cx="855300" cy="233397"/>
          </a:xfrm>
          <a:prstGeom prst="rect">
            <a:avLst/>
          </a:prstGeom>
          <a:noFill/>
        </p:spPr>
        <p:txBody>
          <a:bodyPr wrap="none" rtlCol="0">
            <a:spAutoFit/>
          </a:bodyPr>
          <a:lstStyle/>
          <a:p>
            <a:r>
              <a:rPr lang="fr-CH" sz="1100" i="1" dirty="0" err="1" smtClean="0">
                <a:solidFill>
                  <a:srgbClr val="A26000"/>
                </a:solidFill>
              </a:rPr>
              <a:t>Bux</a:t>
            </a:r>
            <a:r>
              <a:rPr lang="fr-CH" sz="1100" i="1" dirty="0" smtClean="0">
                <a:solidFill>
                  <a:srgbClr val="A26000"/>
                </a:solidFill>
              </a:rPr>
              <a:t>, 1996</a:t>
            </a:r>
            <a:endParaRPr lang="fr-CH" sz="1100" i="1" dirty="0">
              <a:solidFill>
                <a:srgbClr val="A26000"/>
              </a:solidFill>
            </a:endParaRPr>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99207">
                                            <p:txEl>
                                              <p:pRg st="1" end="1"/>
                                            </p:txEl>
                                          </p:spTgt>
                                        </p:tgtEl>
                                        <p:attrNameLst>
                                          <p:attrName>style.visibility</p:attrName>
                                        </p:attrNameLst>
                                      </p:cBhvr>
                                      <p:to>
                                        <p:strVal val="visible"/>
                                      </p:to>
                                    </p:set>
                                    <p:animEffect transition="in" filter="wipe(left)">
                                      <p:cBhvr>
                                        <p:cTn id="17" dur="500"/>
                                        <p:tgtEl>
                                          <p:spTgt spid="20992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99207">
                                            <p:txEl>
                                              <p:pRg st="2" end="2"/>
                                            </p:txEl>
                                          </p:spTgt>
                                        </p:tgtEl>
                                        <p:attrNameLst>
                                          <p:attrName>style.visibility</p:attrName>
                                        </p:attrNameLst>
                                      </p:cBhvr>
                                      <p:to>
                                        <p:strVal val="visible"/>
                                      </p:to>
                                    </p:set>
                                    <p:animEffect transition="in" filter="wipe(left)">
                                      <p:cBhvr>
                                        <p:cTn id="22" dur="500"/>
                                        <p:tgtEl>
                                          <p:spTgt spid="20992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1119830"/>
            <a:ext cx="8205066" cy="523220"/>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2800" b="1" dirty="0" smtClean="0">
                <a:solidFill>
                  <a:srgbClr val="28287A"/>
                </a:solidFill>
              </a:rPr>
              <a:t>Sexual orientation: multidimensional construct</a:t>
            </a:r>
            <a:endParaRPr lang="en-US" sz="28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931863" y="1989138"/>
            <a:ext cx="7600950" cy="3887218"/>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ct val="120000"/>
              </a:lnSpc>
              <a:buClr>
                <a:srgbClr val="EA8B00"/>
              </a:buClr>
              <a:buSzPct val="80000"/>
              <a:buFont typeface="Wingdings" pitchFamily="2" charset="2"/>
              <a:buChar char="§"/>
            </a:pPr>
            <a:r>
              <a:rPr lang="en-US" sz="2400" dirty="0" smtClean="0">
                <a:latin typeface="Univers" pitchFamily="34" charset="0"/>
              </a:rPr>
              <a:t>at least 3 components </a:t>
            </a:r>
          </a:p>
          <a:p>
            <a:pPr marL="661988" lvl="1" indent="-261938">
              <a:lnSpc>
                <a:spcPct val="120000"/>
              </a:lnSpc>
              <a:buClr>
                <a:srgbClr val="EA8B00"/>
              </a:buClr>
              <a:buSzPct val="80000"/>
              <a:buFont typeface="Wingdings" pitchFamily="2" charset="2"/>
              <a:buChar char="§"/>
            </a:pPr>
            <a:r>
              <a:rPr lang="en-US" sz="1800" dirty="0" smtClean="0">
                <a:latin typeface="Univers" pitchFamily="34" charset="0"/>
              </a:rPr>
              <a:t>sexual attraction</a:t>
            </a:r>
          </a:p>
          <a:p>
            <a:pPr marL="1062038" lvl="2" indent="-261938">
              <a:lnSpc>
                <a:spcPct val="120000"/>
              </a:lnSpc>
              <a:buClr>
                <a:srgbClr val="EA8B00"/>
              </a:buClr>
              <a:buSzPct val="80000"/>
              <a:buFont typeface="Wingdings" pitchFamily="2" charset="2"/>
              <a:buChar char="§"/>
            </a:pPr>
            <a:r>
              <a:rPr lang="en-US" sz="1400" dirty="0">
                <a:latin typeface="Univers" pitchFamily="34" charset="0"/>
              </a:rPr>
              <a:t>refers to the desire to have sexual relations with one or both sexes</a:t>
            </a:r>
            <a:endParaRPr lang="en-US" sz="1400" dirty="0" smtClean="0">
              <a:latin typeface="Univers" pitchFamily="34" charset="0"/>
            </a:endParaRPr>
          </a:p>
          <a:p>
            <a:pPr marL="661988" lvl="1" indent="-261938">
              <a:lnSpc>
                <a:spcPct val="120000"/>
              </a:lnSpc>
              <a:buClr>
                <a:srgbClr val="EA8B00"/>
              </a:buClr>
              <a:buSzPct val="80000"/>
              <a:buFont typeface="Wingdings" pitchFamily="2" charset="2"/>
              <a:buChar char="§"/>
            </a:pPr>
            <a:r>
              <a:rPr lang="en-US" sz="1800" dirty="0" smtClean="0">
                <a:latin typeface="Univers" pitchFamily="34" charset="0"/>
              </a:rPr>
              <a:t>sexual behavior</a:t>
            </a:r>
          </a:p>
          <a:p>
            <a:pPr marL="1062038" lvl="2" indent="-261938">
              <a:lnSpc>
                <a:spcPct val="120000"/>
              </a:lnSpc>
              <a:buClr>
                <a:srgbClr val="EA8B00"/>
              </a:buClr>
              <a:buSzPct val="80000"/>
              <a:buFont typeface="Wingdings" pitchFamily="2" charset="2"/>
              <a:buChar char="§"/>
            </a:pPr>
            <a:r>
              <a:rPr lang="en-US" sz="1400" dirty="0">
                <a:latin typeface="Univers" pitchFamily="34" charset="0"/>
              </a:rPr>
              <a:t>refers to any mutually voluntary activity with another person that involves genital contact and sexual arousal, even if intercourse or orgasm did not occur</a:t>
            </a:r>
            <a:endParaRPr lang="en-US" sz="1400" dirty="0" smtClean="0">
              <a:latin typeface="Univers" pitchFamily="34" charset="0"/>
            </a:endParaRPr>
          </a:p>
          <a:p>
            <a:pPr marL="661988" lvl="1" indent="-261938">
              <a:lnSpc>
                <a:spcPct val="120000"/>
              </a:lnSpc>
              <a:buClr>
                <a:srgbClr val="EA8B00"/>
              </a:buClr>
              <a:buSzPct val="80000"/>
              <a:buFont typeface="Wingdings" pitchFamily="2" charset="2"/>
              <a:buChar char="§"/>
            </a:pPr>
            <a:r>
              <a:rPr lang="en-US" sz="1800" dirty="0" smtClean="0">
                <a:latin typeface="Univers" pitchFamily="34" charset="0"/>
              </a:rPr>
              <a:t>sexual identity</a:t>
            </a:r>
          </a:p>
          <a:p>
            <a:pPr marL="1062038" lvl="2" indent="-261938">
              <a:lnSpc>
                <a:spcPct val="120000"/>
              </a:lnSpc>
              <a:buClr>
                <a:srgbClr val="EA8B00"/>
              </a:buClr>
              <a:buSzPct val="80000"/>
              <a:buFont typeface="Wingdings" pitchFamily="2" charset="2"/>
              <a:buChar char="§"/>
            </a:pPr>
            <a:r>
              <a:rPr lang="en-US" sz="1400" dirty="0" smtClean="0">
                <a:latin typeface="Univers" pitchFamily="34" charset="0"/>
              </a:rPr>
              <a:t>refers to personally selected labels attached to the perceptions and meanings individuals have about their sexuality</a:t>
            </a:r>
          </a:p>
          <a:p>
            <a:pPr marL="661988" lvl="1" indent="-261938">
              <a:lnSpc>
                <a:spcPct val="120000"/>
              </a:lnSpc>
              <a:buClr>
                <a:srgbClr val="EA8B00"/>
              </a:buClr>
              <a:buSzPct val="80000"/>
              <a:buFont typeface="Wingdings" pitchFamily="2" charset="2"/>
              <a:buChar char="§"/>
            </a:pPr>
            <a:r>
              <a:rPr lang="en-US" sz="1800" dirty="0" smtClean="0">
                <a:latin typeface="Univers" pitchFamily="34" charset="0"/>
              </a:rPr>
              <a:t>The 3 components are not perfectly correlated with one another </a:t>
            </a:r>
          </a:p>
          <a:p>
            <a:pPr marL="661988" lvl="1" indent="-261938">
              <a:lnSpc>
                <a:spcPct val="120000"/>
              </a:lnSpc>
              <a:buClr>
                <a:srgbClr val="EA8B00"/>
              </a:buClr>
              <a:buSzPct val="80000"/>
              <a:buFont typeface="Wingdings" pitchFamily="2" charset="2"/>
              <a:buChar char="§"/>
            </a:pPr>
            <a:r>
              <a:rPr lang="en-US" sz="1800" dirty="0" smtClean="0">
                <a:latin typeface="Univers" pitchFamily="34" charset="0"/>
              </a:rPr>
              <a:t>May be differentially associated with psychological outcomes</a:t>
            </a:r>
            <a:endParaRPr lang="en-US" sz="2000" dirty="0">
              <a:latin typeface="Univers" pitchFamily="34" charset="0"/>
            </a:endParaRPr>
          </a:p>
        </p:txBody>
      </p:sp>
      <p:sp>
        <p:nvSpPr>
          <p:cNvPr id="8" name="ZoneTexte 5"/>
          <p:cNvSpPr txBox="1"/>
          <p:nvPr/>
        </p:nvSpPr>
        <p:spPr>
          <a:xfrm rot="16200000">
            <a:off x="-1104779" y="3345139"/>
            <a:ext cx="3090011" cy="233397"/>
          </a:xfrm>
          <a:prstGeom prst="rect">
            <a:avLst/>
          </a:prstGeom>
          <a:noFill/>
        </p:spPr>
        <p:txBody>
          <a:bodyPr wrap="none" rtlCol="0">
            <a:spAutoFit/>
          </a:bodyPr>
          <a:lstStyle/>
          <a:p>
            <a:r>
              <a:rPr lang="fr-CH" sz="1100" i="1" dirty="0" smtClean="0">
                <a:solidFill>
                  <a:srgbClr val="A26000"/>
                </a:solidFill>
              </a:rPr>
              <a:t>Green &amp; Feinstein, 2012; </a:t>
            </a:r>
            <a:r>
              <a:rPr lang="fr-FR" sz="1100" i="1" dirty="0" err="1">
                <a:solidFill>
                  <a:srgbClr val="A26000"/>
                </a:solidFill>
              </a:rPr>
              <a:t>McCabe</a:t>
            </a:r>
            <a:r>
              <a:rPr lang="fr-FR" sz="1100" i="1" dirty="0">
                <a:solidFill>
                  <a:srgbClr val="A26000"/>
                </a:solidFill>
              </a:rPr>
              <a:t> et al., </a:t>
            </a:r>
            <a:r>
              <a:rPr lang="fr-FR" sz="1100" i="1" dirty="0" smtClean="0">
                <a:solidFill>
                  <a:srgbClr val="A26000"/>
                </a:solidFill>
              </a:rPr>
              <a:t>2009</a:t>
            </a:r>
            <a:endParaRPr lang="fr-FR" sz="1100" i="1" dirty="0">
              <a:solidFill>
                <a:srgbClr val="A26000"/>
              </a:solidFill>
            </a:endParaRPr>
          </a:p>
        </p:txBody>
      </p:sp>
    </p:spTree>
    <p:extLst>
      <p:ext uri="{BB962C8B-B14F-4D97-AF65-F5344CB8AC3E}">
        <p14:creationId xmlns:p14="http://schemas.microsoft.com/office/powerpoint/2010/main" val="2392699732"/>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99207">
                                            <p:txEl>
                                              <p:pRg st="1" end="1"/>
                                            </p:txEl>
                                          </p:spTgt>
                                        </p:tgtEl>
                                        <p:attrNameLst>
                                          <p:attrName>style.visibility</p:attrName>
                                        </p:attrNameLst>
                                      </p:cBhvr>
                                      <p:to>
                                        <p:strVal val="visible"/>
                                      </p:to>
                                    </p:set>
                                    <p:animEffect transition="in" filter="wipe(left)">
                                      <p:cBhvr>
                                        <p:cTn id="17" dur="500"/>
                                        <p:tgtEl>
                                          <p:spTgt spid="20992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99207">
                                            <p:txEl>
                                              <p:pRg st="2" end="2"/>
                                            </p:txEl>
                                          </p:spTgt>
                                        </p:tgtEl>
                                        <p:attrNameLst>
                                          <p:attrName>style.visibility</p:attrName>
                                        </p:attrNameLst>
                                      </p:cBhvr>
                                      <p:to>
                                        <p:strVal val="visible"/>
                                      </p:to>
                                    </p:set>
                                    <p:animEffect transition="in" filter="wipe(left)">
                                      <p:cBhvr>
                                        <p:cTn id="22" dur="500"/>
                                        <p:tgtEl>
                                          <p:spTgt spid="20992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099207">
                                            <p:txEl>
                                              <p:pRg st="3" end="3"/>
                                            </p:txEl>
                                          </p:spTgt>
                                        </p:tgtEl>
                                        <p:attrNameLst>
                                          <p:attrName>style.visibility</p:attrName>
                                        </p:attrNameLst>
                                      </p:cBhvr>
                                      <p:to>
                                        <p:strVal val="visible"/>
                                      </p:to>
                                    </p:set>
                                    <p:animEffect transition="in" filter="wipe(left)">
                                      <p:cBhvr>
                                        <p:cTn id="27" dur="500"/>
                                        <p:tgtEl>
                                          <p:spTgt spid="209920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099207">
                                            <p:txEl>
                                              <p:pRg st="4" end="4"/>
                                            </p:txEl>
                                          </p:spTgt>
                                        </p:tgtEl>
                                        <p:attrNameLst>
                                          <p:attrName>style.visibility</p:attrName>
                                        </p:attrNameLst>
                                      </p:cBhvr>
                                      <p:to>
                                        <p:strVal val="visible"/>
                                      </p:to>
                                    </p:set>
                                    <p:animEffect transition="in" filter="wipe(left)">
                                      <p:cBhvr>
                                        <p:cTn id="32" dur="500"/>
                                        <p:tgtEl>
                                          <p:spTgt spid="209920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099207">
                                            <p:txEl>
                                              <p:pRg st="5" end="5"/>
                                            </p:txEl>
                                          </p:spTgt>
                                        </p:tgtEl>
                                        <p:attrNameLst>
                                          <p:attrName>style.visibility</p:attrName>
                                        </p:attrNameLst>
                                      </p:cBhvr>
                                      <p:to>
                                        <p:strVal val="visible"/>
                                      </p:to>
                                    </p:set>
                                    <p:animEffect transition="in" filter="wipe(left)">
                                      <p:cBhvr>
                                        <p:cTn id="37" dur="500"/>
                                        <p:tgtEl>
                                          <p:spTgt spid="209920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099207">
                                            <p:txEl>
                                              <p:pRg st="6" end="6"/>
                                            </p:txEl>
                                          </p:spTgt>
                                        </p:tgtEl>
                                        <p:attrNameLst>
                                          <p:attrName>style.visibility</p:attrName>
                                        </p:attrNameLst>
                                      </p:cBhvr>
                                      <p:to>
                                        <p:strVal val="visible"/>
                                      </p:to>
                                    </p:set>
                                    <p:animEffect transition="in" filter="wipe(left)">
                                      <p:cBhvr>
                                        <p:cTn id="42" dur="500"/>
                                        <p:tgtEl>
                                          <p:spTgt spid="209920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099207">
                                            <p:txEl>
                                              <p:pRg st="7" end="7"/>
                                            </p:txEl>
                                          </p:spTgt>
                                        </p:tgtEl>
                                        <p:attrNameLst>
                                          <p:attrName>style.visibility</p:attrName>
                                        </p:attrNameLst>
                                      </p:cBhvr>
                                      <p:to>
                                        <p:strVal val="visible"/>
                                      </p:to>
                                    </p:set>
                                    <p:animEffect transition="in" filter="wipe(left)">
                                      <p:cBhvr>
                                        <p:cTn id="47" dur="500"/>
                                        <p:tgtEl>
                                          <p:spTgt spid="2099207">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2099207">
                                            <p:txEl>
                                              <p:pRg st="8" end="8"/>
                                            </p:txEl>
                                          </p:spTgt>
                                        </p:tgtEl>
                                        <p:attrNameLst>
                                          <p:attrName>style.visibility</p:attrName>
                                        </p:attrNameLst>
                                      </p:cBhvr>
                                      <p:to>
                                        <p:strVal val="visible"/>
                                      </p:to>
                                    </p:set>
                                    <p:animEffect transition="in" filter="wipe(left)">
                                      <p:cBhvr>
                                        <p:cTn id="52" dur="500"/>
                                        <p:tgtEl>
                                          <p:spTgt spid="209920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bldLvl="5"/>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31863"/>
            <a:ext cx="2724374" cy="769441"/>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4400" b="1" dirty="0" smtClean="0">
                <a:solidFill>
                  <a:srgbClr val="28287A"/>
                </a:solidFill>
              </a:rPr>
              <a:t>Rationale</a:t>
            </a:r>
            <a:endParaRPr lang="en-US" sz="44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931863" y="1989138"/>
            <a:ext cx="7600950" cy="3713837"/>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ct val="150000"/>
              </a:lnSpc>
              <a:spcAft>
                <a:spcPts val="1800"/>
              </a:spcAft>
              <a:buClr>
                <a:srgbClr val="EA8B00"/>
              </a:buClr>
              <a:buSzPct val="80000"/>
              <a:buFont typeface="Wingdings" pitchFamily="2" charset="2"/>
              <a:buChar char="§"/>
            </a:pPr>
            <a:r>
              <a:rPr lang="en-US" sz="2000" dirty="0" smtClean="0">
                <a:latin typeface="Univers" pitchFamily="34" charset="0"/>
              </a:rPr>
              <a:t>Longitudinal </a:t>
            </a:r>
            <a:r>
              <a:rPr lang="en-US" sz="2000" dirty="0">
                <a:latin typeface="Univers" pitchFamily="34" charset="0"/>
              </a:rPr>
              <a:t>studies on substance consumption </a:t>
            </a:r>
            <a:r>
              <a:rPr lang="en-US" sz="2000" dirty="0" smtClean="0">
                <a:latin typeface="Univers" pitchFamily="34" charset="0"/>
              </a:rPr>
              <a:t>rare </a:t>
            </a:r>
            <a:r>
              <a:rPr lang="en-US" sz="2000" dirty="0">
                <a:latin typeface="Univers" pitchFamily="34" charset="0"/>
              </a:rPr>
              <a:t>and </a:t>
            </a:r>
            <a:r>
              <a:rPr lang="en-US" sz="2000" dirty="0" smtClean="0">
                <a:latin typeface="Univers" pitchFamily="34" charset="0"/>
              </a:rPr>
              <a:t>costly</a:t>
            </a:r>
          </a:p>
          <a:p>
            <a:pPr marL="261938" indent="-261938">
              <a:lnSpc>
                <a:spcPct val="150000"/>
              </a:lnSpc>
              <a:spcAft>
                <a:spcPts val="1800"/>
              </a:spcAft>
              <a:buClr>
                <a:srgbClr val="EA8B00"/>
              </a:buClr>
              <a:buSzPct val="80000"/>
              <a:buFont typeface="Wingdings" pitchFamily="2" charset="2"/>
              <a:buChar char="§"/>
            </a:pPr>
            <a:r>
              <a:rPr lang="en-US" sz="2000" dirty="0" smtClean="0">
                <a:latin typeface="Univers" pitchFamily="34" charset="0"/>
              </a:rPr>
              <a:t>Mostly realized in </a:t>
            </a:r>
            <a:r>
              <a:rPr lang="en-US" sz="2000" dirty="0">
                <a:latin typeface="Univers" pitchFamily="34" charset="0"/>
              </a:rPr>
              <a:t>North America, where youth culture is </a:t>
            </a:r>
            <a:r>
              <a:rPr lang="en-US" sz="2000" dirty="0" smtClean="0">
                <a:latin typeface="Univers" pitchFamily="34" charset="0"/>
              </a:rPr>
              <a:t>multiple</a:t>
            </a:r>
          </a:p>
          <a:p>
            <a:pPr marL="261938" indent="-261938">
              <a:lnSpc>
                <a:spcPct val="150000"/>
              </a:lnSpc>
              <a:spcAft>
                <a:spcPts val="1800"/>
              </a:spcAft>
              <a:buClr>
                <a:srgbClr val="EA8B00"/>
              </a:buClr>
              <a:buSzPct val="80000"/>
              <a:buFont typeface="Wingdings" pitchFamily="2" charset="2"/>
              <a:buChar char="§"/>
            </a:pPr>
            <a:r>
              <a:rPr lang="en-US" sz="2000" dirty="0" smtClean="0">
                <a:latin typeface="Univers" pitchFamily="34" charset="0"/>
              </a:rPr>
              <a:t>Studies </a:t>
            </a:r>
            <a:r>
              <a:rPr lang="en-US" sz="2000" dirty="0">
                <a:latin typeface="Univers" pitchFamily="34" charset="0"/>
              </a:rPr>
              <a:t>are rare in </a:t>
            </a:r>
            <a:r>
              <a:rPr lang="en-US" sz="2000" dirty="0" smtClean="0">
                <a:latin typeface="Univers" pitchFamily="34" charset="0"/>
              </a:rPr>
              <a:t>Europe</a:t>
            </a:r>
          </a:p>
          <a:p>
            <a:pPr marL="261938" indent="-261938">
              <a:lnSpc>
                <a:spcPct val="150000"/>
              </a:lnSpc>
              <a:spcAft>
                <a:spcPts val="1800"/>
              </a:spcAft>
              <a:buClr>
                <a:srgbClr val="EA8B00"/>
              </a:buClr>
              <a:buSzPct val="80000"/>
              <a:buFont typeface="Wingdings" pitchFamily="2" charset="2"/>
              <a:buChar char="§"/>
            </a:pPr>
            <a:r>
              <a:rPr lang="en-US" sz="2000" dirty="0" smtClean="0">
                <a:latin typeface="Univers" pitchFamily="34" charset="0"/>
              </a:rPr>
              <a:t>Switzerland </a:t>
            </a:r>
            <a:r>
              <a:rPr lang="en-US" sz="2000" dirty="0">
                <a:latin typeface="Univers" pitchFamily="34" charset="0"/>
              </a:rPr>
              <a:t>stands in the head of European countries with regard to substance consumption rates by </a:t>
            </a:r>
            <a:r>
              <a:rPr lang="en-US" sz="2000" dirty="0" smtClean="0">
                <a:latin typeface="Univers" pitchFamily="34" charset="0"/>
              </a:rPr>
              <a:t>teenagers</a:t>
            </a:r>
          </a:p>
        </p:txBody>
      </p:sp>
    </p:spTree>
    <p:extLst>
      <p:ext uri="{BB962C8B-B14F-4D97-AF65-F5344CB8AC3E}">
        <p14:creationId xmlns:p14="http://schemas.microsoft.com/office/powerpoint/2010/main" val="969527939"/>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99207">
                                            <p:txEl>
                                              <p:pRg st="1" end="1"/>
                                            </p:txEl>
                                          </p:spTgt>
                                        </p:tgtEl>
                                        <p:attrNameLst>
                                          <p:attrName>style.visibility</p:attrName>
                                        </p:attrNameLst>
                                      </p:cBhvr>
                                      <p:to>
                                        <p:strVal val="visible"/>
                                      </p:to>
                                    </p:set>
                                    <p:animEffect transition="in" filter="wipe(left)">
                                      <p:cBhvr>
                                        <p:cTn id="17" dur="500"/>
                                        <p:tgtEl>
                                          <p:spTgt spid="20992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99207">
                                            <p:txEl>
                                              <p:pRg st="2" end="2"/>
                                            </p:txEl>
                                          </p:spTgt>
                                        </p:tgtEl>
                                        <p:attrNameLst>
                                          <p:attrName>style.visibility</p:attrName>
                                        </p:attrNameLst>
                                      </p:cBhvr>
                                      <p:to>
                                        <p:strVal val="visible"/>
                                      </p:to>
                                    </p:set>
                                    <p:animEffect transition="in" filter="wipe(left)">
                                      <p:cBhvr>
                                        <p:cTn id="22" dur="500"/>
                                        <p:tgtEl>
                                          <p:spTgt spid="20992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099207">
                                            <p:txEl>
                                              <p:pRg st="3" end="3"/>
                                            </p:txEl>
                                          </p:spTgt>
                                        </p:tgtEl>
                                        <p:attrNameLst>
                                          <p:attrName>style.visibility</p:attrName>
                                        </p:attrNameLst>
                                      </p:cBhvr>
                                      <p:to>
                                        <p:strVal val="visible"/>
                                      </p:to>
                                    </p:set>
                                    <p:animEffect transition="in" filter="wipe(left)">
                                      <p:cBhvr>
                                        <p:cTn id="27" dur="500"/>
                                        <p:tgtEl>
                                          <p:spTgt spid="20992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bldLvl="5"/>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31863"/>
            <a:ext cx="2316059" cy="769441"/>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4400" b="1" dirty="0" smtClean="0">
                <a:solidFill>
                  <a:srgbClr val="28287A"/>
                </a:solidFill>
              </a:rPr>
              <a:t>C-SURF</a:t>
            </a:r>
            <a:endParaRPr lang="en-US" sz="44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931863" y="1989138"/>
            <a:ext cx="7600950" cy="3838487"/>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ts val="1800"/>
              </a:lnSpc>
              <a:spcAft>
                <a:spcPts val="1200"/>
              </a:spcAft>
              <a:buClr>
                <a:srgbClr val="EA8B00"/>
              </a:buClr>
              <a:buSzPct val="80000"/>
              <a:buFont typeface="Wingdings" pitchFamily="2" charset="2"/>
              <a:buChar char="§"/>
            </a:pPr>
            <a:r>
              <a:rPr lang="en-US" sz="2000" dirty="0" smtClean="0">
                <a:latin typeface="Univers" pitchFamily="34" charset="0"/>
              </a:rPr>
              <a:t>Cohort </a:t>
            </a:r>
            <a:r>
              <a:rPr lang="en-US" sz="2000" dirty="0">
                <a:latin typeface="Univers" pitchFamily="34" charset="0"/>
              </a:rPr>
              <a:t>study </a:t>
            </a:r>
            <a:endParaRPr lang="en-US" sz="2000" dirty="0" smtClean="0">
              <a:latin typeface="Univers" pitchFamily="34" charset="0"/>
            </a:endParaRPr>
          </a:p>
          <a:p>
            <a:pPr marL="261938" indent="-261938">
              <a:lnSpc>
                <a:spcPts val="1800"/>
              </a:lnSpc>
              <a:spcAft>
                <a:spcPts val="1200"/>
              </a:spcAft>
              <a:buClr>
                <a:srgbClr val="EA8B00"/>
              </a:buClr>
              <a:buSzPct val="80000"/>
              <a:buFont typeface="Wingdings" pitchFamily="2" charset="2"/>
              <a:buChar char="§"/>
            </a:pPr>
            <a:r>
              <a:rPr lang="en-US" sz="2000" dirty="0" smtClean="0">
                <a:latin typeface="Univers" pitchFamily="34" charset="0"/>
              </a:rPr>
              <a:t>Coordinated by</a:t>
            </a:r>
          </a:p>
          <a:p>
            <a:pPr marL="661988" lvl="1" indent="-261938">
              <a:lnSpc>
                <a:spcPts val="1800"/>
              </a:lnSpc>
              <a:spcAft>
                <a:spcPts val="1200"/>
              </a:spcAft>
              <a:buClr>
                <a:srgbClr val="EA8B00"/>
              </a:buClr>
              <a:buSzPct val="80000"/>
              <a:buFont typeface="Wingdings" pitchFamily="2" charset="2"/>
              <a:buChar char="§"/>
            </a:pPr>
            <a:r>
              <a:rPr lang="en-US" sz="1600" dirty="0" smtClean="0">
                <a:latin typeface="Univers" pitchFamily="34" charset="0"/>
              </a:rPr>
              <a:t>Centre </a:t>
            </a:r>
            <a:r>
              <a:rPr lang="en-US" sz="1600" dirty="0" err="1">
                <a:latin typeface="Univers" pitchFamily="34" charset="0"/>
              </a:rPr>
              <a:t>hospitalier</a:t>
            </a:r>
            <a:r>
              <a:rPr lang="en-US" sz="1600" dirty="0">
                <a:latin typeface="Univers" pitchFamily="34" charset="0"/>
              </a:rPr>
              <a:t> </a:t>
            </a:r>
            <a:r>
              <a:rPr lang="en-US" sz="1600" dirty="0" err="1">
                <a:latin typeface="Univers" pitchFamily="34" charset="0"/>
              </a:rPr>
              <a:t>universitaire</a:t>
            </a:r>
            <a:r>
              <a:rPr lang="en-US" sz="1600" dirty="0">
                <a:latin typeface="Univers" pitchFamily="34" charset="0"/>
              </a:rPr>
              <a:t> </a:t>
            </a:r>
            <a:r>
              <a:rPr lang="en-US" sz="1600" dirty="0" err="1">
                <a:latin typeface="Univers" pitchFamily="34" charset="0"/>
              </a:rPr>
              <a:t>vaudois</a:t>
            </a:r>
            <a:r>
              <a:rPr lang="en-US" sz="1600" dirty="0">
                <a:latin typeface="Univers" pitchFamily="34" charset="0"/>
              </a:rPr>
              <a:t> (CHUV</a:t>
            </a:r>
            <a:r>
              <a:rPr lang="en-US" sz="1600" dirty="0" smtClean="0">
                <a:latin typeface="Univers" pitchFamily="34" charset="0"/>
              </a:rPr>
              <a:t>), Lausanne </a:t>
            </a:r>
          </a:p>
          <a:p>
            <a:pPr marL="661988" lvl="1" indent="-261938">
              <a:lnSpc>
                <a:spcPts val="1800"/>
              </a:lnSpc>
              <a:spcAft>
                <a:spcPts val="1200"/>
              </a:spcAft>
              <a:buClr>
                <a:srgbClr val="EA8B00"/>
              </a:buClr>
              <a:buSzPct val="80000"/>
              <a:buFont typeface="Wingdings" pitchFamily="2" charset="2"/>
              <a:buChar char="§"/>
            </a:pPr>
            <a:r>
              <a:rPr lang="en-US" sz="1600" dirty="0" smtClean="0">
                <a:latin typeface="Univers" pitchFamily="34" charset="0"/>
              </a:rPr>
              <a:t>Social </a:t>
            </a:r>
            <a:r>
              <a:rPr lang="en-US" sz="1600" dirty="0">
                <a:latin typeface="Univers" pitchFamily="34" charset="0"/>
              </a:rPr>
              <a:t>and Preventive Medicine Institute at Zürich University </a:t>
            </a:r>
            <a:endParaRPr lang="en-US" sz="1600" dirty="0" smtClean="0">
              <a:latin typeface="Univers" pitchFamily="34" charset="0"/>
            </a:endParaRPr>
          </a:p>
          <a:p>
            <a:pPr marL="261938" indent="-261938">
              <a:lnSpc>
                <a:spcPts val="1800"/>
              </a:lnSpc>
              <a:spcAft>
                <a:spcPts val="1200"/>
              </a:spcAft>
              <a:buClr>
                <a:srgbClr val="EA8B00"/>
              </a:buClr>
              <a:buSzPct val="80000"/>
              <a:buFont typeface="Wingdings" pitchFamily="2" charset="2"/>
              <a:buChar char="§"/>
            </a:pPr>
            <a:r>
              <a:rPr lang="en-US" sz="2000" dirty="0" smtClean="0">
                <a:latin typeface="Univers" pitchFamily="34" charset="0"/>
              </a:rPr>
              <a:t>Financial </a:t>
            </a:r>
            <a:r>
              <a:rPr lang="en-US" sz="2000" dirty="0">
                <a:latin typeface="Univers" pitchFamily="34" charset="0"/>
              </a:rPr>
              <a:t>support of the Swiss National Research </a:t>
            </a:r>
            <a:r>
              <a:rPr lang="en-US" sz="2000" dirty="0" smtClean="0">
                <a:latin typeface="Univers" pitchFamily="34" charset="0"/>
              </a:rPr>
              <a:t>Foundation</a:t>
            </a:r>
          </a:p>
          <a:p>
            <a:pPr marL="261938" indent="-261938">
              <a:lnSpc>
                <a:spcPts val="1800"/>
              </a:lnSpc>
              <a:spcAft>
                <a:spcPts val="1200"/>
              </a:spcAft>
              <a:buClr>
                <a:srgbClr val="EA8B00"/>
              </a:buClr>
              <a:buSzPct val="80000"/>
              <a:buFont typeface="Wingdings" pitchFamily="2" charset="2"/>
              <a:buChar char="§"/>
            </a:pPr>
            <a:r>
              <a:rPr lang="en-US" sz="1800" dirty="0" smtClean="0">
                <a:latin typeface="Univers" pitchFamily="34" charset="0"/>
              </a:rPr>
              <a:t>Seeks </a:t>
            </a:r>
            <a:r>
              <a:rPr lang="en-US" sz="1800" dirty="0">
                <a:latin typeface="Univers" pitchFamily="34" charset="0"/>
              </a:rPr>
              <a:t>to follow substance consumption by 19-year-old-young adults during at least 10 years</a:t>
            </a:r>
          </a:p>
          <a:p>
            <a:pPr marL="661988" lvl="1" indent="-261938">
              <a:lnSpc>
                <a:spcPts val="1800"/>
              </a:lnSpc>
              <a:spcAft>
                <a:spcPts val="1200"/>
              </a:spcAft>
              <a:buClr>
                <a:srgbClr val="EA8B00"/>
              </a:buClr>
              <a:buSzPct val="80000"/>
              <a:buFont typeface="Wingdings" pitchFamily="2" charset="2"/>
              <a:buChar char="§"/>
            </a:pPr>
            <a:r>
              <a:rPr lang="en-US" sz="1400" dirty="0">
                <a:latin typeface="Univers" pitchFamily="34" charset="0"/>
              </a:rPr>
              <a:t>concerns young Swiss adults who have to go through the mandatory recruitment process at the Swiss army</a:t>
            </a:r>
          </a:p>
          <a:p>
            <a:pPr marL="661988" lvl="1" indent="-261938">
              <a:lnSpc>
                <a:spcPts val="1800"/>
              </a:lnSpc>
              <a:spcAft>
                <a:spcPts val="1200"/>
              </a:spcAft>
              <a:buClr>
                <a:srgbClr val="EA8B00"/>
              </a:buClr>
              <a:buSzPct val="80000"/>
              <a:buFont typeface="Wingdings" pitchFamily="2" charset="2"/>
              <a:buChar char="§"/>
            </a:pPr>
            <a:r>
              <a:rPr lang="en-US" sz="1400" dirty="0">
                <a:latin typeface="Univers" pitchFamily="34" charset="0"/>
              </a:rPr>
              <a:t>covers 98% of the Swiss male 18-year-</a:t>
            </a:r>
            <a:r>
              <a:rPr lang="en-US" sz="1400" dirty="0" smtClean="0">
                <a:latin typeface="Univers" pitchFamily="34" charset="0"/>
              </a:rPr>
              <a:t>old</a:t>
            </a:r>
            <a:endParaRPr lang="en-US" sz="2000" dirty="0">
              <a:latin typeface="Univers" pitchFamily="34" charset="0"/>
            </a:endParaRPr>
          </a:p>
        </p:txBody>
      </p:sp>
    </p:spTree>
    <p:extLst>
      <p:ext uri="{BB962C8B-B14F-4D97-AF65-F5344CB8AC3E}">
        <p14:creationId xmlns:p14="http://schemas.microsoft.com/office/powerpoint/2010/main" val="1572330067"/>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99207">
                                            <p:txEl>
                                              <p:pRg st="1" end="1"/>
                                            </p:txEl>
                                          </p:spTgt>
                                        </p:tgtEl>
                                        <p:attrNameLst>
                                          <p:attrName>style.visibility</p:attrName>
                                        </p:attrNameLst>
                                      </p:cBhvr>
                                      <p:to>
                                        <p:strVal val="visible"/>
                                      </p:to>
                                    </p:set>
                                    <p:animEffect transition="in" filter="wipe(left)">
                                      <p:cBhvr>
                                        <p:cTn id="17" dur="500"/>
                                        <p:tgtEl>
                                          <p:spTgt spid="20992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99207">
                                            <p:txEl>
                                              <p:pRg st="2" end="2"/>
                                            </p:txEl>
                                          </p:spTgt>
                                        </p:tgtEl>
                                        <p:attrNameLst>
                                          <p:attrName>style.visibility</p:attrName>
                                        </p:attrNameLst>
                                      </p:cBhvr>
                                      <p:to>
                                        <p:strVal val="visible"/>
                                      </p:to>
                                    </p:set>
                                    <p:animEffect transition="in" filter="wipe(left)">
                                      <p:cBhvr>
                                        <p:cTn id="22" dur="500"/>
                                        <p:tgtEl>
                                          <p:spTgt spid="20992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099207">
                                            <p:txEl>
                                              <p:pRg st="3" end="3"/>
                                            </p:txEl>
                                          </p:spTgt>
                                        </p:tgtEl>
                                        <p:attrNameLst>
                                          <p:attrName>style.visibility</p:attrName>
                                        </p:attrNameLst>
                                      </p:cBhvr>
                                      <p:to>
                                        <p:strVal val="visible"/>
                                      </p:to>
                                    </p:set>
                                    <p:animEffect transition="in" filter="wipe(left)">
                                      <p:cBhvr>
                                        <p:cTn id="27" dur="500"/>
                                        <p:tgtEl>
                                          <p:spTgt spid="209920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099207">
                                            <p:txEl>
                                              <p:pRg st="4" end="4"/>
                                            </p:txEl>
                                          </p:spTgt>
                                        </p:tgtEl>
                                        <p:attrNameLst>
                                          <p:attrName>style.visibility</p:attrName>
                                        </p:attrNameLst>
                                      </p:cBhvr>
                                      <p:to>
                                        <p:strVal val="visible"/>
                                      </p:to>
                                    </p:set>
                                    <p:animEffect transition="in" filter="wipe(left)">
                                      <p:cBhvr>
                                        <p:cTn id="32" dur="500"/>
                                        <p:tgtEl>
                                          <p:spTgt spid="209920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099207">
                                            <p:txEl>
                                              <p:pRg st="5" end="5"/>
                                            </p:txEl>
                                          </p:spTgt>
                                        </p:tgtEl>
                                        <p:attrNameLst>
                                          <p:attrName>style.visibility</p:attrName>
                                        </p:attrNameLst>
                                      </p:cBhvr>
                                      <p:to>
                                        <p:strVal val="visible"/>
                                      </p:to>
                                    </p:set>
                                    <p:animEffect transition="in" filter="wipe(left)">
                                      <p:cBhvr>
                                        <p:cTn id="37" dur="500"/>
                                        <p:tgtEl>
                                          <p:spTgt spid="209920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099207">
                                            <p:txEl>
                                              <p:pRg st="6" end="6"/>
                                            </p:txEl>
                                          </p:spTgt>
                                        </p:tgtEl>
                                        <p:attrNameLst>
                                          <p:attrName>style.visibility</p:attrName>
                                        </p:attrNameLst>
                                      </p:cBhvr>
                                      <p:to>
                                        <p:strVal val="visible"/>
                                      </p:to>
                                    </p:set>
                                    <p:animEffect transition="in" filter="wipe(left)">
                                      <p:cBhvr>
                                        <p:cTn id="42" dur="500"/>
                                        <p:tgtEl>
                                          <p:spTgt spid="209920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099207">
                                            <p:txEl>
                                              <p:pRg st="7" end="7"/>
                                            </p:txEl>
                                          </p:spTgt>
                                        </p:tgtEl>
                                        <p:attrNameLst>
                                          <p:attrName>style.visibility</p:attrName>
                                        </p:attrNameLst>
                                      </p:cBhvr>
                                      <p:to>
                                        <p:strVal val="visible"/>
                                      </p:to>
                                    </p:set>
                                    <p:animEffect transition="in" filter="wipe(left)">
                                      <p:cBhvr>
                                        <p:cTn id="47" dur="500"/>
                                        <p:tgtEl>
                                          <p:spTgt spid="209920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bldLvl="5"/>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31863"/>
            <a:ext cx="5985107" cy="769441"/>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4400" b="1" dirty="0" smtClean="0">
                <a:solidFill>
                  <a:srgbClr val="28287A"/>
                </a:solidFill>
              </a:rPr>
              <a:t>Collaborating centers</a:t>
            </a:r>
            <a:endParaRPr lang="en-US" sz="44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931863" y="1989138"/>
            <a:ext cx="7600950" cy="3754361"/>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ts val="2520"/>
              </a:lnSpc>
              <a:buClr>
                <a:srgbClr val="EA8B00"/>
              </a:buClr>
              <a:buSzPct val="80000"/>
              <a:buFont typeface="Wingdings" pitchFamily="2" charset="2"/>
              <a:buChar char="§"/>
            </a:pPr>
            <a:r>
              <a:rPr lang="en-US" sz="1600" dirty="0" smtClean="0">
                <a:latin typeface="Univers" pitchFamily="34" charset="0"/>
              </a:rPr>
              <a:t>Division of </a:t>
            </a:r>
            <a:r>
              <a:rPr lang="en-US" sz="1600" dirty="0" err="1" smtClean="0">
                <a:latin typeface="Univers" pitchFamily="34" charset="0"/>
              </a:rPr>
              <a:t>Addictology</a:t>
            </a:r>
            <a:r>
              <a:rPr lang="en-US" sz="1600" dirty="0" smtClean="0">
                <a:latin typeface="Univers" pitchFamily="34" charset="0"/>
              </a:rPr>
              <a:t>, Department </a:t>
            </a:r>
            <a:r>
              <a:rPr lang="en-US" sz="1600" dirty="0">
                <a:latin typeface="Univers" pitchFamily="34" charset="0"/>
              </a:rPr>
              <a:t>of mental health and psychiatry, Geneva </a:t>
            </a:r>
            <a:endParaRPr lang="en-US" sz="1600" dirty="0" smtClean="0">
              <a:latin typeface="Univers" pitchFamily="34" charset="0"/>
            </a:endParaRPr>
          </a:p>
          <a:p>
            <a:pPr marL="261938" indent="-261938">
              <a:lnSpc>
                <a:spcPts val="2520"/>
              </a:lnSpc>
              <a:buClr>
                <a:srgbClr val="EA8B00"/>
              </a:buClr>
              <a:buSzPct val="80000"/>
              <a:buFont typeface="Wingdings" pitchFamily="2" charset="2"/>
              <a:buChar char="§"/>
            </a:pPr>
            <a:r>
              <a:rPr lang="en-US" sz="1600" dirty="0" smtClean="0">
                <a:latin typeface="Univers" pitchFamily="34" charset="0"/>
              </a:rPr>
              <a:t>CHUV</a:t>
            </a:r>
            <a:r>
              <a:rPr lang="en-US" sz="1600" dirty="0">
                <a:latin typeface="Univers" pitchFamily="34" charset="0"/>
              </a:rPr>
              <a:t>, University Hospital Center of the Canton of Vaud, Lausanne </a:t>
            </a:r>
          </a:p>
          <a:p>
            <a:pPr marL="261938" indent="-261938">
              <a:lnSpc>
                <a:spcPts val="2520"/>
              </a:lnSpc>
              <a:buClr>
                <a:srgbClr val="EA8B00"/>
              </a:buClr>
              <a:buSzPct val="80000"/>
              <a:buFont typeface="Wingdings" pitchFamily="2" charset="2"/>
              <a:buChar char="§"/>
            </a:pPr>
            <a:r>
              <a:rPr lang="en-US" sz="1600" dirty="0" smtClean="0">
                <a:latin typeface="Univers" pitchFamily="34" charset="0"/>
              </a:rPr>
              <a:t>IUMSP </a:t>
            </a:r>
            <a:r>
              <a:rPr lang="en-US" sz="1600" dirty="0">
                <a:latin typeface="Univers" pitchFamily="34" charset="0"/>
              </a:rPr>
              <a:t>Institute of Social and Preventive Medicine, Lausanne </a:t>
            </a:r>
          </a:p>
          <a:p>
            <a:pPr marL="261938" indent="-261938">
              <a:lnSpc>
                <a:spcPts val="2520"/>
              </a:lnSpc>
              <a:buClr>
                <a:srgbClr val="EA8B00"/>
              </a:buClr>
              <a:buSzPct val="80000"/>
              <a:buFont typeface="Wingdings" pitchFamily="2" charset="2"/>
              <a:buChar char="§"/>
            </a:pPr>
            <a:r>
              <a:rPr lang="en-US" sz="1600" dirty="0" smtClean="0">
                <a:latin typeface="Univers" pitchFamily="34" charset="0"/>
              </a:rPr>
              <a:t>DUMSC</a:t>
            </a:r>
            <a:r>
              <a:rPr lang="en-US" sz="1600" dirty="0">
                <a:latin typeface="Univers" pitchFamily="34" charset="0"/>
              </a:rPr>
              <a:t>, Department of Medicine and Community Health, Lausanne</a:t>
            </a:r>
          </a:p>
          <a:p>
            <a:pPr marL="261938" indent="-261938">
              <a:lnSpc>
                <a:spcPts val="2520"/>
              </a:lnSpc>
              <a:buClr>
                <a:srgbClr val="EA8B00"/>
              </a:buClr>
              <a:buSzPct val="80000"/>
              <a:buFont typeface="Wingdings" pitchFamily="2" charset="2"/>
              <a:buChar char="§"/>
            </a:pPr>
            <a:r>
              <a:rPr lang="en-US" sz="1600" dirty="0" smtClean="0">
                <a:latin typeface="Univers" pitchFamily="34" charset="0"/>
              </a:rPr>
              <a:t>AS </a:t>
            </a:r>
            <a:r>
              <a:rPr lang="en-US" sz="1600" dirty="0">
                <a:latin typeface="Univers" pitchFamily="34" charset="0"/>
              </a:rPr>
              <a:t>Addiction Switzerland, Lausanne </a:t>
            </a:r>
          </a:p>
          <a:p>
            <a:pPr marL="261938" indent="-261938">
              <a:lnSpc>
                <a:spcPts val="2520"/>
              </a:lnSpc>
              <a:buClr>
                <a:srgbClr val="EA8B00"/>
              </a:buClr>
              <a:buSzPct val="80000"/>
              <a:buFont typeface="Wingdings" pitchFamily="2" charset="2"/>
              <a:buChar char="§"/>
            </a:pPr>
            <a:r>
              <a:rPr lang="en-US" sz="1600" dirty="0" smtClean="0">
                <a:latin typeface="Univers" pitchFamily="34" charset="0"/>
              </a:rPr>
              <a:t>ISPM</a:t>
            </a:r>
            <a:r>
              <a:rPr lang="en-US" sz="1600" dirty="0">
                <a:latin typeface="Univers" pitchFamily="34" charset="0"/>
              </a:rPr>
              <a:t>, Institute for Social and Preventive Medicine, Zürich </a:t>
            </a:r>
          </a:p>
          <a:p>
            <a:pPr marL="261938" indent="-261938">
              <a:lnSpc>
                <a:spcPts val="2520"/>
              </a:lnSpc>
              <a:buClr>
                <a:srgbClr val="EA8B00"/>
              </a:buClr>
              <a:buSzPct val="80000"/>
              <a:buFont typeface="Wingdings" pitchFamily="2" charset="2"/>
              <a:buChar char="§"/>
            </a:pPr>
            <a:r>
              <a:rPr lang="en-US" sz="1600" dirty="0" smtClean="0">
                <a:latin typeface="Univers" pitchFamily="34" charset="0"/>
              </a:rPr>
              <a:t>Institute </a:t>
            </a:r>
            <a:r>
              <a:rPr lang="en-US" sz="1600" dirty="0">
                <a:latin typeface="Univers" pitchFamily="34" charset="0"/>
              </a:rPr>
              <a:t>for Social and Preventive Medicine, Geneva </a:t>
            </a:r>
          </a:p>
          <a:p>
            <a:pPr marL="261938" indent="-261938">
              <a:lnSpc>
                <a:spcPts val="2520"/>
              </a:lnSpc>
              <a:buClr>
                <a:srgbClr val="EA8B00"/>
              </a:buClr>
              <a:buSzPct val="80000"/>
              <a:buFont typeface="Wingdings" pitchFamily="2" charset="2"/>
              <a:buChar char="§"/>
            </a:pPr>
            <a:r>
              <a:rPr lang="en-US" sz="1600" dirty="0" smtClean="0">
                <a:latin typeface="Univers" pitchFamily="34" charset="0"/>
              </a:rPr>
              <a:t>ISGF</a:t>
            </a:r>
            <a:r>
              <a:rPr lang="en-US" sz="1600" dirty="0">
                <a:latin typeface="Univers" pitchFamily="34" charset="0"/>
              </a:rPr>
              <a:t>, Institute for Research in Addiction and  Health, Zürich</a:t>
            </a:r>
          </a:p>
          <a:p>
            <a:pPr marL="261938" indent="-261938">
              <a:lnSpc>
                <a:spcPts val="2520"/>
              </a:lnSpc>
              <a:buClr>
                <a:srgbClr val="EA8B00"/>
              </a:buClr>
              <a:buSzPct val="80000"/>
              <a:buFont typeface="Wingdings" pitchFamily="2" charset="2"/>
              <a:buChar char="§"/>
            </a:pPr>
            <a:r>
              <a:rPr lang="en-US" sz="1600" dirty="0" smtClean="0">
                <a:latin typeface="Univers" pitchFamily="34" charset="0"/>
              </a:rPr>
              <a:t>University </a:t>
            </a:r>
            <a:r>
              <a:rPr lang="en-US" sz="1600" dirty="0">
                <a:latin typeface="Univers" pitchFamily="34" charset="0"/>
              </a:rPr>
              <a:t>Hospital of Erlangen, Germany</a:t>
            </a:r>
          </a:p>
          <a:p>
            <a:pPr marL="261938" indent="-261938">
              <a:lnSpc>
                <a:spcPts val="2520"/>
              </a:lnSpc>
              <a:buClr>
                <a:srgbClr val="EA8B00"/>
              </a:buClr>
              <a:buSzPct val="80000"/>
              <a:buFont typeface="Wingdings" pitchFamily="2" charset="2"/>
              <a:buChar char="§"/>
            </a:pPr>
            <a:r>
              <a:rPr lang="en-US" sz="1600" dirty="0" smtClean="0">
                <a:latin typeface="Univers" pitchFamily="34" charset="0"/>
              </a:rPr>
              <a:t>Center </a:t>
            </a:r>
            <a:r>
              <a:rPr lang="en-US" sz="1600" dirty="0">
                <a:latin typeface="Univers" pitchFamily="34" charset="0"/>
              </a:rPr>
              <a:t>for Alcohol and Addiction Studies, USA</a:t>
            </a:r>
          </a:p>
        </p:txBody>
      </p:sp>
    </p:spTree>
    <p:extLst>
      <p:ext uri="{BB962C8B-B14F-4D97-AF65-F5344CB8AC3E}">
        <p14:creationId xmlns:p14="http://schemas.microsoft.com/office/powerpoint/2010/main" val="2693633398"/>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099207">
                                            <p:txEl>
                                              <p:pRg st="1" end="1"/>
                                            </p:txEl>
                                          </p:spTgt>
                                        </p:tgtEl>
                                        <p:attrNameLst>
                                          <p:attrName>style.visibility</p:attrName>
                                        </p:attrNameLst>
                                      </p:cBhvr>
                                      <p:to>
                                        <p:strVal val="visible"/>
                                      </p:to>
                                    </p:set>
                                    <p:animEffect transition="in" filter="wipe(left)">
                                      <p:cBhvr>
                                        <p:cTn id="15" dur="500"/>
                                        <p:tgtEl>
                                          <p:spTgt spid="2099207">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099207">
                                            <p:txEl>
                                              <p:pRg st="2" end="2"/>
                                            </p:txEl>
                                          </p:spTgt>
                                        </p:tgtEl>
                                        <p:attrNameLst>
                                          <p:attrName>style.visibility</p:attrName>
                                        </p:attrNameLst>
                                      </p:cBhvr>
                                      <p:to>
                                        <p:strVal val="visible"/>
                                      </p:to>
                                    </p:set>
                                    <p:animEffect transition="in" filter="wipe(left)">
                                      <p:cBhvr>
                                        <p:cTn id="18" dur="500"/>
                                        <p:tgtEl>
                                          <p:spTgt spid="2099207">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099207">
                                            <p:txEl>
                                              <p:pRg st="3" end="3"/>
                                            </p:txEl>
                                          </p:spTgt>
                                        </p:tgtEl>
                                        <p:attrNameLst>
                                          <p:attrName>style.visibility</p:attrName>
                                        </p:attrNameLst>
                                      </p:cBhvr>
                                      <p:to>
                                        <p:strVal val="visible"/>
                                      </p:to>
                                    </p:set>
                                    <p:animEffect transition="in" filter="wipe(left)">
                                      <p:cBhvr>
                                        <p:cTn id="21" dur="500"/>
                                        <p:tgtEl>
                                          <p:spTgt spid="2099207">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2099207">
                                            <p:txEl>
                                              <p:pRg st="4" end="4"/>
                                            </p:txEl>
                                          </p:spTgt>
                                        </p:tgtEl>
                                        <p:attrNameLst>
                                          <p:attrName>style.visibility</p:attrName>
                                        </p:attrNameLst>
                                      </p:cBhvr>
                                      <p:to>
                                        <p:strVal val="visible"/>
                                      </p:to>
                                    </p:set>
                                    <p:animEffect transition="in" filter="wipe(left)">
                                      <p:cBhvr>
                                        <p:cTn id="24" dur="500"/>
                                        <p:tgtEl>
                                          <p:spTgt spid="2099207">
                                            <p:txEl>
                                              <p:pRg st="4" end="4"/>
                                            </p:txEl>
                                          </p:spTgt>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2099207">
                                            <p:txEl>
                                              <p:pRg st="5" end="5"/>
                                            </p:txEl>
                                          </p:spTgt>
                                        </p:tgtEl>
                                        <p:attrNameLst>
                                          <p:attrName>style.visibility</p:attrName>
                                        </p:attrNameLst>
                                      </p:cBhvr>
                                      <p:to>
                                        <p:strVal val="visible"/>
                                      </p:to>
                                    </p:set>
                                    <p:animEffect transition="in" filter="wipe(left)">
                                      <p:cBhvr>
                                        <p:cTn id="27" dur="500"/>
                                        <p:tgtEl>
                                          <p:spTgt spid="2099207">
                                            <p:txEl>
                                              <p:pRg st="5" end="5"/>
                                            </p:txEl>
                                          </p:spTgt>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2099207">
                                            <p:txEl>
                                              <p:pRg st="6" end="6"/>
                                            </p:txEl>
                                          </p:spTgt>
                                        </p:tgtEl>
                                        <p:attrNameLst>
                                          <p:attrName>style.visibility</p:attrName>
                                        </p:attrNameLst>
                                      </p:cBhvr>
                                      <p:to>
                                        <p:strVal val="visible"/>
                                      </p:to>
                                    </p:set>
                                    <p:animEffect transition="in" filter="wipe(left)">
                                      <p:cBhvr>
                                        <p:cTn id="30" dur="500"/>
                                        <p:tgtEl>
                                          <p:spTgt spid="2099207">
                                            <p:txEl>
                                              <p:pRg st="6" end="6"/>
                                            </p:txEl>
                                          </p:spTgt>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2099207">
                                            <p:txEl>
                                              <p:pRg st="7" end="7"/>
                                            </p:txEl>
                                          </p:spTgt>
                                        </p:tgtEl>
                                        <p:attrNameLst>
                                          <p:attrName>style.visibility</p:attrName>
                                        </p:attrNameLst>
                                      </p:cBhvr>
                                      <p:to>
                                        <p:strVal val="visible"/>
                                      </p:to>
                                    </p:set>
                                    <p:animEffect transition="in" filter="wipe(left)">
                                      <p:cBhvr>
                                        <p:cTn id="33" dur="500"/>
                                        <p:tgtEl>
                                          <p:spTgt spid="2099207">
                                            <p:txEl>
                                              <p:pRg st="7" end="7"/>
                                            </p:txEl>
                                          </p:spTgt>
                                        </p:tgtEl>
                                      </p:cBhvr>
                                    </p:animEffect>
                                  </p:childTnLst>
                                </p:cTn>
                              </p:par>
                              <p:par>
                                <p:cTn id="34" presetID="22" presetClass="entr" presetSubtype="8" fill="hold" grpId="0" nodeType="withEffect">
                                  <p:stCondLst>
                                    <p:cond delay="0"/>
                                  </p:stCondLst>
                                  <p:childTnLst>
                                    <p:set>
                                      <p:cBhvr>
                                        <p:cTn id="35" dur="1" fill="hold">
                                          <p:stCondLst>
                                            <p:cond delay="0"/>
                                          </p:stCondLst>
                                        </p:cTn>
                                        <p:tgtEl>
                                          <p:spTgt spid="2099207">
                                            <p:txEl>
                                              <p:pRg st="8" end="8"/>
                                            </p:txEl>
                                          </p:spTgt>
                                        </p:tgtEl>
                                        <p:attrNameLst>
                                          <p:attrName>style.visibility</p:attrName>
                                        </p:attrNameLst>
                                      </p:cBhvr>
                                      <p:to>
                                        <p:strVal val="visible"/>
                                      </p:to>
                                    </p:set>
                                    <p:animEffect transition="in" filter="wipe(left)">
                                      <p:cBhvr>
                                        <p:cTn id="36" dur="500"/>
                                        <p:tgtEl>
                                          <p:spTgt spid="2099207">
                                            <p:txEl>
                                              <p:pRg st="8" end="8"/>
                                            </p:txEl>
                                          </p:spTgt>
                                        </p:tgtEl>
                                      </p:cBhvr>
                                    </p:animEffect>
                                  </p:childTnLst>
                                </p:cTn>
                              </p:par>
                              <p:par>
                                <p:cTn id="37" presetID="22" presetClass="entr" presetSubtype="8" fill="hold" grpId="0" nodeType="withEffect">
                                  <p:stCondLst>
                                    <p:cond delay="0"/>
                                  </p:stCondLst>
                                  <p:childTnLst>
                                    <p:set>
                                      <p:cBhvr>
                                        <p:cTn id="38" dur="1" fill="hold">
                                          <p:stCondLst>
                                            <p:cond delay="0"/>
                                          </p:stCondLst>
                                        </p:cTn>
                                        <p:tgtEl>
                                          <p:spTgt spid="2099207">
                                            <p:txEl>
                                              <p:pRg st="9" end="9"/>
                                            </p:txEl>
                                          </p:spTgt>
                                        </p:tgtEl>
                                        <p:attrNameLst>
                                          <p:attrName>style.visibility</p:attrName>
                                        </p:attrNameLst>
                                      </p:cBhvr>
                                      <p:to>
                                        <p:strVal val="visible"/>
                                      </p:to>
                                    </p:set>
                                    <p:animEffect transition="in" filter="wipe(left)">
                                      <p:cBhvr>
                                        <p:cTn id="39" dur="500"/>
                                        <p:tgtEl>
                                          <p:spTgt spid="209920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04" name="Rectangle 4"/>
          <p:cNvSpPr>
            <a:spLocks noGrp="1" noChangeArrowheads="1"/>
          </p:cNvSpPr>
          <p:nvPr>
            <p:ph type="title"/>
          </p:nvPr>
        </p:nvSpPr>
        <p:spPr bwMode="auto">
          <a:xfrm>
            <a:off x="827088" y="931863"/>
            <a:ext cx="2567329" cy="769441"/>
          </a:xfrm>
          <a:noFill/>
          <a:ln cap="flat" algn="ctr">
            <a:miter lim="800000"/>
            <a:headEnd/>
            <a:tailEnd/>
          </a:ln>
        </p:spPr>
        <p:txBody>
          <a:bodyPr vert="horz" wrap="none" lIns="91440" tIns="45720" rIns="91440" bIns="45720" numCol="1" anchor="t" anchorCtr="0" compatLnSpc="1">
            <a:prstTxWarp prst="textNoShape">
              <a:avLst/>
            </a:prstTxWarp>
            <a:spAutoFit/>
          </a:bodyPr>
          <a:lstStyle/>
          <a:p>
            <a:r>
              <a:rPr lang="en-US" sz="4400" b="1" dirty="0" smtClean="0">
                <a:solidFill>
                  <a:srgbClr val="28287A"/>
                </a:solidFill>
              </a:rPr>
              <a:t>Subjects</a:t>
            </a:r>
            <a:endParaRPr lang="en-US" sz="4400" b="1" dirty="0">
              <a:solidFill>
                <a:srgbClr val="28287A"/>
              </a:solidFill>
            </a:endParaRPr>
          </a:p>
        </p:txBody>
      </p:sp>
      <p:sp>
        <p:nvSpPr>
          <p:cNvPr id="2099205" name="Line 5"/>
          <p:cNvSpPr>
            <a:spLocks noChangeShapeType="1"/>
          </p:cNvSpPr>
          <p:nvPr/>
        </p:nvSpPr>
        <p:spPr bwMode="auto">
          <a:xfrm>
            <a:off x="457200" y="1828800"/>
            <a:ext cx="3048000" cy="0"/>
          </a:xfrm>
          <a:prstGeom prst="line">
            <a:avLst/>
          </a:prstGeom>
          <a:noFill/>
          <a:ln w="9525">
            <a:solidFill>
              <a:schemeClr val="bg2"/>
            </a:solidFill>
            <a:round/>
            <a:headEnd/>
            <a:tailEnd/>
          </a:ln>
          <a:effectLst/>
        </p:spPr>
        <p:txBody>
          <a:bodyPr/>
          <a:lstStyle/>
          <a:p>
            <a:endParaRPr lang="fr-CH"/>
          </a:p>
        </p:txBody>
      </p:sp>
      <p:sp>
        <p:nvSpPr>
          <p:cNvPr id="2099206" name="Line 6"/>
          <p:cNvSpPr>
            <a:spLocks noChangeShapeType="1"/>
          </p:cNvSpPr>
          <p:nvPr/>
        </p:nvSpPr>
        <p:spPr bwMode="auto">
          <a:xfrm>
            <a:off x="762000" y="1219200"/>
            <a:ext cx="0" cy="1295400"/>
          </a:xfrm>
          <a:prstGeom prst="line">
            <a:avLst/>
          </a:prstGeom>
          <a:noFill/>
          <a:ln w="9525">
            <a:solidFill>
              <a:schemeClr val="bg2"/>
            </a:solidFill>
            <a:round/>
            <a:headEnd/>
            <a:tailEnd/>
          </a:ln>
          <a:effectLst/>
        </p:spPr>
        <p:txBody>
          <a:bodyPr/>
          <a:lstStyle/>
          <a:p>
            <a:endParaRPr lang="fr-CH"/>
          </a:p>
        </p:txBody>
      </p:sp>
      <p:sp>
        <p:nvSpPr>
          <p:cNvPr id="2099207" name="Rectangle 7"/>
          <p:cNvSpPr>
            <a:spLocks noGrp="1" noChangeArrowheads="1"/>
          </p:cNvSpPr>
          <p:nvPr>
            <p:ph type="body" idx="1"/>
          </p:nvPr>
        </p:nvSpPr>
        <p:spPr bwMode="auto">
          <a:xfrm>
            <a:off x="931863" y="1989138"/>
            <a:ext cx="7600950" cy="820738"/>
          </a:xfrm>
          <a:noFill/>
          <a:ln cap="flat" algn="ctr">
            <a:miter lim="800000"/>
            <a:headEnd/>
            <a:tailEnd/>
          </a:ln>
        </p:spPr>
        <p:txBody>
          <a:bodyPr vert="horz" wrap="square" lIns="91440" tIns="45720" rIns="91440" bIns="45720" numCol="1" anchor="t" anchorCtr="0" compatLnSpc="1">
            <a:prstTxWarp prst="textNoShape">
              <a:avLst/>
            </a:prstTxWarp>
            <a:spAutoFit/>
          </a:bodyPr>
          <a:lstStyle/>
          <a:p>
            <a:pPr marL="261938" indent="-261938">
              <a:lnSpc>
                <a:spcPct val="120000"/>
              </a:lnSpc>
              <a:buClr>
                <a:srgbClr val="EA8B00"/>
              </a:buClr>
              <a:buSzPct val="80000"/>
              <a:buFont typeface="Wingdings" pitchFamily="2" charset="2"/>
              <a:buChar char="§"/>
            </a:pPr>
            <a:r>
              <a:rPr lang="en-US" sz="2000" dirty="0">
                <a:latin typeface="Univers" pitchFamily="34" charset="0"/>
              </a:rPr>
              <a:t>All young men at the army recruitment centers in </a:t>
            </a:r>
            <a:r>
              <a:rPr lang="en-US" sz="2000" dirty="0" smtClean="0">
                <a:latin typeface="Univers" pitchFamily="34" charset="0"/>
              </a:rPr>
              <a:t>Lausanne, </a:t>
            </a:r>
            <a:r>
              <a:rPr lang="en-US" sz="2000" dirty="0" err="1">
                <a:latin typeface="Univers" pitchFamily="34" charset="0"/>
              </a:rPr>
              <a:t>Windisch</a:t>
            </a:r>
            <a:r>
              <a:rPr lang="en-US" sz="2000" dirty="0">
                <a:latin typeface="Univers" pitchFamily="34" charset="0"/>
              </a:rPr>
              <a:t> </a:t>
            </a:r>
            <a:r>
              <a:rPr lang="en-US" sz="2000" dirty="0" smtClean="0">
                <a:latin typeface="Univers" pitchFamily="34" charset="0"/>
              </a:rPr>
              <a:t>and </a:t>
            </a:r>
            <a:r>
              <a:rPr lang="en-US" sz="2000" dirty="0" err="1">
                <a:latin typeface="Univers" pitchFamily="34" charset="0"/>
              </a:rPr>
              <a:t>Mels</a:t>
            </a:r>
            <a:r>
              <a:rPr lang="en-US" sz="2000" dirty="0">
                <a:latin typeface="Univers" pitchFamily="34" charset="0"/>
              </a:rPr>
              <a:t> </a:t>
            </a:r>
            <a:r>
              <a:rPr lang="en-US" sz="2000" dirty="0" smtClean="0">
                <a:latin typeface="Univers" pitchFamily="34" charset="0"/>
              </a:rPr>
              <a:t>invited </a:t>
            </a:r>
            <a:r>
              <a:rPr lang="en-US" sz="2000" dirty="0">
                <a:latin typeface="Univers" pitchFamily="34" charset="0"/>
              </a:rPr>
              <a:t>to </a:t>
            </a:r>
            <a:r>
              <a:rPr lang="en-US" sz="2000" dirty="0" smtClean="0">
                <a:latin typeface="Univers" pitchFamily="34" charset="0"/>
              </a:rPr>
              <a:t>participate</a:t>
            </a:r>
          </a:p>
        </p:txBody>
      </p:sp>
      <p:pic>
        <p:nvPicPr>
          <p:cNvPr id="6" name="Image 7" descr="http://www.c-surf.ch/img/kantone_21.jpg"/>
          <p:cNvPicPr/>
          <p:nvPr/>
        </p:nvPicPr>
        <p:blipFill>
          <a:blip r:embed="rId2" cstate="print"/>
          <a:srcRect/>
          <a:stretch>
            <a:fillRect/>
          </a:stretch>
        </p:blipFill>
        <p:spPr bwMode="auto">
          <a:xfrm>
            <a:off x="1115616" y="3284984"/>
            <a:ext cx="3096344" cy="2016224"/>
          </a:xfrm>
          <a:prstGeom prst="rect">
            <a:avLst/>
          </a:prstGeom>
          <a:noFill/>
          <a:ln w="9525">
            <a:noFill/>
            <a:miter lim="800000"/>
            <a:headEnd/>
            <a:tailEnd/>
          </a:ln>
        </p:spPr>
      </p:pic>
      <p:sp>
        <p:nvSpPr>
          <p:cNvPr id="2" name="Rechteck 1"/>
          <p:cNvSpPr/>
          <p:nvPr/>
        </p:nvSpPr>
        <p:spPr>
          <a:xfrm>
            <a:off x="4427984" y="3573016"/>
            <a:ext cx="4572000" cy="1135696"/>
          </a:xfrm>
          <a:prstGeom prst="rect">
            <a:avLst/>
          </a:prstGeom>
        </p:spPr>
        <p:txBody>
          <a:bodyPr>
            <a:spAutoFit/>
          </a:bodyPr>
          <a:lstStyle/>
          <a:p>
            <a:pPr marL="261938" indent="-261938" algn="l">
              <a:lnSpc>
                <a:spcPct val="120000"/>
              </a:lnSpc>
              <a:buClr>
                <a:srgbClr val="EA8B00"/>
              </a:buClr>
              <a:buSzPct val="80000"/>
              <a:buFont typeface="Wingdings" pitchFamily="2" charset="2"/>
              <a:buChar char="§"/>
            </a:pPr>
            <a:r>
              <a:rPr lang="en-US" dirty="0" smtClean="0"/>
              <a:t>n </a:t>
            </a:r>
            <a:r>
              <a:rPr lang="en-US" dirty="0"/>
              <a:t>= </a:t>
            </a:r>
            <a:r>
              <a:rPr lang="en-US" dirty="0" smtClean="0"/>
              <a:t>5,387</a:t>
            </a:r>
            <a:endParaRPr lang="en-US" dirty="0"/>
          </a:p>
          <a:p>
            <a:pPr marL="261938" indent="-261938" algn="l">
              <a:lnSpc>
                <a:spcPct val="120000"/>
              </a:lnSpc>
              <a:buClr>
                <a:srgbClr val="EA8B00"/>
              </a:buClr>
              <a:buSzPct val="80000"/>
              <a:buFont typeface="Wingdings" pitchFamily="2" charset="2"/>
              <a:buChar char="§"/>
            </a:pPr>
            <a:r>
              <a:rPr lang="en-US" dirty="0" smtClean="0"/>
              <a:t>Data </a:t>
            </a:r>
            <a:r>
              <a:rPr lang="en-US" dirty="0"/>
              <a:t>collected between August 2010 and November </a:t>
            </a:r>
            <a:r>
              <a:rPr lang="en-US" dirty="0" smtClean="0"/>
              <a:t>2011</a:t>
            </a:r>
            <a:endParaRPr lang="en-US" dirty="0"/>
          </a:p>
        </p:txBody>
      </p:sp>
    </p:spTree>
    <p:extLst>
      <p:ext uri="{BB962C8B-B14F-4D97-AF65-F5344CB8AC3E}">
        <p14:creationId xmlns:p14="http://schemas.microsoft.com/office/powerpoint/2010/main" val="1572330067"/>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99204"/>
                                        </p:tgtEl>
                                        <p:attrNameLst>
                                          <p:attrName>style.visibility</p:attrName>
                                        </p:attrNameLst>
                                      </p:cBhvr>
                                      <p:to>
                                        <p:strVal val="visible"/>
                                      </p:to>
                                    </p:set>
                                    <p:animEffect transition="in" filter="wipe(left)">
                                      <p:cBhvr>
                                        <p:cTn id="7" dur="500"/>
                                        <p:tgtEl>
                                          <p:spTgt spid="20992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7">
                                            <p:txEl>
                                              <p:pRg st="0" end="0"/>
                                            </p:txEl>
                                          </p:spTgt>
                                        </p:tgtEl>
                                        <p:attrNameLst>
                                          <p:attrName>style.visibility</p:attrName>
                                        </p:attrNameLst>
                                      </p:cBhvr>
                                      <p:to>
                                        <p:strVal val="visible"/>
                                      </p:to>
                                    </p:set>
                                    <p:animEffect transition="in" filter="wipe(left)">
                                      <p:cBhvr>
                                        <p:cTn id="12" dur="500"/>
                                        <p:tgtEl>
                                          <p:spTgt spid="20992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799"/>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1" nodeType="clickEffect">
                                  <p:stCondLst>
                                    <p:cond delay="0"/>
                                  </p:stCondLst>
                                  <p:childTnLst>
                                    <p:set>
                                      <p:cBhvr>
                                        <p:cTn id="20" dur="1" fill="hold">
                                          <p:stCondLst>
                                            <p:cond delay="0"/>
                                          </p:stCondLst>
                                        </p:cTn>
                                        <p:tgtEl>
                                          <p:spTgt spid="2">
                                            <p:txEl>
                                              <p:pRg st="0" end="0"/>
                                            </p:txEl>
                                          </p:spTgt>
                                        </p:tgtEl>
                                        <p:attrNameLst>
                                          <p:attrName>style.visibility</p:attrName>
                                        </p:attrNameLst>
                                      </p:cBhvr>
                                      <p:to>
                                        <p:strVal val="visible"/>
                                      </p:to>
                                    </p:set>
                                    <p:animEffect transition="in" filter="wipe(left)">
                                      <p:cBhvr>
                                        <p:cTn id="21" dur="500"/>
                                        <p:tgtEl>
                                          <p:spTgt spid="2">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1" nodeType="clickEffect">
                                  <p:stCondLst>
                                    <p:cond delay="0"/>
                                  </p:stCondLst>
                                  <p:childTnLst>
                                    <p:set>
                                      <p:cBhvr>
                                        <p:cTn id="25" dur="1" fill="hold">
                                          <p:stCondLst>
                                            <p:cond delay="0"/>
                                          </p:stCondLst>
                                        </p:cTn>
                                        <p:tgtEl>
                                          <p:spTgt spid="2">
                                            <p:txEl>
                                              <p:pRg st="1" end="1"/>
                                            </p:txEl>
                                          </p:spTgt>
                                        </p:tgtEl>
                                        <p:attrNameLst>
                                          <p:attrName>style.visibility</p:attrName>
                                        </p:attrNameLst>
                                      </p:cBhvr>
                                      <p:to>
                                        <p:strVal val="visible"/>
                                      </p:to>
                                    </p:set>
                                    <p:animEffect transition="in" filter="wipe(left)">
                                      <p:cBhvr>
                                        <p:cTn id="26"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4" grpId="0" animBg="1"/>
      <p:bldP spid="2099207" grpId="0" build="p"/>
      <p:bldP spid="2" grpId="1" build="p" bldLvl="5"/>
    </p:bld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Univers"/>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t" anchorCtr="0" compatLnSpc="1">
        <a:prstTxWarp prst="textNoShape">
          <a:avLst/>
        </a:prstTxWarp>
        <a:spAutoFit/>
      </a:bodyPr>
      <a:lstStyle>
        <a:defPPr marL="342900" marR="0" indent="-342900" algn="ctr" defTabSz="914400" rtl="0" eaLnBrk="1" fontAlgn="base" latinLnBrk="0" hangingPunct="1">
          <a:lnSpc>
            <a:spcPct val="80000"/>
          </a:lnSpc>
          <a:spcBef>
            <a:spcPct val="20000"/>
          </a:spcBef>
          <a:spcAft>
            <a:spcPct val="0"/>
          </a:spcAft>
          <a:buClr>
            <a:srgbClr val="D27D00"/>
          </a:buClr>
          <a:buSzPct val="70000"/>
          <a:buFontTx/>
          <a:buNone/>
          <a:tabLst/>
          <a:defRPr kumimoji="0" lang="en-US" sz="1800" b="0" i="0" u="none" strike="noStrike" cap="none" normalizeH="0" baseline="0" smtClean="0">
            <a:ln>
              <a:noFill/>
            </a:ln>
            <a:solidFill>
              <a:schemeClr val="tx1"/>
            </a:solidFill>
            <a:effectLst/>
            <a:latin typeface="Univers" pitchFamily="34" charset="0"/>
          </a:defRPr>
        </a:defPPr>
      </a:lstStyle>
    </a:spDef>
    <a:lnDef>
      <a:spPr bwMode="auto">
        <a:solidFill>
          <a:schemeClr val="accent1"/>
        </a:solidFill>
        <a:ln w="9525" cap="flat" cmpd="sng" algn="ctr">
          <a:solidFill>
            <a:schemeClr val="tx1"/>
          </a:solidFill>
          <a:prstDash val="solid"/>
          <a:round/>
          <a:headEnd type="none" w="med" len="med"/>
          <a:tailEnd type="stealth"/>
        </a:ln>
        <a:effectLst/>
      </a:spPr>
      <a:bodyPr/>
      <a:lstStyle/>
    </a:lnDef>
  </a:objectDefaults>
  <a:extraClrSchemeLst>
    <a:extraClrScheme>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1244</Words>
  <Application>Microsoft Macintosh PowerPoint</Application>
  <PresentationFormat>Bildschirmpräsentation (4:3)</PresentationFormat>
  <Paragraphs>116</Paragraphs>
  <Slides>19</Slides>
  <Notes>1</Notes>
  <HiddenSlides>0</HiddenSlides>
  <MMClips>0</MMClips>
  <ScaleCrop>false</ScaleCrop>
  <HeadingPairs>
    <vt:vector size="4" baseType="variant">
      <vt:variant>
        <vt:lpstr>Design</vt:lpstr>
      </vt:variant>
      <vt:variant>
        <vt:i4>1</vt:i4>
      </vt:variant>
      <vt:variant>
        <vt:lpstr>Folientitel</vt:lpstr>
      </vt:variant>
      <vt:variant>
        <vt:i4>19</vt:i4>
      </vt:variant>
    </vt:vector>
  </HeadingPairs>
  <TitlesOfParts>
    <vt:vector size="20" baseType="lpstr">
      <vt:lpstr>Modèle par défaut</vt:lpstr>
      <vt:lpstr>PowerPoint-Präsentation</vt:lpstr>
      <vt:lpstr>Introduction </vt:lpstr>
      <vt:lpstr>Hypotheses</vt:lpstr>
      <vt:lpstr>Methodological flaws in the existing research</vt:lpstr>
      <vt:lpstr>Sexual orientation: multidimensional construct</vt:lpstr>
      <vt:lpstr>Rationale</vt:lpstr>
      <vt:lpstr>C-SURF</vt:lpstr>
      <vt:lpstr>Collaborating centers</vt:lpstr>
      <vt:lpstr>Subjects</vt:lpstr>
      <vt:lpstr>Questionnaire</vt:lpstr>
      <vt:lpstr>Analyses</vt:lpstr>
      <vt:lpstr>Sexual preferences</vt:lpstr>
      <vt:lpstr>PowerPoint-Präsentation</vt:lpstr>
      <vt:lpstr>PowerPoint-Präsentation</vt:lpstr>
      <vt:lpstr>Multinomial logistic regression: Independent variables</vt:lpstr>
      <vt:lpstr>PowerPoint-Präsentation</vt:lpstr>
      <vt:lpstr>College studies</vt:lpstr>
      <vt:lpstr>Conclusions</vt:lpstr>
      <vt:lpstr>PowerPoint-Präsentation</vt:lpstr>
    </vt:vector>
  </TitlesOfParts>
  <Company>hug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page</dc:title>
  <dc:creator>ARMT</dc:creator>
  <cp:lastModifiedBy>Daniele Zullino</cp:lastModifiedBy>
  <cp:revision>869</cp:revision>
  <dcterms:created xsi:type="dcterms:W3CDTF">2003-10-08T13:16:24Z</dcterms:created>
  <dcterms:modified xsi:type="dcterms:W3CDTF">2013-12-09T17:42:03Z</dcterms:modified>
</cp:coreProperties>
</file>