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</p:sldMasterIdLst>
  <p:notesMasterIdLst>
    <p:notesMasterId r:id="rId57"/>
  </p:notesMasterIdLst>
  <p:handoutMasterIdLst>
    <p:handoutMasterId r:id="rId58"/>
  </p:handoutMasterIdLst>
  <p:sldIdLst>
    <p:sldId id="258" r:id="rId2"/>
    <p:sldId id="260" r:id="rId3"/>
    <p:sldId id="271" r:id="rId4"/>
    <p:sldId id="276" r:id="rId5"/>
    <p:sldId id="384" r:id="rId6"/>
    <p:sldId id="371" r:id="rId7"/>
    <p:sldId id="372" r:id="rId8"/>
    <p:sldId id="374" r:id="rId9"/>
    <p:sldId id="375" r:id="rId10"/>
    <p:sldId id="376" r:id="rId11"/>
    <p:sldId id="377" r:id="rId12"/>
    <p:sldId id="378" r:id="rId13"/>
    <p:sldId id="379" r:id="rId14"/>
    <p:sldId id="334" r:id="rId15"/>
    <p:sldId id="385" r:id="rId16"/>
    <p:sldId id="326" r:id="rId17"/>
    <p:sldId id="387" r:id="rId18"/>
    <p:sldId id="265" r:id="rId19"/>
    <p:sldId id="316" r:id="rId20"/>
    <p:sldId id="317" r:id="rId21"/>
    <p:sldId id="318" r:id="rId22"/>
    <p:sldId id="388" r:id="rId23"/>
    <p:sldId id="267" r:id="rId24"/>
    <p:sldId id="383" r:id="rId25"/>
    <p:sldId id="347" r:id="rId26"/>
    <p:sldId id="269" r:id="rId27"/>
    <p:sldId id="389" r:id="rId28"/>
    <p:sldId id="268" r:id="rId29"/>
    <p:sldId id="342" r:id="rId30"/>
    <p:sldId id="270" r:id="rId31"/>
    <p:sldId id="331" r:id="rId32"/>
    <p:sldId id="332" r:id="rId33"/>
    <p:sldId id="333" r:id="rId34"/>
    <p:sldId id="330" r:id="rId35"/>
    <p:sldId id="346" r:id="rId36"/>
    <p:sldId id="390" r:id="rId37"/>
    <p:sldId id="344" r:id="rId38"/>
    <p:sldId id="391" r:id="rId39"/>
    <p:sldId id="336" r:id="rId40"/>
    <p:sldId id="348" r:id="rId41"/>
    <p:sldId id="349" r:id="rId42"/>
    <p:sldId id="353" r:id="rId43"/>
    <p:sldId id="352" r:id="rId44"/>
    <p:sldId id="392" r:id="rId45"/>
    <p:sldId id="394" r:id="rId46"/>
    <p:sldId id="380" r:id="rId47"/>
    <p:sldId id="381" r:id="rId48"/>
    <p:sldId id="382" r:id="rId49"/>
    <p:sldId id="393" r:id="rId50"/>
    <p:sldId id="386" r:id="rId51"/>
    <p:sldId id="338" r:id="rId52"/>
    <p:sldId id="363" r:id="rId53"/>
    <p:sldId id="360" r:id="rId54"/>
    <p:sldId id="362" r:id="rId55"/>
    <p:sldId id="361" r:id="rId56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9BCB"/>
    <a:srgbClr val="468BB5"/>
    <a:srgbClr val="FF1EC9"/>
    <a:srgbClr val="27B1F9"/>
    <a:srgbClr val="FF9432"/>
    <a:srgbClr val="6251B5"/>
    <a:srgbClr val="00A6F9"/>
    <a:srgbClr val="1274C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0" autoAdjust="0"/>
    <p:restoredTop sz="99818" autoAdjust="0"/>
  </p:normalViewPr>
  <p:slideViewPr>
    <p:cSldViewPr snapToObjects="1">
      <p:cViewPr varScale="1">
        <p:scale>
          <a:sx n="96" d="100"/>
          <a:sy n="96" d="100"/>
        </p:scale>
        <p:origin x="-1236" y="-90"/>
      </p:cViewPr>
      <p:guideLst>
        <p:guide orient="horz" pos="1043"/>
        <p:guide pos="3014"/>
      </p:guideLst>
    </p:cSldViewPr>
  </p:slideViewPr>
  <p:outlineViewPr>
    <p:cViewPr>
      <p:scale>
        <a:sx n="33" d="100"/>
        <a:sy n="33" d="100"/>
      </p:scale>
      <p:origin x="0" y="157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350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H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ser>
          <c:idx val="0"/>
          <c:order val="0"/>
          <c:tx>
            <c:strRef>
              <c:f>Sheet1!$J$18</c:f>
              <c:strCache>
                <c:ptCount val="1"/>
                <c:pt idx="0">
                  <c:v>Relative gain</c:v>
                </c:pt>
              </c:strCache>
            </c:strRef>
          </c:tx>
          <c:spPr>
            <a:ln w="31750">
              <a:solidFill>
                <a:schemeClr val="accent5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Sheet1!$I$19:$I$36</c:f>
              <c:numCache>
                <c:formatCode>General</c:formatCode>
                <c:ptCount val="18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  <c:pt idx="10">
                  <c:v>13</c:v>
                </c:pt>
                <c:pt idx="11">
                  <c:v>14</c:v>
                </c:pt>
                <c:pt idx="12">
                  <c:v>15</c:v>
                </c:pt>
                <c:pt idx="13">
                  <c:v>16</c:v>
                </c:pt>
                <c:pt idx="14">
                  <c:v>17</c:v>
                </c:pt>
                <c:pt idx="15">
                  <c:v>18</c:v>
                </c:pt>
                <c:pt idx="16">
                  <c:v>19</c:v>
                </c:pt>
                <c:pt idx="17">
                  <c:v>20</c:v>
                </c:pt>
              </c:numCache>
            </c:numRef>
          </c:xVal>
          <c:yVal>
            <c:numRef>
              <c:f>Sheet1!$J$19:$J$36</c:f>
              <c:numCache>
                <c:formatCode>General</c:formatCode>
                <c:ptCount val="18"/>
                <c:pt idx="0">
                  <c:v>1</c:v>
                </c:pt>
                <c:pt idx="1">
                  <c:v>1.2214027581601696</c:v>
                </c:pt>
                <c:pt idx="2">
                  <c:v>1.4918246976412686</c:v>
                </c:pt>
                <c:pt idx="3">
                  <c:v>1.8221188003905102</c:v>
                </c:pt>
                <c:pt idx="4">
                  <c:v>2.2255409284924683</c:v>
                </c:pt>
                <c:pt idx="5">
                  <c:v>2.7182818284590473</c:v>
                </c:pt>
                <c:pt idx="6">
                  <c:v>3.320116922736549</c:v>
                </c:pt>
                <c:pt idx="7">
                  <c:v>4.0551999668446754</c:v>
                </c:pt>
                <c:pt idx="8">
                  <c:v>4.9530324243951185</c:v>
                </c:pt>
                <c:pt idx="9">
                  <c:v>6.049647464412951</c:v>
                </c:pt>
                <c:pt idx="10">
                  <c:v>7.3890560989306513</c:v>
                </c:pt>
                <c:pt idx="11">
                  <c:v>9.0250134994341185</c:v>
                </c:pt>
                <c:pt idx="12">
                  <c:v>11.023176380641599</c:v>
                </c:pt>
                <c:pt idx="13">
                  <c:v>13.463738035001702</c:v>
                </c:pt>
                <c:pt idx="14">
                  <c:v>16.444646771097016</c:v>
                </c:pt>
                <c:pt idx="15">
                  <c:v>20.085536923187576</c:v>
                </c:pt>
                <c:pt idx="16">
                  <c:v>24.532530197109317</c:v>
                </c:pt>
                <c:pt idx="17">
                  <c:v>29.964100047397007</c:v>
                </c:pt>
              </c:numCache>
            </c:numRef>
          </c:yVal>
          <c:smooth val="1"/>
        </c:ser>
        <c:dLbls/>
        <c:axId val="65984768"/>
        <c:axId val="66229760"/>
      </c:scatterChart>
      <c:valAx>
        <c:axId val="65984768"/>
        <c:scaling>
          <c:orientation val="minMax"/>
          <c:max val="20"/>
          <c:min val="3"/>
        </c:scaling>
        <c:axPos val="b"/>
        <c:numFmt formatCode="General" sourceLinked="1"/>
        <c:tickLblPos val="nextTo"/>
        <c:crossAx val="66229760"/>
        <c:crosses val="autoZero"/>
        <c:crossBetween val="midCat"/>
        <c:majorUnit val="1"/>
      </c:valAx>
      <c:valAx>
        <c:axId val="66229760"/>
        <c:scaling>
          <c:orientation val="minMax"/>
        </c:scaling>
        <c:axPos val="l"/>
        <c:majorGridlines/>
        <c:numFmt formatCode="General" sourceLinked="1"/>
        <c:tickLblPos val="nextTo"/>
        <c:crossAx val="65984768"/>
        <c:crosses val="autoZero"/>
        <c:crossBetween val="midCat"/>
      </c:valAx>
    </c:plotArea>
    <c:plotVisOnly val="1"/>
    <c:dispBlanksAs val="gap"/>
  </c:chart>
  <c:externalData r:id="rId2"/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0.14175</cdr:x>
      <cdr:y>0.22668</cdr:y>
    </cdr:from>
    <cdr:to>
      <cdr:x>0.70874</cdr:x>
      <cdr:y>0.49094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8081" y="960092"/>
          <a:ext cx="2592279" cy="111928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pPr>
            <a:lnSpc>
              <a:spcPct val="120000"/>
            </a:lnSpc>
          </a:pPr>
          <a:r>
            <a:rPr lang="fr-CH" sz="1400" b="0" noProof="0" smtClean="0">
              <a:latin typeface="Arial" pitchFamily="34" charset="0"/>
              <a:cs typeface="Arial" pitchFamily="34" charset="0"/>
            </a:rPr>
            <a:t>Réduction de 14 à 11 verres/j réduit le risque de mortalité 10x plus qu’une réduction de 3 à 0 verres !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ADE4D63-2517-452F-8573-A03807FCA051}" type="datetimeFigureOut">
              <a:rPr lang="fr-CH"/>
              <a:pPr>
                <a:defRPr/>
              </a:pPr>
              <a:t>02.07.2014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6D8D0886-13AF-465A-B89F-86999BC6C05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6117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CC10316-7F1F-4C85-8A9A-851C70D17CA3}" type="datetimeFigureOut">
              <a:rPr lang="fr-FR"/>
              <a:pPr>
                <a:defRPr/>
              </a:pPr>
              <a:t>02/07/2014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noProof="0" smtClean="0"/>
              <a:t>Cliquez pour modifier les styles du texte du masque</a:t>
            </a:r>
          </a:p>
          <a:p>
            <a:pPr lvl="1"/>
            <a:r>
              <a:rPr lang="fr-CH" noProof="0" smtClean="0"/>
              <a:t>Deuxième niveau</a:t>
            </a:r>
          </a:p>
          <a:p>
            <a:pPr lvl="2"/>
            <a:r>
              <a:rPr lang="fr-CH" noProof="0" smtClean="0"/>
              <a:t>Troisième niveau</a:t>
            </a:r>
          </a:p>
          <a:p>
            <a:pPr lvl="3"/>
            <a:r>
              <a:rPr lang="fr-CH" noProof="0" smtClean="0"/>
              <a:t>Quatrième niveau</a:t>
            </a:r>
          </a:p>
          <a:p>
            <a:pPr lvl="4"/>
            <a:r>
              <a:rPr lang="fr-CH" noProof="0" smtClean="0"/>
              <a:t>Cinquième niveau</a:t>
            </a:r>
            <a:endParaRPr lang="fr-FR" noProof="0" smtClean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7EB584E6-98BA-4FE7-85C2-245788A76BD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858972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9FF71-D87A-4ECD-83C9-673C62A64613}" type="slidenum">
              <a:rPr lang="fr-FR" smtClean="0"/>
              <a:pPr/>
              <a:t>5</a:t>
            </a:fld>
            <a:endParaRPr lang="fr-FR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fr-CH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9FF71-D87A-4ECD-83C9-673C62A64613}" type="slidenum">
              <a:rPr lang="fr-FR" smtClean="0"/>
              <a:pPr/>
              <a:t>50</a:t>
            </a:fld>
            <a:endParaRPr lang="fr-FR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fr-CH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 flipH="1">
            <a:off x="1331913" y="0"/>
            <a:ext cx="7794625" cy="5364163"/>
          </a:xfrm>
          <a:prstGeom prst="rect">
            <a:avLst/>
          </a:prstGeom>
          <a:solidFill>
            <a:srgbClr val="BFBFBF">
              <a:alpha val="47058"/>
            </a:srgbClr>
          </a:solidFill>
          <a:ln>
            <a:noFill/>
          </a:ln>
          <a:effectLst>
            <a:outerShdw blurRad="40000" dist="23000" dir="5400000" sx="0" sy="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4" name="Image 15" descr="Logo_HUG_2C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9863" y="6151563"/>
            <a:ext cx="1652587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17"/>
          <p:cNvCxnSpPr/>
          <p:nvPr/>
        </p:nvCxnSpPr>
        <p:spPr>
          <a:xfrm>
            <a:off x="5410200" y="5876925"/>
            <a:ext cx="0" cy="1404938"/>
          </a:xfrm>
          <a:prstGeom prst="line">
            <a:avLst/>
          </a:prstGeom>
          <a:ln w="12700" cmpd="sng">
            <a:solidFill>
              <a:srgbClr val="0C72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er 2"/>
          <p:cNvGrpSpPr>
            <a:grpSpLocks/>
          </p:cNvGrpSpPr>
          <p:nvPr/>
        </p:nvGrpSpPr>
        <p:grpSpPr bwMode="auto">
          <a:xfrm>
            <a:off x="5410200" y="4308475"/>
            <a:ext cx="1054100" cy="1052513"/>
            <a:chOff x="3446023" y="4151261"/>
            <a:chExt cx="1053292" cy="1052235"/>
          </a:xfrm>
        </p:grpSpPr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3447610" y="4151261"/>
              <a:ext cx="1051705" cy="1052235"/>
            </a:xfrm>
            <a:prstGeom prst="rect">
              <a:avLst/>
            </a:prstGeom>
            <a:solidFill>
              <a:srgbClr val="0C72C0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3446023" y="5078116"/>
              <a:ext cx="125317" cy="125380"/>
            </a:xfrm>
            <a:prstGeom prst="rect">
              <a:avLst/>
            </a:prstGeom>
            <a:solidFill>
              <a:srgbClr val="3CB4F9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3571340" y="5078116"/>
              <a:ext cx="126903" cy="125380"/>
            </a:xfrm>
            <a:prstGeom prst="rect">
              <a:avLst/>
            </a:prstGeom>
            <a:solidFill>
              <a:srgbClr val="FF49A5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 userDrawn="1"/>
          </p:nvSpPr>
          <p:spPr bwMode="auto">
            <a:xfrm>
              <a:off x="3698243" y="5078116"/>
              <a:ext cx="125316" cy="125380"/>
            </a:xfrm>
            <a:prstGeom prst="rect">
              <a:avLst/>
            </a:prstGeom>
            <a:solidFill>
              <a:srgbClr val="FF9F57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3823558" y="5078116"/>
              <a:ext cx="126903" cy="125380"/>
            </a:xfrm>
            <a:prstGeom prst="rect">
              <a:avLst/>
            </a:prstGeom>
            <a:solidFill>
              <a:srgbClr val="469B2D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2" name="Espace réservé du pied de page 4"/>
          <p:cNvSpPr txBox="1">
            <a:spLocks/>
          </p:cNvSpPr>
          <p:nvPr/>
        </p:nvSpPr>
        <p:spPr>
          <a:xfrm>
            <a:off x="1692275" y="5516563"/>
            <a:ext cx="3721100" cy="79216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2000" b="0" i="0" kern="1200">
                <a:solidFill>
                  <a:schemeClr val="tx1"/>
                </a:solidFill>
                <a:latin typeface="Univers LT Std 67 Bold Condensed"/>
                <a:ea typeface="+mn-ea"/>
                <a:cs typeface="Univers LT Std 57 Cn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spc="150" dirty="0" smtClean="0">
                <a:solidFill>
                  <a:schemeClr val="bg1"/>
                </a:solidFill>
                <a:latin typeface="Univers Condensed Medium"/>
              </a:rPr>
              <a:t>Etre les premiers pour vous</a:t>
            </a:r>
            <a:endParaRPr lang="fr-FR" b="1" spc="150" dirty="0" smtClean="0">
              <a:solidFill>
                <a:schemeClr val="bg1"/>
              </a:solidFill>
              <a:latin typeface="Univers Condensed Medium"/>
            </a:endParaRP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0" y="1484313"/>
            <a:ext cx="5410200" cy="5329237"/>
          </a:xfrm>
          <a:prstGeom prst="rect">
            <a:avLst/>
          </a:prstGeom>
          <a:solidFill>
            <a:schemeClr val="accent1">
              <a:alpha val="59999"/>
            </a:schemeClr>
          </a:solidFill>
          <a:ln>
            <a:noFill/>
          </a:ln>
          <a:effectLst>
            <a:outerShdw blurRad="40000" dist="23000" dir="5400000" sx="0" sy="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4" name="Image 15" descr="Logo_HUG_2C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519863" y="6151563"/>
            <a:ext cx="1652587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Connecteur droit 17"/>
          <p:cNvCxnSpPr/>
          <p:nvPr userDrawn="1"/>
        </p:nvCxnSpPr>
        <p:spPr>
          <a:xfrm>
            <a:off x="5410200" y="5876925"/>
            <a:ext cx="0" cy="1404938"/>
          </a:xfrm>
          <a:prstGeom prst="line">
            <a:avLst/>
          </a:prstGeom>
          <a:ln w="12700" cmpd="sng">
            <a:solidFill>
              <a:srgbClr val="0C72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er 2"/>
          <p:cNvGrpSpPr>
            <a:grpSpLocks/>
          </p:cNvGrpSpPr>
          <p:nvPr userDrawn="1"/>
        </p:nvGrpSpPr>
        <p:grpSpPr bwMode="auto">
          <a:xfrm>
            <a:off x="5410200" y="4308475"/>
            <a:ext cx="1054100" cy="1052513"/>
            <a:chOff x="3446023" y="4151261"/>
            <a:chExt cx="1053292" cy="1052235"/>
          </a:xfrm>
        </p:grpSpPr>
        <p:sp>
          <p:nvSpPr>
            <p:cNvPr id="17" name="Rectangle 16"/>
            <p:cNvSpPr>
              <a:spLocks noChangeArrowheads="1"/>
            </p:cNvSpPr>
            <p:nvPr userDrawn="1"/>
          </p:nvSpPr>
          <p:spPr bwMode="auto">
            <a:xfrm>
              <a:off x="3447610" y="4151261"/>
              <a:ext cx="1051705" cy="1052235"/>
            </a:xfrm>
            <a:prstGeom prst="rect">
              <a:avLst/>
            </a:prstGeom>
            <a:solidFill>
              <a:srgbClr val="0C72C0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 userDrawn="1"/>
          </p:nvSpPr>
          <p:spPr bwMode="auto">
            <a:xfrm>
              <a:off x="3446023" y="5078116"/>
              <a:ext cx="125317" cy="125380"/>
            </a:xfrm>
            <a:prstGeom prst="rect">
              <a:avLst/>
            </a:prstGeom>
            <a:solidFill>
              <a:srgbClr val="3CB4F9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 userDrawn="1"/>
          </p:nvSpPr>
          <p:spPr bwMode="auto">
            <a:xfrm>
              <a:off x="3571340" y="5078116"/>
              <a:ext cx="126903" cy="125380"/>
            </a:xfrm>
            <a:prstGeom prst="rect">
              <a:avLst/>
            </a:prstGeom>
            <a:solidFill>
              <a:srgbClr val="FF49A5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 userDrawn="1"/>
          </p:nvSpPr>
          <p:spPr bwMode="auto">
            <a:xfrm>
              <a:off x="3698243" y="5078116"/>
              <a:ext cx="125316" cy="125380"/>
            </a:xfrm>
            <a:prstGeom prst="rect">
              <a:avLst/>
            </a:prstGeom>
            <a:solidFill>
              <a:srgbClr val="FF9F57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 userDrawn="1"/>
          </p:nvSpPr>
          <p:spPr bwMode="auto">
            <a:xfrm>
              <a:off x="3823558" y="5078116"/>
              <a:ext cx="126903" cy="125380"/>
            </a:xfrm>
            <a:prstGeom prst="rect">
              <a:avLst/>
            </a:prstGeom>
            <a:solidFill>
              <a:srgbClr val="469B2D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22" name="Espace réservé du titre 1"/>
          <p:cNvSpPr>
            <a:spLocks noGrp="1"/>
          </p:cNvSpPr>
          <p:nvPr>
            <p:ph type="title"/>
          </p:nvPr>
        </p:nvSpPr>
        <p:spPr>
          <a:xfrm>
            <a:off x="5527171" y="1529302"/>
            <a:ext cx="3293301" cy="2619778"/>
          </a:xfrm>
          <a:prstGeom prst="rect">
            <a:avLst/>
          </a:prstGeom>
        </p:spPr>
        <p:txBody>
          <a:bodyPr anchor="t"/>
          <a:lstStyle>
            <a:lvl1pPr>
              <a:defRPr spc="0" baseline="0"/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</p:spTree>
  </p:cSld>
  <p:clrMapOvr>
    <a:masterClrMapping/>
  </p:clrMapOvr>
  <p:transition spd="slow" advClick="0" advTm="16000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C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88" y="2138363"/>
            <a:ext cx="4787901" cy="4719637"/>
          </a:xfrm>
          <a:prstGeom prst="rect">
            <a:avLst/>
          </a:prstGeom>
          <a:solidFill>
            <a:srgbClr val="1864B5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457947" y="630136"/>
            <a:ext cx="671445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240360" cy="3816424"/>
          </a:xfrm>
        </p:spPr>
        <p:txBody>
          <a:bodyPr/>
          <a:lstStyle/>
          <a:p>
            <a:pPr lvl="0"/>
            <a:r>
              <a:rPr lang="fr-CH" smtClean="0"/>
              <a:t>Mastertextformat bearbeiten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1459929" y="2420888"/>
            <a:ext cx="3326383" cy="4392488"/>
          </a:xfrm>
          <a:prstGeom prst="rect">
            <a:avLst/>
          </a:prstGeom>
        </p:spPr>
        <p:txBody>
          <a:bodyPr lIns="108000" tIns="108000" bIns="36000" rtlCol="0">
            <a:normAutofit/>
          </a:bodyPr>
          <a:lstStyle>
            <a:lvl1pPr marL="2159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1pPr>
            <a:lvl2pPr marL="432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2pPr>
            <a:lvl3pPr marL="648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3pPr>
            <a:lvl4pPr marL="864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4pPr>
            <a:lvl5pPr marL="1080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5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</p:spTree>
  </p:cSld>
  <p:clrMapOvr>
    <a:masterClrMapping/>
  </p:clrMapOvr>
  <p:transition spd="slow" advClick="0" advTm="16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A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3247767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466412" y="630136"/>
            <a:ext cx="6676436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929B"/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4823072" y="2081399"/>
            <a:ext cx="3319775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</p:spTree>
  </p:cSld>
  <p:clrMapOvr>
    <a:masterClrMapping/>
  </p:clrMapOvr>
  <p:transition spd="slow" advClick="0" advTm="16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3118855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246504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7938"/>
            <a:ext cx="677863" cy="1362076"/>
          </a:xfrm>
          <a:prstGeom prst="rect">
            <a:avLst/>
          </a:prstGeom>
          <a:solidFill>
            <a:srgbClr val="1864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7863" y="-12700"/>
            <a:ext cx="706437" cy="1366838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-7938"/>
            <a:ext cx="677863" cy="1362076"/>
          </a:xfrm>
          <a:prstGeom prst="rect">
            <a:avLst/>
          </a:prstGeom>
          <a:solidFill>
            <a:srgbClr val="1864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Mastertitelformat bearbeiten</a:t>
            </a:r>
            <a:endParaRPr lang="fr-CH"/>
          </a:p>
        </p:txBody>
      </p:sp>
    </p:spTree>
  </p:cSld>
  <p:clrMapOvr>
    <a:masterClrMapping/>
  </p:clrMapOvr>
  <p:transition spd="slow" advClick="0" advTm="16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B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88" y="2138363"/>
            <a:ext cx="4787901" cy="4719637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457946" y="630136"/>
            <a:ext cx="6728469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929B"/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  <p:sp>
        <p:nvSpPr>
          <p:cNvPr id="9" name="Text Placeholder 2"/>
          <p:cNvSpPr>
            <a:spLocks noGrp="1"/>
          </p:cNvSpPr>
          <p:nvPr>
            <p:ph idx="10"/>
          </p:nvPr>
        </p:nvSpPr>
        <p:spPr>
          <a:xfrm>
            <a:off x="4860032" y="2420888"/>
            <a:ext cx="3326383" cy="4392488"/>
          </a:xfrm>
          <a:prstGeom prst="rect">
            <a:avLst/>
          </a:prstGeom>
        </p:spPr>
        <p:txBody>
          <a:bodyPr lIns="108000" tIns="108000" bIns="36000" rtlCol="0">
            <a:normAutofit/>
          </a:bodyPr>
          <a:lstStyle>
            <a:lvl1pPr marL="2159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1pPr>
            <a:lvl2pPr marL="432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2pPr>
            <a:lvl3pPr marL="648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3pPr>
            <a:lvl4pPr marL="864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4pPr>
            <a:lvl5pPr marL="1080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5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2420888"/>
            <a:ext cx="3240360" cy="3816424"/>
          </a:xfrm>
        </p:spPr>
        <p:txBody>
          <a:bodyPr/>
          <a:lstStyle/>
          <a:p>
            <a:pPr lvl="0"/>
            <a:r>
              <a:rPr lang="fr-CH" smtClean="0"/>
              <a:t>Mastertextformat bearbeiten</a:t>
            </a:r>
          </a:p>
        </p:txBody>
      </p:sp>
    </p:spTree>
  </p:cSld>
  <p:clrMapOvr>
    <a:masterClrMapping/>
  </p:clrMapOvr>
  <p:transition spd="slow" advClick="0" advTm="16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88" y="2138363"/>
            <a:ext cx="4787901" cy="4719637"/>
          </a:xfrm>
          <a:prstGeom prst="rect">
            <a:avLst/>
          </a:prstGeom>
          <a:solidFill>
            <a:srgbClr val="1864B5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588" y="2138363"/>
            <a:ext cx="4787901" cy="4719637"/>
          </a:xfrm>
          <a:prstGeom prst="rect">
            <a:avLst/>
          </a:prstGeom>
          <a:solidFill>
            <a:srgbClr val="1864B5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457947" y="630136"/>
            <a:ext cx="671445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240360" cy="3816424"/>
          </a:xfrm>
        </p:spPr>
        <p:txBody>
          <a:bodyPr/>
          <a:lstStyle/>
          <a:p>
            <a:pPr lvl="0"/>
            <a:r>
              <a:rPr lang="fr-CH" smtClean="0"/>
              <a:t>Mastertextformat bearbeiten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1459929" y="2420888"/>
            <a:ext cx="3326383" cy="4392488"/>
          </a:xfrm>
          <a:prstGeom prst="rect">
            <a:avLst/>
          </a:prstGeom>
        </p:spPr>
        <p:txBody>
          <a:bodyPr lIns="108000" tIns="108000" bIns="36000" rtlCol="0">
            <a:normAutofit/>
          </a:bodyPr>
          <a:lstStyle>
            <a:lvl1pPr marL="2159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1pPr>
            <a:lvl2pPr marL="432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2pPr>
            <a:lvl3pPr marL="648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3pPr>
            <a:lvl4pPr marL="864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4pPr>
            <a:lvl5pPr marL="1080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5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</p:spTree>
  </p:cSld>
  <p:clrMapOvr>
    <a:masterClrMapping/>
  </p:clrMapOvr>
  <p:transition spd="slow" advClick="0" advTm="16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A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3247767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466412" y="630136"/>
            <a:ext cx="6676436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929B"/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4823072" y="2081399"/>
            <a:ext cx="3319775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</p:spTree>
  </p:cSld>
  <p:clrMapOvr>
    <a:masterClrMapping/>
  </p:clrMapOvr>
  <p:transition spd="slow" advClick="0" advTm="16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 flipH="1">
            <a:off x="1347788" y="0"/>
            <a:ext cx="7796212" cy="5364163"/>
          </a:xfrm>
          <a:prstGeom prst="rect">
            <a:avLst/>
          </a:prstGeom>
          <a:solidFill>
            <a:srgbClr val="BFBFBF">
              <a:alpha val="47058"/>
            </a:srgbClr>
          </a:solidFill>
          <a:ln>
            <a:noFill/>
          </a:ln>
          <a:effectLst>
            <a:outerShdw blurRad="40000" dist="23000" dir="5400000" sx="0" sy="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1528763"/>
            <a:ext cx="5410200" cy="5329237"/>
          </a:xfrm>
          <a:prstGeom prst="rect">
            <a:avLst/>
          </a:prstGeom>
          <a:solidFill>
            <a:srgbClr val="0C72C0">
              <a:alpha val="50195"/>
            </a:srgbClr>
          </a:solidFill>
          <a:ln>
            <a:noFill/>
          </a:ln>
          <a:effectLst>
            <a:outerShdw blurRad="40000" dist="23000" dir="5400000" sx="0" sy="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" name="Image 15" descr="Logo_HUG_2C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519863" y="6151563"/>
            <a:ext cx="1652587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17"/>
          <p:cNvCxnSpPr/>
          <p:nvPr userDrawn="1"/>
        </p:nvCxnSpPr>
        <p:spPr>
          <a:xfrm>
            <a:off x="5410200" y="5876925"/>
            <a:ext cx="0" cy="1404938"/>
          </a:xfrm>
          <a:prstGeom prst="line">
            <a:avLst/>
          </a:prstGeom>
          <a:ln w="12700" cmpd="sng">
            <a:solidFill>
              <a:srgbClr val="0C72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er 2"/>
          <p:cNvGrpSpPr>
            <a:grpSpLocks/>
          </p:cNvGrpSpPr>
          <p:nvPr userDrawn="1"/>
        </p:nvGrpSpPr>
        <p:grpSpPr bwMode="auto">
          <a:xfrm>
            <a:off x="5410200" y="4308475"/>
            <a:ext cx="1054100" cy="1052513"/>
            <a:chOff x="3446023" y="4151261"/>
            <a:chExt cx="1053292" cy="1052235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3447610" y="4151261"/>
              <a:ext cx="1051705" cy="1052235"/>
            </a:xfrm>
            <a:prstGeom prst="rect">
              <a:avLst/>
            </a:prstGeom>
            <a:solidFill>
              <a:srgbClr val="0C72C0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3446023" y="5078116"/>
              <a:ext cx="125317" cy="125380"/>
            </a:xfrm>
            <a:prstGeom prst="rect">
              <a:avLst/>
            </a:prstGeom>
            <a:solidFill>
              <a:srgbClr val="3CB4F9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 userDrawn="1"/>
          </p:nvSpPr>
          <p:spPr bwMode="auto">
            <a:xfrm>
              <a:off x="3571340" y="5078116"/>
              <a:ext cx="126903" cy="125380"/>
            </a:xfrm>
            <a:prstGeom prst="rect">
              <a:avLst/>
            </a:prstGeom>
            <a:solidFill>
              <a:srgbClr val="FF49A5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3698243" y="5078116"/>
              <a:ext cx="125316" cy="125380"/>
            </a:xfrm>
            <a:prstGeom prst="rect">
              <a:avLst/>
            </a:prstGeom>
            <a:solidFill>
              <a:srgbClr val="FF9F57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 userDrawn="1"/>
          </p:nvSpPr>
          <p:spPr bwMode="auto">
            <a:xfrm>
              <a:off x="3823558" y="5078116"/>
              <a:ext cx="126903" cy="125380"/>
            </a:xfrm>
            <a:prstGeom prst="rect">
              <a:avLst/>
            </a:prstGeom>
            <a:solidFill>
              <a:srgbClr val="469B2D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3" name="Espace réservé du pied de page 4"/>
          <p:cNvSpPr txBox="1">
            <a:spLocks/>
          </p:cNvSpPr>
          <p:nvPr userDrawn="1"/>
        </p:nvSpPr>
        <p:spPr>
          <a:xfrm>
            <a:off x="1692275" y="1628775"/>
            <a:ext cx="3721100" cy="18081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fr-CH" sz="3200" b="1" smtClean="0">
                <a:solidFill>
                  <a:schemeClr val="bg1"/>
                </a:solidFill>
                <a:latin typeface="Univers Condensed Medium" pitchFamily="-84" charset="0"/>
              </a:rPr>
              <a:t>Hôpitaux</a:t>
            </a:r>
          </a:p>
          <a:p>
            <a:pPr>
              <a:lnSpc>
                <a:spcPct val="90000"/>
              </a:lnSpc>
              <a:defRPr/>
            </a:pPr>
            <a:r>
              <a:rPr lang="fr-CH" sz="3200" b="1" smtClean="0">
                <a:solidFill>
                  <a:schemeClr val="bg1"/>
                </a:solidFill>
                <a:latin typeface="Univers Condensed Medium" pitchFamily="-84" charset="0"/>
              </a:rPr>
              <a:t>Universitaires</a:t>
            </a:r>
          </a:p>
          <a:p>
            <a:pPr>
              <a:lnSpc>
                <a:spcPct val="90000"/>
              </a:lnSpc>
              <a:defRPr/>
            </a:pPr>
            <a:r>
              <a:rPr lang="fr-CH" sz="3200" b="1" smtClean="0">
                <a:solidFill>
                  <a:schemeClr val="bg1"/>
                </a:solidFill>
                <a:latin typeface="Univers Condensed Medium" pitchFamily="-84" charset="0"/>
              </a:rPr>
              <a:t>de Genève</a:t>
            </a:r>
          </a:p>
        </p:txBody>
      </p:sp>
      <p:sp>
        <p:nvSpPr>
          <p:cNvPr id="14" name="Espace réservé du pied de page 4"/>
          <p:cNvSpPr txBox="1">
            <a:spLocks/>
          </p:cNvSpPr>
          <p:nvPr userDrawn="1"/>
        </p:nvSpPr>
        <p:spPr>
          <a:xfrm>
            <a:off x="1692275" y="5516563"/>
            <a:ext cx="3721100" cy="79216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2000" b="0" i="0" kern="1200">
                <a:solidFill>
                  <a:schemeClr val="tx1"/>
                </a:solidFill>
                <a:latin typeface="Univers LT Std 67 Bold Condensed"/>
                <a:ea typeface="+mn-ea"/>
                <a:cs typeface="Univers LT Std 57 Cn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spc="150" dirty="0" smtClean="0">
                <a:solidFill>
                  <a:schemeClr val="bg1"/>
                </a:solidFill>
                <a:latin typeface="Univers Condensed Medium"/>
              </a:rPr>
              <a:t>Etre les premiers pour vous</a:t>
            </a:r>
            <a:endParaRPr lang="fr-FR" b="1" spc="150" dirty="0" smtClean="0">
              <a:solidFill>
                <a:schemeClr val="bg1"/>
              </a:solidFill>
              <a:latin typeface="Univers Condensed Medium"/>
            </a:endParaRPr>
          </a:p>
        </p:txBody>
      </p:sp>
      <p:sp>
        <p:nvSpPr>
          <p:cNvPr id="22" name="Espace réservé du titre 1"/>
          <p:cNvSpPr>
            <a:spLocks noGrp="1"/>
          </p:cNvSpPr>
          <p:nvPr>
            <p:ph type="title"/>
          </p:nvPr>
        </p:nvSpPr>
        <p:spPr>
          <a:xfrm>
            <a:off x="5527171" y="1529302"/>
            <a:ext cx="3293301" cy="2619778"/>
          </a:xfrm>
          <a:prstGeom prst="rect">
            <a:avLst/>
          </a:prstGeom>
        </p:spPr>
        <p:txBody>
          <a:bodyPr anchor="t"/>
          <a:lstStyle/>
          <a:p>
            <a:r>
              <a:rPr lang="fr-CH" smtClean="0"/>
              <a:t>Mastertitelformat bearbeiten</a:t>
            </a:r>
            <a:endParaRPr lang="fr-FR" dirty="0"/>
          </a:p>
        </p:txBody>
      </p:sp>
    </p:spTree>
  </p:cSld>
  <p:clrMapOvr>
    <a:masterClrMapping/>
  </p:clrMapOvr>
  <p:transition spd="slow" advClick="0" advTm="16000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7938"/>
            <a:ext cx="677863" cy="1362076"/>
          </a:xfrm>
          <a:prstGeom prst="rect">
            <a:avLst/>
          </a:prstGeom>
          <a:solidFill>
            <a:srgbClr val="1864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77863" y="-7938"/>
            <a:ext cx="706437" cy="1365251"/>
          </a:xfrm>
          <a:prstGeom prst="rect">
            <a:avLst/>
          </a:prstGeom>
          <a:solidFill>
            <a:srgbClr val="1864B5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466412" y="630136"/>
            <a:ext cx="6676436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</p:spTree>
  </p:cSld>
  <p:clrMapOvr>
    <a:masterClrMapping/>
  </p:clrMapOvr>
  <p:transition spd="slow" advClick="0" advTm="16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A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466412" y="630136"/>
            <a:ext cx="6676436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</p:spTree>
  </p:cSld>
  <p:clrMapOvr>
    <a:masterClrMapping/>
  </p:clrMapOvr>
  <p:transition spd="slow" advClick="0" advTm="16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B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88" y="2138363"/>
            <a:ext cx="4787901" cy="4719637"/>
          </a:xfrm>
          <a:prstGeom prst="rect">
            <a:avLst/>
          </a:prstGeom>
          <a:solidFill>
            <a:srgbClr val="1864B5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457946" y="630136"/>
            <a:ext cx="6728469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929B"/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2420888"/>
            <a:ext cx="3240360" cy="3816424"/>
          </a:xfrm>
        </p:spPr>
        <p:txBody>
          <a:bodyPr/>
          <a:lstStyle/>
          <a:p>
            <a:pPr lvl="0"/>
            <a:r>
              <a:rPr lang="fr-CH" smtClean="0"/>
              <a:t>Mastertextformat bearbeiten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0"/>
          </p:nvPr>
        </p:nvSpPr>
        <p:spPr>
          <a:xfrm>
            <a:off x="4860032" y="2420888"/>
            <a:ext cx="3326383" cy="4392488"/>
          </a:xfrm>
          <a:prstGeom prst="rect">
            <a:avLst/>
          </a:prstGeom>
        </p:spPr>
        <p:txBody>
          <a:bodyPr lIns="108000" tIns="108000" bIns="36000" rtlCol="0">
            <a:normAutofit/>
          </a:bodyPr>
          <a:lstStyle>
            <a:lvl1pPr marL="2159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1pPr>
            <a:lvl2pPr marL="432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2pPr>
            <a:lvl3pPr marL="648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3pPr>
            <a:lvl4pPr marL="864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4pPr>
            <a:lvl5pPr marL="1080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5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</p:spTree>
  </p:cSld>
  <p:clrMapOvr>
    <a:masterClrMapping/>
  </p:clrMapOvr>
  <p:transition spd="slow" advClick="0" advTm="16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60500" y="2081213"/>
            <a:ext cx="6718300" cy="422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smtClean="0"/>
          </a:p>
        </p:txBody>
      </p:sp>
      <p:sp>
        <p:nvSpPr>
          <p:cNvPr id="10" name="Espace réservé du titre 1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H" dirty="0" smtClean="0"/>
              <a:t>Cliquez et modifiez le titre</a:t>
            </a:r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679450" y="0"/>
            <a:ext cx="0" cy="1350963"/>
          </a:xfrm>
          <a:prstGeom prst="line">
            <a:avLst/>
          </a:prstGeom>
          <a:ln w="12700" cmpd="sng">
            <a:solidFill>
              <a:srgbClr val="0C72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0" name="Image 14" descr="Logo_HUG_2C.eps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086600" y="6376988"/>
            <a:ext cx="10858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13"/>
          <p:cNvCxnSpPr/>
          <p:nvPr/>
        </p:nvCxnSpPr>
        <p:spPr>
          <a:xfrm>
            <a:off x="679450" y="0"/>
            <a:ext cx="0" cy="1350963"/>
          </a:xfrm>
          <a:prstGeom prst="line">
            <a:avLst/>
          </a:prstGeom>
          <a:ln w="12700" cmpd="sng">
            <a:solidFill>
              <a:srgbClr val="0C72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4" name="Image 14" descr="Logo_HUG_2C.eps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086600" y="6376988"/>
            <a:ext cx="10858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27" r:id="rId5"/>
    <p:sldLayoutId id="2147483734" r:id="rId6"/>
    <p:sldLayoutId id="2147483735" r:id="rId7"/>
    <p:sldLayoutId id="2147483728" r:id="rId8"/>
    <p:sldLayoutId id="2147483736" r:id="rId9"/>
    <p:sldLayoutId id="2147483737" r:id="rId10"/>
    <p:sldLayoutId id="2147483729" r:id="rId11"/>
    <p:sldLayoutId id="2147483738" r:id="rId12"/>
    <p:sldLayoutId id="2147483739" r:id="rId13"/>
  </p:sldLayoutIdLst>
  <p:transition spd="slow" advClick="0" advTm="16000">
    <p:wipe/>
  </p:transition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 spc="200">
          <a:solidFill>
            <a:srgbClr val="468BB5"/>
          </a:solidFill>
          <a:latin typeface="Arial Narrow" pitchFamily="34" charset="0"/>
          <a:ea typeface="ＭＳ Ｐゴシック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9pPr>
    </p:titleStyle>
    <p:bodyStyle>
      <a:lvl1pPr marL="215900" indent="-215900" algn="l" rtl="0" eaLnBrk="1" fontAlgn="base" hangingPunct="1">
        <a:spcBef>
          <a:spcPct val="0"/>
        </a:spcBef>
        <a:spcAft>
          <a:spcPts val="60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1pPr>
      <a:lvl2pPr marL="431800" indent="-215900" algn="l" rtl="0" eaLnBrk="1" fontAlgn="base" hangingPunct="1">
        <a:spcBef>
          <a:spcPct val="0"/>
        </a:spcBef>
        <a:spcAft>
          <a:spcPts val="600"/>
        </a:spcAft>
        <a:buClr>
          <a:srgbClr val="0C72C0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2pPr>
      <a:lvl3pPr marL="647700" indent="-215900" algn="l" rtl="0" eaLnBrk="1" fontAlgn="base" hangingPunct="1">
        <a:spcBef>
          <a:spcPct val="0"/>
        </a:spcBef>
        <a:spcAft>
          <a:spcPts val="600"/>
        </a:spcAft>
        <a:buClr>
          <a:srgbClr val="0C72C0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3pPr>
      <a:lvl4pPr marL="863600" indent="-215900" algn="l" rtl="0" eaLnBrk="1" fontAlgn="base" hangingPunct="1">
        <a:spcBef>
          <a:spcPct val="0"/>
        </a:spcBef>
        <a:spcAft>
          <a:spcPts val="600"/>
        </a:spcAft>
        <a:buClr>
          <a:srgbClr val="0C72C0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4pPr>
      <a:lvl5pPr marL="1079500" indent="-215900" algn="l" rtl="0" eaLnBrk="1" fontAlgn="base" hangingPunct="1">
        <a:spcBef>
          <a:spcPct val="0"/>
        </a:spcBef>
        <a:spcAft>
          <a:spcPts val="600"/>
        </a:spcAft>
        <a:buClr>
          <a:srgbClr val="0C72C0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euille_Microsoft_Office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euille_Microsoft_Office_Excel_97-2003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euille_Microsoft_Office_Excel_97-2003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Feuille_Microsoft_Office_Excel_97-20034.xls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euille_Microsoft_Office_Excel_97-2003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Feuille_Microsoft_Office_Excel_97-20036.xls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 bwMode="auto">
          <a:xfrm>
            <a:off x="5599683" y="1528763"/>
            <a:ext cx="3292475" cy="26209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CH" noProof="0" smtClean="0"/>
              <a:t>Dépression et alcool</a:t>
            </a:r>
          </a:p>
        </p:txBody>
      </p:sp>
      <p:sp>
        <p:nvSpPr>
          <p:cNvPr id="5" name="Espace réservé du pied de page 4"/>
          <p:cNvSpPr txBox="1">
            <a:spLocks/>
          </p:cNvSpPr>
          <p:nvPr/>
        </p:nvSpPr>
        <p:spPr>
          <a:xfrm>
            <a:off x="5599683" y="2700957"/>
            <a:ext cx="3436813" cy="1160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fr-CH" sz="1100" b="1" i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Prof Daniele Zullino </a:t>
            </a:r>
          </a:p>
          <a:p>
            <a:pPr>
              <a:lnSpc>
                <a:spcPct val="90000"/>
              </a:lnSpc>
              <a:defRPr/>
            </a:pPr>
            <a:r>
              <a:rPr lang="fr-CH" sz="1100" b="1" i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Chef de service</a:t>
            </a:r>
          </a:p>
          <a:p>
            <a:pPr>
              <a:lnSpc>
                <a:spcPct val="90000"/>
              </a:lnSpc>
              <a:defRPr/>
            </a:pPr>
            <a:r>
              <a:rPr lang="fr-CH" sz="1100" b="1" i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Service d’addictologie</a:t>
            </a:r>
          </a:p>
          <a:p>
            <a:pPr>
              <a:lnSpc>
                <a:spcPct val="90000"/>
              </a:lnSpc>
              <a:defRPr/>
            </a:pPr>
            <a:endParaRPr lang="fr-CH" sz="2400" b="1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  <a:p>
            <a:pPr>
              <a:lnSpc>
                <a:spcPct val="90000"/>
              </a:lnSpc>
              <a:defRPr/>
            </a:pPr>
            <a:endParaRPr lang="fr-CH" sz="2400" b="1" dirty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  <a:p>
            <a:pPr>
              <a:lnSpc>
                <a:spcPct val="90000"/>
              </a:lnSpc>
              <a:defRPr/>
            </a:pPr>
            <a:endParaRPr lang="fr-CH" sz="2400" b="1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  <a:p>
            <a:pPr>
              <a:lnSpc>
                <a:spcPct val="90000"/>
              </a:lnSpc>
              <a:defRPr/>
            </a:pPr>
            <a:endParaRPr lang="fr-CH" sz="2400" b="1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" name="Bild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484784"/>
            <a:ext cx="4075200" cy="390138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9" name="Group 2"/>
          <p:cNvGrpSpPr>
            <a:grpSpLocks/>
          </p:cNvGrpSpPr>
          <p:nvPr/>
        </p:nvGrpSpPr>
        <p:grpSpPr bwMode="auto">
          <a:xfrm>
            <a:off x="2124075" y="1700213"/>
            <a:ext cx="5040313" cy="4032250"/>
            <a:chOff x="703" y="935"/>
            <a:chExt cx="4309" cy="2540"/>
          </a:xfrm>
        </p:grpSpPr>
        <p:sp>
          <p:nvSpPr>
            <p:cNvPr id="1424387" name="Line 3"/>
            <p:cNvSpPr>
              <a:spLocks noChangeShapeType="1"/>
            </p:cNvSpPr>
            <p:nvPr/>
          </p:nvSpPr>
          <p:spPr bwMode="auto">
            <a:xfrm flipV="1">
              <a:off x="703" y="935"/>
              <a:ext cx="0" cy="25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  <p:sp>
          <p:nvSpPr>
            <p:cNvPr id="1424388" name="Line 4"/>
            <p:cNvSpPr>
              <a:spLocks noChangeShapeType="1"/>
            </p:cNvSpPr>
            <p:nvPr/>
          </p:nvSpPr>
          <p:spPr bwMode="auto">
            <a:xfrm>
              <a:off x="703" y="3475"/>
              <a:ext cx="43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</p:grpSp>
      <p:sp>
        <p:nvSpPr>
          <p:cNvPr id="1424389" name="Text Box 5"/>
          <p:cNvSpPr txBox="1">
            <a:spLocks noChangeArrowheads="1"/>
          </p:cNvSpPr>
          <p:nvPr/>
        </p:nvSpPr>
        <p:spPr bwMode="auto">
          <a:xfrm>
            <a:off x="6804025" y="5084763"/>
            <a:ext cx="98742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1938" indent="-261938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fr-CH" sz="1600" smtClean="0">
                <a:latin typeface="Univers" charset="0"/>
                <a:cs typeface="+mn-cs"/>
              </a:rPr>
              <a:t>Quantité</a:t>
            </a:r>
          </a:p>
        </p:txBody>
      </p:sp>
      <p:sp>
        <p:nvSpPr>
          <p:cNvPr id="1424390" name="Text Box 6"/>
          <p:cNvSpPr txBox="1">
            <a:spLocks noChangeArrowheads="1"/>
          </p:cNvSpPr>
          <p:nvPr/>
        </p:nvSpPr>
        <p:spPr bwMode="auto">
          <a:xfrm>
            <a:off x="1763713" y="1052513"/>
            <a:ext cx="80645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1938" indent="-261938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fr-CH" sz="1600" smtClean="0">
                <a:latin typeface="Univers" charset="0"/>
                <a:cs typeface="+mn-cs"/>
              </a:rPr>
              <a:t>Risque</a:t>
            </a:r>
          </a:p>
        </p:txBody>
      </p:sp>
      <p:sp>
        <p:nvSpPr>
          <p:cNvPr id="1424391" name="Oval 7"/>
          <p:cNvSpPr>
            <a:spLocks noChangeArrowheads="1"/>
          </p:cNvSpPr>
          <p:nvPr/>
        </p:nvSpPr>
        <p:spPr bwMode="auto">
          <a:xfrm>
            <a:off x="5076825" y="2133600"/>
            <a:ext cx="360363" cy="358775"/>
          </a:xfrm>
          <a:prstGeom prst="ellipse">
            <a:avLst/>
          </a:prstGeom>
          <a:noFill/>
          <a:ln w="76200">
            <a:solidFill>
              <a:srgbClr val="AF351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CH">
              <a:cs typeface="+mn-cs"/>
            </a:endParaRPr>
          </a:p>
        </p:txBody>
      </p:sp>
      <p:sp>
        <p:nvSpPr>
          <p:cNvPr id="1424392" name="Oval 8"/>
          <p:cNvSpPr>
            <a:spLocks noChangeArrowheads="1"/>
          </p:cNvSpPr>
          <p:nvPr/>
        </p:nvSpPr>
        <p:spPr bwMode="auto">
          <a:xfrm>
            <a:off x="3132138" y="5157788"/>
            <a:ext cx="360362" cy="358775"/>
          </a:xfrm>
          <a:prstGeom prst="ellipse">
            <a:avLst/>
          </a:prstGeom>
          <a:noFill/>
          <a:ln w="76200">
            <a:solidFill>
              <a:srgbClr val="416D2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CH">
              <a:cs typeface="+mn-cs"/>
            </a:endParaRPr>
          </a:p>
        </p:txBody>
      </p:sp>
      <p:sp>
        <p:nvSpPr>
          <p:cNvPr id="1424393" name="Line 9"/>
          <p:cNvSpPr>
            <a:spLocks noChangeShapeType="1"/>
          </p:cNvSpPr>
          <p:nvPr/>
        </p:nvSpPr>
        <p:spPr bwMode="auto">
          <a:xfrm flipH="1">
            <a:off x="2195513" y="2276475"/>
            <a:ext cx="280828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CH">
              <a:cs typeface="+mn-cs"/>
            </a:endParaRPr>
          </a:p>
        </p:txBody>
      </p:sp>
      <p:sp>
        <p:nvSpPr>
          <p:cNvPr id="1424394" name="Line 10"/>
          <p:cNvSpPr>
            <a:spLocks noChangeShapeType="1"/>
          </p:cNvSpPr>
          <p:nvPr/>
        </p:nvSpPr>
        <p:spPr bwMode="auto">
          <a:xfrm flipH="1">
            <a:off x="2124075" y="5300663"/>
            <a:ext cx="93503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CH">
              <a:cs typeface="+mn-cs"/>
            </a:endParaRPr>
          </a:p>
        </p:txBody>
      </p:sp>
      <p:sp>
        <p:nvSpPr>
          <p:cNvPr id="1424395" name="Line 11"/>
          <p:cNvSpPr>
            <a:spLocks noChangeShapeType="1"/>
          </p:cNvSpPr>
          <p:nvPr/>
        </p:nvSpPr>
        <p:spPr bwMode="auto">
          <a:xfrm>
            <a:off x="1763713" y="2276475"/>
            <a:ext cx="0" cy="3097213"/>
          </a:xfrm>
          <a:prstGeom prst="line">
            <a:avLst/>
          </a:prstGeom>
          <a:noFill/>
          <a:ln w="57150">
            <a:solidFill>
              <a:srgbClr val="2E246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CH">
              <a:cs typeface="+mn-cs"/>
            </a:endParaRPr>
          </a:p>
        </p:txBody>
      </p:sp>
      <p:sp>
        <p:nvSpPr>
          <p:cNvPr id="1424396" name="Line 12"/>
          <p:cNvSpPr>
            <a:spLocks noChangeShapeType="1"/>
          </p:cNvSpPr>
          <p:nvPr/>
        </p:nvSpPr>
        <p:spPr bwMode="auto">
          <a:xfrm rot="-16200000">
            <a:off x="4248150" y="5049838"/>
            <a:ext cx="0" cy="1943100"/>
          </a:xfrm>
          <a:prstGeom prst="line">
            <a:avLst/>
          </a:prstGeom>
          <a:noFill/>
          <a:ln w="57150">
            <a:solidFill>
              <a:srgbClr val="2E246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CH">
              <a:cs typeface="+mn-cs"/>
            </a:endParaRPr>
          </a:p>
        </p:txBody>
      </p:sp>
      <p:sp>
        <p:nvSpPr>
          <p:cNvPr id="1424397" name="Line 13"/>
          <p:cNvSpPr>
            <a:spLocks noChangeShapeType="1"/>
          </p:cNvSpPr>
          <p:nvPr/>
        </p:nvSpPr>
        <p:spPr bwMode="auto">
          <a:xfrm rot="-16200000">
            <a:off x="2952192" y="5696981"/>
            <a:ext cx="0" cy="648814"/>
          </a:xfrm>
          <a:prstGeom prst="line">
            <a:avLst/>
          </a:prstGeom>
          <a:noFill/>
          <a:ln w="57150">
            <a:solidFill>
              <a:srgbClr val="C4004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CH">
              <a:cs typeface="+mn-cs"/>
            </a:endParaRPr>
          </a:p>
        </p:txBody>
      </p:sp>
      <p:grpSp>
        <p:nvGrpSpPr>
          <p:cNvPr id="1424398" name="Group 14"/>
          <p:cNvGrpSpPr>
            <a:grpSpLocks/>
          </p:cNvGrpSpPr>
          <p:nvPr/>
        </p:nvGrpSpPr>
        <p:grpSpPr bwMode="auto">
          <a:xfrm>
            <a:off x="1619250" y="1989138"/>
            <a:ext cx="6121400" cy="3744912"/>
            <a:chOff x="1020" y="1253"/>
            <a:chExt cx="3856" cy="2359"/>
          </a:xfrm>
        </p:grpSpPr>
        <p:grpSp>
          <p:nvGrpSpPr>
            <p:cNvPr id="12303" name="Group 15"/>
            <p:cNvGrpSpPr>
              <a:grpSpLocks/>
            </p:cNvGrpSpPr>
            <p:nvPr/>
          </p:nvGrpSpPr>
          <p:grpSpPr bwMode="auto">
            <a:xfrm>
              <a:off x="1020" y="1344"/>
              <a:ext cx="3175" cy="2268"/>
              <a:chOff x="1338" y="1344"/>
              <a:chExt cx="3175" cy="2268"/>
            </a:xfrm>
          </p:grpSpPr>
          <p:sp>
            <p:nvSpPr>
              <p:cNvPr id="1424400" name="Line 16"/>
              <p:cNvSpPr>
                <a:spLocks noChangeShapeType="1"/>
              </p:cNvSpPr>
              <p:nvPr/>
            </p:nvSpPr>
            <p:spPr bwMode="auto">
              <a:xfrm>
                <a:off x="1338" y="3612"/>
                <a:ext cx="408" cy="0"/>
              </a:xfrm>
              <a:prstGeom prst="line">
                <a:avLst/>
              </a:prstGeom>
              <a:noFill/>
              <a:ln w="57150">
                <a:solidFill>
                  <a:srgbClr val="15812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CH">
                  <a:cs typeface="+mn-cs"/>
                </a:endParaRPr>
              </a:p>
            </p:txBody>
          </p:sp>
          <p:cxnSp>
            <p:nvCxnSpPr>
              <p:cNvPr id="1424401" name="AutoShape 17"/>
              <p:cNvCxnSpPr>
                <a:cxnSpLocks noChangeShapeType="1"/>
              </p:cNvCxnSpPr>
              <p:nvPr/>
            </p:nvCxnSpPr>
            <p:spPr bwMode="auto">
              <a:xfrm flipV="1">
                <a:off x="1746" y="1434"/>
                <a:ext cx="1996" cy="2178"/>
              </a:xfrm>
              <a:prstGeom prst="curvedConnector3">
                <a:avLst>
                  <a:gd name="adj1" fmla="val 56162"/>
                </a:avLst>
              </a:prstGeom>
              <a:noFill/>
              <a:ln w="57150">
                <a:solidFill>
                  <a:srgbClr val="15812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1424402" name="Line 18"/>
              <p:cNvSpPr>
                <a:spLocks noChangeShapeType="1"/>
              </p:cNvSpPr>
              <p:nvPr/>
            </p:nvSpPr>
            <p:spPr bwMode="auto">
              <a:xfrm flipV="1">
                <a:off x="3742" y="1344"/>
                <a:ext cx="771" cy="90"/>
              </a:xfrm>
              <a:prstGeom prst="line">
                <a:avLst/>
              </a:prstGeom>
              <a:noFill/>
              <a:ln w="57150">
                <a:solidFill>
                  <a:srgbClr val="15812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CH">
                  <a:cs typeface="+mn-cs"/>
                </a:endParaRPr>
              </a:p>
            </p:txBody>
          </p:sp>
        </p:grpSp>
        <p:sp>
          <p:nvSpPr>
            <p:cNvPr id="1424403" name="Line 19"/>
            <p:cNvSpPr>
              <a:spLocks noChangeShapeType="1"/>
            </p:cNvSpPr>
            <p:nvPr/>
          </p:nvSpPr>
          <p:spPr bwMode="auto">
            <a:xfrm flipV="1">
              <a:off x="4195" y="1253"/>
              <a:ext cx="681" cy="91"/>
            </a:xfrm>
            <a:prstGeom prst="line">
              <a:avLst/>
            </a:prstGeom>
            <a:noFill/>
            <a:ln w="57150">
              <a:solidFill>
                <a:srgbClr val="15812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</p:grpSp>
      <p:sp>
        <p:nvSpPr>
          <p:cNvPr id="1424404" name="Oval 20"/>
          <p:cNvSpPr>
            <a:spLocks noChangeArrowheads="1"/>
          </p:cNvSpPr>
          <p:nvPr/>
        </p:nvSpPr>
        <p:spPr bwMode="auto">
          <a:xfrm>
            <a:off x="2483445" y="5479051"/>
            <a:ext cx="360363" cy="358775"/>
          </a:xfrm>
          <a:prstGeom prst="ellipse">
            <a:avLst/>
          </a:prstGeom>
          <a:noFill/>
          <a:ln w="76200">
            <a:solidFill>
              <a:srgbClr val="5D1C0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CH">
              <a:cs typeface="+mn-cs"/>
            </a:endParaRPr>
          </a:p>
        </p:txBody>
      </p:sp>
      <p:sp>
        <p:nvSpPr>
          <p:cNvPr id="1424405" name="Line 21"/>
          <p:cNvSpPr>
            <a:spLocks noChangeShapeType="1"/>
          </p:cNvSpPr>
          <p:nvPr/>
        </p:nvSpPr>
        <p:spPr bwMode="auto">
          <a:xfrm flipH="1">
            <a:off x="2124075" y="5589240"/>
            <a:ext cx="35937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CH">
              <a:cs typeface="+mn-cs"/>
            </a:endParaRPr>
          </a:p>
        </p:txBody>
      </p:sp>
      <p:sp>
        <p:nvSpPr>
          <p:cNvPr id="1424406" name="Line 22"/>
          <p:cNvSpPr>
            <a:spLocks noChangeShapeType="1"/>
          </p:cNvSpPr>
          <p:nvPr/>
        </p:nvSpPr>
        <p:spPr bwMode="auto">
          <a:xfrm>
            <a:off x="1979712" y="5300663"/>
            <a:ext cx="0" cy="288925"/>
          </a:xfrm>
          <a:prstGeom prst="line">
            <a:avLst/>
          </a:prstGeom>
          <a:noFill/>
          <a:ln w="57150">
            <a:solidFill>
              <a:srgbClr val="C4004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CH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2926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4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24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24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24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24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24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2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24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42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424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2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24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24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24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424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424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424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4391" grpId="0" animBg="1"/>
      <p:bldP spid="1424392" grpId="0" animBg="1"/>
      <p:bldP spid="142440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fr-CH" altLang="en-US" noProof="0" smtClean="0"/>
              <a:t>Réduction consommation et risque mortalité</a:t>
            </a:r>
            <a:endParaRPr lang="fr-CH" altLang="en-US" noProof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52443014"/>
              </p:ext>
            </p:extLst>
          </p:nvPr>
        </p:nvGraphicFramePr>
        <p:xfrm>
          <a:off x="2627784" y="1844824"/>
          <a:ext cx="4572000" cy="4235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ZoneTexte 4"/>
          <p:cNvSpPr txBox="1"/>
          <p:nvPr/>
        </p:nvSpPr>
        <p:spPr>
          <a:xfrm>
            <a:off x="827584" y="6488668"/>
            <a:ext cx="7435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Rehm, 2013</a:t>
            </a:r>
            <a:endParaRPr lang="fr-CH" sz="800"/>
          </a:p>
        </p:txBody>
      </p:sp>
    </p:spTree>
    <p:extLst>
      <p:ext uri="{BB962C8B-B14F-4D97-AF65-F5344CB8AC3E}">
        <p14:creationId xmlns:p14="http://schemas.microsoft.com/office/powerpoint/2010/main" xmlns="" val="325012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fr-CH" altLang="en-US" sz="4400" noProof="0" smtClean="0"/>
              <a:t>Treatment gap</a:t>
            </a:r>
            <a:endParaRPr lang="fr-CH" altLang="en-US" sz="4400" noProof="0"/>
          </a:p>
        </p:txBody>
      </p:sp>
      <p:sp>
        <p:nvSpPr>
          <p:cNvPr id="8" name="ZoneTexte 4"/>
          <p:cNvSpPr txBox="1"/>
          <p:nvPr/>
        </p:nvSpPr>
        <p:spPr>
          <a:xfrm>
            <a:off x="827584" y="6488668"/>
            <a:ext cx="9319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/>
              <a:t>Kohn et al. </a:t>
            </a:r>
            <a:r>
              <a:rPr lang="fr-CH" sz="800" smtClean="0"/>
              <a:t>2004</a:t>
            </a:r>
            <a:endParaRPr lang="fr-CH" sz="800"/>
          </a:p>
        </p:txBody>
      </p:sp>
      <p:graphicFrame>
        <p:nvGraphicFramePr>
          <p:cNvPr id="5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15647890"/>
              </p:ext>
            </p:extLst>
          </p:nvPr>
        </p:nvGraphicFramePr>
        <p:xfrm>
          <a:off x="826380" y="2133476"/>
          <a:ext cx="7513637" cy="3876675"/>
        </p:xfrm>
        <a:graphic>
          <a:graphicData uri="http://schemas.openxmlformats.org/presentationml/2006/ole">
            <p:oleObj spid="_x0000_s1118" name="Arbeitsblatt" r:id="rId3" imgW="7807680" imgH="3958560" progId="Excel.Sheet.8">
              <p:embed/>
            </p:oleObj>
          </a:graphicData>
        </a:graphic>
      </p:graphicFrame>
      <p:sp>
        <p:nvSpPr>
          <p:cNvPr id="2" name="Rechteck 1"/>
          <p:cNvSpPr/>
          <p:nvPr/>
        </p:nvSpPr>
        <p:spPr>
          <a:xfrm>
            <a:off x="1547664" y="1767905"/>
            <a:ext cx="5904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mtClean="0">
                <a:latin typeface="Arial" charset="0"/>
              </a:rPr>
              <a:t>Proportion de personnes ne recevant pas de traitement</a:t>
            </a:r>
            <a:endParaRPr lang="fr-CH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70520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033297"/>
              </p:ext>
            </p:extLst>
          </p:nvPr>
        </p:nvGraphicFramePr>
        <p:xfrm>
          <a:off x="1168400" y="1773238"/>
          <a:ext cx="7436048" cy="4383087"/>
        </p:xfrm>
        <a:graphic>
          <a:graphicData uri="http://schemas.openxmlformats.org/presentationml/2006/ole">
            <p:oleObj spid="_x0000_s27742" name="Arbeitsblatt" r:id="rId3" imgW="9389520" imgH="6162120" progId="Excel.Sheet.8">
              <p:embed/>
            </p:oleObj>
          </a:graphicData>
        </a:graphic>
      </p:graphicFrame>
      <p:sp>
        <p:nvSpPr>
          <p:cNvPr id="27651" name="Title 1"/>
          <p:cNvSpPr>
            <a:spLocks noGrp="1"/>
          </p:cNvSpPr>
          <p:nvPr>
            <p:ph type="title"/>
          </p:nvPr>
        </p:nvSpPr>
        <p:spPr>
          <a:xfrm>
            <a:off x="1457325" y="630238"/>
            <a:ext cx="7392987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H" altLang="en-US" noProof="0" smtClean="0"/>
              <a:t>Engagement des patients et outcome</a:t>
            </a:r>
            <a:endParaRPr lang="fr-CH" altLang="en-US" noProof="0"/>
          </a:p>
        </p:txBody>
      </p:sp>
      <p:sp>
        <p:nvSpPr>
          <p:cNvPr id="8" name="ZoneTexte 4"/>
          <p:cNvSpPr txBox="1"/>
          <p:nvPr/>
        </p:nvSpPr>
        <p:spPr>
          <a:xfrm>
            <a:off x="827584" y="6488668"/>
            <a:ext cx="12055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Orford &amp; Keddie, 1986</a:t>
            </a:r>
            <a:endParaRPr lang="fr-CH" sz="800"/>
          </a:p>
        </p:txBody>
      </p:sp>
    </p:spTree>
    <p:extLst>
      <p:ext uri="{BB962C8B-B14F-4D97-AF65-F5344CB8AC3E}">
        <p14:creationId xmlns:p14="http://schemas.microsoft.com/office/powerpoint/2010/main" xmlns="" val="3917195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>
            <a:spLocks noGrp="1"/>
          </p:cNvSpPr>
          <p:nvPr>
            <p:ph type="title"/>
          </p:nvPr>
        </p:nvSpPr>
        <p:spPr>
          <a:xfrm>
            <a:off x="1466850" y="454822"/>
            <a:ext cx="742563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dirty="0" smtClean="0">
                <a:ea typeface="+mj-ea"/>
              </a:rPr>
              <a:t>Etudes de pharmacothérapie classiques (</a:t>
            </a:r>
            <a:r>
              <a:rPr lang="fr-CH" i="1" noProof="0" dirty="0" smtClean="0">
                <a:ea typeface="+mj-ea"/>
              </a:rPr>
              <a:t>version 1</a:t>
            </a:r>
            <a:r>
              <a:rPr lang="fr-CH" noProof="0" dirty="0" smtClean="0">
                <a:ea typeface="+mj-ea"/>
              </a:rPr>
              <a:t>)</a:t>
            </a:r>
            <a:endParaRPr lang="fr-CH" noProof="0" dirty="0">
              <a:ea typeface="+mj-ea"/>
            </a:endParaRPr>
          </a:p>
        </p:txBody>
      </p:sp>
      <p:grpSp>
        <p:nvGrpSpPr>
          <p:cNvPr id="46" name="Gruppierung 45"/>
          <p:cNvGrpSpPr/>
          <p:nvPr/>
        </p:nvGrpSpPr>
        <p:grpSpPr>
          <a:xfrm>
            <a:off x="611560" y="2419054"/>
            <a:ext cx="1864738" cy="2382658"/>
            <a:chOff x="755576" y="2201898"/>
            <a:chExt cx="1864738" cy="2382658"/>
          </a:xfrm>
        </p:grpSpPr>
        <p:grpSp>
          <p:nvGrpSpPr>
            <p:cNvPr id="3" name="Gruppierung 2"/>
            <p:cNvGrpSpPr/>
            <p:nvPr/>
          </p:nvGrpSpPr>
          <p:grpSpPr>
            <a:xfrm>
              <a:off x="1208500" y="3359958"/>
              <a:ext cx="958891" cy="1224598"/>
              <a:chOff x="1208500" y="3359958"/>
              <a:chExt cx="958891" cy="1224598"/>
            </a:xfrm>
          </p:grpSpPr>
          <p:sp>
            <p:nvSpPr>
              <p:cNvPr id="23" name="Textfeld 22"/>
              <p:cNvSpPr txBox="1"/>
              <p:nvPr/>
            </p:nvSpPr>
            <p:spPr>
              <a:xfrm>
                <a:off x="1208500" y="4307557"/>
                <a:ext cx="9588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algn="ctr">
                  <a:defRPr sz="1200"/>
                </a:lvl1pPr>
              </a:lstStyle>
              <a:p>
                <a:r>
                  <a:rPr lang="fr-CH"/>
                  <a:t>Abstinence</a:t>
                </a:r>
              </a:p>
            </p:txBody>
          </p:sp>
          <p:pic>
            <p:nvPicPr>
              <p:cNvPr id="24" name="Bild 23" descr="Untitled 8.gif"/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237945" y="3359958"/>
                <a:ext cx="900000" cy="900000"/>
              </a:xfrm>
              <a:prstGeom prst="rect">
                <a:avLst/>
              </a:prstGeom>
            </p:spPr>
          </p:pic>
        </p:grpSp>
        <p:sp>
          <p:nvSpPr>
            <p:cNvPr id="2" name="Textfeld 1"/>
            <p:cNvSpPr txBox="1"/>
            <p:nvPr/>
          </p:nvSpPr>
          <p:spPr>
            <a:xfrm>
              <a:off x="755576" y="2201898"/>
              <a:ext cx="1864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b="1" smtClean="0"/>
                <a:t>Point de départ</a:t>
              </a:r>
              <a:endParaRPr lang="fr-CH" b="1"/>
            </a:p>
          </p:txBody>
        </p:sp>
      </p:grpSp>
      <p:grpSp>
        <p:nvGrpSpPr>
          <p:cNvPr id="47" name="Gruppierung 46"/>
          <p:cNvGrpSpPr/>
          <p:nvPr/>
        </p:nvGrpSpPr>
        <p:grpSpPr>
          <a:xfrm>
            <a:off x="1921921" y="2207737"/>
            <a:ext cx="3003691" cy="2778641"/>
            <a:chOff x="2065937" y="1990581"/>
            <a:chExt cx="3003691" cy="2778641"/>
          </a:xfrm>
        </p:grpSpPr>
        <p:grpSp>
          <p:nvGrpSpPr>
            <p:cNvPr id="4" name="Gruppierung 3"/>
            <p:cNvGrpSpPr/>
            <p:nvPr/>
          </p:nvGrpSpPr>
          <p:grpSpPr>
            <a:xfrm>
              <a:off x="3734739" y="3359958"/>
              <a:ext cx="958891" cy="1409264"/>
              <a:chOff x="3734739" y="3359958"/>
              <a:chExt cx="958891" cy="1409264"/>
            </a:xfrm>
          </p:grpSpPr>
          <p:sp>
            <p:nvSpPr>
              <p:cNvPr id="26" name="Textfeld 25"/>
              <p:cNvSpPr txBox="1"/>
              <p:nvPr/>
            </p:nvSpPr>
            <p:spPr>
              <a:xfrm>
                <a:off x="3734739" y="4307557"/>
                <a:ext cx="9588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algn="ctr">
                  <a:defRPr sz="1200"/>
                </a:lvl1pPr>
              </a:lstStyle>
              <a:p>
                <a:r>
                  <a:rPr lang="fr-CH" smtClean="0"/>
                  <a:t>Maintien</a:t>
                </a:r>
              </a:p>
              <a:p>
                <a:r>
                  <a:rPr lang="fr-CH" smtClean="0"/>
                  <a:t>abstinence</a:t>
                </a:r>
                <a:endParaRPr lang="fr-CH"/>
              </a:p>
            </p:txBody>
          </p:sp>
          <p:pic>
            <p:nvPicPr>
              <p:cNvPr id="27" name="Bild 26" descr="Untitled 8.gif"/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764184" y="3359958"/>
                <a:ext cx="900000" cy="900000"/>
              </a:xfrm>
              <a:prstGeom prst="rect">
                <a:avLst/>
              </a:prstGeom>
            </p:spPr>
          </p:pic>
        </p:grpSp>
        <p:sp>
          <p:nvSpPr>
            <p:cNvPr id="33" name="Textfeld 32"/>
            <p:cNvSpPr txBox="1"/>
            <p:nvPr/>
          </p:nvSpPr>
          <p:spPr>
            <a:xfrm>
              <a:off x="3358740" y="1990581"/>
              <a:ext cx="17108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b="1" smtClean="0"/>
                <a:t>Objectif </a:t>
              </a:r>
            </a:p>
            <a:p>
              <a:pPr algn="ctr"/>
              <a:r>
                <a:rPr lang="fr-CH" b="1" smtClean="0"/>
                <a:t>thérapeutique</a:t>
              </a:r>
              <a:endParaRPr lang="fr-CH" b="1"/>
            </a:p>
          </p:txBody>
        </p:sp>
        <p:cxnSp>
          <p:nvCxnSpPr>
            <p:cNvPr id="9" name="Gerade Verbindung 8"/>
            <p:cNvCxnSpPr>
              <a:stCxn id="24" idx="3"/>
              <a:endCxn id="27" idx="1"/>
            </p:cNvCxnSpPr>
            <p:nvPr/>
          </p:nvCxnSpPr>
          <p:spPr>
            <a:xfrm>
              <a:off x="2065937" y="3809958"/>
              <a:ext cx="1698247" cy="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uppierung 49"/>
          <p:cNvGrpSpPr/>
          <p:nvPr/>
        </p:nvGrpSpPr>
        <p:grpSpPr>
          <a:xfrm>
            <a:off x="4520168" y="2218026"/>
            <a:ext cx="3998057" cy="3587238"/>
            <a:chOff x="4664184" y="2000870"/>
            <a:chExt cx="3998057" cy="3587238"/>
          </a:xfrm>
        </p:grpSpPr>
        <p:sp>
          <p:nvSpPr>
            <p:cNvPr id="35" name="Textfeld 34"/>
            <p:cNvSpPr txBox="1"/>
            <p:nvPr/>
          </p:nvSpPr>
          <p:spPr>
            <a:xfrm>
              <a:off x="6495097" y="2000870"/>
              <a:ext cx="1313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b="1" smtClean="0"/>
                <a:t>Outcomes</a:t>
              </a:r>
              <a:endParaRPr lang="fr-CH" b="1"/>
            </a:p>
          </p:txBody>
        </p:sp>
        <p:grpSp>
          <p:nvGrpSpPr>
            <p:cNvPr id="5" name="Gruppierung 4"/>
            <p:cNvGrpSpPr/>
            <p:nvPr/>
          </p:nvGrpSpPr>
          <p:grpSpPr>
            <a:xfrm>
              <a:off x="6672386" y="2370202"/>
              <a:ext cx="958891" cy="1376447"/>
              <a:chOff x="6672386" y="2370202"/>
              <a:chExt cx="958891" cy="1376447"/>
            </a:xfrm>
          </p:grpSpPr>
          <p:sp>
            <p:nvSpPr>
              <p:cNvPr id="39" name="Textfeld 38"/>
              <p:cNvSpPr txBox="1"/>
              <p:nvPr/>
            </p:nvSpPr>
            <p:spPr>
              <a:xfrm>
                <a:off x="6672386" y="3284984"/>
                <a:ext cx="9588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algn="ctr">
                  <a:defRPr sz="1200"/>
                </a:lvl1pPr>
              </a:lstStyle>
              <a:p>
                <a:r>
                  <a:rPr lang="fr-CH" smtClean="0"/>
                  <a:t>Maintien</a:t>
                </a:r>
              </a:p>
              <a:p>
                <a:r>
                  <a:rPr lang="fr-CH" smtClean="0"/>
                  <a:t>abstinence</a:t>
                </a:r>
                <a:endParaRPr lang="fr-CH"/>
              </a:p>
            </p:txBody>
          </p:sp>
          <p:pic>
            <p:nvPicPr>
              <p:cNvPr id="41" name="Bild 40" descr="Untitled 8.gif"/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701831" y="2370202"/>
                <a:ext cx="900000" cy="900000"/>
              </a:xfrm>
              <a:prstGeom prst="rect">
                <a:avLst/>
              </a:prstGeom>
            </p:spPr>
          </p:pic>
        </p:grpSp>
        <p:grpSp>
          <p:nvGrpSpPr>
            <p:cNvPr id="6" name="Gruppierung 5"/>
            <p:cNvGrpSpPr/>
            <p:nvPr/>
          </p:nvGrpSpPr>
          <p:grpSpPr>
            <a:xfrm>
              <a:off x="6542041" y="4200809"/>
              <a:ext cx="1219580" cy="1387299"/>
              <a:chOff x="6542041" y="4200809"/>
              <a:chExt cx="1219580" cy="1387299"/>
            </a:xfrm>
          </p:grpSpPr>
          <p:sp>
            <p:nvSpPr>
              <p:cNvPr id="43" name="Textfeld 42"/>
              <p:cNvSpPr txBox="1"/>
              <p:nvPr/>
            </p:nvSpPr>
            <p:spPr>
              <a:xfrm>
                <a:off x="6542041" y="5126443"/>
                <a:ext cx="12195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algn="ctr">
                  <a:defRPr sz="1200"/>
                </a:lvl1pPr>
              </a:lstStyle>
              <a:p>
                <a:r>
                  <a:rPr lang="fr-CH"/>
                  <a:t>Consommation</a:t>
                </a:r>
              </a:p>
              <a:p>
                <a:r>
                  <a:rPr lang="fr-CH"/>
                  <a:t>contrôlée</a:t>
                </a:r>
              </a:p>
            </p:txBody>
          </p:sp>
          <p:pic>
            <p:nvPicPr>
              <p:cNvPr id="44" name="Bild 43" descr="Untitled 6.gif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701831" y="4200809"/>
                <a:ext cx="900000" cy="900000"/>
              </a:xfrm>
              <a:prstGeom prst="rect">
                <a:avLst/>
              </a:prstGeom>
            </p:spPr>
          </p:pic>
        </p:grpSp>
        <p:cxnSp>
          <p:nvCxnSpPr>
            <p:cNvPr id="17" name="Gerade Verbindung 16"/>
            <p:cNvCxnSpPr>
              <a:stCxn id="27" idx="3"/>
              <a:endCxn id="41" idx="1"/>
            </p:cNvCxnSpPr>
            <p:nvPr/>
          </p:nvCxnSpPr>
          <p:spPr>
            <a:xfrm flipV="1">
              <a:off x="4664184" y="2820202"/>
              <a:ext cx="2037647" cy="989756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>
              <a:stCxn id="27" idx="3"/>
              <a:endCxn id="44" idx="1"/>
            </p:cNvCxnSpPr>
            <p:nvPr/>
          </p:nvCxnSpPr>
          <p:spPr>
            <a:xfrm>
              <a:off x="4664184" y="3809958"/>
              <a:ext cx="2037647" cy="840851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feld 47"/>
            <p:cNvSpPr txBox="1"/>
            <p:nvPr/>
          </p:nvSpPr>
          <p:spPr>
            <a:xfrm>
              <a:off x="7686657" y="2681702"/>
              <a:ext cx="7785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i="1" smtClean="0"/>
                <a:t>primaire</a:t>
              </a:r>
              <a:endParaRPr lang="fr-CH" sz="1200" i="1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7686657" y="4512309"/>
              <a:ext cx="975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i="1" smtClean="0"/>
                <a:t>secondaire</a:t>
              </a:r>
              <a:endParaRPr lang="fr-CH" sz="1200" i="1"/>
            </a:p>
          </p:txBody>
        </p:sp>
      </p:grpSp>
    </p:spTree>
    <p:extLst>
      <p:ext uri="{BB962C8B-B14F-4D97-AF65-F5344CB8AC3E}">
        <p14:creationId xmlns:p14="http://schemas.microsoft.com/office/powerpoint/2010/main" xmlns="" val="2299380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feld 37"/>
          <p:cNvSpPr txBox="1"/>
          <p:nvPr/>
        </p:nvSpPr>
        <p:spPr>
          <a:xfrm>
            <a:off x="7542641" y="2898858"/>
            <a:ext cx="975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smtClean="0"/>
              <a:t>secondaire</a:t>
            </a:r>
            <a:endParaRPr lang="fr-CH" sz="1200" i="1"/>
          </a:p>
        </p:txBody>
      </p:sp>
      <p:sp>
        <p:nvSpPr>
          <p:cNvPr id="22" name="Title 2"/>
          <p:cNvSpPr>
            <a:spLocks noGrp="1"/>
          </p:cNvSpPr>
          <p:nvPr>
            <p:ph type="title"/>
          </p:nvPr>
        </p:nvSpPr>
        <p:spPr>
          <a:xfrm>
            <a:off x="1466850" y="454822"/>
            <a:ext cx="742563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dirty="0" smtClean="0">
                <a:ea typeface="+mj-ea"/>
              </a:rPr>
              <a:t>Etudes de pharmacothérapie </a:t>
            </a:r>
            <a:r>
              <a:rPr lang="fr-CH" i="1" noProof="0" dirty="0" smtClean="0">
                <a:ea typeface="+mj-ea"/>
              </a:rPr>
              <a:t/>
            </a:r>
            <a:br>
              <a:rPr lang="fr-CH" i="1" noProof="0" dirty="0" smtClean="0">
                <a:ea typeface="+mj-ea"/>
              </a:rPr>
            </a:br>
            <a:r>
              <a:rPr lang="fr-CH" i="1" noProof="0" dirty="0" smtClean="0">
                <a:ea typeface="+mj-ea"/>
              </a:rPr>
              <a:t>version 2.0</a:t>
            </a:r>
            <a:endParaRPr lang="fr-CH" i="1" noProof="0" dirty="0">
              <a:ea typeface="+mj-ea"/>
            </a:endParaRPr>
          </a:p>
        </p:txBody>
      </p:sp>
      <p:grpSp>
        <p:nvGrpSpPr>
          <p:cNvPr id="3" name="Gruppierung 2"/>
          <p:cNvGrpSpPr/>
          <p:nvPr/>
        </p:nvGrpSpPr>
        <p:grpSpPr>
          <a:xfrm>
            <a:off x="1064484" y="3577114"/>
            <a:ext cx="958891" cy="1224598"/>
            <a:chOff x="1208500" y="3359958"/>
            <a:chExt cx="958891" cy="1224598"/>
          </a:xfrm>
        </p:grpSpPr>
        <p:sp>
          <p:nvSpPr>
            <p:cNvPr id="23" name="Textfeld 22"/>
            <p:cNvSpPr txBox="1"/>
            <p:nvPr/>
          </p:nvSpPr>
          <p:spPr>
            <a:xfrm>
              <a:off x="1208500" y="4307557"/>
              <a:ext cx="9588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1200"/>
              </a:lvl1pPr>
            </a:lstStyle>
            <a:p>
              <a:r>
                <a:rPr lang="fr-CH"/>
                <a:t>Abstinence</a:t>
              </a:r>
            </a:p>
          </p:txBody>
        </p:sp>
        <p:pic>
          <p:nvPicPr>
            <p:cNvPr id="24" name="Bild 23" descr="Untitled 8.gif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37945" y="3359958"/>
              <a:ext cx="900000" cy="900000"/>
            </a:xfrm>
            <a:prstGeom prst="rect">
              <a:avLst/>
            </a:prstGeom>
          </p:spPr>
        </p:pic>
      </p:grpSp>
      <p:sp>
        <p:nvSpPr>
          <p:cNvPr id="2" name="Textfeld 1"/>
          <p:cNvSpPr txBox="1"/>
          <p:nvPr/>
        </p:nvSpPr>
        <p:spPr>
          <a:xfrm>
            <a:off x="611560" y="2419054"/>
            <a:ext cx="1864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smtClean="0"/>
              <a:t>Point de départ</a:t>
            </a:r>
            <a:endParaRPr lang="fr-CH" b="1"/>
          </a:p>
        </p:txBody>
      </p:sp>
      <p:grpSp>
        <p:nvGrpSpPr>
          <p:cNvPr id="10" name="Gruppierung 9"/>
          <p:cNvGrpSpPr/>
          <p:nvPr/>
        </p:nvGrpSpPr>
        <p:grpSpPr>
          <a:xfrm>
            <a:off x="3550217" y="3577114"/>
            <a:ext cx="958891" cy="1409264"/>
            <a:chOff x="3590723" y="3577114"/>
            <a:chExt cx="958891" cy="1409264"/>
          </a:xfrm>
        </p:grpSpPr>
        <p:sp>
          <p:nvSpPr>
            <p:cNvPr id="26" name="Textfeld 25"/>
            <p:cNvSpPr txBox="1"/>
            <p:nvPr/>
          </p:nvSpPr>
          <p:spPr>
            <a:xfrm>
              <a:off x="3590723" y="4524713"/>
              <a:ext cx="9588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1200"/>
              </a:lvl1pPr>
            </a:lstStyle>
            <a:p>
              <a:r>
                <a:rPr lang="fr-CH" smtClean="0"/>
                <a:t>Maintien</a:t>
              </a:r>
            </a:p>
            <a:p>
              <a:r>
                <a:rPr lang="fr-CH" smtClean="0"/>
                <a:t>abstinence</a:t>
              </a:r>
              <a:endParaRPr lang="fr-CH"/>
            </a:p>
          </p:txBody>
        </p:sp>
        <p:pic>
          <p:nvPicPr>
            <p:cNvPr id="27" name="Bild 26" descr="Untitled 8.gif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620168" y="3577114"/>
              <a:ext cx="900000" cy="900000"/>
            </a:xfrm>
            <a:prstGeom prst="rect">
              <a:avLst/>
            </a:prstGeom>
          </p:spPr>
        </p:pic>
      </p:grpSp>
      <p:sp>
        <p:nvSpPr>
          <p:cNvPr id="33" name="Textfeld 32"/>
          <p:cNvSpPr txBox="1"/>
          <p:nvPr/>
        </p:nvSpPr>
        <p:spPr>
          <a:xfrm>
            <a:off x="3214724" y="2207737"/>
            <a:ext cx="171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smtClean="0"/>
              <a:t>Objectif </a:t>
            </a:r>
          </a:p>
          <a:p>
            <a:pPr algn="ctr"/>
            <a:r>
              <a:rPr lang="fr-CH" b="1" smtClean="0"/>
              <a:t>thérapeutique</a:t>
            </a:r>
            <a:endParaRPr lang="fr-CH" b="1"/>
          </a:p>
        </p:txBody>
      </p:sp>
      <p:cxnSp>
        <p:nvCxnSpPr>
          <p:cNvPr id="9" name="Gerade Verbindung 8"/>
          <p:cNvCxnSpPr>
            <a:stCxn id="24" idx="3"/>
            <a:endCxn id="27" idx="1"/>
          </p:cNvCxnSpPr>
          <p:nvPr/>
        </p:nvCxnSpPr>
        <p:spPr>
          <a:xfrm>
            <a:off x="1993929" y="4027114"/>
            <a:ext cx="1585733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6351081" y="2218026"/>
            <a:ext cx="131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smtClean="0"/>
              <a:t>Outcomes</a:t>
            </a:r>
            <a:endParaRPr lang="fr-CH" b="1"/>
          </a:p>
        </p:txBody>
      </p:sp>
      <p:sp>
        <p:nvSpPr>
          <p:cNvPr id="39" name="Textfeld 38"/>
          <p:cNvSpPr txBox="1"/>
          <p:nvPr/>
        </p:nvSpPr>
        <p:spPr>
          <a:xfrm>
            <a:off x="6528370" y="3502140"/>
            <a:ext cx="958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sz="1200"/>
            </a:lvl1pPr>
          </a:lstStyle>
          <a:p>
            <a:r>
              <a:rPr lang="fr-CH" smtClean="0"/>
              <a:t>Abstinence</a:t>
            </a:r>
            <a:endParaRPr lang="fr-CH"/>
          </a:p>
        </p:txBody>
      </p:sp>
      <p:pic>
        <p:nvPicPr>
          <p:cNvPr id="41" name="Bild 40" descr="Untitled 8.gi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7815" y="2587358"/>
            <a:ext cx="900000" cy="900000"/>
          </a:xfrm>
          <a:prstGeom prst="rect">
            <a:avLst/>
          </a:prstGeom>
        </p:spPr>
      </p:pic>
      <p:grpSp>
        <p:nvGrpSpPr>
          <p:cNvPr id="8" name="Gruppierung 7"/>
          <p:cNvGrpSpPr/>
          <p:nvPr/>
        </p:nvGrpSpPr>
        <p:grpSpPr>
          <a:xfrm>
            <a:off x="6398025" y="4417965"/>
            <a:ext cx="1219580" cy="1387299"/>
            <a:chOff x="6398025" y="4417965"/>
            <a:chExt cx="1219580" cy="1387299"/>
          </a:xfrm>
        </p:grpSpPr>
        <p:sp>
          <p:nvSpPr>
            <p:cNvPr id="43" name="Textfeld 42"/>
            <p:cNvSpPr txBox="1"/>
            <p:nvPr/>
          </p:nvSpPr>
          <p:spPr>
            <a:xfrm>
              <a:off x="6398025" y="5343599"/>
              <a:ext cx="12195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1200"/>
              </a:lvl1pPr>
            </a:lstStyle>
            <a:p>
              <a:r>
                <a:rPr lang="fr-CH"/>
                <a:t>Consommation</a:t>
              </a:r>
            </a:p>
            <a:p>
              <a:r>
                <a:rPr lang="fr-CH"/>
                <a:t>contrôlée</a:t>
              </a:r>
            </a:p>
          </p:txBody>
        </p:sp>
        <p:pic>
          <p:nvPicPr>
            <p:cNvPr id="44" name="Bild 43" descr="Untitled 6.gif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57815" y="4417965"/>
              <a:ext cx="900000" cy="900000"/>
            </a:xfrm>
            <a:prstGeom prst="rect">
              <a:avLst/>
            </a:prstGeom>
          </p:spPr>
        </p:pic>
      </p:grpSp>
      <p:cxnSp>
        <p:nvCxnSpPr>
          <p:cNvPr id="17" name="Gerade Verbindung 16"/>
          <p:cNvCxnSpPr>
            <a:stCxn id="27" idx="3"/>
            <a:endCxn id="41" idx="1"/>
          </p:cNvCxnSpPr>
          <p:nvPr/>
        </p:nvCxnSpPr>
        <p:spPr>
          <a:xfrm flipV="1">
            <a:off x="4479662" y="3037358"/>
            <a:ext cx="2078153" cy="989756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>
            <a:stCxn id="27" idx="3"/>
            <a:endCxn id="44" idx="1"/>
          </p:cNvCxnSpPr>
          <p:nvPr/>
        </p:nvCxnSpPr>
        <p:spPr>
          <a:xfrm>
            <a:off x="4479662" y="4027114"/>
            <a:ext cx="2078153" cy="840851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feld 47"/>
          <p:cNvSpPr txBox="1"/>
          <p:nvPr/>
        </p:nvSpPr>
        <p:spPr>
          <a:xfrm>
            <a:off x="7542641" y="2898858"/>
            <a:ext cx="778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smtClean="0"/>
              <a:t>primaire</a:t>
            </a:r>
            <a:endParaRPr lang="fr-CH" sz="1200" i="1"/>
          </a:p>
        </p:txBody>
      </p:sp>
      <p:sp>
        <p:nvSpPr>
          <p:cNvPr id="49" name="Textfeld 48"/>
          <p:cNvSpPr txBox="1"/>
          <p:nvPr/>
        </p:nvSpPr>
        <p:spPr>
          <a:xfrm>
            <a:off x="7542641" y="4729465"/>
            <a:ext cx="975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smtClean="0"/>
              <a:t>secondaire</a:t>
            </a:r>
            <a:endParaRPr lang="fr-CH" sz="1200" i="1"/>
          </a:p>
        </p:txBody>
      </p:sp>
      <p:grpSp>
        <p:nvGrpSpPr>
          <p:cNvPr id="7" name="Gruppierung 6"/>
          <p:cNvGrpSpPr/>
          <p:nvPr/>
        </p:nvGrpSpPr>
        <p:grpSpPr>
          <a:xfrm>
            <a:off x="611560" y="3577114"/>
            <a:ext cx="1878339" cy="1386236"/>
            <a:chOff x="1695191" y="5136581"/>
            <a:chExt cx="1878339" cy="1386236"/>
          </a:xfrm>
        </p:grpSpPr>
        <p:pic>
          <p:nvPicPr>
            <p:cNvPr id="29" name="Bild 28"/>
            <p:cNvPicPr preferRelativeResize="0"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86708" y="5136581"/>
              <a:ext cx="900000" cy="900000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30" name="Textfeld 29"/>
            <p:cNvSpPr txBox="1"/>
            <p:nvPr/>
          </p:nvSpPr>
          <p:spPr>
            <a:xfrm>
              <a:off x="1695191" y="6061152"/>
              <a:ext cx="18783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200" smtClean="0"/>
                <a:t>Consommation</a:t>
              </a:r>
            </a:p>
            <a:p>
              <a:pPr algn="ctr"/>
              <a:r>
                <a:rPr lang="fr-CH" sz="1200" smtClean="0"/>
                <a:t>excessive/problématique</a:t>
              </a:r>
              <a:endParaRPr lang="fr-CH" sz="1200"/>
            </a:p>
          </p:txBody>
        </p:sp>
      </p:grpSp>
      <p:grpSp>
        <p:nvGrpSpPr>
          <p:cNvPr id="34" name="Gruppierung 33"/>
          <p:cNvGrpSpPr/>
          <p:nvPr/>
        </p:nvGrpSpPr>
        <p:grpSpPr>
          <a:xfrm>
            <a:off x="3419872" y="3573016"/>
            <a:ext cx="1219580" cy="1387299"/>
            <a:chOff x="6398025" y="4417965"/>
            <a:chExt cx="1219580" cy="1387299"/>
          </a:xfrm>
        </p:grpSpPr>
        <p:sp>
          <p:nvSpPr>
            <p:cNvPr id="36" name="Textfeld 35"/>
            <p:cNvSpPr txBox="1"/>
            <p:nvPr/>
          </p:nvSpPr>
          <p:spPr>
            <a:xfrm>
              <a:off x="6398025" y="5343599"/>
              <a:ext cx="12195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1200"/>
              </a:lvl1pPr>
            </a:lstStyle>
            <a:p>
              <a:r>
                <a:rPr lang="fr-CH"/>
                <a:t>Consommation</a:t>
              </a:r>
            </a:p>
            <a:p>
              <a:r>
                <a:rPr lang="fr-CH"/>
                <a:t>contrôlée</a:t>
              </a:r>
            </a:p>
          </p:txBody>
        </p:sp>
        <p:pic>
          <p:nvPicPr>
            <p:cNvPr id="37" name="Bild 36" descr="Untitled 6.gif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57815" y="4417965"/>
              <a:ext cx="900000" cy="900000"/>
            </a:xfrm>
            <a:prstGeom prst="rect">
              <a:avLst/>
            </a:prstGeom>
          </p:spPr>
        </p:pic>
      </p:grpSp>
      <p:sp>
        <p:nvSpPr>
          <p:cNvPr id="40" name="Textfeld 39"/>
          <p:cNvSpPr txBox="1"/>
          <p:nvPr/>
        </p:nvSpPr>
        <p:spPr>
          <a:xfrm>
            <a:off x="7542641" y="4729465"/>
            <a:ext cx="778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smtClean="0"/>
              <a:t>primaire</a:t>
            </a:r>
            <a:endParaRPr lang="fr-CH" sz="1200" i="1"/>
          </a:p>
        </p:txBody>
      </p:sp>
    </p:spTree>
    <p:extLst>
      <p:ext uri="{BB962C8B-B14F-4D97-AF65-F5344CB8AC3E}">
        <p14:creationId xmlns:p14="http://schemas.microsoft.com/office/powerpoint/2010/main" xmlns="" val="2013262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8" grpId="0"/>
      <p:bldP spid="49" grpId="0"/>
      <p:bldP spid="4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476672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sz="4400" noProof="0" smtClean="0">
                <a:ea typeface="+mj-ea"/>
              </a:rPr>
              <a:t>Outcomes</a:t>
            </a:r>
            <a:endParaRPr lang="fr-CH" sz="4400" noProof="0">
              <a:ea typeface="+mj-ea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83568" y="1898248"/>
            <a:ext cx="1584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smtClean="0"/>
              <a:t>Indicateurs de </a:t>
            </a:r>
            <a:r>
              <a:rPr lang="fr-CH" sz="1400" b="1" smtClean="0"/>
              <a:t>facteurs pré-consommation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707904" y="2113692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smtClean="0"/>
              <a:t>Indicateurs </a:t>
            </a:r>
            <a:r>
              <a:rPr lang="fr-CH" sz="1400" b="1" smtClean="0"/>
              <a:t>consommation</a:t>
            </a:r>
            <a:endParaRPr lang="fr-CH" sz="1400" b="1"/>
          </a:p>
        </p:txBody>
      </p:sp>
      <p:sp>
        <p:nvSpPr>
          <p:cNvPr id="8" name="Textfeld 7"/>
          <p:cNvSpPr txBox="1"/>
          <p:nvPr/>
        </p:nvSpPr>
        <p:spPr>
          <a:xfrm>
            <a:off x="7020272" y="1898248"/>
            <a:ext cx="15841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smtClean="0"/>
              <a:t>Indicateurs de </a:t>
            </a:r>
            <a:r>
              <a:rPr lang="fr-CH" sz="1400" b="1" smtClean="0"/>
              <a:t>facteurs post-consommation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807008" y="4306819"/>
            <a:ext cx="1337294" cy="774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16000" indent="-216000" eaLnBrk="1" hangingPunct="1">
              <a:lnSpc>
                <a:spcPct val="11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 i="0" baseline="0">
                <a:latin typeface="Univers Medium"/>
                <a:cs typeface="Univers Medium"/>
              </a:defRPr>
            </a:lvl1pPr>
            <a:lvl2pPr marL="432000" lvl="1" indent="-216000" eaLnBrk="1" hangingPunct="1">
              <a:lnSpc>
                <a:spcPct val="11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 i="0">
                <a:latin typeface="Univers Medium"/>
                <a:cs typeface="Univers Medium"/>
              </a:defRPr>
            </a:lvl2pPr>
            <a:lvl3pPr marL="648000" lvl="2" indent="-216000" eaLnBrk="1" hangingPunct="1">
              <a:lnSpc>
                <a:spcPct val="11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 i="0">
                <a:latin typeface="Univers Medium"/>
                <a:cs typeface="Univers Medium"/>
              </a:defRPr>
            </a:lvl3pPr>
            <a:lvl4pPr marL="864000" indent="-216000" eaLnBrk="1" hangingPunct="1"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 i="0">
                <a:latin typeface="Univers Medium"/>
                <a:cs typeface="Univers Medium"/>
              </a:defRPr>
            </a:lvl4pPr>
            <a:lvl5pPr marL="1080000" indent="-216000" eaLnBrk="1" hangingPunct="1"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 i="0">
                <a:latin typeface="Univers Medium"/>
                <a:cs typeface="Univers Medium"/>
              </a:defRPr>
            </a:lvl5pPr>
            <a:lvl6pPr marL="1097280" indent="-173736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+mn-lt"/>
                <a:ea typeface="+mn-ea"/>
              </a:defRPr>
            </a:lvl6pPr>
            <a:lvl7pPr marL="1353312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+mn-lt"/>
                <a:ea typeface="+mn-ea"/>
              </a:defRPr>
            </a:lvl7pPr>
            <a:lvl8pPr marL="1581912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+mn-lt"/>
                <a:ea typeface="+mn-ea"/>
              </a:defRPr>
            </a:lvl8pPr>
            <a:lvl9pPr marL="1792224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fr-CH" sz="1200"/>
              <a:t>craving</a:t>
            </a:r>
          </a:p>
          <a:p>
            <a:pPr>
              <a:lnSpc>
                <a:spcPct val="90000"/>
              </a:lnSpc>
            </a:pPr>
            <a:r>
              <a:rPr lang="fr-CH" sz="1200"/>
              <a:t>impulsivité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251" y="2728638"/>
            <a:ext cx="1144809" cy="12028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952" y="2728638"/>
            <a:ext cx="1303647" cy="12028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2" name="Textfeld 11"/>
          <p:cNvSpPr txBox="1"/>
          <p:nvPr/>
        </p:nvSpPr>
        <p:spPr>
          <a:xfrm>
            <a:off x="2627784" y="4306819"/>
            <a:ext cx="1946660" cy="2074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216000" indent="-216000" eaLnBrk="1" hangingPunct="1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200" b="0" i="0" baseline="0">
                <a:latin typeface="Univers Medium"/>
                <a:cs typeface="Univers Medium"/>
              </a:defRPr>
            </a:lvl1pPr>
            <a:lvl2pPr marL="432000" lvl="1" indent="-216000" eaLnBrk="1" hangingPunct="1">
              <a:lnSpc>
                <a:spcPct val="11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 i="0">
                <a:latin typeface="Univers Medium"/>
                <a:cs typeface="Univers Medium"/>
              </a:defRPr>
            </a:lvl2pPr>
            <a:lvl3pPr marL="648000" lvl="2" indent="-216000" eaLnBrk="1" hangingPunct="1">
              <a:lnSpc>
                <a:spcPct val="11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 i="0">
                <a:latin typeface="Univers Medium"/>
                <a:cs typeface="Univers Medium"/>
              </a:defRPr>
            </a:lvl3pPr>
            <a:lvl4pPr marL="864000" indent="-216000" eaLnBrk="1" hangingPunct="1"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 i="0">
                <a:latin typeface="Univers Medium"/>
                <a:cs typeface="Univers Medium"/>
              </a:defRPr>
            </a:lvl4pPr>
            <a:lvl5pPr marL="1080000" indent="-216000" eaLnBrk="1" hangingPunct="1"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 i="0">
                <a:latin typeface="Univers Medium"/>
                <a:cs typeface="Univers Medium"/>
              </a:defRPr>
            </a:lvl5pPr>
            <a:lvl6pPr marL="1097280" indent="-173736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+mn-lt"/>
                <a:ea typeface="+mn-ea"/>
              </a:defRPr>
            </a:lvl6pPr>
            <a:lvl7pPr marL="1353312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+mn-lt"/>
                <a:ea typeface="+mn-ea"/>
              </a:defRPr>
            </a:lvl7pPr>
            <a:lvl8pPr marL="1581912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+mn-lt"/>
                <a:ea typeface="+mn-ea"/>
              </a:defRPr>
            </a:lvl8pPr>
            <a:lvl9pPr marL="1792224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fr-CH" b="1" smtClean="0"/>
              <a:t>Consommation </a:t>
            </a:r>
            <a:r>
              <a:rPr lang="fr-CH" b="1"/>
              <a:t>excessive</a:t>
            </a:r>
          </a:p>
          <a:p>
            <a:r>
              <a:rPr lang="fr-CH" smtClean="0"/>
              <a:t>verres</a:t>
            </a:r>
            <a:r>
              <a:rPr lang="fr-CH"/>
              <a:t>/jour</a:t>
            </a:r>
          </a:p>
          <a:p>
            <a:r>
              <a:rPr lang="fr-CH" smtClean="0"/>
              <a:t>verres</a:t>
            </a:r>
            <a:r>
              <a:rPr lang="fr-CH"/>
              <a:t>/ jour conso</a:t>
            </a:r>
          </a:p>
          <a:p>
            <a:r>
              <a:rPr lang="fr-CH"/>
              <a:t>jours conso excéssive</a:t>
            </a:r>
          </a:p>
          <a:p>
            <a:r>
              <a:rPr lang="fr-CH"/>
              <a:t>latence premier jour conso excessive</a:t>
            </a:r>
          </a:p>
          <a:p>
            <a:r>
              <a:rPr lang="fr-CH" smtClean="0"/>
              <a:t>retour </a:t>
            </a:r>
            <a:r>
              <a:rPr lang="fr-CH"/>
              <a:t>à conso excessive</a:t>
            </a:r>
          </a:p>
          <a:p>
            <a:endParaRPr lang="fr-CH"/>
          </a:p>
          <a:p>
            <a:endParaRPr lang="fr-CH"/>
          </a:p>
        </p:txBody>
      </p:sp>
      <p:sp>
        <p:nvSpPr>
          <p:cNvPr id="14" name="Textfeld 13"/>
          <p:cNvSpPr txBox="1"/>
          <p:nvPr/>
        </p:nvSpPr>
        <p:spPr>
          <a:xfrm>
            <a:off x="4788024" y="4327901"/>
            <a:ext cx="187220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smtClean="0"/>
              <a:t>Abstinence</a:t>
            </a:r>
          </a:p>
          <a:p>
            <a:pPr marL="216000" indent="-2160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1200">
                <a:latin typeface="Univers Medium"/>
                <a:cs typeface="Univers Medium"/>
              </a:rPr>
              <a:t>latence permier verre</a:t>
            </a:r>
          </a:p>
          <a:p>
            <a:pPr marL="216000" indent="-2160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1200">
                <a:latin typeface="Univers Medium"/>
                <a:cs typeface="Univers Medium"/>
              </a:rPr>
              <a:t>abstinence cumulative</a:t>
            </a:r>
          </a:p>
          <a:p>
            <a:pPr marL="216000" indent="-2160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1200" smtClean="0">
                <a:latin typeface="Univers Medium"/>
                <a:cs typeface="Univers Medium"/>
              </a:rPr>
              <a:t>proportion </a:t>
            </a:r>
            <a:r>
              <a:rPr lang="fr-CH" sz="1200">
                <a:latin typeface="Univers Medium"/>
                <a:cs typeface="Univers Medium"/>
              </a:rPr>
              <a:t>patients abstinents durée étude</a:t>
            </a:r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949" y="2754783"/>
            <a:ext cx="1149086" cy="1150561"/>
          </a:xfrm>
          <a:prstGeom prst="rect">
            <a:avLst/>
          </a:prstGeom>
          <a:ln>
            <a:solidFill>
              <a:srgbClr val="7F7F7F"/>
            </a:solidFill>
          </a:ln>
        </p:spPr>
      </p:pic>
      <p:sp>
        <p:nvSpPr>
          <p:cNvPr id="17" name="Textfeld 16"/>
          <p:cNvSpPr txBox="1"/>
          <p:nvPr/>
        </p:nvSpPr>
        <p:spPr>
          <a:xfrm>
            <a:off x="6862520" y="4306819"/>
            <a:ext cx="18859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216000" indent="-216000" eaLnBrk="1" hangingPunct="1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200" b="0" i="0" baseline="0">
                <a:latin typeface="Univers Medium"/>
                <a:cs typeface="Univers Medium"/>
              </a:defRPr>
            </a:lvl1pPr>
            <a:lvl2pPr marL="432000" lvl="1" indent="-216000" eaLnBrk="1" hangingPunct="1">
              <a:lnSpc>
                <a:spcPct val="11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 i="0">
                <a:latin typeface="Univers Medium"/>
                <a:cs typeface="Univers Medium"/>
              </a:defRPr>
            </a:lvl2pPr>
            <a:lvl3pPr marL="648000" lvl="2" indent="-216000" eaLnBrk="1" hangingPunct="1">
              <a:lnSpc>
                <a:spcPct val="11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 i="0">
                <a:latin typeface="Univers Medium"/>
                <a:cs typeface="Univers Medium"/>
              </a:defRPr>
            </a:lvl3pPr>
            <a:lvl4pPr marL="864000" indent="-216000" eaLnBrk="1" hangingPunct="1"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 i="0">
                <a:latin typeface="Univers Medium"/>
                <a:cs typeface="Univers Medium"/>
              </a:defRPr>
            </a:lvl4pPr>
            <a:lvl5pPr marL="1080000" indent="-216000" eaLnBrk="1" hangingPunct="1"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b="0" i="0">
                <a:latin typeface="Univers Medium"/>
                <a:cs typeface="Univers Medium"/>
              </a:defRPr>
            </a:lvl5pPr>
            <a:lvl6pPr marL="1097280" indent="-173736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+mn-lt"/>
                <a:ea typeface="+mn-ea"/>
              </a:defRPr>
            </a:lvl6pPr>
            <a:lvl7pPr marL="1353312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+mn-lt"/>
                <a:ea typeface="+mn-ea"/>
              </a:defRPr>
            </a:lvl7pPr>
            <a:lvl8pPr marL="1581912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+mn-lt"/>
                <a:ea typeface="+mn-ea"/>
              </a:defRPr>
            </a:lvl8pPr>
            <a:lvl9pPr marL="1792224" indent="-164592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+mn-lt"/>
                <a:ea typeface="+mn-ea"/>
              </a:defRPr>
            </a:lvl9pPr>
          </a:lstStyle>
          <a:p>
            <a:r>
              <a:rPr lang="fr-CH"/>
              <a:t>transaminases</a:t>
            </a:r>
          </a:p>
          <a:p>
            <a:r>
              <a:rPr lang="fr-CH"/>
              <a:t>MCV</a:t>
            </a:r>
          </a:p>
          <a:p>
            <a:r>
              <a:rPr lang="fr-CH"/>
              <a:t>transferrine carboxy-déficiente (CDT)</a:t>
            </a:r>
          </a:p>
          <a:p>
            <a:endParaRPr lang="fr-CH"/>
          </a:p>
        </p:txBody>
      </p:sp>
      <p:cxnSp>
        <p:nvCxnSpPr>
          <p:cNvPr id="6" name="Gerade Verbindung 5"/>
          <p:cNvCxnSpPr>
            <a:stCxn id="9" idx="2"/>
            <a:endCxn id="10" idx="0"/>
          </p:cNvCxnSpPr>
          <p:nvPr/>
        </p:nvCxnSpPr>
        <p:spPr>
          <a:xfrm flipH="1">
            <a:off x="1475655" y="3931488"/>
            <a:ext cx="1" cy="375331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>
            <a:stCxn id="11" idx="2"/>
          </p:cNvCxnSpPr>
          <p:nvPr/>
        </p:nvCxnSpPr>
        <p:spPr>
          <a:xfrm flipH="1">
            <a:off x="3491880" y="3931488"/>
            <a:ext cx="1036896" cy="396413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>
            <a:stCxn id="11" idx="2"/>
            <a:endCxn id="14" idx="0"/>
          </p:cNvCxnSpPr>
          <p:nvPr/>
        </p:nvCxnSpPr>
        <p:spPr>
          <a:xfrm>
            <a:off x="4528776" y="3931488"/>
            <a:ext cx="1195352" cy="396413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>
            <a:stCxn id="15" idx="2"/>
            <a:endCxn id="17" idx="0"/>
          </p:cNvCxnSpPr>
          <p:nvPr/>
        </p:nvCxnSpPr>
        <p:spPr>
          <a:xfrm>
            <a:off x="7805492" y="3905344"/>
            <a:ext cx="0" cy="401475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/>
          <p:cNvCxnSpPr>
            <a:stCxn id="9" idx="3"/>
            <a:endCxn id="11" idx="1"/>
          </p:cNvCxnSpPr>
          <p:nvPr/>
        </p:nvCxnSpPr>
        <p:spPr>
          <a:xfrm>
            <a:off x="2048060" y="3330063"/>
            <a:ext cx="1828892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prstDash val="dashDot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>
            <a:stCxn id="11" idx="3"/>
            <a:endCxn id="15" idx="1"/>
          </p:cNvCxnSpPr>
          <p:nvPr/>
        </p:nvCxnSpPr>
        <p:spPr>
          <a:xfrm>
            <a:off x="5180599" y="3330063"/>
            <a:ext cx="2050350" cy="1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prstDash val="dashDot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189150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 build="p"/>
      <p:bldP spid="12" grpId="0" build="p"/>
      <p:bldP spid="14" grpId="0" build="p"/>
      <p:bldP spid="1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>
            <a:spLocks noGrp="1"/>
          </p:cNvSpPr>
          <p:nvPr>
            <p:ph type="title"/>
          </p:nvPr>
        </p:nvSpPr>
        <p:spPr>
          <a:xfrm>
            <a:off x="1466850" y="454822"/>
            <a:ext cx="742563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Etudes de pharmacothérapie classiques (</a:t>
            </a:r>
            <a:r>
              <a:rPr lang="fr-CH" i="1" noProof="0" smtClean="0">
                <a:ea typeface="+mj-ea"/>
              </a:rPr>
              <a:t>série 1</a:t>
            </a:r>
            <a:r>
              <a:rPr lang="fr-CH" noProof="0" smtClean="0">
                <a:ea typeface="+mj-ea"/>
              </a:rPr>
              <a:t>)</a:t>
            </a:r>
            <a:endParaRPr lang="fr-CH" noProof="0">
              <a:ea typeface="+mj-ea"/>
            </a:endParaRPr>
          </a:p>
        </p:txBody>
      </p:sp>
      <p:grpSp>
        <p:nvGrpSpPr>
          <p:cNvPr id="46" name="Gruppierung 45"/>
          <p:cNvGrpSpPr/>
          <p:nvPr/>
        </p:nvGrpSpPr>
        <p:grpSpPr>
          <a:xfrm>
            <a:off x="611560" y="2419054"/>
            <a:ext cx="1864738" cy="2382658"/>
            <a:chOff x="755576" y="2201898"/>
            <a:chExt cx="1864738" cy="2382658"/>
          </a:xfrm>
        </p:grpSpPr>
        <p:grpSp>
          <p:nvGrpSpPr>
            <p:cNvPr id="3" name="Gruppierung 2"/>
            <p:cNvGrpSpPr/>
            <p:nvPr/>
          </p:nvGrpSpPr>
          <p:grpSpPr>
            <a:xfrm>
              <a:off x="1208500" y="3359958"/>
              <a:ext cx="958891" cy="1224598"/>
              <a:chOff x="1208500" y="3359958"/>
              <a:chExt cx="958891" cy="1224598"/>
            </a:xfrm>
          </p:grpSpPr>
          <p:sp>
            <p:nvSpPr>
              <p:cNvPr id="23" name="Textfeld 22"/>
              <p:cNvSpPr txBox="1"/>
              <p:nvPr/>
            </p:nvSpPr>
            <p:spPr>
              <a:xfrm>
                <a:off x="1208500" y="4307557"/>
                <a:ext cx="9588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algn="ctr">
                  <a:defRPr sz="1200"/>
                </a:lvl1pPr>
              </a:lstStyle>
              <a:p>
                <a:r>
                  <a:rPr lang="fr-CH"/>
                  <a:t>Abstinence</a:t>
                </a:r>
              </a:p>
            </p:txBody>
          </p:sp>
          <p:pic>
            <p:nvPicPr>
              <p:cNvPr id="24" name="Bild 23" descr="Untitled 8.gif"/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237945" y="3359958"/>
                <a:ext cx="900000" cy="900000"/>
              </a:xfrm>
              <a:prstGeom prst="rect">
                <a:avLst/>
              </a:prstGeom>
            </p:spPr>
          </p:pic>
        </p:grpSp>
        <p:sp>
          <p:nvSpPr>
            <p:cNvPr id="2" name="Textfeld 1"/>
            <p:cNvSpPr txBox="1"/>
            <p:nvPr/>
          </p:nvSpPr>
          <p:spPr>
            <a:xfrm>
              <a:off x="755576" y="2201898"/>
              <a:ext cx="1864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b="1" smtClean="0"/>
                <a:t>Point de départ</a:t>
              </a:r>
              <a:endParaRPr lang="fr-CH" b="1"/>
            </a:p>
          </p:txBody>
        </p:sp>
      </p:grpSp>
      <p:grpSp>
        <p:nvGrpSpPr>
          <p:cNvPr id="47" name="Gruppierung 46"/>
          <p:cNvGrpSpPr/>
          <p:nvPr/>
        </p:nvGrpSpPr>
        <p:grpSpPr>
          <a:xfrm>
            <a:off x="1921921" y="2207737"/>
            <a:ext cx="3003691" cy="2778641"/>
            <a:chOff x="2065937" y="1990581"/>
            <a:chExt cx="3003691" cy="2778641"/>
          </a:xfrm>
        </p:grpSpPr>
        <p:grpSp>
          <p:nvGrpSpPr>
            <p:cNvPr id="4" name="Gruppierung 3"/>
            <p:cNvGrpSpPr/>
            <p:nvPr/>
          </p:nvGrpSpPr>
          <p:grpSpPr>
            <a:xfrm>
              <a:off x="3734739" y="3359958"/>
              <a:ext cx="958891" cy="1409264"/>
              <a:chOff x="3734739" y="3359958"/>
              <a:chExt cx="958891" cy="1409264"/>
            </a:xfrm>
          </p:grpSpPr>
          <p:sp>
            <p:nvSpPr>
              <p:cNvPr id="26" name="Textfeld 25"/>
              <p:cNvSpPr txBox="1"/>
              <p:nvPr/>
            </p:nvSpPr>
            <p:spPr>
              <a:xfrm>
                <a:off x="3734739" y="4307557"/>
                <a:ext cx="9588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algn="ctr">
                  <a:defRPr sz="1200"/>
                </a:lvl1pPr>
              </a:lstStyle>
              <a:p>
                <a:r>
                  <a:rPr lang="fr-CH" smtClean="0"/>
                  <a:t>Maintien</a:t>
                </a:r>
              </a:p>
              <a:p>
                <a:r>
                  <a:rPr lang="fr-CH" smtClean="0"/>
                  <a:t>abstinence</a:t>
                </a:r>
                <a:endParaRPr lang="fr-CH"/>
              </a:p>
            </p:txBody>
          </p:sp>
          <p:pic>
            <p:nvPicPr>
              <p:cNvPr id="27" name="Bild 26" descr="Untitled 8.gif"/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764184" y="3359958"/>
                <a:ext cx="900000" cy="900000"/>
              </a:xfrm>
              <a:prstGeom prst="rect">
                <a:avLst/>
              </a:prstGeom>
            </p:spPr>
          </p:pic>
        </p:grpSp>
        <p:sp>
          <p:nvSpPr>
            <p:cNvPr id="33" name="Textfeld 32"/>
            <p:cNvSpPr txBox="1"/>
            <p:nvPr/>
          </p:nvSpPr>
          <p:spPr>
            <a:xfrm>
              <a:off x="3358740" y="1990581"/>
              <a:ext cx="17108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b="1" smtClean="0"/>
                <a:t>Objectif </a:t>
              </a:r>
            </a:p>
            <a:p>
              <a:pPr algn="ctr"/>
              <a:r>
                <a:rPr lang="fr-CH" b="1" smtClean="0"/>
                <a:t>thérapeutique</a:t>
              </a:r>
              <a:endParaRPr lang="fr-CH" b="1"/>
            </a:p>
          </p:txBody>
        </p:sp>
        <p:cxnSp>
          <p:nvCxnSpPr>
            <p:cNvPr id="9" name="Gerade Verbindung 8"/>
            <p:cNvCxnSpPr>
              <a:stCxn id="24" idx="3"/>
              <a:endCxn id="27" idx="1"/>
            </p:cNvCxnSpPr>
            <p:nvPr/>
          </p:nvCxnSpPr>
          <p:spPr>
            <a:xfrm>
              <a:off x="2065937" y="3809958"/>
              <a:ext cx="1698247" cy="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uppierung 49"/>
          <p:cNvGrpSpPr/>
          <p:nvPr/>
        </p:nvGrpSpPr>
        <p:grpSpPr>
          <a:xfrm>
            <a:off x="4520168" y="2218026"/>
            <a:ext cx="3998057" cy="3587238"/>
            <a:chOff x="4664184" y="2000870"/>
            <a:chExt cx="3998057" cy="3587238"/>
          </a:xfrm>
        </p:grpSpPr>
        <p:sp>
          <p:nvSpPr>
            <p:cNvPr id="35" name="Textfeld 34"/>
            <p:cNvSpPr txBox="1"/>
            <p:nvPr/>
          </p:nvSpPr>
          <p:spPr>
            <a:xfrm>
              <a:off x="6495097" y="2000870"/>
              <a:ext cx="1313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b="1" smtClean="0"/>
                <a:t>Outcomes</a:t>
              </a:r>
              <a:endParaRPr lang="fr-CH" b="1"/>
            </a:p>
          </p:txBody>
        </p:sp>
        <p:grpSp>
          <p:nvGrpSpPr>
            <p:cNvPr id="5" name="Gruppierung 4"/>
            <p:cNvGrpSpPr/>
            <p:nvPr/>
          </p:nvGrpSpPr>
          <p:grpSpPr>
            <a:xfrm>
              <a:off x="6672386" y="2370202"/>
              <a:ext cx="958891" cy="1376447"/>
              <a:chOff x="6672386" y="2370202"/>
              <a:chExt cx="958891" cy="1376447"/>
            </a:xfrm>
          </p:grpSpPr>
          <p:sp>
            <p:nvSpPr>
              <p:cNvPr id="39" name="Textfeld 38"/>
              <p:cNvSpPr txBox="1"/>
              <p:nvPr/>
            </p:nvSpPr>
            <p:spPr>
              <a:xfrm>
                <a:off x="6672386" y="3284984"/>
                <a:ext cx="9588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algn="ctr">
                  <a:defRPr sz="1200"/>
                </a:lvl1pPr>
              </a:lstStyle>
              <a:p>
                <a:r>
                  <a:rPr lang="fr-CH" smtClean="0"/>
                  <a:t>Maintien</a:t>
                </a:r>
              </a:p>
              <a:p>
                <a:r>
                  <a:rPr lang="fr-CH" smtClean="0"/>
                  <a:t>abstinence</a:t>
                </a:r>
                <a:endParaRPr lang="fr-CH"/>
              </a:p>
            </p:txBody>
          </p:sp>
          <p:pic>
            <p:nvPicPr>
              <p:cNvPr id="41" name="Bild 40" descr="Untitled 8.gif"/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701831" y="2370202"/>
                <a:ext cx="900000" cy="900000"/>
              </a:xfrm>
              <a:prstGeom prst="rect">
                <a:avLst/>
              </a:prstGeom>
            </p:spPr>
          </p:pic>
        </p:grpSp>
        <p:grpSp>
          <p:nvGrpSpPr>
            <p:cNvPr id="6" name="Gruppierung 5"/>
            <p:cNvGrpSpPr/>
            <p:nvPr/>
          </p:nvGrpSpPr>
          <p:grpSpPr>
            <a:xfrm>
              <a:off x="6542041" y="4200809"/>
              <a:ext cx="1219580" cy="1387299"/>
              <a:chOff x="6542041" y="4200809"/>
              <a:chExt cx="1219580" cy="1387299"/>
            </a:xfrm>
          </p:grpSpPr>
          <p:sp>
            <p:nvSpPr>
              <p:cNvPr id="43" name="Textfeld 42"/>
              <p:cNvSpPr txBox="1"/>
              <p:nvPr/>
            </p:nvSpPr>
            <p:spPr>
              <a:xfrm>
                <a:off x="6542041" y="5126443"/>
                <a:ext cx="12195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algn="ctr">
                  <a:defRPr sz="1200"/>
                </a:lvl1pPr>
              </a:lstStyle>
              <a:p>
                <a:r>
                  <a:rPr lang="fr-CH"/>
                  <a:t>Consommation</a:t>
                </a:r>
              </a:p>
              <a:p>
                <a:r>
                  <a:rPr lang="fr-CH"/>
                  <a:t>contrôlée</a:t>
                </a:r>
              </a:p>
            </p:txBody>
          </p:sp>
          <p:pic>
            <p:nvPicPr>
              <p:cNvPr id="44" name="Bild 43" descr="Untitled 6.gif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701831" y="4200809"/>
                <a:ext cx="900000" cy="900000"/>
              </a:xfrm>
              <a:prstGeom prst="rect">
                <a:avLst/>
              </a:prstGeom>
            </p:spPr>
          </p:pic>
        </p:grpSp>
        <p:cxnSp>
          <p:nvCxnSpPr>
            <p:cNvPr id="17" name="Gerade Verbindung 16"/>
            <p:cNvCxnSpPr>
              <a:stCxn id="27" idx="3"/>
              <a:endCxn id="41" idx="1"/>
            </p:cNvCxnSpPr>
            <p:nvPr/>
          </p:nvCxnSpPr>
          <p:spPr>
            <a:xfrm flipV="1">
              <a:off x="4664184" y="2820202"/>
              <a:ext cx="2037647" cy="989756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>
              <a:stCxn id="27" idx="3"/>
              <a:endCxn id="44" idx="1"/>
            </p:cNvCxnSpPr>
            <p:nvPr/>
          </p:nvCxnSpPr>
          <p:spPr>
            <a:xfrm>
              <a:off x="4664184" y="3809958"/>
              <a:ext cx="2037647" cy="840851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feld 47"/>
            <p:cNvSpPr txBox="1"/>
            <p:nvPr/>
          </p:nvSpPr>
          <p:spPr>
            <a:xfrm>
              <a:off x="7686657" y="2681702"/>
              <a:ext cx="7785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i="1" smtClean="0"/>
                <a:t>primaire</a:t>
              </a:r>
              <a:endParaRPr lang="fr-CH" sz="1200" i="1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7686657" y="4512309"/>
              <a:ext cx="975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i="1" smtClean="0"/>
                <a:t>secondaire</a:t>
              </a:r>
              <a:endParaRPr lang="fr-CH" sz="1200" i="1"/>
            </a:p>
          </p:txBody>
        </p:sp>
      </p:grpSp>
    </p:spTree>
    <p:extLst>
      <p:ext uri="{BB962C8B-B14F-4D97-AF65-F5344CB8AC3E}">
        <p14:creationId xmlns:p14="http://schemas.microsoft.com/office/powerpoint/2010/main" xmlns="" val="3046112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sz="4800" noProof="0" smtClean="0">
                <a:ea typeface="+mj-ea"/>
              </a:rPr>
              <a:t>Topiramate</a:t>
            </a:r>
            <a:endParaRPr lang="fr-CH" sz="4800" noProof="0"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10972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Blodgett et al., 2014</a:t>
            </a:r>
            <a:endParaRPr lang="fr-CH" sz="80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622353"/>
            <a:ext cx="4635333" cy="476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9375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Topiramate</a:t>
            </a:r>
            <a:endParaRPr lang="fr-CH" noProof="0"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10972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Blodgett et al., 2014</a:t>
            </a:r>
            <a:endParaRPr lang="fr-CH" sz="80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573963"/>
            <a:ext cx="4132546" cy="421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2633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sz="half" idx="2"/>
          </p:nvPr>
        </p:nvSpPr>
        <p:spPr>
          <a:xfrm>
            <a:off x="1466850" y="2009229"/>
            <a:ext cx="6673850" cy="4156075"/>
          </a:xfrm>
        </p:spPr>
        <p:txBody>
          <a:bodyPr/>
          <a:lstStyle/>
          <a:p>
            <a:pPr marL="215900" indent="-215900">
              <a:lnSpc>
                <a:spcPct val="130000"/>
              </a:lnSpc>
            </a:pPr>
            <a:r>
              <a:rPr lang="fr-CH" sz="2000" noProof="0" smtClean="0">
                <a:latin typeface="Univers Medium" pitchFamily="-84" charset="0"/>
                <a:cs typeface="Arial" pitchFamily="34" charset="0"/>
              </a:rPr>
              <a:t>4.2 Milliards en 2010</a:t>
            </a:r>
          </a:p>
          <a:p>
            <a:pPr marL="431900" lvl="1" indent="-215900">
              <a:lnSpc>
                <a:spcPct val="130000"/>
              </a:lnSpc>
            </a:pPr>
            <a:r>
              <a:rPr lang="fr-CH" sz="2000" noProof="0" smtClean="0">
                <a:latin typeface="Univers Medium" pitchFamily="-84" charset="0"/>
                <a:cs typeface="Arial" pitchFamily="34" charset="0"/>
              </a:rPr>
              <a:t>0.7% du PIB annuel</a:t>
            </a:r>
          </a:p>
          <a:p>
            <a:pPr marL="431900" lvl="1" indent="-215900">
              <a:lnSpc>
                <a:spcPct val="130000"/>
              </a:lnSpc>
            </a:pPr>
            <a:r>
              <a:rPr lang="fr-CH" sz="2000" noProof="0" smtClean="0">
                <a:latin typeface="Univers Medium" pitchFamily="-84" charset="0"/>
                <a:cs typeface="Arial" pitchFamily="34" charset="0"/>
              </a:rPr>
              <a:t>630 CHF par personne/an</a:t>
            </a:r>
          </a:p>
          <a:p>
            <a:pPr marL="431900" lvl="1" indent="-215900">
              <a:lnSpc>
                <a:spcPct val="130000"/>
              </a:lnSpc>
            </a:pPr>
            <a:endParaRPr lang="fr-CH" sz="2000" noProof="0">
              <a:latin typeface="Univers Medium" pitchFamily="-84" charset="0"/>
              <a:cs typeface="Arial" pitchFamily="34" charset="0"/>
            </a:endParaRPr>
          </a:p>
          <a:p>
            <a:pPr marL="431900" lvl="1" indent="-215900">
              <a:lnSpc>
                <a:spcPct val="130000"/>
              </a:lnSpc>
            </a:pPr>
            <a:r>
              <a:rPr lang="fr-CH" sz="2000" noProof="0" smtClean="0">
                <a:latin typeface="Univers Medium" pitchFamily="-84" charset="0"/>
                <a:cs typeface="Arial" pitchFamily="34" charset="0"/>
              </a:rPr>
              <a:t>Pertes de productivité 79%</a:t>
            </a:r>
          </a:p>
          <a:p>
            <a:pPr marL="431900" lvl="1" indent="-215900">
              <a:lnSpc>
                <a:spcPct val="130000"/>
              </a:lnSpc>
            </a:pPr>
            <a:r>
              <a:rPr lang="fr-CH" sz="2000" noProof="0" smtClean="0">
                <a:latin typeface="Univers Medium" pitchFamily="-84" charset="0"/>
                <a:cs typeface="Arial" pitchFamily="34" charset="0"/>
              </a:rPr>
              <a:t>Coûts directs pour secteur santé 15% (613 Millions)</a:t>
            </a:r>
          </a:p>
          <a:p>
            <a:pPr marL="431900" lvl="1" indent="-215900">
              <a:lnSpc>
                <a:spcPct val="130000"/>
              </a:lnSpc>
            </a:pPr>
            <a:r>
              <a:rPr lang="fr-CH" sz="2000" noProof="0" smtClean="0">
                <a:latin typeface="Univers Medium" pitchFamily="-84" charset="0"/>
                <a:cs typeface="Arial" pitchFamily="34" charset="0"/>
              </a:rPr>
              <a:t>Justice penale 6% (215 Millions)</a:t>
            </a:r>
          </a:p>
          <a:p>
            <a:pPr marL="431900" lvl="1" indent="-215900">
              <a:lnSpc>
                <a:spcPct val="130000"/>
              </a:lnSpc>
            </a:pPr>
            <a:endParaRPr lang="fr-CH" sz="2000" noProof="0" smtClean="0">
              <a:latin typeface="Univers Medium" pitchFamily="-8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sz="4000" noProof="0" smtClean="0">
                <a:ea typeface="+mj-ea"/>
              </a:rPr>
              <a:t>Coûts liés à l’alcool en CH</a:t>
            </a:r>
            <a:endParaRPr lang="fr-CH" sz="4000" noProof="0"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10571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Fischer et al., 2014</a:t>
            </a:r>
            <a:endParaRPr lang="fr-CH" sz="800"/>
          </a:p>
        </p:txBody>
      </p:sp>
    </p:spTree>
    <p:extLst>
      <p:ext uri="{BB962C8B-B14F-4D97-AF65-F5344CB8AC3E}">
        <p14:creationId xmlns:p14="http://schemas.microsoft.com/office/powerpoint/2010/main" xmlns="" val="1539375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Topiramate</a:t>
            </a:r>
            <a:endParaRPr lang="fr-CH" noProof="0"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10972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Blodgett et al., 2014</a:t>
            </a:r>
            <a:endParaRPr lang="fr-CH" sz="8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0" y="1773238"/>
            <a:ext cx="4019550" cy="413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2633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Topiramate</a:t>
            </a:r>
            <a:endParaRPr lang="fr-CH" noProof="0"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10972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Blodgett et al., 2014</a:t>
            </a:r>
            <a:endParaRPr lang="fr-CH" sz="80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773238"/>
            <a:ext cx="3713559" cy="381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2633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7209606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Résumé efficacité pharmacothérapies</a:t>
            </a:r>
            <a:endParaRPr lang="fr-CH" noProof="0">
              <a:ea typeface="+mj-ea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81162" y="2236222"/>
            <a:ext cx="1326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mtClean="0"/>
              <a:t>Topiramate</a:t>
            </a:r>
            <a:endParaRPr lang="fr-CH"/>
          </a:p>
        </p:txBody>
      </p:sp>
      <p:sp>
        <p:nvSpPr>
          <p:cNvPr id="5" name="Textfeld 4"/>
          <p:cNvSpPr txBox="1"/>
          <p:nvPr/>
        </p:nvSpPr>
        <p:spPr>
          <a:xfrm>
            <a:off x="251520" y="3156338"/>
            <a:ext cx="400110" cy="70471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smtClean="0"/>
              <a:t>objectif</a:t>
            </a:r>
            <a:endParaRPr lang="fr-CH" sz="1400" i="1"/>
          </a:p>
        </p:txBody>
      </p:sp>
      <p:sp>
        <p:nvSpPr>
          <p:cNvPr id="8" name="Textfeld 7"/>
          <p:cNvSpPr txBox="1"/>
          <p:nvPr/>
        </p:nvSpPr>
        <p:spPr>
          <a:xfrm>
            <a:off x="251520" y="4821419"/>
            <a:ext cx="400110" cy="82445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smtClean="0"/>
              <a:t>outcome</a:t>
            </a:r>
            <a:endParaRPr lang="fr-CH" sz="1400" i="1"/>
          </a:p>
        </p:txBody>
      </p:sp>
      <p:sp>
        <p:nvSpPr>
          <p:cNvPr id="7" name="Oval 6"/>
          <p:cNvSpPr/>
          <p:nvPr/>
        </p:nvSpPr>
        <p:spPr>
          <a:xfrm>
            <a:off x="899592" y="3029416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smtClean="0">
                <a:solidFill>
                  <a:schemeClr val="tx1"/>
                </a:solidFill>
              </a:rPr>
              <a:t>Abst</a:t>
            </a:r>
            <a:endParaRPr lang="fr-CH" sz="1200">
              <a:solidFill>
                <a:schemeClr val="tx1"/>
              </a:solidFill>
            </a:endParaRPr>
          </a:p>
        </p:txBody>
      </p:sp>
      <p:grpSp>
        <p:nvGrpSpPr>
          <p:cNvPr id="2" name="Gruppierung 1"/>
          <p:cNvGrpSpPr/>
          <p:nvPr/>
        </p:nvGrpSpPr>
        <p:grpSpPr>
          <a:xfrm>
            <a:off x="683568" y="3717032"/>
            <a:ext cx="576064" cy="2175067"/>
            <a:chOff x="683568" y="3717032"/>
            <a:chExt cx="576064" cy="2175067"/>
          </a:xfrm>
        </p:grpSpPr>
        <p:sp>
          <p:nvSpPr>
            <p:cNvPr id="9" name="Oval 8"/>
            <p:cNvSpPr/>
            <p:nvPr/>
          </p:nvSpPr>
          <p:spPr>
            <a:xfrm>
              <a:off x="755576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mtClean="0"/>
                <a:t>+</a:t>
              </a:r>
              <a:endParaRPr lang="fr-CH"/>
            </a:p>
          </p:txBody>
        </p:sp>
        <p:cxnSp>
          <p:nvCxnSpPr>
            <p:cNvPr id="19" name="Gerade Verbindung 18"/>
            <p:cNvCxnSpPr>
              <a:stCxn id="7" idx="4"/>
              <a:endCxn id="9" idx="0"/>
            </p:cNvCxnSpPr>
            <p:nvPr/>
          </p:nvCxnSpPr>
          <p:spPr>
            <a:xfrm flipH="1">
              <a:off x="971600" y="3717032"/>
              <a:ext cx="288032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/>
            <p:cNvSpPr txBox="1"/>
            <p:nvPr/>
          </p:nvSpPr>
          <p:spPr>
            <a:xfrm>
              <a:off x="683568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smtClean="0"/>
                <a:t>Abst</a:t>
              </a:r>
              <a:endParaRPr lang="fr-CH" sz="1000"/>
            </a:p>
          </p:txBody>
        </p:sp>
      </p:grpSp>
      <p:grpSp>
        <p:nvGrpSpPr>
          <p:cNvPr id="6" name="Gruppierung 5"/>
          <p:cNvGrpSpPr/>
          <p:nvPr/>
        </p:nvGrpSpPr>
        <p:grpSpPr>
          <a:xfrm>
            <a:off x="1043608" y="3717032"/>
            <a:ext cx="917848" cy="2175067"/>
            <a:chOff x="1043608" y="3717032"/>
            <a:chExt cx="917848" cy="2175067"/>
          </a:xfrm>
        </p:grpSpPr>
        <p:sp>
          <p:nvSpPr>
            <p:cNvPr id="12" name="Oval 11"/>
            <p:cNvSpPr/>
            <p:nvPr/>
          </p:nvSpPr>
          <p:spPr>
            <a:xfrm>
              <a:off x="1331640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mtClean="0"/>
                <a:t>+</a:t>
              </a:r>
              <a:endParaRPr lang="fr-CH"/>
            </a:p>
          </p:txBody>
        </p:sp>
        <p:cxnSp>
          <p:nvCxnSpPr>
            <p:cNvPr id="21" name="Gerade Verbindung 20"/>
            <p:cNvCxnSpPr>
              <a:stCxn id="7" idx="4"/>
              <a:endCxn id="12" idx="0"/>
            </p:cNvCxnSpPr>
            <p:nvPr/>
          </p:nvCxnSpPr>
          <p:spPr>
            <a:xfrm>
              <a:off x="1259632" y="3717032"/>
              <a:ext cx="288032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hteck 25"/>
            <p:cNvSpPr/>
            <p:nvPr/>
          </p:nvSpPr>
          <p:spPr>
            <a:xfrm>
              <a:off x="1043608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smtClean="0"/>
                <a:t>↓ cons</a:t>
              </a:r>
              <a:endParaRPr lang="fr-CH" sz="1000"/>
            </a:p>
          </p:txBody>
        </p:sp>
      </p:grpSp>
    </p:spTree>
    <p:extLst>
      <p:ext uri="{BB962C8B-B14F-4D97-AF65-F5344CB8AC3E}">
        <p14:creationId xmlns:p14="http://schemas.microsoft.com/office/powerpoint/2010/main" xmlns="" val="3866988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Naltrexone pour abstinence</a:t>
            </a:r>
            <a:endParaRPr lang="fr-CH" noProof="0">
              <a:ea typeface="+mj-ea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845" y="1773238"/>
            <a:ext cx="5177751" cy="4027140"/>
          </a:xfrm>
          <a:prstGeom prst="rect">
            <a:avLst/>
          </a:prstGeom>
        </p:spPr>
      </p:pic>
      <p:sp>
        <p:nvSpPr>
          <p:cNvPr id="7" name="ZoneTexte 4"/>
          <p:cNvSpPr txBox="1"/>
          <p:nvPr/>
        </p:nvSpPr>
        <p:spPr>
          <a:xfrm>
            <a:off x="827584" y="6488668"/>
            <a:ext cx="10172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Maisel et al., 2012</a:t>
            </a:r>
            <a:endParaRPr lang="fr-CH" sz="800"/>
          </a:p>
        </p:txBody>
      </p:sp>
    </p:spTree>
    <p:extLst>
      <p:ext uri="{BB962C8B-B14F-4D97-AF65-F5344CB8AC3E}">
        <p14:creationId xmlns:p14="http://schemas.microsoft.com/office/powerpoint/2010/main" xmlns="" val="1539375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Naltrexone</a:t>
            </a:r>
            <a:br>
              <a:rPr lang="fr-CH" noProof="0" smtClean="0">
                <a:ea typeface="+mj-ea"/>
              </a:rPr>
            </a:br>
            <a:r>
              <a:rPr lang="fr-CH" noProof="0" smtClean="0">
                <a:ea typeface="+mj-ea"/>
              </a:rPr>
              <a:t>Retour vers tout type de conso</a:t>
            </a:r>
            <a:endParaRPr lang="fr-CH" noProof="0"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971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Jonas et a., 2014</a:t>
            </a:r>
            <a:endParaRPr lang="fr-CH" sz="800"/>
          </a:p>
        </p:txBody>
      </p:sp>
      <p:grpSp>
        <p:nvGrpSpPr>
          <p:cNvPr id="5" name="Gruppierung 4"/>
          <p:cNvGrpSpPr/>
          <p:nvPr/>
        </p:nvGrpSpPr>
        <p:grpSpPr>
          <a:xfrm>
            <a:off x="860722" y="1916832"/>
            <a:ext cx="7560840" cy="3960018"/>
            <a:chOff x="1403648" y="2204864"/>
            <a:chExt cx="6178252" cy="3528392"/>
          </a:xfrm>
        </p:grpSpPr>
        <p:pic>
          <p:nvPicPr>
            <p:cNvPr id="2" name="Bild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9400" y="2204864"/>
              <a:ext cx="6032500" cy="457200"/>
            </a:xfrm>
            <a:prstGeom prst="rect">
              <a:avLst/>
            </a:prstGeom>
          </p:spPr>
        </p:pic>
        <p:pic>
          <p:nvPicPr>
            <p:cNvPr id="4" name="Bild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3648" y="2735896"/>
              <a:ext cx="6099430" cy="2997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0289058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7425630" cy="135860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Naltrexone</a:t>
            </a:r>
            <a:br>
              <a:rPr lang="fr-CH" noProof="0" smtClean="0">
                <a:ea typeface="+mj-ea"/>
              </a:rPr>
            </a:br>
            <a:r>
              <a:rPr lang="fr-CH" noProof="0" smtClean="0">
                <a:ea typeface="+mj-ea"/>
              </a:rPr>
              <a:t>Retour vers consommation excéssive</a:t>
            </a:r>
            <a:endParaRPr lang="fr-CH" noProof="0"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971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Jonas et a., 2014</a:t>
            </a:r>
            <a:endParaRPr lang="fr-CH" sz="800"/>
          </a:p>
        </p:txBody>
      </p:sp>
      <p:grpSp>
        <p:nvGrpSpPr>
          <p:cNvPr id="2" name="Gruppierung 1"/>
          <p:cNvGrpSpPr/>
          <p:nvPr/>
        </p:nvGrpSpPr>
        <p:grpSpPr>
          <a:xfrm>
            <a:off x="1043608" y="1988840"/>
            <a:ext cx="6768752" cy="4032448"/>
            <a:chOff x="1475656" y="2169096"/>
            <a:chExt cx="5976664" cy="3642568"/>
          </a:xfrm>
        </p:grpSpPr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6820" y="2662064"/>
              <a:ext cx="5905500" cy="3149600"/>
            </a:xfrm>
            <a:prstGeom prst="rect">
              <a:avLst/>
            </a:prstGeom>
          </p:spPr>
        </p:pic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5656" y="2169096"/>
              <a:ext cx="5969000" cy="469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056808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7209606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Naltrexone: consommation excessive</a:t>
            </a:r>
            <a:endParaRPr lang="fr-CH" noProof="0">
              <a:ea typeface="+mj-ea"/>
            </a:endParaRPr>
          </a:p>
        </p:txBody>
      </p:sp>
      <p:sp>
        <p:nvSpPr>
          <p:cNvPr id="7" name="ZoneTexte 4"/>
          <p:cNvSpPr txBox="1"/>
          <p:nvPr/>
        </p:nvSpPr>
        <p:spPr>
          <a:xfrm>
            <a:off x="827584" y="6488668"/>
            <a:ext cx="10172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Maisel et al., 2012</a:t>
            </a:r>
            <a:endParaRPr lang="fr-CH" sz="80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062677"/>
            <a:ext cx="4752528" cy="407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9375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7209606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Résumé efficacité pharmacothérapies</a:t>
            </a:r>
            <a:endParaRPr lang="fr-CH" noProof="0">
              <a:ea typeface="+mj-ea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62904" y="2617167"/>
            <a:ext cx="107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/>
              <a:t>Topiramate</a:t>
            </a:r>
            <a:endParaRPr lang="fr-CH" sz="1400"/>
          </a:p>
        </p:txBody>
      </p:sp>
      <p:sp>
        <p:nvSpPr>
          <p:cNvPr id="5" name="Textfeld 4"/>
          <p:cNvSpPr txBox="1"/>
          <p:nvPr/>
        </p:nvSpPr>
        <p:spPr>
          <a:xfrm>
            <a:off x="251520" y="3156338"/>
            <a:ext cx="400110" cy="70471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smtClean="0"/>
              <a:t>objectif</a:t>
            </a:r>
            <a:endParaRPr lang="fr-CH" sz="1400" i="1"/>
          </a:p>
        </p:txBody>
      </p:sp>
      <p:sp>
        <p:nvSpPr>
          <p:cNvPr id="8" name="Textfeld 7"/>
          <p:cNvSpPr txBox="1"/>
          <p:nvPr/>
        </p:nvSpPr>
        <p:spPr>
          <a:xfrm>
            <a:off x="251520" y="4821419"/>
            <a:ext cx="400110" cy="82445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smtClean="0"/>
              <a:t>outcome</a:t>
            </a:r>
            <a:endParaRPr lang="fr-CH" sz="1400" i="1"/>
          </a:p>
        </p:txBody>
      </p:sp>
      <p:sp>
        <p:nvSpPr>
          <p:cNvPr id="7" name="Oval 6"/>
          <p:cNvSpPr/>
          <p:nvPr/>
        </p:nvSpPr>
        <p:spPr>
          <a:xfrm>
            <a:off x="899592" y="3029416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smtClean="0">
                <a:solidFill>
                  <a:schemeClr val="tx1"/>
                </a:solidFill>
              </a:rPr>
              <a:t>Abst</a:t>
            </a:r>
            <a:endParaRPr lang="fr-CH" sz="120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55576" y="5157192"/>
            <a:ext cx="432048" cy="4320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mtClean="0"/>
              <a:t>+</a:t>
            </a:r>
            <a:endParaRPr lang="fr-CH"/>
          </a:p>
        </p:txBody>
      </p:sp>
      <p:cxnSp>
        <p:nvCxnSpPr>
          <p:cNvPr id="19" name="Gerade Verbindung 18"/>
          <p:cNvCxnSpPr>
            <a:stCxn id="7" idx="4"/>
            <a:endCxn id="9" idx="0"/>
          </p:cNvCxnSpPr>
          <p:nvPr/>
        </p:nvCxnSpPr>
        <p:spPr>
          <a:xfrm flipH="1">
            <a:off x="971600" y="3717032"/>
            <a:ext cx="288032" cy="144016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83568" y="5645878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smtClean="0"/>
              <a:t>Abst</a:t>
            </a:r>
            <a:endParaRPr lang="fr-CH" sz="1000"/>
          </a:p>
        </p:txBody>
      </p:sp>
      <p:sp>
        <p:nvSpPr>
          <p:cNvPr id="12" name="Oval 11"/>
          <p:cNvSpPr/>
          <p:nvPr/>
        </p:nvSpPr>
        <p:spPr>
          <a:xfrm>
            <a:off x="1331640" y="5157192"/>
            <a:ext cx="432048" cy="4320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mtClean="0"/>
              <a:t>+</a:t>
            </a:r>
            <a:endParaRPr lang="fr-CH"/>
          </a:p>
        </p:txBody>
      </p:sp>
      <p:cxnSp>
        <p:nvCxnSpPr>
          <p:cNvPr id="21" name="Gerade Verbindung 20"/>
          <p:cNvCxnSpPr>
            <a:stCxn id="7" idx="4"/>
            <a:endCxn id="12" idx="0"/>
          </p:cNvCxnSpPr>
          <p:nvPr/>
        </p:nvCxnSpPr>
        <p:spPr>
          <a:xfrm>
            <a:off x="1259632" y="3717032"/>
            <a:ext cx="288032" cy="144016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1043608" y="5645878"/>
            <a:ext cx="917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smtClean="0"/>
              <a:t>↓ cons</a:t>
            </a:r>
            <a:endParaRPr lang="fr-CH" sz="1000"/>
          </a:p>
        </p:txBody>
      </p:sp>
      <p:sp>
        <p:nvSpPr>
          <p:cNvPr id="15" name="Textfeld 14"/>
          <p:cNvSpPr txBox="1"/>
          <p:nvPr/>
        </p:nvSpPr>
        <p:spPr>
          <a:xfrm>
            <a:off x="2123728" y="2617167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/>
              <a:t>Naltrexone</a:t>
            </a:r>
            <a:endParaRPr lang="fr-CH" sz="1400"/>
          </a:p>
        </p:txBody>
      </p:sp>
      <p:sp>
        <p:nvSpPr>
          <p:cNvPr id="16" name="Oval 15"/>
          <p:cNvSpPr/>
          <p:nvPr/>
        </p:nvSpPr>
        <p:spPr>
          <a:xfrm>
            <a:off x="2337270" y="3029416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smtClean="0">
                <a:solidFill>
                  <a:schemeClr val="tx1"/>
                </a:solidFill>
              </a:rPr>
              <a:t>Abst</a:t>
            </a:r>
            <a:endParaRPr lang="fr-CH" sz="1200">
              <a:solidFill>
                <a:schemeClr val="tx1"/>
              </a:solidFill>
            </a:endParaRPr>
          </a:p>
        </p:txBody>
      </p:sp>
      <p:grpSp>
        <p:nvGrpSpPr>
          <p:cNvPr id="13" name="Gruppierung 12"/>
          <p:cNvGrpSpPr/>
          <p:nvPr/>
        </p:nvGrpSpPr>
        <p:grpSpPr>
          <a:xfrm>
            <a:off x="2100509" y="3717032"/>
            <a:ext cx="596801" cy="2175067"/>
            <a:chOff x="2100509" y="3717032"/>
            <a:chExt cx="596801" cy="2175067"/>
          </a:xfrm>
        </p:grpSpPr>
        <p:sp>
          <p:nvSpPr>
            <p:cNvPr id="18" name="Oval 17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mtClean="0"/>
                <a:t>+</a:t>
              </a:r>
              <a:endParaRPr lang="fr-CH"/>
            </a:p>
          </p:txBody>
        </p:sp>
        <p:cxnSp>
          <p:nvCxnSpPr>
            <p:cNvPr id="20" name="Gerade Verbindung 19"/>
            <p:cNvCxnSpPr>
              <a:stCxn id="16" idx="4"/>
              <a:endCxn id="18" idx="0"/>
            </p:cNvCxnSpPr>
            <p:nvPr/>
          </p:nvCxnSpPr>
          <p:spPr>
            <a:xfrm flipH="1">
              <a:off x="2388541" y="3717032"/>
              <a:ext cx="308769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smtClean="0"/>
                <a:t>Abst</a:t>
              </a:r>
              <a:endParaRPr lang="fr-CH" sz="1000"/>
            </a:p>
          </p:txBody>
        </p:sp>
      </p:grpSp>
      <p:grpSp>
        <p:nvGrpSpPr>
          <p:cNvPr id="14" name="Gruppierung 13"/>
          <p:cNvGrpSpPr/>
          <p:nvPr/>
        </p:nvGrpSpPr>
        <p:grpSpPr>
          <a:xfrm>
            <a:off x="2547156" y="3717032"/>
            <a:ext cx="917848" cy="2175067"/>
            <a:chOff x="2547156" y="3717032"/>
            <a:chExt cx="917848" cy="2175067"/>
          </a:xfrm>
        </p:grpSpPr>
        <p:sp>
          <p:nvSpPr>
            <p:cNvPr id="25" name="Oval 24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mtClean="0"/>
                <a:t>+</a:t>
              </a:r>
              <a:endParaRPr lang="fr-CH"/>
            </a:p>
          </p:txBody>
        </p:sp>
        <p:cxnSp>
          <p:nvCxnSpPr>
            <p:cNvPr id="27" name="Gerade Verbindung 26"/>
            <p:cNvCxnSpPr>
              <a:stCxn id="16" idx="4"/>
              <a:endCxn id="25" idx="0"/>
            </p:cNvCxnSpPr>
            <p:nvPr/>
          </p:nvCxnSpPr>
          <p:spPr>
            <a:xfrm>
              <a:off x="2697310" y="3717032"/>
              <a:ext cx="308770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hteck 27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smtClean="0"/>
                <a:t>↓ cons</a:t>
              </a:r>
              <a:endParaRPr lang="fr-CH" sz="1000"/>
            </a:p>
          </p:txBody>
        </p:sp>
      </p:grpSp>
    </p:spTree>
    <p:extLst>
      <p:ext uri="{BB962C8B-B14F-4D97-AF65-F5344CB8AC3E}">
        <p14:creationId xmlns:p14="http://schemas.microsoft.com/office/powerpoint/2010/main" xmlns="" val="12211542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Acamprosate pour abstinence</a:t>
            </a:r>
            <a:endParaRPr lang="fr-CH" noProof="0">
              <a:ea typeface="+mj-ea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27584" y="6488668"/>
            <a:ext cx="1069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Maisel et al., 2012x</a:t>
            </a:r>
            <a:endParaRPr lang="fr-CH" sz="80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51" y="2628900"/>
            <a:ext cx="7821537" cy="26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9375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Acamprosate</a:t>
            </a:r>
            <a:br>
              <a:rPr lang="fr-CH" noProof="0" smtClean="0">
                <a:ea typeface="+mj-ea"/>
              </a:rPr>
            </a:br>
            <a:r>
              <a:rPr lang="fr-CH" noProof="0" smtClean="0">
                <a:ea typeface="+mj-ea"/>
              </a:rPr>
              <a:t>Retour vers tout type de conso</a:t>
            </a:r>
            <a:endParaRPr lang="fr-CH" noProof="0"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971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Jonas et a., 2014</a:t>
            </a:r>
            <a:endParaRPr lang="fr-CH" sz="80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14" y="2276872"/>
            <a:ext cx="7708717" cy="344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0484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Box 60"/>
          <p:cNvSpPr txBox="1">
            <a:spLocks noChangeArrowheads="1"/>
          </p:cNvSpPr>
          <p:nvPr/>
        </p:nvSpPr>
        <p:spPr bwMode="auto">
          <a:xfrm>
            <a:off x="827584" y="357166"/>
            <a:ext cx="4465637" cy="1569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eaLnBrk="1" hangingPunct="1">
              <a:defRPr sz="3200" b="1" spc="200">
                <a:solidFill>
                  <a:srgbClr val="468BB5"/>
                </a:solidFill>
                <a:latin typeface="Arial Narrow" pitchFamily="34" charset="0"/>
                <a:cs typeface="+mj-cs"/>
              </a:defRPr>
            </a:lvl1pPr>
            <a:lvl2pPr eaLnBrk="1" hangingPunct="1">
              <a:defRPr sz="3200" b="1">
                <a:latin typeface="Arial Narrow" pitchFamily="34" charset="0"/>
              </a:defRPr>
            </a:lvl2pPr>
            <a:lvl3pPr eaLnBrk="1" hangingPunct="1">
              <a:defRPr sz="3200" b="1">
                <a:latin typeface="Arial Narrow" pitchFamily="34" charset="0"/>
              </a:defRPr>
            </a:lvl3pPr>
            <a:lvl4pPr eaLnBrk="1" hangingPunct="1">
              <a:defRPr sz="3200" b="1">
                <a:latin typeface="Arial Narrow" pitchFamily="34" charset="0"/>
              </a:defRPr>
            </a:lvl4pPr>
            <a:lvl5pPr eaLnBrk="1" hangingPunct="1">
              <a:defRPr sz="3200" b="1">
                <a:latin typeface="Arial Narrow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 b="1">
                <a:latin typeface="Arial Narrow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 b="1">
                <a:latin typeface="Arial Narrow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 b="1">
                <a:latin typeface="Arial Narrow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 b="1">
                <a:latin typeface="Arial Narrow" pitchFamily="34" charset="0"/>
              </a:defRPr>
            </a:lvl9pPr>
          </a:lstStyle>
          <a:p>
            <a:r>
              <a:rPr lang="fr-CH" dirty="0"/>
              <a:t>Prévalence</a:t>
            </a:r>
          </a:p>
          <a:p>
            <a:r>
              <a:rPr lang="fr-CH" dirty="0"/>
              <a:t>Troubles</a:t>
            </a:r>
          </a:p>
          <a:p>
            <a:endParaRPr lang="fr-CH" sz="1400" b="0" i="1" dirty="0" smtClean="0">
              <a:solidFill>
                <a:srgbClr val="7F7F7F"/>
              </a:solidFill>
            </a:endParaRPr>
          </a:p>
          <a:p>
            <a:r>
              <a:rPr lang="fr-CH" sz="1400" b="0" i="1" dirty="0" smtClean="0">
                <a:solidFill>
                  <a:srgbClr val="7F7F7F"/>
                </a:solidFill>
              </a:rPr>
              <a:t>Étude </a:t>
            </a:r>
            <a:r>
              <a:rPr lang="fr-CH" sz="1400" b="0" i="1" dirty="0">
                <a:solidFill>
                  <a:srgbClr val="7F7F7F"/>
                </a:solidFill>
              </a:rPr>
              <a:t>NCS </a:t>
            </a:r>
          </a:p>
        </p:txBody>
      </p:sp>
      <p:pic>
        <p:nvPicPr>
          <p:cNvPr id="825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-71414"/>
            <a:ext cx="43412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366561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5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dirty="0" smtClean="0">
                <a:ea typeface="+mj-ea"/>
              </a:rPr>
              <a:t>Acamprosate : maitien abstinence</a:t>
            </a:r>
            <a:br>
              <a:rPr lang="fr-CH" noProof="0" dirty="0" smtClean="0">
                <a:ea typeface="+mj-ea"/>
              </a:rPr>
            </a:br>
            <a:r>
              <a:rPr lang="fr-CH" sz="1800" i="1" noProof="0" dirty="0" smtClean="0">
                <a:solidFill>
                  <a:schemeClr val="bg1">
                    <a:lumMod val="50000"/>
                  </a:schemeClr>
                </a:solidFill>
                <a:ea typeface="+mj-ea"/>
              </a:rPr>
              <a:t>vs Placébo</a:t>
            </a:r>
            <a:endParaRPr lang="fr-CH" sz="1800" i="1" noProof="0" dirty="0">
              <a:solidFill>
                <a:schemeClr val="bg1">
                  <a:lumMod val="50000"/>
                </a:schemeClr>
              </a:solidFill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10515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Rösner et al., 2010</a:t>
            </a:r>
            <a:endParaRPr lang="fr-CH" sz="80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761" y="1916832"/>
            <a:ext cx="555490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9375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CH" noProof="0" dirty="0" smtClean="0">
                <a:ea typeface="+mj-ea"/>
              </a:rPr>
              <a:t>Acamprosate : durée abstinence</a:t>
            </a:r>
            <a:br>
              <a:rPr lang="fr-CH" noProof="0" dirty="0" smtClean="0">
                <a:ea typeface="+mj-ea"/>
              </a:rPr>
            </a:br>
            <a:r>
              <a:rPr lang="fr-CH" noProof="0" dirty="0" smtClean="0">
                <a:ea typeface="+mj-ea"/>
              </a:rPr>
              <a:t>cumulative</a:t>
            </a:r>
            <a:br>
              <a:rPr lang="fr-CH" noProof="0" dirty="0" smtClean="0">
                <a:ea typeface="+mj-ea"/>
              </a:rPr>
            </a:br>
            <a:r>
              <a:rPr lang="fr-CH" sz="1800" i="1" noProof="0" dirty="0">
                <a:solidFill>
                  <a:schemeClr val="bg1">
                    <a:lumMod val="50000"/>
                  </a:schemeClr>
                </a:solidFill>
                <a:ea typeface="+mj-ea"/>
              </a:rPr>
              <a:t>vs Placébo</a:t>
            </a: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10515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Rösner et al., 2010</a:t>
            </a:r>
            <a:endParaRPr lang="fr-CH" sz="80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196230"/>
            <a:ext cx="6605798" cy="349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6693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CH" noProof="0" dirty="0" smtClean="0">
                <a:ea typeface="+mj-ea"/>
              </a:rPr>
              <a:t>Acamprosate : maintien abstinence</a:t>
            </a:r>
            <a:br>
              <a:rPr lang="fr-CH" noProof="0" dirty="0" smtClean="0">
                <a:ea typeface="+mj-ea"/>
              </a:rPr>
            </a:br>
            <a:r>
              <a:rPr lang="fr-CH" sz="1800" i="1" noProof="0" dirty="0" smtClean="0">
                <a:solidFill>
                  <a:schemeClr val="bg1">
                    <a:lumMod val="50000"/>
                  </a:schemeClr>
                </a:solidFill>
                <a:ea typeface="+mj-ea"/>
              </a:rPr>
              <a:t>vs Naltréxone</a:t>
            </a:r>
            <a:endParaRPr lang="fr-CH" sz="1800" i="1" noProof="0" dirty="0">
              <a:solidFill>
                <a:schemeClr val="bg1">
                  <a:lumMod val="50000"/>
                </a:schemeClr>
              </a:solidFill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10515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Rösner et al., 2010</a:t>
            </a:r>
            <a:endParaRPr lang="fr-CH" sz="80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43200"/>
            <a:ext cx="8608708" cy="21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6995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Acamprosat: durée abstinence</a:t>
            </a:r>
            <a:br>
              <a:rPr lang="fr-CH" noProof="0" smtClean="0">
                <a:ea typeface="+mj-ea"/>
              </a:rPr>
            </a:br>
            <a:r>
              <a:rPr lang="fr-CH" noProof="0" smtClean="0">
                <a:ea typeface="+mj-ea"/>
              </a:rPr>
              <a:t>cumulative</a:t>
            </a:r>
            <a:br>
              <a:rPr lang="fr-CH" noProof="0" smtClean="0">
                <a:ea typeface="+mj-ea"/>
              </a:rPr>
            </a:br>
            <a:r>
              <a:rPr lang="fr-CH" sz="1800" i="1" noProof="0" smtClean="0">
                <a:solidFill>
                  <a:schemeClr val="bg1">
                    <a:lumMod val="50000"/>
                  </a:schemeClr>
                </a:solidFill>
                <a:ea typeface="+mj-ea"/>
              </a:rPr>
              <a:t>vs Naltréxone</a:t>
            </a:r>
            <a:endParaRPr lang="fr-CH" sz="1800" i="1" noProof="0">
              <a:solidFill>
                <a:schemeClr val="bg1">
                  <a:lumMod val="50000"/>
                </a:schemeClr>
              </a:solidFill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10515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Rösner et al., 2010</a:t>
            </a:r>
            <a:endParaRPr lang="fr-CH" sz="8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57" y="2768600"/>
            <a:ext cx="8426293" cy="20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54450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Acamprosate contre consommation excessive</a:t>
            </a:r>
            <a:endParaRPr lang="fr-CH" noProof="0">
              <a:ea typeface="+mj-ea"/>
            </a:endParaRPr>
          </a:p>
        </p:txBody>
      </p:sp>
      <p:sp>
        <p:nvSpPr>
          <p:cNvPr id="7" name="ZoneTexte 4"/>
          <p:cNvSpPr txBox="1"/>
          <p:nvPr/>
        </p:nvSpPr>
        <p:spPr>
          <a:xfrm>
            <a:off x="827584" y="6488668"/>
            <a:ext cx="10172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Maisel et al., 2012</a:t>
            </a:r>
            <a:endParaRPr lang="fr-CH" sz="8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88" y="3036885"/>
            <a:ext cx="8144432" cy="125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2765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49" y="630238"/>
            <a:ext cx="7201053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dirty="0" smtClean="0">
                <a:ea typeface="+mj-ea"/>
              </a:rPr>
              <a:t>Acamprosate</a:t>
            </a:r>
            <a:br>
              <a:rPr lang="fr-CH" noProof="0" dirty="0" smtClean="0">
                <a:ea typeface="+mj-ea"/>
              </a:rPr>
            </a:br>
            <a:r>
              <a:rPr lang="fr-CH" noProof="0" dirty="0" smtClean="0">
                <a:ea typeface="+mj-ea"/>
              </a:rPr>
              <a:t>Retour vers consommation excéssive</a:t>
            </a:r>
            <a:endParaRPr lang="fr-CH" noProof="0" dirty="0"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971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Jonas et a., 2014</a:t>
            </a:r>
            <a:endParaRPr lang="fr-CH" sz="8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15" y="2641600"/>
            <a:ext cx="8222388" cy="215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2432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7209606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Résumé efficacité pharmacothérapies</a:t>
            </a:r>
            <a:endParaRPr lang="fr-CH" noProof="0">
              <a:ea typeface="+mj-ea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55576" y="2706812"/>
            <a:ext cx="107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Topiramate</a:t>
            </a:r>
            <a:endParaRPr lang="fr-CH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251520" y="3156338"/>
            <a:ext cx="400110" cy="70471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dirty="0" smtClean="0"/>
              <a:t>objectif</a:t>
            </a:r>
            <a:endParaRPr lang="fr-CH" sz="1400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251520" y="4821419"/>
            <a:ext cx="400110" cy="82445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dirty="0" smtClean="0"/>
              <a:t>outcome</a:t>
            </a:r>
            <a:endParaRPr lang="fr-CH" sz="1400" i="1" dirty="0"/>
          </a:p>
        </p:txBody>
      </p:sp>
      <p:sp>
        <p:nvSpPr>
          <p:cNvPr id="7" name="Oval 6"/>
          <p:cNvSpPr/>
          <p:nvPr/>
        </p:nvSpPr>
        <p:spPr>
          <a:xfrm>
            <a:off x="899592" y="3029416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55576" y="5157192"/>
            <a:ext cx="432048" cy="4320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+</a:t>
            </a:r>
            <a:endParaRPr lang="fr-CH" dirty="0"/>
          </a:p>
        </p:txBody>
      </p:sp>
      <p:cxnSp>
        <p:nvCxnSpPr>
          <p:cNvPr id="19" name="Gerade Verbindung 18"/>
          <p:cNvCxnSpPr>
            <a:stCxn id="7" idx="4"/>
            <a:endCxn id="9" idx="0"/>
          </p:cNvCxnSpPr>
          <p:nvPr/>
        </p:nvCxnSpPr>
        <p:spPr>
          <a:xfrm flipH="1">
            <a:off x="971600" y="3717032"/>
            <a:ext cx="288032" cy="144016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83568" y="5645878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smtClean="0"/>
              <a:t>Abst</a:t>
            </a:r>
            <a:endParaRPr lang="fr-CH" sz="1000" dirty="0"/>
          </a:p>
        </p:txBody>
      </p:sp>
      <p:sp>
        <p:nvSpPr>
          <p:cNvPr id="12" name="Oval 11"/>
          <p:cNvSpPr/>
          <p:nvPr/>
        </p:nvSpPr>
        <p:spPr>
          <a:xfrm>
            <a:off x="1331640" y="5157192"/>
            <a:ext cx="432048" cy="4320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+</a:t>
            </a:r>
            <a:endParaRPr lang="fr-CH" dirty="0"/>
          </a:p>
        </p:txBody>
      </p:sp>
      <p:cxnSp>
        <p:nvCxnSpPr>
          <p:cNvPr id="21" name="Gerade Verbindung 20"/>
          <p:cNvCxnSpPr>
            <a:stCxn id="7" idx="4"/>
            <a:endCxn id="12" idx="0"/>
          </p:cNvCxnSpPr>
          <p:nvPr/>
        </p:nvCxnSpPr>
        <p:spPr>
          <a:xfrm>
            <a:off x="1259632" y="3717032"/>
            <a:ext cx="288032" cy="144016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1043608" y="5645878"/>
            <a:ext cx="917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smtClean="0"/>
              <a:t>↓ cons</a:t>
            </a:r>
            <a:endParaRPr lang="fr-CH" sz="1000" dirty="0"/>
          </a:p>
        </p:txBody>
      </p:sp>
      <p:sp>
        <p:nvSpPr>
          <p:cNvPr id="15" name="Textfeld 14"/>
          <p:cNvSpPr txBox="1"/>
          <p:nvPr/>
        </p:nvSpPr>
        <p:spPr>
          <a:xfrm>
            <a:off x="2150956" y="2706812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Naltrexone</a:t>
            </a:r>
            <a:endParaRPr lang="fr-CH" sz="1400" dirty="0"/>
          </a:p>
        </p:txBody>
      </p:sp>
      <p:sp>
        <p:nvSpPr>
          <p:cNvPr id="16" name="Oval 15"/>
          <p:cNvSpPr/>
          <p:nvPr/>
        </p:nvSpPr>
        <p:spPr>
          <a:xfrm>
            <a:off x="2337270" y="3029416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13" name="Gruppierung 12"/>
          <p:cNvGrpSpPr/>
          <p:nvPr/>
        </p:nvGrpSpPr>
        <p:grpSpPr>
          <a:xfrm>
            <a:off x="2100509" y="3717032"/>
            <a:ext cx="596801" cy="2175067"/>
            <a:chOff x="2100509" y="3717032"/>
            <a:chExt cx="596801" cy="2175067"/>
          </a:xfrm>
        </p:grpSpPr>
        <p:sp>
          <p:nvSpPr>
            <p:cNvPr id="18" name="Oval 17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20" name="Gerade Verbindung 19"/>
            <p:cNvCxnSpPr>
              <a:stCxn id="16" idx="4"/>
              <a:endCxn id="18" idx="0"/>
            </p:cNvCxnSpPr>
            <p:nvPr/>
          </p:nvCxnSpPr>
          <p:spPr>
            <a:xfrm flipH="1">
              <a:off x="2388541" y="3717032"/>
              <a:ext cx="308769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Abst</a:t>
              </a:r>
              <a:endParaRPr lang="fr-CH" sz="1000" dirty="0"/>
            </a:p>
          </p:txBody>
        </p:sp>
      </p:grpSp>
      <p:grpSp>
        <p:nvGrpSpPr>
          <p:cNvPr id="14" name="Gruppierung 13"/>
          <p:cNvGrpSpPr/>
          <p:nvPr/>
        </p:nvGrpSpPr>
        <p:grpSpPr>
          <a:xfrm>
            <a:off x="2547156" y="3717032"/>
            <a:ext cx="917848" cy="2175067"/>
            <a:chOff x="2547156" y="3717032"/>
            <a:chExt cx="917848" cy="2175067"/>
          </a:xfrm>
        </p:grpSpPr>
        <p:sp>
          <p:nvSpPr>
            <p:cNvPr id="25" name="Oval 24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27" name="Gerade Verbindung 26"/>
            <p:cNvCxnSpPr>
              <a:stCxn id="16" idx="4"/>
              <a:endCxn id="25" idx="0"/>
            </p:cNvCxnSpPr>
            <p:nvPr/>
          </p:nvCxnSpPr>
          <p:spPr>
            <a:xfrm>
              <a:off x="2697310" y="3717032"/>
              <a:ext cx="308770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hteck 27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24" name="Oval 23"/>
          <p:cNvSpPr/>
          <p:nvPr/>
        </p:nvSpPr>
        <p:spPr>
          <a:xfrm>
            <a:off x="3800649" y="3014589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29" name="Gruppierung 28"/>
          <p:cNvGrpSpPr/>
          <p:nvPr/>
        </p:nvGrpSpPr>
        <p:grpSpPr>
          <a:xfrm>
            <a:off x="3563888" y="3702205"/>
            <a:ext cx="596801" cy="2175067"/>
            <a:chOff x="2100509" y="3717032"/>
            <a:chExt cx="596801" cy="2175067"/>
          </a:xfrm>
        </p:grpSpPr>
        <p:sp>
          <p:nvSpPr>
            <p:cNvPr id="30" name="Oval 29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31" name="Gerade Verbindung 30"/>
            <p:cNvCxnSpPr>
              <a:stCxn id="24" idx="4"/>
              <a:endCxn id="30" idx="0"/>
            </p:cNvCxnSpPr>
            <p:nvPr/>
          </p:nvCxnSpPr>
          <p:spPr>
            <a:xfrm flipH="1">
              <a:off x="2388541" y="3717032"/>
              <a:ext cx="308769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Abst</a:t>
              </a:r>
              <a:endParaRPr lang="fr-CH" sz="1000" dirty="0"/>
            </a:p>
          </p:txBody>
        </p:sp>
      </p:grpSp>
      <p:grpSp>
        <p:nvGrpSpPr>
          <p:cNvPr id="33" name="Gruppierung 32"/>
          <p:cNvGrpSpPr/>
          <p:nvPr/>
        </p:nvGrpSpPr>
        <p:grpSpPr>
          <a:xfrm>
            <a:off x="4010535" y="3702205"/>
            <a:ext cx="917848" cy="2175067"/>
            <a:chOff x="2547156" y="3717032"/>
            <a:chExt cx="917848" cy="2175067"/>
          </a:xfrm>
        </p:grpSpPr>
        <p:sp>
          <p:nvSpPr>
            <p:cNvPr id="34" name="Oval 33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-</a:t>
              </a:r>
              <a:endParaRPr lang="fr-CH" dirty="0"/>
            </a:p>
          </p:txBody>
        </p:sp>
        <p:cxnSp>
          <p:nvCxnSpPr>
            <p:cNvPr id="35" name="Gerade Verbindung 34"/>
            <p:cNvCxnSpPr>
              <a:stCxn id="24" idx="4"/>
              <a:endCxn id="34" idx="0"/>
            </p:cNvCxnSpPr>
            <p:nvPr/>
          </p:nvCxnSpPr>
          <p:spPr>
            <a:xfrm>
              <a:off x="2697310" y="3717032"/>
              <a:ext cx="308770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hteck 35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3545602" y="2706812"/>
            <a:ext cx="1242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Acamprosate</a:t>
            </a:r>
            <a:endParaRPr lang="fr-CH" sz="1400" dirty="0"/>
          </a:p>
        </p:txBody>
      </p:sp>
    </p:spTree>
    <p:extLst>
      <p:ext uri="{BB962C8B-B14F-4D97-AF65-F5344CB8AC3E}">
        <p14:creationId xmlns:p14="http://schemas.microsoft.com/office/powerpoint/2010/main" xmlns="" val="1894156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Disulfiram</a:t>
            </a:r>
            <a:br>
              <a:rPr lang="fr-CH" noProof="0" smtClean="0">
                <a:ea typeface="+mj-ea"/>
              </a:rPr>
            </a:br>
            <a:r>
              <a:rPr lang="fr-CH" noProof="0" smtClean="0">
                <a:ea typeface="+mj-ea"/>
              </a:rPr>
              <a:t>Retour vers tout type de conso</a:t>
            </a:r>
            <a:endParaRPr lang="fr-CH" noProof="0"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971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Jonas et a., 2014</a:t>
            </a:r>
            <a:endParaRPr lang="fr-CH" sz="800" dirty="0"/>
          </a:p>
        </p:txBody>
      </p:sp>
      <p:grpSp>
        <p:nvGrpSpPr>
          <p:cNvPr id="4" name="Gruppierung 3"/>
          <p:cNvGrpSpPr/>
          <p:nvPr/>
        </p:nvGrpSpPr>
        <p:grpSpPr>
          <a:xfrm>
            <a:off x="1259632" y="2564904"/>
            <a:ext cx="7056784" cy="2088232"/>
            <a:chOff x="1547664" y="2204864"/>
            <a:chExt cx="6034236" cy="1071364"/>
          </a:xfrm>
        </p:grpSpPr>
        <p:pic>
          <p:nvPicPr>
            <p:cNvPr id="2" name="Bild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9400" y="2204864"/>
              <a:ext cx="6032500" cy="457200"/>
            </a:xfrm>
            <a:prstGeom prst="rect">
              <a:avLst/>
            </a:prstGeom>
          </p:spPr>
        </p:pic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664" y="2780928"/>
              <a:ext cx="5918200" cy="49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0713557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7209606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Résumé efficacité pharmacothérapies</a:t>
            </a:r>
            <a:endParaRPr lang="fr-CH" noProof="0">
              <a:ea typeface="+mj-ea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55576" y="2706812"/>
            <a:ext cx="107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Topiramate</a:t>
            </a:r>
            <a:endParaRPr lang="fr-CH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251520" y="3156338"/>
            <a:ext cx="400110" cy="70471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dirty="0" smtClean="0"/>
              <a:t>objectif</a:t>
            </a:r>
            <a:endParaRPr lang="fr-CH" sz="1400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251520" y="4821419"/>
            <a:ext cx="400110" cy="82445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dirty="0" smtClean="0"/>
              <a:t>outcome</a:t>
            </a:r>
            <a:endParaRPr lang="fr-CH" sz="1400" i="1" dirty="0"/>
          </a:p>
        </p:txBody>
      </p:sp>
      <p:sp>
        <p:nvSpPr>
          <p:cNvPr id="7" name="Oval 6"/>
          <p:cNvSpPr/>
          <p:nvPr/>
        </p:nvSpPr>
        <p:spPr>
          <a:xfrm>
            <a:off x="899592" y="3029416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55576" y="5157192"/>
            <a:ext cx="432048" cy="4320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+</a:t>
            </a:r>
            <a:endParaRPr lang="fr-CH" dirty="0"/>
          </a:p>
        </p:txBody>
      </p:sp>
      <p:cxnSp>
        <p:nvCxnSpPr>
          <p:cNvPr id="19" name="Gerade Verbindung 18"/>
          <p:cNvCxnSpPr>
            <a:stCxn id="7" idx="4"/>
            <a:endCxn id="9" idx="0"/>
          </p:cNvCxnSpPr>
          <p:nvPr/>
        </p:nvCxnSpPr>
        <p:spPr>
          <a:xfrm flipH="1">
            <a:off x="971600" y="3717032"/>
            <a:ext cx="288032" cy="144016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83568" y="5645878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smtClean="0"/>
              <a:t>Abst</a:t>
            </a:r>
            <a:endParaRPr lang="fr-CH" sz="1000" dirty="0"/>
          </a:p>
        </p:txBody>
      </p:sp>
      <p:sp>
        <p:nvSpPr>
          <p:cNvPr id="12" name="Oval 11"/>
          <p:cNvSpPr/>
          <p:nvPr/>
        </p:nvSpPr>
        <p:spPr>
          <a:xfrm>
            <a:off x="1331640" y="5157192"/>
            <a:ext cx="432048" cy="4320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+</a:t>
            </a:r>
            <a:endParaRPr lang="fr-CH" dirty="0"/>
          </a:p>
        </p:txBody>
      </p:sp>
      <p:cxnSp>
        <p:nvCxnSpPr>
          <p:cNvPr id="21" name="Gerade Verbindung 20"/>
          <p:cNvCxnSpPr>
            <a:stCxn id="7" idx="4"/>
            <a:endCxn id="12" idx="0"/>
          </p:cNvCxnSpPr>
          <p:nvPr/>
        </p:nvCxnSpPr>
        <p:spPr>
          <a:xfrm>
            <a:off x="1259632" y="3717032"/>
            <a:ext cx="288032" cy="144016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1043608" y="5645878"/>
            <a:ext cx="917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smtClean="0"/>
              <a:t>↓ cons</a:t>
            </a:r>
            <a:endParaRPr lang="fr-CH" sz="1000" dirty="0"/>
          </a:p>
        </p:txBody>
      </p:sp>
      <p:sp>
        <p:nvSpPr>
          <p:cNvPr id="15" name="Textfeld 14"/>
          <p:cNvSpPr txBox="1"/>
          <p:nvPr/>
        </p:nvSpPr>
        <p:spPr>
          <a:xfrm>
            <a:off x="1958151" y="2706812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Naltrexone</a:t>
            </a:r>
            <a:endParaRPr lang="fr-CH" sz="1400" dirty="0"/>
          </a:p>
        </p:txBody>
      </p:sp>
      <p:sp>
        <p:nvSpPr>
          <p:cNvPr id="16" name="Oval 15"/>
          <p:cNvSpPr/>
          <p:nvPr/>
        </p:nvSpPr>
        <p:spPr>
          <a:xfrm>
            <a:off x="2144465" y="3029416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13" name="Gruppierung 12"/>
          <p:cNvGrpSpPr/>
          <p:nvPr/>
        </p:nvGrpSpPr>
        <p:grpSpPr>
          <a:xfrm>
            <a:off x="1907704" y="3717032"/>
            <a:ext cx="596801" cy="2175067"/>
            <a:chOff x="2100509" y="3717032"/>
            <a:chExt cx="596801" cy="2175067"/>
          </a:xfrm>
        </p:grpSpPr>
        <p:sp>
          <p:nvSpPr>
            <p:cNvPr id="18" name="Oval 17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20" name="Gerade Verbindung 19"/>
            <p:cNvCxnSpPr>
              <a:stCxn id="16" idx="4"/>
              <a:endCxn id="18" idx="0"/>
            </p:cNvCxnSpPr>
            <p:nvPr/>
          </p:nvCxnSpPr>
          <p:spPr>
            <a:xfrm flipH="1">
              <a:off x="2388541" y="3717032"/>
              <a:ext cx="308769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Abst</a:t>
              </a:r>
              <a:endParaRPr lang="fr-CH" sz="1000" dirty="0"/>
            </a:p>
          </p:txBody>
        </p:sp>
      </p:grpSp>
      <p:grpSp>
        <p:nvGrpSpPr>
          <p:cNvPr id="14" name="Gruppierung 13"/>
          <p:cNvGrpSpPr/>
          <p:nvPr/>
        </p:nvGrpSpPr>
        <p:grpSpPr>
          <a:xfrm>
            <a:off x="2354351" y="3717032"/>
            <a:ext cx="917848" cy="2175067"/>
            <a:chOff x="2547156" y="3717032"/>
            <a:chExt cx="917848" cy="2175067"/>
          </a:xfrm>
        </p:grpSpPr>
        <p:sp>
          <p:nvSpPr>
            <p:cNvPr id="25" name="Oval 24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27" name="Gerade Verbindung 26"/>
            <p:cNvCxnSpPr>
              <a:stCxn id="16" idx="4"/>
              <a:endCxn id="25" idx="0"/>
            </p:cNvCxnSpPr>
            <p:nvPr/>
          </p:nvCxnSpPr>
          <p:spPr>
            <a:xfrm>
              <a:off x="2697310" y="3717032"/>
              <a:ext cx="308770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hteck 27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24" name="Oval 23"/>
          <p:cNvSpPr/>
          <p:nvPr/>
        </p:nvSpPr>
        <p:spPr>
          <a:xfrm>
            <a:off x="3458895" y="3014589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29" name="Gruppierung 28"/>
          <p:cNvGrpSpPr/>
          <p:nvPr/>
        </p:nvGrpSpPr>
        <p:grpSpPr>
          <a:xfrm>
            <a:off x="3222134" y="3702205"/>
            <a:ext cx="596801" cy="2175067"/>
            <a:chOff x="2100509" y="3717032"/>
            <a:chExt cx="596801" cy="2175067"/>
          </a:xfrm>
        </p:grpSpPr>
        <p:sp>
          <p:nvSpPr>
            <p:cNvPr id="30" name="Oval 29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31" name="Gerade Verbindung 30"/>
            <p:cNvCxnSpPr>
              <a:stCxn id="24" idx="4"/>
              <a:endCxn id="30" idx="0"/>
            </p:cNvCxnSpPr>
            <p:nvPr/>
          </p:nvCxnSpPr>
          <p:spPr>
            <a:xfrm flipH="1">
              <a:off x="2388541" y="3717032"/>
              <a:ext cx="308769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Abst</a:t>
              </a:r>
              <a:endParaRPr lang="fr-CH" sz="1000" dirty="0"/>
            </a:p>
          </p:txBody>
        </p:sp>
      </p:grpSp>
      <p:grpSp>
        <p:nvGrpSpPr>
          <p:cNvPr id="33" name="Gruppierung 32"/>
          <p:cNvGrpSpPr/>
          <p:nvPr/>
        </p:nvGrpSpPr>
        <p:grpSpPr>
          <a:xfrm>
            <a:off x="3668781" y="3702205"/>
            <a:ext cx="917848" cy="2175067"/>
            <a:chOff x="2547156" y="3717032"/>
            <a:chExt cx="917848" cy="2175067"/>
          </a:xfrm>
        </p:grpSpPr>
        <p:sp>
          <p:nvSpPr>
            <p:cNvPr id="34" name="Oval 33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-</a:t>
              </a:r>
              <a:endParaRPr lang="fr-CH" dirty="0"/>
            </a:p>
          </p:txBody>
        </p:sp>
        <p:cxnSp>
          <p:nvCxnSpPr>
            <p:cNvPr id="35" name="Gerade Verbindung 34"/>
            <p:cNvCxnSpPr>
              <a:stCxn id="24" idx="4"/>
              <a:endCxn id="34" idx="0"/>
            </p:cNvCxnSpPr>
            <p:nvPr/>
          </p:nvCxnSpPr>
          <p:spPr>
            <a:xfrm>
              <a:off x="2697310" y="3717032"/>
              <a:ext cx="308770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hteck 35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3131840" y="2706812"/>
            <a:ext cx="1242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Acamprosate</a:t>
            </a:r>
            <a:endParaRPr lang="fr-CH" sz="1400" dirty="0"/>
          </a:p>
        </p:txBody>
      </p:sp>
      <p:sp>
        <p:nvSpPr>
          <p:cNvPr id="38" name="Textfeld 37"/>
          <p:cNvSpPr txBox="1"/>
          <p:nvPr/>
        </p:nvSpPr>
        <p:spPr>
          <a:xfrm>
            <a:off x="4427984" y="2706812"/>
            <a:ext cx="982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Disulfiram</a:t>
            </a:r>
            <a:endParaRPr lang="fr-CH" sz="1400" dirty="0"/>
          </a:p>
        </p:txBody>
      </p:sp>
      <p:sp>
        <p:nvSpPr>
          <p:cNvPr id="39" name="Oval 38"/>
          <p:cNvSpPr/>
          <p:nvPr/>
        </p:nvSpPr>
        <p:spPr>
          <a:xfrm>
            <a:off x="4572000" y="3014589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2" name="Gruppierung 1"/>
          <p:cNvGrpSpPr/>
          <p:nvPr/>
        </p:nvGrpSpPr>
        <p:grpSpPr>
          <a:xfrm>
            <a:off x="4638864" y="3702205"/>
            <a:ext cx="576064" cy="2175067"/>
            <a:chOff x="4638864" y="3702205"/>
            <a:chExt cx="576064" cy="2175067"/>
          </a:xfrm>
        </p:grpSpPr>
        <p:sp>
          <p:nvSpPr>
            <p:cNvPr id="41" name="Oval 40"/>
            <p:cNvSpPr/>
            <p:nvPr/>
          </p:nvSpPr>
          <p:spPr>
            <a:xfrm>
              <a:off x="4710872" y="5157192"/>
              <a:ext cx="432048" cy="432000"/>
            </a:xfrm>
            <a:prstGeom prst="ellipse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-</a:t>
              </a:r>
              <a:endParaRPr lang="fr-CH" dirty="0"/>
            </a:p>
          </p:txBody>
        </p:sp>
        <p:cxnSp>
          <p:nvCxnSpPr>
            <p:cNvPr id="42" name="Gerade Verbindung 41"/>
            <p:cNvCxnSpPr>
              <a:stCxn id="39" idx="4"/>
              <a:endCxn id="41" idx="0"/>
            </p:cNvCxnSpPr>
            <p:nvPr/>
          </p:nvCxnSpPr>
          <p:spPr>
            <a:xfrm flipH="1">
              <a:off x="4926896" y="3702205"/>
              <a:ext cx="5144" cy="1454987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/>
            <p:cNvSpPr txBox="1"/>
            <p:nvPr/>
          </p:nvSpPr>
          <p:spPr>
            <a:xfrm>
              <a:off x="4638864" y="5631051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Abst</a:t>
              </a:r>
              <a:endParaRPr lang="fr-CH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964256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sz="half" idx="2"/>
          </p:nvPr>
        </p:nvSpPr>
        <p:spPr>
          <a:xfrm>
            <a:off x="1466850" y="1820760"/>
            <a:ext cx="6673850" cy="3888010"/>
          </a:xfrm>
        </p:spPr>
        <p:txBody>
          <a:bodyPr/>
          <a:lstStyle/>
          <a:p>
            <a:pPr>
              <a:spcAft>
                <a:spcPts val="4200"/>
              </a:spcAft>
            </a:pPr>
            <a:r>
              <a:rPr lang="fr-CH" noProof="0" smtClean="0"/>
              <a:t>Libération DA dans Nacc contrôlé par GABA </a:t>
            </a:r>
          </a:p>
          <a:p>
            <a:pPr>
              <a:spcAft>
                <a:spcPts val="4200"/>
              </a:spcAft>
            </a:pPr>
            <a:r>
              <a:rPr lang="fr-CH" noProof="0" smtClean="0"/>
              <a:t>Exposition chronique alcool ➛↓ inhibition GABA du Nacc</a:t>
            </a:r>
          </a:p>
          <a:p>
            <a:pPr>
              <a:spcAft>
                <a:spcPts val="4200"/>
              </a:spcAft>
            </a:pPr>
            <a:r>
              <a:rPr lang="fr-CH" noProof="0" smtClean="0"/>
              <a:t>Recepteur GABA</a:t>
            </a:r>
            <a:r>
              <a:rPr lang="fr-CH" baseline="-25000" noProof="0" smtClean="0"/>
              <a:t>B</a:t>
            </a:r>
            <a:r>
              <a:rPr lang="fr-CH" noProof="0" smtClean="0"/>
              <a:t> aussi impliqué dans réactions de stress</a:t>
            </a:r>
          </a:p>
          <a:p>
            <a:pPr>
              <a:spcAft>
                <a:spcPts val="4200"/>
              </a:spcAft>
            </a:pPr>
            <a:r>
              <a:rPr lang="fr-CH" noProof="0" smtClean="0"/>
              <a:t>Baclofen: agoniste selectif GABA</a:t>
            </a:r>
            <a:r>
              <a:rPr lang="fr-CH" baseline="-25000" noProof="0" smtClean="0"/>
              <a:t>B</a:t>
            </a:r>
          </a:p>
          <a:p>
            <a:pPr lvl="1">
              <a:spcAft>
                <a:spcPts val="4200"/>
              </a:spcAft>
            </a:pPr>
            <a:r>
              <a:rPr lang="fr-CH" noProof="0" smtClean="0"/>
              <a:t>traitement spasticité dans sclérose en plaques (15 - 80 mg)</a:t>
            </a:r>
            <a:endParaRPr lang="fr-CH" noProof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Alcool, GABA, Baclofen</a:t>
            </a:r>
            <a:endParaRPr lang="fr-CH" noProof="0"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12055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Soyka &amp; Rösner, 2010</a:t>
            </a:r>
            <a:endParaRPr lang="fr-CH" sz="800"/>
          </a:p>
        </p:txBody>
      </p:sp>
    </p:spTree>
    <p:extLst>
      <p:ext uri="{BB962C8B-B14F-4D97-AF65-F5344CB8AC3E}">
        <p14:creationId xmlns:p14="http://schemas.microsoft.com/office/powerpoint/2010/main" xmlns="" val="2688605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ung 8"/>
          <p:cNvGrpSpPr/>
          <p:nvPr/>
        </p:nvGrpSpPr>
        <p:grpSpPr>
          <a:xfrm>
            <a:off x="1376369" y="4127917"/>
            <a:ext cx="1062510" cy="1223962"/>
            <a:chOff x="1376369" y="4127917"/>
            <a:chExt cx="1062510" cy="1223962"/>
          </a:xfrm>
        </p:grpSpPr>
        <p:sp>
          <p:nvSpPr>
            <p:cNvPr id="683027" name="Text Box 19"/>
            <p:cNvSpPr txBox="1">
              <a:spLocks noChangeArrowheads="1"/>
            </p:cNvSpPr>
            <p:nvPr/>
          </p:nvSpPr>
          <p:spPr bwMode="auto">
            <a:xfrm>
              <a:off x="1376369" y="5013325"/>
              <a:ext cx="1062510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600" b="1" dirty="0">
                  <a:solidFill>
                    <a:schemeClr val="accent3">
                      <a:lumMod val="75000"/>
                    </a:schemeClr>
                  </a:solidFill>
                </a:rPr>
                <a:t>Contexte</a:t>
              </a:r>
            </a:p>
          </p:txBody>
        </p:sp>
        <p:cxnSp>
          <p:nvCxnSpPr>
            <p:cNvPr id="683028" name="AutoShape 20"/>
            <p:cNvCxnSpPr>
              <a:cxnSpLocks noChangeShapeType="1"/>
              <a:stCxn id="683027" idx="0"/>
              <a:endCxn id="683015" idx="2"/>
            </p:cNvCxnSpPr>
            <p:nvPr/>
          </p:nvCxnSpPr>
          <p:spPr bwMode="auto">
            <a:xfrm flipV="1">
              <a:off x="1907624" y="4127917"/>
              <a:ext cx="0" cy="88540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4" name="Gruppierung 13"/>
          <p:cNvGrpSpPr/>
          <p:nvPr/>
        </p:nvGrpSpPr>
        <p:grpSpPr>
          <a:xfrm>
            <a:off x="2627784" y="3140968"/>
            <a:ext cx="1336023" cy="2457133"/>
            <a:chOff x="2627784" y="3140968"/>
            <a:chExt cx="1336023" cy="2457133"/>
          </a:xfrm>
        </p:grpSpPr>
        <p:sp>
          <p:nvSpPr>
            <p:cNvPr id="683030" name="Text Box 22"/>
            <p:cNvSpPr txBox="1">
              <a:spLocks noChangeArrowheads="1"/>
            </p:cNvSpPr>
            <p:nvPr/>
          </p:nvSpPr>
          <p:spPr bwMode="auto">
            <a:xfrm>
              <a:off x="2627784" y="5013325"/>
              <a:ext cx="1336023" cy="5847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fr-FR"/>
              </a:defPPr>
              <a:lvl1pPr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  <a:defRPr sz="2000" b="1">
                  <a:solidFill>
                    <a:schemeClr val="accent3">
                      <a:lumMod val="75000"/>
                    </a:schemeClr>
                  </a:solidFill>
                </a:defRPr>
              </a:lvl1pPr>
            </a:lstStyle>
            <a:p>
              <a:pPr algn="ctr"/>
              <a:r>
                <a:rPr lang="fr-CH" sz="1600" dirty="0"/>
                <a:t>Effets </a:t>
              </a:r>
              <a:endParaRPr lang="fr-CH" sz="1600" dirty="0" smtClean="0"/>
            </a:p>
            <a:p>
              <a:pPr algn="ctr"/>
              <a:r>
                <a:rPr lang="fr-CH" sz="1600" dirty="0" smtClean="0"/>
                <a:t>hédoniques</a:t>
              </a:r>
              <a:endParaRPr lang="fr-CH" sz="1600" dirty="0"/>
            </a:p>
          </p:txBody>
        </p:sp>
        <p:cxnSp>
          <p:nvCxnSpPr>
            <p:cNvPr id="683031" name="AutoShape 23"/>
            <p:cNvCxnSpPr>
              <a:cxnSpLocks noChangeShapeType="1"/>
              <a:stCxn id="683030" idx="0"/>
            </p:cNvCxnSpPr>
            <p:nvPr/>
          </p:nvCxnSpPr>
          <p:spPr bwMode="auto">
            <a:xfrm flipV="1">
              <a:off x="3295796" y="3140968"/>
              <a:ext cx="0" cy="187235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5" name="Gruppierung 14"/>
          <p:cNvGrpSpPr/>
          <p:nvPr/>
        </p:nvGrpSpPr>
        <p:grpSpPr>
          <a:xfrm>
            <a:off x="5177644" y="3140968"/>
            <a:ext cx="1677963" cy="2210911"/>
            <a:chOff x="5177644" y="3140968"/>
            <a:chExt cx="1677963" cy="2210911"/>
          </a:xfrm>
        </p:grpSpPr>
        <p:sp>
          <p:nvSpPr>
            <p:cNvPr id="683033" name="Text Box 25"/>
            <p:cNvSpPr txBox="1">
              <a:spLocks noChangeArrowheads="1"/>
            </p:cNvSpPr>
            <p:nvPr/>
          </p:nvSpPr>
          <p:spPr bwMode="auto">
            <a:xfrm>
              <a:off x="5177644" y="5013325"/>
              <a:ext cx="1677963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fr-FR"/>
              </a:defPPr>
              <a:lvl1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  <a:defRPr sz="2000" b="1">
                  <a:solidFill>
                    <a:schemeClr val="accent3">
                      <a:lumMod val="75000"/>
                    </a:schemeClr>
                  </a:solidFill>
                </a:defRPr>
              </a:lvl1pPr>
            </a:lstStyle>
            <a:p>
              <a:r>
                <a:rPr lang="fr-CH" sz="1600" dirty="0"/>
                <a:t>Automatisation</a:t>
              </a:r>
            </a:p>
          </p:txBody>
        </p:sp>
        <p:cxnSp>
          <p:nvCxnSpPr>
            <p:cNvPr id="683034" name="AutoShape 26"/>
            <p:cNvCxnSpPr>
              <a:cxnSpLocks noChangeShapeType="1"/>
              <a:stCxn id="683033" idx="0"/>
            </p:cNvCxnSpPr>
            <p:nvPr/>
          </p:nvCxnSpPr>
          <p:spPr bwMode="auto">
            <a:xfrm flipH="1" flipV="1">
              <a:off x="6013452" y="3140968"/>
              <a:ext cx="3174" cy="187235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3" name="Gruppierung 2"/>
          <p:cNvGrpSpPr/>
          <p:nvPr/>
        </p:nvGrpSpPr>
        <p:grpSpPr>
          <a:xfrm>
            <a:off x="1187624" y="2335061"/>
            <a:ext cx="1440000" cy="1792856"/>
            <a:chOff x="1187624" y="2335061"/>
            <a:chExt cx="1440000" cy="1792856"/>
          </a:xfrm>
        </p:grpSpPr>
        <p:sp>
          <p:nvSpPr>
            <p:cNvPr id="683015" name="Text Box 7"/>
            <p:cNvSpPr txBox="1">
              <a:spLocks noChangeArrowheads="1"/>
            </p:cNvSpPr>
            <p:nvPr/>
          </p:nvSpPr>
          <p:spPr bwMode="auto">
            <a:xfrm>
              <a:off x="1433175" y="3789363"/>
              <a:ext cx="948898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600"/>
                <a:t>Initiation</a:t>
              </a:r>
            </a:p>
          </p:txBody>
        </p:sp>
        <p:pic>
          <p:nvPicPr>
            <p:cNvPr id="10" name="Bild 9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7624" y="2335061"/>
              <a:ext cx="1440000" cy="144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7" name="Gruppierung 6"/>
          <p:cNvGrpSpPr/>
          <p:nvPr/>
        </p:nvGrpSpPr>
        <p:grpSpPr>
          <a:xfrm>
            <a:off x="3871545" y="2335061"/>
            <a:ext cx="1564551" cy="2039078"/>
            <a:chOff x="3871545" y="2335061"/>
            <a:chExt cx="1564551" cy="2039078"/>
          </a:xfrm>
        </p:grpSpPr>
        <p:sp>
          <p:nvSpPr>
            <p:cNvPr id="683025" name="Text Box 17"/>
            <p:cNvSpPr txBox="1">
              <a:spLocks noChangeArrowheads="1"/>
            </p:cNvSpPr>
            <p:nvPr/>
          </p:nvSpPr>
          <p:spPr bwMode="auto">
            <a:xfrm>
              <a:off x="3871545" y="3789363"/>
              <a:ext cx="1564551" cy="5847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600" dirty="0"/>
                <a:t>Consommation</a:t>
              </a:r>
            </a:p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600" dirty="0" smtClean="0"/>
                <a:t>hédonique</a:t>
              </a:r>
              <a:endParaRPr lang="fr-CH" sz="1600" dirty="0"/>
            </a:p>
          </p:txBody>
        </p:sp>
        <p:pic>
          <p:nvPicPr>
            <p:cNvPr id="11" name="Bild 10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3820" y="2335061"/>
              <a:ext cx="1440000" cy="144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8" name="Gruppierung 7"/>
          <p:cNvGrpSpPr/>
          <p:nvPr/>
        </p:nvGrpSpPr>
        <p:grpSpPr>
          <a:xfrm>
            <a:off x="6732400" y="2335061"/>
            <a:ext cx="1440000" cy="1792856"/>
            <a:chOff x="6732400" y="2335061"/>
            <a:chExt cx="1440000" cy="1792856"/>
          </a:xfrm>
        </p:grpSpPr>
        <p:sp>
          <p:nvSpPr>
            <p:cNvPr id="683017" name="Text Box 9"/>
            <p:cNvSpPr txBox="1">
              <a:spLocks noChangeArrowheads="1"/>
            </p:cNvSpPr>
            <p:nvPr/>
          </p:nvSpPr>
          <p:spPr bwMode="auto">
            <a:xfrm>
              <a:off x="6938027" y="3789363"/>
              <a:ext cx="1028747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600"/>
                <a:t>Addiction</a:t>
              </a:r>
            </a:p>
          </p:txBody>
        </p:sp>
        <p:pic>
          <p:nvPicPr>
            <p:cNvPr id="12" name="Bild 11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2400" y="2335061"/>
              <a:ext cx="1440000" cy="144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noProof="0"/>
              <a:t>Le pourquoi de la </a:t>
            </a:r>
            <a:r>
              <a:rPr lang="fr-CH" noProof="0" smtClean="0"/>
              <a:t>consommation</a:t>
            </a:r>
            <a:endParaRPr lang="fr-CH" noProof="0"/>
          </a:p>
        </p:txBody>
      </p:sp>
      <p:cxnSp>
        <p:nvCxnSpPr>
          <p:cNvPr id="21" name="Gerade Verbindung 20"/>
          <p:cNvCxnSpPr>
            <a:stCxn id="10" idx="3"/>
            <a:endCxn id="11" idx="1"/>
          </p:cNvCxnSpPr>
          <p:nvPr/>
        </p:nvCxnSpPr>
        <p:spPr>
          <a:xfrm>
            <a:off x="2627624" y="3055061"/>
            <a:ext cx="1306196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1342850" y="5805264"/>
            <a:ext cx="1129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dirty="0" smtClean="0"/>
              <a:t>vulnérabilité1</a:t>
            </a:r>
            <a:endParaRPr lang="fr-CH" sz="1200" i="1" dirty="0"/>
          </a:p>
        </p:txBody>
      </p:sp>
      <p:sp>
        <p:nvSpPr>
          <p:cNvPr id="17" name="Textfeld 16"/>
          <p:cNvSpPr txBox="1"/>
          <p:nvPr/>
        </p:nvSpPr>
        <p:spPr>
          <a:xfrm>
            <a:off x="2723326" y="5805264"/>
            <a:ext cx="1129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dirty="0" smtClean="0"/>
              <a:t>vulnérabilité2</a:t>
            </a:r>
            <a:endParaRPr lang="fr-CH" sz="1200" i="1" dirty="0"/>
          </a:p>
        </p:txBody>
      </p:sp>
      <p:sp>
        <p:nvSpPr>
          <p:cNvPr id="18" name="Textfeld 17"/>
          <p:cNvSpPr txBox="1"/>
          <p:nvPr/>
        </p:nvSpPr>
        <p:spPr>
          <a:xfrm>
            <a:off x="5451852" y="5805264"/>
            <a:ext cx="1129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dirty="0" smtClean="0"/>
              <a:t>vulnérabilité3</a:t>
            </a:r>
            <a:endParaRPr lang="fr-CH" sz="1200" i="1" dirty="0"/>
          </a:p>
        </p:txBody>
      </p:sp>
      <p:cxnSp>
        <p:nvCxnSpPr>
          <p:cNvPr id="5" name="Gerade Verbindung 4"/>
          <p:cNvCxnSpPr>
            <a:stCxn id="11" idx="3"/>
            <a:endCxn id="12" idx="1"/>
          </p:cNvCxnSpPr>
          <p:nvPr/>
        </p:nvCxnSpPr>
        <p:spPr>
          <a:xfrm>
            <a:off x="5373820" y="3055061"/>
            <a:ext cx="1358580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234964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sz="half" idx="2"/>
          </p:nvPr>
        </p:nvSpPr>
        <p:spPr>
          <a:xfrm>
            <a:off x="2627784" y="2002954"/>
            <a:ext cx="5512916" cy="3802310"/>
          </a:xfrm>
        </p:spPr>
        <p:txBody>
          <a:bodyPr/>
          <a:lstStyle/>
          <a:p>
            <a:pPr>
              <a:lnSpc>
                <a:spcPct val="140000"/>
              </a:lnSpc>
              <a:spcAft>
                <a:spcPts val="4200"/>
              </a:spcAft>
            </a:pPr>
            <a:r>
              <a:rPr lang="fr-CH" sz="2000" noProof="0" smtClean="0"/>
              <a:t>supprime libération DA Nacc sous alcool</a:t>
            </a:r>
          </a:p>
          <a:p>
            <a:pPr>
              <a:lnSpc>
                <a:spcPct val="140000"/>
              </a:lnSpc>
              <a:spcAft>
                <a:spcPts val="4200"/>
              </a:spcAft>
            </a:pPr>
            <a:r>
              <a:rPr lang="fr-CH" sz="2000" noProof="0" smtClean="0"/>
              <a:t>supprime auto-administration alcool chez rats (différentes conditions) </a:t>
            </a:r>
          </a:p>
          <a:p>
            <a:pPr>
              <a:lnSpc>
                <a:spcPct val="140000"/>
              </a:lnSpc>
              <a:spcAft>
                <a:spcPts val="4200"/>
              </a:spcAft>
            </a:pPr>
            <a:r>
              <a:rPr lang="fr-CH" sz="2000" noProof="0" smtClean="0"/>
              <a:t>supprime signes de sevrage (données controversées)</a:t>
            </a:r>
            <a:endParaRPr lang="fr-CH" sz="2000" noProof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sz="3600" noProof="0" smtClean="0">
                <a:ea typeface="+mj-ea"/>
              </a:rPr>
              <a:t>Baclofen: études précliniques</a:t>
            </a:r>
            <a:endParaRPr lang="fr-CH" sz="3600" noProof="0"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46192" y="6488668"/>
            <a:ext cx="32700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Colombo et al., 2004; Soyka &amp; Rösner, 2010; Colombo et al., 2000</a:t>
            </a:r>
            <a:endParaRPr lang="fr-CH" sz="8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1858516"/>
            <a:ext cx="2484647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8800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sz="half" idx="2"/>
          </p:nvPr>
        </p:nvSpPr>
        <p:spPr>
          <a:xfrm>
            <a:off x="3563888" y="2564904"/>
            <a:ext cx="4576812" cy="2447850"/>
          </a:xfrm>
        </p:spPr>
        <p:txBody>
          <a:bodyPr/>
          <a:lstStyle/>
          <a:p>
            <a:pPr lvl="1">
              <a:lnSpc>
                <a:spcPct val="140000"/>
              </a:lnSpc>
              <a:spcAft>
                <a:spcPts val="4200"/>
              </a:spcAft>
            </a:pPr>
            <a:r>
              <a:rPr lang="fr-CH" sz="2400" noProof="0" smtClean="0"/>
              <a:t>dans étude ouverte </a:t>
            </a:r>
          </a:p>
          <a:p>
            <a:pPr lvl="1">
              <a:lnSpc>
                <a:spcPct val="140000"/>
              </a:lnSpc>
              <a:spcAft>
                <a:spcPts val="4200"/>
              </a:spcAft>
            </a:pPr>
            <a:r>
              <a:rPr lang="fr-CH" sz="2400" noProof="0" smtClean="0"/>
              <a:t>dans étude contre diazépam (à 30mg)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Baclofen: efficace contre symptômes de sevrage</a:t>
            </a:r>
            <a:endParaRPr lang="fr-CH" noProof="0">
              <a:ea typeface="+mj-ea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46192" y="6488668"/>
            <a:ext cx="23007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Addolorato et al., 2002; Addolorato et al., 2006</a:t>
            </a:r>
            <a:endParaRPr lang="fr-CH" sz="8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2856"/>
            <a:ext cx="303633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9847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sz="half" idx="2"/>
          </p:nvPr>
        </p:nvSpPr>
        <p:spPr>
          <a:xfrm>
            <a:off x="2195736" y="2060848"/>
            <a:ext cx="5944964" cy="388801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fr-CH" noProof="0" smtClean="0"/>
              <a:t>Etude ouverte, 15mg pour 4 semaines, 30mg pour les derniers 27 jours</a:t>
            </a:r>
          </a:p>
          <a:p>
            <a:pPr lvl="1">
              <a:spcAft>
                <a:spcPts val="1800"/>
              </a:spcAft>
            </a:pPr>
            <a:r>
              <a:rPr lang="fr-CH" noProof="0" smtClean="0"/>
              <a:t>7/9 patients sont restés abstinents</a:t>
            </a:r>
          </a:p>
          <a:p>
            <a:pPr lvl="1">
              <a:spcAft>
                <a:spcPts val="1800"/>
              </a:spcAft>
            </a:pPr>
            <a:endParaRPr lang="fr-CH" noProof="0" smtClean="0"/>
          </a:p>
          <a:p>
            <a:pPr>
              <a:spcAft>
                <a:spcPts val="1800"/>
              </a:spcAft>
            </a:pPr>
            <a:r>
              <a:rPr lang="fr-CH" noProof="0" smtClean="0"/>
              <a:t>Etude ouvert sur 12 semaines, baclofen 30 mg</a:t>
            </a:r>
          </a:p>
          <a:p>
            <a:pPr lvl="1">
              <a:spcAft>
                <a:spcPts val="1800"/>
              </a:spcAft>
            </a:pPr>
            <a:r>
              <a:rPr lang="fr-CH" noProof="0" smtClean="0"/>
              <a:t>4/12 sujets ont complété l‘étude </a:t>
            </a:r>
          </a:p>
          <a:p>
            <a:pPr lvl="2">
              <a:spcAft>
                <a:spcPts val="1800"/>
              </a:spcAft>
            </a:pPr>
            <a:r>
              <a:rPr lang="fr-CH" noProof="0" smtClean="0"/>
              <a:t>nombre de drinks réduit, nombre de jours abstinents augmenté</a:t>
            </a:r>
            <a:endParaRPr lang="fr-CH" noProof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Baclofen: Prévention de la rechute </a:t>
            </a:r>
            <a:endParaRPr lang="fr-CH" noProof="0">
              <a:ea typeface="+mj-ea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46192" y="6488668"/>
            <a:ext cx="22093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Addolorato et al., 2000; Flannery et al., 2004</a:t>
            </a:r>
            <a:endParaRPr lang="fr-CH" sz="8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4904"/>
            <a:ext cx="2079306" cy="225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0973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sz="half" idx="2"/>
          </p:nvPr>
        </p:nvSpPr>
        <p:spPr>
          <a:xfrm>
            <a:off x="1468438" y="1988840"/>
            <a:ext cx="6673850" cy="4156075"/>
          </a:xfrm>
        </p:spPr>
        <p:txBody>
          <a:bodyPr/>
          <a:lstStyle/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fr-CH" noProof="0" smtClean="0"/>
              <a:t>39 patients, 30mg administré par un proche</a:t>
            </a:r>
          </a:p>
          <a:p>
            <a:pPr lvl="1">
              <a:spcAft>
                <a:spcPts val="1800"/>
              </a:spcAft>
            </a:pPr>
            <a:r>
              <a:rPr lang="fr-CH" noProof="0" smtClean="0"/>
              <a:t>↑ abstinence (70 vs 21%)</a:t>
            </a:r>
          </a:p>
          <a:p>
            <a:pPr lvl="1">
              <a:spcAft>
                <a:spcPts val="1800"/>
              </a:spcAft>
            </a:pPr>
            <a:r>
              <a:rPr lang="fr-CH" noProof="0" smtClean="0"/>
              <a:t>↓ craving et consommation moyenne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fr-CH" noProof="0" smtClean="0"/>
              <a:t>84 patients, 12-semaines, patients en ambulatoire avec cirrhose  </a:t>
            </a:r>
          </a:p>
          <a:p>
            <a:pPr lvl="1">
              <a:spcAft>
                <a:spcPts val="1800"/>
              </a:spcAft>
            </a:pPr>
            <a:r>
              <a:rPr lang="fr-CH" noProof="0" smtClean="0"/>
              <a:t>↑ taux d‘abstinence (71 vs 29%, p = 0.0002)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fr-CH" noProof="0" smtClean="0"/>
              <a:t>80 patients, 12 semaines (étude américaine)</a:t>
            </a:r>
          </a:p>
          <a:p>
            <a:pPr lvl="1">
              <a:spcAft>
                <a:spcPts val="1800"/>
              </a:spcAft>
            </a:pPr>
            <a:r>
              <a:rPr lang="fr-CH" noProof="0" smtClean="0"/>
              <a:t>pas d‘effet sur taux d‘abstinence, jours de consommation excessive, craving</a:t>
            </a:r>
            <a:endParaRPr lang="fr-CH" noProof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Baclofen: études placébo-contrôlées</a:t>
            </a:r>
            <a:endParaRPr lang="fr-CH" noProof="0">
              <a:ea typeface="+mj-ea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46192" y="6488668"/>
            <a:ext cx="33501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Addolorato et al., 2002; Addolorato et al., 20002; Garbutt et al., 20010</a:t>
            </a:r>
            <a:endParaRPr lang="fr-CH" sz="800" dirty="0"/>
          </a:p>
        </p:txBody>
      </p:sp>
    </p:spTree>
    <p:extLst>
      <p:ext uri="{BB962C8B-B14F-4D97-AF65-F5344CB8AC3E}">
        <p14:creationId xmlns:p14="http://schemas.microsoft.com/office/powerpoint/2010/main" xmlns="" val="25548690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7209606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Résumé efficacité pharmacothérapies</a:t>
            </a:r>
            <a:endParaRPr lang="fr-CH" noProof="0">
              <a:ea typeface="+mj-ea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55576" y="2706812"/>
            <a:ext cx="107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Topiramate</a:t>
            </a:r>
            <a:endParaRPr lang="fr-CH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251520" y="3156338"/>
            <a:ext cx="400110" cy="70471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dirty="0" smtClean="0"/>
              <a:t>objectif</a:t>
            </a:r>
            <a:endParaRPr lang="fr-CH" sz="1400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251520" y="4821419"/>
            <a:ext cx="400110" cy="82445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dirty="0" smtClean="0"/>
              <a:t>outcome</a:t>
            </a:r>
            <a:endParaRPr lang="fr-CH" sz="1400" i="1" dirty="0"/>
          </a:p>
        </p:txBody>
      </p:sp>
      <p:sp>
        <p:nvSpPr>
          <p:cNvPr id="7" name="Oval 6"/>
          <p:cNvSpPr/>
          <p:nvPr/>
        </p:nvSpPr>
        <p:spPr>
          <a:xfrm>
            <a:off x="899592" y="3029416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55576" y="5157192"/>
            <a:ext cx="432048" cy="4320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+</a:t>
            </a:r>
            <a:endParaRPr lang="fr-CH" dirty="0"/>
          </a:p>
        </p:txBody>
      </p:sp>
      <p:cxnSp>
        <p:nvCxnSpPr>
          <p:cNvPr id="19" name="Gerade Verbindung 18"/>
          <p:cNvCxnSpPr>
            <a:stCxn id="7" idx="4"/>
            <a:endCxn id="9" idx="0"/>
          </p:cNvCxnSpPr>
          <p:nvPr/>
        </p:nvCxnSpPr>
        <p:spPr>
          <a:xfrm flipH="1">
            <a:off x="971600" y="3717032"/>
            <a:ext cx="288032" cy="144016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83568" y="5645878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smtClean="0"/>
              <a:t>Abst</a:t>
            </a:r>
            <a:endParaRPr lang="fr-CH" sz="1000" dirty="0"/>
          </a:p>
        </p:txBody>
      </p:sp>
      <p:sp>
        <p:nvSpPr>
          <p:cNvPr id="12" name="Oval 11"/>
          <p:cNvSpPr/>
          <p:nvPr/>
        </p:nvSpPr>
        <p:spPr>
          <a:xfrm>
            <a:off x="1331640" y="5157192"/>
            <a:ext cx="432048" cy="4320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+</a:t>
            </a:r>
            <a:endParaRPr lang="fr-CH" dirty="0"/>
          </a:p>
        </p:txBody>
      </p:sp>
      <p:cxnSp>
        <p:nvCxnSpPr>
          <p:cNvPr id="21" name="Gerade Verbindung 20"/>
          <p:cNvCxnSpPr>
            <a:stCxn id="7" idx="4"/>
            <a:endCxn id="12" idx="0"/>
          </p:cNvCxnSpPr>
          <p:nvPr/>
        </p:nvCxnSpPr>
        <p:spPr>
          <a:xfrm>
            <a:off x="1259632" y="3717032"/>
            <a:ext cx="288032" cy="144016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1043608" y="5645878"/>
            <a:ext cx="917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smtClean="0"/>
              <a:t>↓ cons</a:t>
            </a:r>
            <a:endParaRPr lang="fr-CH" sz="1000" dirty="0"/>
          </a:p>
        </p:txBody>
      </p:sp>
      <p:sp>
        <p:nvSpPr>
          <p:cNvPr id="15" name="Textfeld 14"/>
          <p:cNvSpPr txBox="1"/>
          <p:nvPr/>
        </p:nvSpPr>
        <p:spPr>
          <a:xfrm>
            <a:off x="1958151" y="2706812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Naltrexone</a:t>
            </a:r>
            <a:endParaRPr lang="fr-CH" sz="1400" dirty="0"/>
          </a:p>
        </p:txBody>
      </p:sp>
      <p:sp>
        <p:nvSpPr>
          <p:cNvPr id="16" name="Oval 15"/>
          <p:cNvSpPr/>
          <p:nvPr/>
        </p:nvSpPr>
        <p:spPr>
          <a:xfrm>
            <a:off x="2144465" y="3029416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13" name="Gruppierung 12"/>
          <p:cNvGrpSpPr/>
          <p:nvPr/>
        </p:nvGrpSpPr>
        <p:grpSpPr>
          <a:xfrm>
            <a:off x="1907704" y="3717032"/>
            <a:ext cx="596801" cy="2175067"/>
            <a:chOff x="2100509" y="3717032"/>
            <a:chExt cx="596801" cy="2175067"/>
          </a:xfrm>
        </p:grpSpPr>
        <p:sp>
          <p:nvSpPr>
            <p:cNvPr id="18" name="Oval 17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20" name="Gerade Verbindung 19"/>
            <p:cNvCxnSpPr>
              <a:stCxn id="16" idx="4"/>
              <a:endCxn id="18" idx="0"/>
            </p:cNvCxnSpPr>
            <p:nvPr/>
          </p:nvCxnSpPr>
          <p:spPr>
            <a:xfrm flipH="1">
              <a:off x="2388541" y="3717032"/>
              <a:ext cx="308769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Abst</a:t>
              </a:r>
              <a:endParaRPr lang="fr-CH" sz="1000" dirty="0"/>
            </a:p>
          </p:txBody>
        </p:sp>
      </p:grpSp>
      <p:grpSp>
        <p:nvGrpSpPr>
          <p:cNvPr id="14" name="Gruppierung 13"/>
          <p:cNvGrpSpPr/>
          <p:nvPr/>
        </p:nvGrpSpPr>
        <p:grpSpPr>
          <a:xfrm>
            <a:off x="2354351" y="3717032"/>
            <a:ext cx="917848" cy="2175067"/>
            <a:chOff x="2547156" y="3717032"/>
            <a:chExt cx="917848" cy="2175067"/>
          </a:xfrm>
        </p:grpSpPr>
        <p:sp>
          <p:nvSpPr>
            <p:cNvPr id="25" name="Oval 24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27" name="Gerade Verbindung 26"/>
            <p:cNvCxnSpPr>
              <a:stCxn id="16" idx="4"/>
              <a:endCxn id="25" idx="0"/>
            </p:cNvCxnSpPr>
            <p:nvPr/>
          </p:nvCxnSpPr>
          <p:spPr>
            <a:xfrm>
              <a:off x="2697310" y="3717032"/>
              <a:ext cx="308770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hteck 27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24" name="Oval 23"/>
          <p:cNvSpPr/>
          <p:nvPr/>
        </p:nvSpPr>
        <p:spPr>
          <a:xfrm>
            <a:off x="3386887" y="3014589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29" name="Gruppierung 28"/>
          <p:cNvGrpSpPr/>
          <p:nvPr/>
        </p:nvGrpSpPr>
        <p:grpSpPr>
          <a:xfrm>
            <a:off x="3150126" y="3702205"/>
            <a:ext cx="596801" cy="2175067"/>
            <a:chOff x="2100509" y="3717032"/>
            <a:chExt cx="596801" cy="2175067"/>
          </a:xfrm>
        </p:grpSpPr>
        <p:sp>
          <p:nvSpPr>
            <p:cNvPr id="30" name="Oval 29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31" name="Gerade Verbindung 30"/>
            <p:cNvCxnSpPr>
              <a:stCxn id="24" idx="4"/>
              <a:endCxn id="30" idx="0"/>
            </p:cNvCxnSpPr>
            <p:nvPr/>
          </p:nvCxnSpPr>
          <p:spPr>
            <a:xfrm flipH="1">
              <a:off x="2388541" y="3717032"/>
              <a:ext cx="308769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Abst</a:t>
              </a:r>
              <a:endParaRPr lang="fr-CH" sz="1000" dirty="0"/>
            </a:p>
          </p:txBody>
        </p:sp>
      </p:grpSp>
      <p:grpSp>
        <p:nvGrpSpPr>
          <p:cNvPr id="33" name="Gruppierung 32"/>
          <p:cNvGrpSpPr/>
          <p:nvPr/>
        </p:nvGrpSpPr>
        <p:grpSpPr>
          <a:xfrm>
            <a:off x="3596773" y="3702205"/>
            <a:ext cx="917848" cy="2175067"/>
            <a:chOff x="2547156" y="3717032"/>
            <a:chExt cx="917848" cy="2175067"/>
          </a:xfrm>
        </p:grpSpPr>
        <p:sp>
          <p:nvSpPr>
            <p:cNvPr id="34" name="Oval 33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-</a:t>
              </a:r>
              <a:endParaRPr lang="fr-CH" dirty="0"/>
            </a:p>
          </p:txBody>
        </p:sp>
        <p:cxnSp>
          <p:nvCxnSpPr>
            <p:cNvPr id="35" name="Gerade Verbindung 34"/>
            <p:cNvCxnSpPr>
              <a:stCxn id="24" idx="4"/>
              <a:endCxn id="34" idx="0"/>
            </p:cNvCxnSpPr>
            <p:nvPr/>
          </p:nvCxnSpPr>
          <p:spPr>
            <a:xfrm>
              <a:off x="2697310" y="3717032"/>
              <a:ext cx="308770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hteck 35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3059832" y="2706812"/>
            <a:ext cx="1242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Acamprosate</a:t>
            </a:r>
            <a:endParaRPr lang="fr-CH" sz="1400" dirty="0"/>
          </a:p>
        </p:txBody>
      </p:sp>
      <p:sp>
        <p:nvSpPr>
          <p:cNvPr id="38" name="Textfeld 37"/>
          <p:cNvSpPr txBox="1"/>
          <p:nvPr/>
        </p:nvSpPr>
        <p:spPr>
          <a:xfrm>
            <a:off x="4283968" y="2706812"/>
            <a:ext cx="982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Disulfiram</a:t>
            </a:r>
            <a:endParaRPr lang="fr-CH" sz="1400" dirty="0"/>
          </a:p>
        </p:txBody>
      </p:sp>
      <p:sp>
        <p:nvSpPr>
          <p:cNvPr id="39" name="Oval 38"/>
          <p:cNvSpPr/>
          <p:nvPr/>
        </p:nvSpPr>
        <p:spPr>
          <a:xfrm>
            <a:off x="4427984" y="3014589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566856" y="5157192"/>
            <a:ext cx="432048" cy="432000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-</a:t>
            </a:r>
            <a:endParaRPr lang="fr-CH" dirty="0"/>
          </a:p>
        </p:txBody>
      </p:sp>
      <p:cxnSp>
        <p:nvCxnSpPr>
          <p:cNvPr id="42" name="Gerade Verbindung 41"/>
          <p:cNvCxnSpPr>
            <a:stCxn id="39" idx="4"/>
            <a:endCxn id="41" idx="0"/>
          </p:cNvCxnSpPr>
          <p:nvPr/>
        </p:nvCxnSpPr>
        <p:spPr>
          <a:xfrm flipH="1">
            <a:off x="4782880" y="3702205"/>
            <a:ext cx="5144" cy="1454987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/>
          <p:nvPr/>
        </p:nvSpPr>
        <p:spPr>
          <a:xfrm>
            <a:off x="4494848" y="5631051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smtClean="0"/>
              <a:t>Abst</a:t>
            </a:r>
            <a:endParaRPr lang="fr-CH" sz="1000" dirty="0"/>
          </a:p>
        </p:txBody>
      </p:sp>
      <p:sp>
        <p:nvSpPr>
          <p:cNvPr id="40" name="Oval 39"/>
          <p:cNvSpPr/>
          <p:nvPr/>
        </p:nvSpPr>
        <p:spPr>
          <a:xfrm>
            <a:off x="5456833" y="3016697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44" name="Gruppierung 43"/>
          <p:cNvGrpSpPr/>
          <p:nvPr/>
        </p:nvGrpSpPr>
        <p:grpSpPr>
          <a:xfrm>
            <a:off x="5220072" y="3704313"/>
            <a:ext cx="596801" cy="2175067"/>
            <a:chOff x="2100509" y="3717032"/>
            <a:chExt cx="596801" cy="2175067"/>
          </a:xfrm>
        </p:grpSpPr>
        <p:sp>
          <p:nvSpPr>
            <p:cNvPr id="45" name="Oval 44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>
                  <a:solidFill>
                    <a:srgbClr val="222527"/>
                  </a:solidFill>
                </a:rPr>
                <a:t>?</a:t>
              </a:r>
              <a:endParaRPr lang="fr-CH" dirty="0">
                <a:solidFill>
                  <a:srgbClr val="222527"/>
                </a:solidFill>
              </a:endParaRPr>
            </a:p>
          </p:txBody>
        </p:sp>
        <p:cxnSp>
          <p:nvCxnSpPr>
            <p:cNvPr id="46" name="Gerade Verbindung 45"/>
            <p:cNvCxnSpPr>
              <a:stCxn id="40" idx="4"/>
              <a:endCxn id="45" idx="0"/>
            </p:cNvCxnSpPr>
            <p:nvPr/>
          </p:nvCxnSpPr>
          <p:spPr>
            <a:xfrm flipH="1">
              <a:off x="2388541" y="3717032"/>
              <a:ext cx="308769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feld 46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Abst</a:t>
              </a:r>
              <a:endParaRPr lang="fr-CH" sz="1000" dirty="0"/>
            </a:p>
          </p:txBody>
        </p:sp>
      </p:grpSp>
      <p:grpSp>
        <p:nvGrpSpPr>
          <p:cNvPr id="48" name="Gruppierung 47"/>
          <p:cNvGrpSpPr/>
          <p:nvPr/>
        </p:nvGrpSpPr>
        <p:grpSpPr>
          <a:xfrm>
            <a:off x="5666719" y="3704313"/>
            <a:ext cx="917848" cy="2175067"/>
            <a:chOff x="2547156" y="3717032"/>
            <a:chExt cx="917848" cy="2175067"/>
          </a:xfrm>
        </p:grpSpPr>
        <p:sp>
          <p:nvSpPr>
            <p:cNvPr id="49" name="Oval 48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>
                  <a:solidFill>
                    <a:srgbClr val="222527"/>
                  </a:solidFill>
                </a:rPr>
                <a:t>?</a:t>
              </a:r>
              <a:endParaRPr lang="fr-CH" dirty="0">
                <a:solidFill>
                  <a:srgbClr val="222527"/>
                </a:solidFill>
              </a:endParaRPr>
            </a:p>
          </p:txBody>
        </p:sp>
        <p:cxnSp>
          <p:nvCxnSpPr>
            <p:cNvPr id="50" name="Gerade Verbindung 49"/>
            <p:cNvCxnSpPr>
              <a:stCxn id="40" idx="4"/>
              <a:endCxn id="49" idx="0"/>
            </p:cNvCxnSpPr>
            <p:nvPr/>
          </p:nvCxnSpPr>
          <p:spPr>
            <a:xfrm>
              <a:off x="2697310" y="3717032"/>
              <a:ext cx="308770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hteck 50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52" name="Textfeld 51"/>
          <p:cNvSpPr txBox="1"/>
          <p:nvPr/>
        </p:nvSpPr>
        <p:spPr>
          <a:xfrm>
            <a:off x="5413185" y="2708920"/>
            <a:ext cx="883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Baclofen</a:t>
            </a:r>
            <a:endParaRPr lang="fr-CH" sz="1400" dirty="0"/>
          </a:p>
        </p:txBody>
      </p:sp>
    </p:spTree>
    <p:extLst>
      <p:ext uri="{BB962C8B-B14F-4D97-AF65-F5344CB8AC3E}">
        <p14:creationId xmlns:p14="http://schemas.microsoft.com/office/powerpoint/2010/main" xmlns="" val="2863678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feld 39"/>
          <p:cNvSpPr txBox="1"/>
          <p:nvPr/>
        </p:nvSpPr>
        <p:spPr>
          <a:xfrm>
            <a:off x="7542641" y="4729465"/>
            <a:ext cx="778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dirty="0" smtClean="0"/>
              <a:t>primaire</a:t>
            </a:r>
            <a:endParaRPr lang="fr-CH" sz="1200" i="1" dirty="0"/>
          </a:p>
        </p:txBody>
      </p:sp>
      <p:sp>
        <p:nvSpPr>
          <p:cNvPr id="38" name="Textfeld 37"/>
          <p:cNvSpPr txBox="1"/>
          <p:nvPr/>
        </p:nvSpPr>
        <p:spPr>
          <a:xfrm>
            <a:off x="7542641" y="2898858"/>
            <a:ext cx="975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dirty="0" smtClean="0"/>
              <a:t>secondaire</a:t>
            </a:r>
            <a:endParaRPr lang="fr-CH" sz="1200" i="1" dirty="0"/>
          </a:p>
        </p:txBody>
      </p:sp>
      <p:grpSp>
        <p:nvGrpSpPr>
          <p:cNvPr id="34" name="Gruppierung 33"/>
          <p:cNvGrpSpPr/>
          <p:nvPr/>
        </p:nvGrpSpPr>
        <p:grpSpPr>
          <a:xfrm>
            <a:off x="3419872" y="3573016"/>
            <a:ext cx="1219580" cy="1387299"/>
            <a:chOff x="6398025" y="4417965"/>
            <a:chExt cx="1219580" cy="1387299"/>
          </a:xfrm>
        </p:grpSpPr>
        <p:sp>
          <p:nvSpPr>
            <p:cNvPr id="36" name="Textfeld 35"/>
            <p:cNvSpPr txBox="1"/>
            <p:nvPr/>
          </p:nvSpPr>
          <p:spPr>
            <a:xfrm>
              <a:off x="6398025" y="5343599"/>
              <a:ext cx="12195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1200"/>
              </a:lvl1pPr>
            </a:lstStyle>
            <a:p>
              <a:r>
                <a:rPr lang="fr-CH" dirty="0"/>
                <a:t>Consommation</a:t>
              </a:r>
            </a:p>
            <a:p>
              <a:r>
                <a:rPr lang="fr-CH" dirty="0"/>
                <a:t>contrôlée</a:t>
              </a:r>
            </a:p>
          </p:txBody>
        </p:sp>
        <p:pic>
          <p:nvPicPr>
            <p:cNvPr id="37" name="Bild 36" descr="Untitled 6.gif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57815" y="4417965"/>
              <a:ext cx="900000" cy="900000"/>
            </a:xfrm>
            <a:prstGeom prst="rect">
              <a:avLst/>
            </a:prstGeom>
          </p:spPr>
        </p:pic>
      </p:grpSp>
      <p:grpSp>
        <p:nvGrpSpPr>
          <p:cNvPr id="7" name="Gruppierung 6"/>
          <p:cNvGrpSpPr/>
          <p:nvPr/>
        </p:nvGrpSpPr>
        <p:grpSpPr>
          <a:xfrm>
            <a:off x="611560" y="3577114"/>
            <a:ext cx="1878339" cy="1386236"/>
            <a:chOff x="1695191" y="5136581"/>
            <a:chExt cx="1878339" cy="1386236"/>
          </a:xfrm>
        </p:grpSpPr>
        <p:pic>
          <p:nvPicPr>
            <p:cNvPr id="29" name="Bild 28"/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6708" y="5136581"/>
              <a:ext cx="900000" cy="900000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30" name="Textfeld 29"/>
            <p:cNvSpPr txBox="1"/>
            <p:nvPr/>
          </p:nvSpPr>
          <p:spPr>
            <a:xfrm>
              <a:off x="1695191" y="6061152"/>
              <a:ext cx="18783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200" dirty="0" smtClean="0"/>
                <a:t>Consommation</a:t>
              </a:r>
            </a:p>
            <a:p>
              <a:pPr algn="ctr"/>
              <a:r>
                <a:rPr lang="fr-CH" sz="1200" dirty="0" smtClean="0"/>
                <a:t>excessive/problématique</a:t>
              </a:r>
              <a:endParaRPr lang="fr-CH" sz="1200" dirty="0"/>
            </a:p>
          </p:txBody>
        </p:sp>
      </p:grpSp>
      <p:sp>
        <p:nvSpPr>
          <p:cNvPr id="22" name="Title 2"/>
          <p:cNvSpPr>
            <a:spLocks noGrp="1"/>
          </p:cNvSpPr>
          <p:nvPr>
            <p:ph type="title"/>
          </p:nvPr>
        </p:nvSpPr>
        <p:spPr>
          <a:xfrm>
            <a:off x="1466850" y="454822"/>
            <a:ext cx="742563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Etudes de pharmacothérapie </a:t>
            </a:r>
            <a:r>
              <a:rPr lang="fr-CH" i="1" noProof="0" smtClean="0">
                <a:ea typeface="+mj-ea"/>
              </a:rPr>
              <a:t/>
            </a:r>
            <a:br>
              <a:rPr lang="fr-CH" i="1" noProof="0" smtClean="0">
                <a:ea typeface="+mj-ea"/>
              </a:rPr>
            </a:br>
            <a:r>
              <a:rPr lang="fr-CH" i="1" noProof="0" smtClean="0">
                <a:ea typeface="+mj-ea"/>
              </a:rPr>
              <a:t>série 2.0</a:t>
            </a:r>
            <a:endParaRPr lang="fr-CH" i="1" noProof="0">
              <a:ea typeface="+mj-ea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11560" y="2419054"/>
            <a:ext cx="1864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Point de départ</a:t>
            </a:r>
            <a:endParaRPr lang="fr-CH" b="1" dirty="0"/>
          </a:p>
        </p:txBody>
      </p:sp>
      <p:sp>
        <p:nvSpPr>
          <p:cNvPr id="33" name="Textfeld 32"/>
          <p:cNvSpPr txBox="1"/>
          <p:nvPr/>
        </p:nvSpPr>
        <p:spPr>
          <a:xfrm>
            <a:off x="3214724" y="2207737"/>
            <a:ext cx="171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dirty="0" smtClean="0"/>
              <a:t>Objectif </a:t>
            </a:r>
          </a:p>
          <a:p>
            <a:pPr algn="ctr"/>
            <a:r>
              <a:rPr lang="fr-CH" b="1" dirty="0" smtClean="0"/>
              <a:t>thérapeutique</a:t>
            </a:r>
            <a:endParaRPr lang="fr-CH" b="1" dirty="0"/>
          </a:p>
        </p:txBody>
      </p:sp>
      <p:cxnSp>
        <p:nvCxnSpPr>
          <p:cNvPr id="9" name="Gerade Verbindung 8"/>
          <p:cNvCxnSpPr>
            <a:stCxn id="24" idx="3"/>
            <a:endCxn id="27" idx="1"/>
          </p:cNvCxnSpPr>
          <p:nvPr/>
        </p:nvCxnSpPr>
        <p:spPr>
          <a:xfrm>
            <a:off x="1993929" y="4027114"/>
            <a:ext cx="1585733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6351081" y="2218026"/>
            <a:ext cx="131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dirty="0" smtClean="0"/>
              <a:t>Outcomes</a:t>
            </a:r>
            <a:endParaRPr lang="fr-CH" b="1" dirty="0"/>
          </a:p>
        </p:txBody>
      </p:sp>
      <p:sp>
        <p:nvSpPr>
          <p:cNvPr id="39" name="Textfeld 38"/>
          <p:cNvSpPr txBox="1"/>
          <p:nvPr/>
        </p:nvSpPr>
        <p:spPr>
          <a:xfrm>
            <a:off x="6528370" y="3502140"/>
            <a:ext cx="958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sz="1200"/>
            </a:lvl1pPr>
          </a:lstStyle>
          <a:p>
            <a:r>
              <a:rPr lang="fr-CH" dirty="0" smtClean="0"/>
              <a:t>Abstinence</a:t>
            </a:r>
            <a:endParaRPr lang="fr-CH" dirty="0"/>
          </a:p>
        </p:txBody>
      </p:sp>
      <p:pic>
        <p:nvPicPr>
          <p:cNvPr id="41" name="Bild 40" descr="Untitled 8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7815" y="2587358"/>
            <a:ext cx="900000" cy="900000"/>
          </a:xfrm>
          <a:prstGeom prst="rect">
            <a:avLst/>
          </a:prstGeom>
        </p:spPr>
      </p:pic>
      <p:grpSp>
        <p:nvGrpSpPr>
          <p:cNvPr id="8" name="Gruppierung 7"/>
          <p:cNvGrpSpPr/>
          <p:nvPr/>
        </p:nvGrpSpPr>
        <p:grpSpPr>
          <a:xfrm>
            <a:off x="6398025" y="4417965"/>
            <a:ext cx="1219580" cy="1387299"/>
            <a:chOff x="6398025" y="4417965"/>
            <a:chExt cx="1219580" cy="1387299"/>
          </a:xfrm>
        </p:grpSpPr>
        <p:sp>
          <p:nvSpPr>
            <p:cNvPr id="43" name="Textfeld 42"/>
            <p:cNvSpPr txBox="1"/>
            <p:nvPr/>
          </p:nvSpPr>
          <p:spPr>
            <a:xfrm>
              <a:off x="6398025" y="5343599"/>
              <a:ext cx="12195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1200"/>
              </a:lvl1pPr>
            </a:lstStyle>
            <a:p>
              <a:r>
                <a:rPr lang="fr-CH" dirty="0"/>
                <a:t>Consommation</a:t>
              </a:r>
            </a:p>
            <a:p>
              <a:r>
                <a:rPr lang="fr-CH" dirty="0"/>
                <a:t>contrôlée</a:t>
              </a:r>
            </a:p>
          </p:txBody>
        </p:sp>
        <p:pic>
          <p:nvPicPr>
            <p:cNvPr id="44" name="Bild 43" descr="Untitled 6.gif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57815" y="4417965"/>
              <a:ext cx="900000" cy="900000"/>
            </a:xfrm>
            <a:prstGeom prst="rect">
              <a:avLst/>
            </a:prstGeom>
          </p:spPr>
        </p:pic>
      </p:grpSp>
      <p:cxnSp>
        <p:nvCxnSpPr>
          <p:cNvPr id="17" name="Gerade Verbindung 16"/>
          <p:cNvCxnSpPr>
            <a:stCxn id="27" idx="3"/>
            <a:endCxn id="41" idx="1"/>
          </p:cNvCxnSpPr>
          <p:nvPr/>
        </p:nvCxnSpPr>
        <p:spPr>
          <a:xfrm flipV="1">
            <a:off x="4479662" y="3037358"/>
            <a:ext cx="2078153" cy="989756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>
            <a:stCxn id="27" idx="3"/>
            <a:endCxn id="44" idx="1"/>
          </p:cNvCxnSpPr>
          <p:nvPr/>
        </p:nvCxnSpPr>
        <p:spPr>
          <a:xfrm>
            <a:off x="4479662" y="4027114"/>
            <a:ext cx="2078153" cy="840851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93436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itle 1"/>
          <p:cNvSpPr>
            <a:spLocks noGrp="1"/>
          </p:cNvSpPr>
          <p:nvPr>
            <p:ph type="title"/>
          </p:nvPr>
        </p:nvSpPr>
        <p:spPr>
          <a:xfrm>
            <a:off x="1457325" y="630238"/>
            <a:ext cx="7392987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H" altLang="en-US" noProof="0" smtClean="0"/>
              <a:t>Nalmefene: études phase III</a:t>
            </a:r>
            <a:endParaRPr lang="fr-CH" altLang="en-US" noProof="0"/>
          </a:p>
        </p:txBody>
      </p:sp>
      <p:sp>
        <p:nvSpPr>
          <p:cNvPr id="8" name="ZoneTexte 4"/>
          <p:cNvSpPr txBox="1"/>
          <p:nvPr/>
        </p:nvSpPr>
        <p:spPr>
          <a:xfrm>
            <a:off x="827584" y="6488668"/>
            <a:ext cx="30078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800" dirty="0" err="1"/>
              <a:t>Mann</a:t>
            </a:r>
            <a:r>
              <a:rPr lang="nl-NL" sz="800" dirty="0"/>
              <a:t> et al</a:t>
            </a:r>
            <a:r>
              <a:rPr lang="nl-NL" sz="800" dirty="0" smtClean="0"/>
              <a:t>., 2013; </a:t>
            </a:r>
            <a:r>
              <a:rPr lang="nl-NL" sz="800" dirty="0" err="1" smtClean="0"/>
              <a:t>Gual</a:t>
            </a:r>
            <a:r>
              <a:rPr lang="nl-NL" sz="800" dirty="0" smtClean="0"/>
              <a:t> </a:t>
            </a:r>
            <a:r>
              <a:rPr lang="nl-NL" sz="800" dirty="0"/>
              <a:t>et al</a:t>
            </a:r>
            <a:r>
              <a:rPr lang="nl-NL" sz="800" dirty="0" smtClean="0"/>
              <a:t>., 2013</a:t>
            </a:r>
            <a:r>
              <a:rPr lang="nl-NL" sz="800" dirty="0"/>
              <a:t>; </a:t>
            </a:r>
            <a:r>
              <a:rPr lang="nl-NL" sz="800" dirty="0" smtClean="0"/>
              <a:t>van </a:t>
            </a:r>
            <a:r>
              <a:rPr lang="nl-NL" sz="800" dirty="0"/>
              <a:t>den Brink et al</a:t>
            </a:r>
            <a:r>
              <a:rPr lang="nl-NL" sz="800" dirty="0" smtClean="0"/>
              <a:t>., 2014</a:t>
            </a:r>
            <a:endParaRPr lang="nl-NL" sz="800" dirty="0"/>
          </a:p>
        </p:txBody>
      </p:sp>
      <p:sp>
        <p:nvSpPr>
          <p:cNvPr id="2" name="Rechteck 1"/>
          <p:cNvSpPr/>
          <p:nvPr/>
        </p:nvSpPr>
        <p:spPr>
          <a:xfrm>
            <a:off x="1457325" y="177323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sz="1400" dirty="0">
                <a:solidFill>
                  <a:srgbClr val="000000"/>
                </a:solidFill>
                <a:cs typeface="Arial" pitchFamily="34" charset="0"/>
              </a:rPr>
              <a:t>18 mg </a:t>
            </a:r>
            <a:r>
              <a:rPr lang="en-GB" sz="1400" dirty="0" err="1" smtClean="0">
                <a:solidFill>
                  <a:srgbClr val="000000"/>
                </a:solidFill>
                <a:cs typeface="Arial" pitchFamily="34" charset="0"/>
              </a:rPr>
              <a:t>nalmefene</a:t>
            </a:r>
            <a:r>
              <a:rPr lang="en-GB" sz="1400" dirty="0" smtClean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en-GB" sz="1400" i="1" dirty="0" smtClean="0">
                <a:solidFill>
                  <a:srgbClr val="000000"/>
                </a:solidFill>
                <a:cs typeface="Arial" pitchFamily="34" charset="0"/>
              </a:rPr>
              <a:t>as</a:t>
            </a:r>
            <a:r>
              <a:rPr lang="en-GB" sz="1400" i="1" dirty="0">
                <a:solidFill>
                  <a:srgbClr val="000000"/>
                </a:solidFill>
                <a:cs typeface="Arial" pitchFamily="34" charset="0"/>
              </a:rPr>
              <a:t>-needed </a:t>
            </a:r>
          </a:p>
        </p:txBody>
      </p:sp>
      <p:graphicFrame>
        <p:nvGraphicFramePr>
          <p:cNvPr id="6" name="Group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01999612"/>
              </p:ext>
            </p:extLst>
          </p:nvPr>
        </p:nvGraphicFramePr>
        <p:xfrm>
          <a:off x="827584" y="2852936"/>
          <a:ext cx="7416824" cy="1941192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944671"/>
                <a:gridCol w="3220569"/>
                <a:gridCol w="2251584"/>
              </a:tblGrid>
              <a:tr h="3372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Nom de 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l’étude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marL="101428" marR="101428" marT="34269" marB="34269" horzOverflow="overflow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durée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marL="101428" marR="101428" marT="34269" marB="34269" horzOverflow="overflow">
                    <a:solidFill>
                      <a:srgbClr val="B0CE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patients 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inclus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marL="101428" marR="101428" marT="34269" marB="34269" horzOverflow="overflow">
                    <a:solidFill>
                      <a:srgbClr val="B0CEE9"/>
                    </a:solidFill>
                  </a:tcPr>
                </a:tc>
              </a:tr>
              <a:tr h="5346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ESENSE 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(12014A)</a:t>
                      </a:r>
                      <a:endParaRPr kumimoji="0" lang="en-GB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marL="101428" marR="101428" marT="34269" marB="3426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 </a:t>
                      </a:r>
                      <a:r>
                        <a:rPr kumimoji="0" lang="en-GB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semaines</a:t>
                      </a:r>
                      <a:r>
                        <a:rPr kumimoji="0" lang="en-GB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plus 4 </a:t>
                      </a:r>
                      <a:r>
                        <a:rPr kumimoji="0" lang="en-GB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semaines</a:t>
                      </a:r>
                      <a:r>
                        <a:rPr kumimoji="0" lang="en-GB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de </a:t>
                      </a:r>
                      <a:r>
                        <a:rPr kumimoji="0" lang="en-GB" sz="1200" i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run-out</a:t>
                      </a:r>
                      <a:endParaRPr kumimoji="0" lang="en-GB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marL="101428" marR="101428" marT="34269" marB="3426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604</a:t>
                      </a:r>
                      <a:br>
                        <a:rPr kumimoji="0" lang="en-GB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GB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(306 NMF + 298 PBO)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marL="101428" marR="101428" marT="34269" marB="34269" horzOverflow="overflow"/>
                </a:tc>
              </a:tr>
              <a:tr h="5346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ESENSE 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(12023A)</a:t>
                      </a:r>
                      <a:endParaRPr kumimoji="0" lang="en-GB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marL="101428" marR="101428" marT="34269" marB="3426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 </a:t>
                      </a:r>
                      <a:r>
                        <a:rPr kumimoji="0" lang="en-GB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semaines</a:t>
                      </a:r>
                      <a:r>
                        <a:rPr kumimoji="0" lang="en-GB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plus 4 </a:t>
                      </a:r>
                      <a:r>
                        <a:rPr kumimoji="0" lang="en-GB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semaines</a:t>
                      </a:r>
                      <a:r>
                        <a:rPr kumimoji="0" lang="en-GB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de </a:t>
                      </a:r>
                      <a:r>
                        <a:rPr kumimoji="0" lang="en-GB" sz="1200" i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run-out</a:t>
                      </a:r>
                      <a:endParaRPr kumimoji="0" lang="en-GB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marL="101428" marR="101428" marT="34269" marB="3426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718</a:t>
                      </a:r>
                      <a:br>
                        <a:rPr kumimoji="0" lang="en-GB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GB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(358 NMF + 360 PBO)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marL="101428" marR="101428" marT="34269" marB="34269" horzOverflow="overflow"/>
                </a:tc>
              </a:tr>
              <a:tr h="5346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SENSE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(12013A)</a:t>
                      </a:r>
                      <a:endParaRPr kumimoji="0" lang="en-GB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marL="101428" marR="101428" marT="34269" marB="3426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52 </a:t>
                      </a:r>
                      <a:r>
                        <a:rPr kumimoji="0" lang="en-GB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semaines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marL="101428" marR="101428" marT="34269" marB="3426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675</a:t>
                      </a:r>
                      <a:br>
                        <a:rPr kumimoji="0" lang="en-GB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GB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(509 NMF + 166 PBO)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marL="101428" marR="101428" marT="34269" marB="34269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67507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itle 1"/>
          <p:cNvSpPr>
            <a:spLocks noGrp="1"/>
          </p:cNvSpPr>
          <p:nvPr>
            <p:ph type="title"/>
          </p:nvPr>
        </p:nvSpPr>
        <p:spPr>
          <a:xfrm>
            <a:off x="1457325" y="630238"/>
            <a:ext cx="7392987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H" altLang="en-US" noProof="0" smtClean="0"/>
              <a:t>Nalmefene: réduction des jours de consommation excessive</a:t>
            </a:r>
            <a:endParaRPr lang="fr-CH" altLang="en-US" noProof="0"/>
          </a:p>
        </p:txBody>
      </p:sp>
      <p:sp>
        <p:nvSpPr>
          <p:cNvPr id="8" name="ZoneTexte 4"/>
          <p:cNvSpPr txBox="1"/>
          <p:nvPr/>
        </p:nvSpPr>
        <p:spPr>
          <a:xfrm>
            <a:off x="827584" y="6488668"/>
            <a:ext cx="13481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800" dirty="0" smtClean="0"/>
              <a:t>van </a:t>
            </a:r>
            <a:r>
              <a:rPr lang="nl-NL" sz="800" dirty="0"/>
              <a:t>den Brink et al</a:t>
            </a:r>
            <a:r>
              <a:rPr lang="nl-NL" sz="800" dirty="0" smtClean="0"/>
              <a:t>., 2014</a:t>
            </a:r>
            <a:endParaRPr lang="nl-NL" sz="800" dirty="0"/>
          </a:p>
        </p:txBody>
      </p:sp>
      <p:graphicFrame>
        <p:nvGraphicFramePr>
          <p:cNvPr id="7" name="Chart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93191885"/>
              </p:ext>
            </p:extLst>
          </p:nvPr>
        </p:nvGraphicFramePr>
        <p:xfrm>
          <a:off x="855663" y="2720975"/>
          <a:ext cx="3773487" cy="3065463"/>
        </p:xfrm>
        <a:graphic>
          <a:graphicData uri="http://schemas.openxmlformats.org/presentationml/2006/ole">
            <p:oleObj spid="_x0000_s28850" name="Arbeitsblatt" r:id="rId3" imgW="4443120" imgH="3903840" progId="Excel.Sheet.8">
              <p:embed/>
            </p:oleObj>
          </a:graphicData>
        </a:graphic>
      </p:graphicFrame>
      <p:graphicFrame>
        <p:nvGraphicFramePr>
          <p:cNvPr id="9" name="Char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35739728"/>
              </p:ext>
            </p:extLst>
          </p:nvPr>
        </p:nvGraphicFramePr>
        <p:xfrm>
          <a:off x="4932363" y="2720975"/>
          <a:ext cx="3771900" cy="3065463"/>
        </p:xfrm>
        <a:graphic>
          <a:graphicData uri="http://schemas.openxmlformats.org/presentationml/2006/ole">
            <p:oleObj spid="_x0000_s28851" name="Arbeitsblatt" r:id="rId4" imgW="4443120" imgH="3903840" progId="Excel.Sheet.8">
              <p:embed/>
            </p:oleObj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2525276" y="2282388"/>
            <a:ext cx="894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b="1" dirty="0" smtClean="0"/>
              <a:t>ESENSE1</a:t>
            </a:r>
            <a:endParaRPr lang="fr-CH" sz="12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6413708" y="2276872"/>
            <a:ext cx="894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b="1" dirty="0" smtClean="0"/>
              <a:t>ESENSE2</a:t>
            </a:r>
            <a:endParaRPr lang="fr-CH" sz="1200" b="1" dirty="0"/>
          </a:p>
        </p:txBody>
      </p:sp>
    </p:spTree>
    <p:extLst>
      <p:ext uri="{BB962C8B-B14F-4D97-AF65-F5344CB8AC3E}">
        <p14:creationId xmlns:p14="http://schemas.microsoft.com/office/powerpoint/2010/main" xmlns="" val="5004114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35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26105836"/>
              </p:ext>
            </p:extLst>
          </p:nvPr>
        </p:nvGraphicFramePr>
        <p:xfrm>
          <a:off x="4927600" y="2465388"/>
          <a:ext cx="3783013" cy="3182937"/>
        </p:xfrm>
        <a:graphic>
          <a:graphicData uri="http://schemas.openxmlformats.org/presentationml/2006/ole">
            <p:oleObj spid="_x0000_s29874" name="Worksheet" r:id="rId3" imgW="4553069" imgH="3714964" progId="Excel.Sheet.8">
              <p:embed/>
            </p:oleObj>
          </a:graphicData>
        </a:graphic>
      </p:graphicFrame>
      <p:graphicFrame>
        <p:nvGraphicFramePr>
          <p:cNvPr id="11" name="Object 34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83039864"/>
              </p:ext>
            </p:extLst>
          </p:nvPr>
        </p:nvGraphicFramePr>
        <p:xfrm>
          <a:off x="889000" y="2349500"/>
          <a:ext cx="3783013" cy="3289300"/>
        </p:xfrm>
        <a:graphic>
          <a:graphicData uri="http://schemas.openxmlformats.org/presentationml/2006/ole">
            <p:oleObj spid="_x0000_s29875" name="Worksheet" r:id="rId4" imgW="4553069" imgH="3838480" progId="Excel.Sheet.8">
              <p:embed/>
            </p:oleObj>
          </a:graphicData>
        </a:graphic>
      </p:graphicFrame>
      <p:sp>
        <p:nvSpPr>
          <p:cNvPr id="27651" name="Title 1"/>
          <p:cNvSpPr>
            <a:spLocks noGrp="1"/>
          </p:cNvSpPr>
          <p:nvPr>
            <p:ph type="title"/>
          </p:nvPr>
        </p:nvSpPr>
        <p:spPr>
          <a:xfrm>
            <a:off x="1457325" y="630238"/>
            <a:ext cx="7392987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H" altLang="en-US" noProof="0" smtClean="0"/>
              <a:t>Nalmefene: effets sur 1 année </a:t>
            </a:r>
            <a:br>
              <a:rPr lang="fr-CH" altLang="en-US" noProof="0" smtClean="0"/>
            </a:br>
            <a:r>
              <a:rPr lang="fr-CH" altLang="en-US" noProof="0" smtClean="0"/>
              <a:t>Etude SENSE</a:t>
            </a:r>
            <a:endParaRPr lang="fr-CH" altLang="en-US" noProof="0"/>
          </a:p>
        </p:txBody>
      </p:sp>
      <p:sp>
        <p:nvSpPr>
          <p:cNvPr id="8" name="ZoneTexte 4"/>
          <p:cNvSpPr txBox="1"/>
          <p:nvPr/>
        </p:nvSpPr>
        <p:spPr>
          <a:xfrm>
            <a:off x="827584" y="6488668"/>
            <a:ext cx="13481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800" dirty="0" smtClean="0"/>
              <a:t>van </a:t>
            </a:r>
            <a:r>
              <a:rPr lang="nl-NL" sz="800" dirty="0"/>
              <a:t>den Brink et al</a:t>
            </a:r>
            <a:r>
              <a:rPr lang="nl-NL" sz="800" dirty="0" smtClean="0"/>
              <a:t>., 2014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xmlns="" val="2989841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2" grpId="0"/>
      <p:bldOleChart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7209606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Résumé efficacité pharmacothérapies</a:t>
            </a:r>
            <a:endParaRPr lang="fr-CH" noProof="0">
              <a:ea typeface="+mj-ea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55576" y="2706812"/>
            <a:ext cx="107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Topiramate</a:t>
            </a:r>
            <a:endParaRPr lang="fr-CH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251520" y="3156338"/>
            <a:ext cx="400110" cy="70471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dirty="0" smtClean="0"/>
              <a:t>objectif</a:t>
            </a:r>
            <a:endParaRPr lang="fr-CH" sz="1400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251520" y="4821419"/>
            <a:ext cx="400110" cy="82445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dirty="0" smtClean="0"/>
              <a:t>outcome</a:t>
            </a:r>
            <a:endParaRPr lang="fr-CH" sz="1400" i="1" dirty="0"/>
          </a:p>
        </p:txBody>
      </p:sp>
      <p:sp>
        <p:nvSpPr>
          <p:cNvPr id="7" name="Oval 6"/>
          <p:cNvSpPr/>
          <p:nvPr/>
        </p:nvSpPr>
        <p:spPr>
          <a:xfrm>
            <a:off x="899592" y="3029416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55576" y="5157192"/>
            <a:ext cx="432048" cy="4320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+</a:t>
            </a:r>
            <a:endParaRPr lang="fr-CH" dirty="0"/>
          </a:p>
        </p:txBody>
      </p:sp>
      <p:cxnSp>
        <p:nvCxnSpPr>
          <p:cNvPr id="19" name="Gerade Verbindung 18"/>
          <p:cNvCxnSpPr>
            <a:stCxn id="7" idx="4"/>
            <a:endCxn id="9" idx="0"/>
          </p:cNvCxnSpPr>
          <p:nvPr/>
        </p:nvCxnSpPr>
        <p:spPr>
          <a:xfrm flipH="1">
            <a:off x="971600" y="3717032"/>
            <a:ext cx="288032" cy="144016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83568" y="5645878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smtClean="0"/>
              <a:t>Abst</a:t>
            </a:r>
            <a:endParaRPr lang="fr-CH" sz="1000" dirty="0"/>
          </a:p>
        </p:txBody>
      </p:sp>
      <p:sp>
        <p:nvSpPr>
          <p:cNvPr id="12" name="Oval 11"/>
          <p:cNvSpPr/>
          <p:nvPr/>
        </p:nvSpPr>
        <p:spPr>
          <a:xfrm>
            <a:off x="1331640" y="5157192"/>
            <a:ext cx="432048" cy="4320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+</a:t>
            </a:r>
            <a:endParaRPr lang="fr-CH" dirty="0"/>
          </a:p>
        </p:txBody>
      </p:sp>
      <p:cxnSp>
        <p:nvCxnSpPr>
          <p:cNvPr id="21" name="Gerade Verbindung 20"/>
          <p:cNvCxnSpPr>
            <a:stCxn id="7" idx="4"/>
            <a:endCxn id="12" idx="0"/>
          </p:cNvCxnSpPr>
          <p:nvPr/>
        </p:nvCxnSpPr>
        <p:spPr>
          <a:xfrm>
            <a:off x="1259632" y="3717032"/>
            <a:ext cx="288032" cy="144016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1043608" y="5645878"/>
            <a:ext cx="917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smtClean="0"/>
              <a:t>↓ cons</a:t>
            </a:r>
            <a:endParaRPr lang="fr-CH" sz="1000" dirty="0"/>
          </a:p>
        </p:txBody>
      </p:sp>
      <p:sp>
        <p:nvSpPr>
          <p:cNvPr id="15" name="Textfeld 14"/>
          <p:cNvSpPr txBox="1"/>
          <p:nvPr/>
        </p:nvSpPr>
        <p:spPr>
          <a:xfrm>
            <a:off x="1958151" y="2706812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Naltrexone</a:t>
            </a:r>
            <a:endParaRPr lang="fr-CH" sz="1400" dirty="0"/>
          </a:p>
        </p:txBody>
      </p:sp>
      <p:sp>
        <p:nvSpPr>
          <p:cNvPr id="16" name="Oval 15"/>
          <p:cNvSpPr/>
          <p:nvPr/>
        </p:nvSpPr>
        <p:spPr>
          <a:xfrm>
            <a:off x="2144465" y="3029416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13" name="Gruppierung 12"/>
          <p:cNvGrpSpPr/>
          <p:nvPr/>
        </p:nvGrpSpPr>
        <p:grpSpPr>
          <a:xfrm>
            <a:off x="1907704" y="3717032"/>
            <a:ext cx="596801" cy="2175067"/>
            <a:chOff x="2100509" y="3717032"/>
            <a:chExt cx="596801" cy="2175067"/>
          </a:xfrm>
        </p:grpSpPr>
        <p:sp>
          <p:nvSpPr>
            <p:cNvPr id="18" name="Oval 17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20" name="Gerade Verbindung 19"/>
            <p:cNvCxnSpPr>
              <a:stCxn id="16" idx="4"/>
              <a:endCxn id="18" idx="0"/>
            </p:cNvCxnSpPr>
            <p:nvPr/>
          </p:nvCxnSpPr>
          <p:spPr>
            <a:xfrm flipH="1">
              <a:off x="2388541" y="3717032"/>
              <a:ext cx="308769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Abst</a:t>
              </a:r>
              <a:endParaRPr lang="fr-CH" sz="1000" dirty="0"/>
            </a:p>
          </p:txBody>
        </p:sp>
      </p:grpSp>
      <p:grpSp>
        <p:nvGrpSpPr>
          <p:cNvPr id="14" name="Gruppierung 13"/>
          <p:cNvGrpSpPr/>
          <p:nvPr/>
        </p:nvGrpSpPr>
        <p:grpSpPr>
          <a:xfrm>
            <a:off x="2354351" y="3717032"/>
            <a:ext cx="917848" cy="2175067"/>
            <a:chOff x="2547156" y="3717032"/>
            <a:chExt cx="917848" cy="2175067"/>
          </a:xfrm>
        </p:grpSpPr>
        <p:sp>
          <p:nvSpPr>
            <p:cNvPr id="25" name="Oval 24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27" name="Gerade Verbindung 26"/>
            <p:cNvCxnSpPr>
              <a:stCxn id="16" idx="4"/>
              <a:endCxn id="25" idx="0"/>
            </p:cNvCxnSpPr>
            <p:nvPr/>
          </p:nvCxnSpPr>
          <p:spPr>
            <a:xfrm>
              <a:off x="2697310" y="3717032"/>
              <a:ext cx="308770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hteck 27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24" name="Oval 23"/>
          <p:cNvSpPr/>
          <p:nvPr/>
        </p:nvSpPr>
        <p:spPr>
          <a:xfrm>
            <a:off x="3386887" y="3014589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29" name="Gruppierung 28"/>
          <p:cNvGrpSpPr/>
          <p:nvPr/>
        </p:nvGrpSpPr>
        <p:grpSpPr>
          <a:xfrm>
            <a:off x="3150126" y="3702205"/>
            <a:ext cx="596801" cy="2175067"/>
            <a:chOff x="2100509" y="3717032"/>
            <a:chExt cx="596801" cy="2175067"/>
          </a:xfrm>
        </p:grpSpPr>
        <p:sp>
          <p:nvSpPr>
            <p:cNvPr id="30" name="Oval 29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31" name="Gerade Verbindung 30"/>
            <p:cNvCxnSpPr>
              <a:stCxn id="24" idx="4"/>
              <a:endCxn id="30" idx="0"/>
            </p:cNvCxnSpPr>
            <p:nvPr/>
          </p:nvCxnSpPr>
          <p:spPr>
            <a:xfrm flipH="1">
              <a:off x="2388541" y="3717032"/>
              <a:ext cx="308769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Abst</a:t>
              </a:r>
              <a:endParaRPr lang="fr-CH" sz="1000" dirty="0"/>
            </a:p>
          </p:txBody>
        </p:sp>
      </p:grpSp>
      <p:grpSp>
        <p:nvGrpSpPr>
          <p:cNvPr id="33" name="Gruppierung 32"/>
          <p:cNvGrpSpPr/>
          <p:nvPr/>
        </p:nvGrpSpPr>
        <p:grpSpPr>
          <a:xfrm>
            <a:off x="3596773" y="3702205"/>
            <a:ext cx="917848" cy="2175067"/>
            <a:chOff x="2547156" y="3717032"/>
            <a:chExt cx="917848" cy="2175067"/>
          </a:xfrm>
        </p:grpSpPr>
        <p:sp>
          <p:nvSpPr>
            <p:cNvPr id="34" name="Oval 33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-</a:t>
              </a:r>
              <a:endParaRPr lang="fr-CH" dirty="0"/>
            </a:p>
          </p:txBody>
        </p:sp>
        <p:cxnSp>
          <p:nvCxnSpPr>
            <p:cNvPr id="35" name="Gerade Verbindung 34"/>
            <p:cNvCxnSpPr>
              <a:stCxn id="24" idx="4"/>
              <a:endCxn id="34" idx="0"/>
            </p:cNvCxnSpPr>
            <p:nvPr/>
          </p:nvCxnSpPr>
          <p:spPr>
            <a:xfrm>
              <a:off x="2697310" y="3717032"/>
              <a:ext cx="308770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hteck 35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3059832" y="2706812"/>
            <a:ext cx="1242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Acamprosate</a:t>
            </a:r>
            <a:endParaRPr lang="fr-CH" sz="1400" dirty="0"/>
          </a:p>
        </p:txBody>
      </p:sp>
      <p:sp>
        <p:nvSpPr>
          <p:cNvPr id="38" name="Textfeld 37"/>
          <p:cNvSpPr txBox="1"/>
          <p:nvPr/>
        </p:nvSpPr>
        <p:spPr>
          <a:xfrm>
            <a:off x="4283968" y="2706812"/>
            <a:ext cx="982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Disulfiram</a:t>
            </a:r>
            <a:endParaRPr lang="fr-CH" sz="1400" dirty="0"/>
          </a:p>
        </p:txBody>
      </p:sp>
      <p:sp>
        <p:nvSpPr>
          <p:cNvPr id="39" name="Oval 38"/>
          <p:cNvSpPr/>
          <p:nvPr/>
        </p:nvSpPr>
        <p:spPr>
          <a:xfrm>
            <a:off x="4427984" y="3014589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566856" y="5157192"/>
            <a:ext cx="432048" cy="432000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-</a:t>
            </a:r>
            <a:endParaRPr lang="fr-CH" dirty="0"/>
          </a:p>
        </p:txBody>
      </p:sp>
      <p:cxnSp>
        <p:nvCxnSpPr>
          <p:cNvPr id="42" name="Gerade Verbindung 41"/>
          <p:cNvCxnSpPr>
            <a:stCxn id="39" idx="4"/>
            <a:endCxn id="41" idx="0"/>
          </p:cNvCxnSpPr>
          <p:nvPr/>
        </p:nvCxnSpPr>
        <p:spPr>
          <a:xfrm flipH="1">
            <a:off x="4782880" y="3702205"/>
            <a:ext cx="5144" cy="1454987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/>
          <p:nvPr/>
        </p:nvSpPr>
        <p:spPr>
          <a:xfrm>
            <a:off x="4494848" y="5631051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smtClean="0"/>
              <a:t>Abst</a:t>
            </a:r>
            <a:endParaRPr lang="fr-CH" sz="1000" dirty="0"/>
          </a:p>
        </p:txBody>
      </p:sp>
      <p:sp>
        <p:nvSpPr>
          <p:cNvPr id="40" name="Oval 39"/>
          <p:cNvSpPr/>
          <p:nvPr/>
        </p:nvSpPr>
        <p:spPr>
          <a:xfrm>
            <a:off x="5456833" y="3016697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44" name="Gruppierung 43"/>
          <p:cNvGrpSpPr/>
          <p:nvPr/>
        </p:nvGrpSpPr>
        <p:grpSpPr>
          <a:xfrm>
            <a:off x="5220072" y="3704313"/>
            <a:ext cx="596801" cy="2175067"/>
            <a:chOff x="2100509" y="3717032"/>
            <a:chExt cx="596801" cy="2175067"/>
          </a:xfrm>
        </p:grpSpPr>
        <p:sp>
          <p:nvSpPr>
            <p:cNvPr id="45" name="Oval 44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>
                  <a:solidFill>
                    <a:srgbClr val="222527"/>
                  </a:solidFill>
                </a:rPr>
                <a:t>?</a:t>
              </a:r>
              <a:endParaRPr lang="fr-CH" dirty="0">
                <a:solidFill>
                  <a:srgbClr val="222527"/>
                </a:solidFill>
              </a:endParaRPr>
            </a:p>
          </p:txBody>
        </p:sp>
        <p:cxnSp>
          <p:nvCxnSpPr>
            <p:cNvPr id="46" name="Gerade Verbindung 45"/>
            <p:cNvCxnSpPr>
              <a:stCxn id="40" idx="4"/>
              <a:endCxn id="45" idx="0"/>
            </p:cNvCxnSpPr>
            <p:nvPr/>
          </p:nvCxnSpPr>
          <p:spPr>
            <a:xfrm flipH="1">
              <a:off x="2388541" y="3717032"/>
              <a:ext cx="308769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feld 46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Abst</a:t>
              </a:r>
              <a:endParaRPr lang="fr-CH" sz="1000" dirty="0"/>
            </a:p>
          </p:txBody>
        </p:sp>
      </p:grpSp>
      <p:grpSp>
        <p:nvGrpSpPr>
          <p:cNvPr id="48" name="Gruppierung 47"/>
          <p:cNvGrpSpPr/>
          <p:nvPr/>
        </p:nvGrpSpPr>
        <p:grpSpPr>
          <a:xfrm>
            <a:off x="5666719" y="3704313"/>
            <a:ext cx="917848" cy="2175067"/>
            <a:chOff x="2547156" y="3717032"/>
            <a:chExt cx="917848" cy="2175067"/>
          </a:xfrm>
        </p:grpSpPr>
        <p:sp>
          <p:nvSpPr>
            <p:cNvPr id="49" name="Oval 48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>
                  <a:solidFill>
                    <a:srgbClr val="222527"/>
                  </a:solidFill>
                </a:rPr>
                <a:t>?</a:t>
              </a:r>
              <a:endParaRPr lang="fr-CH" dirty="0">
                <a:solidFill>
                  <a:srgbClr val="222527"/>
                </a:solidFill>
              </a:endParaRPr>
            </a:p>
          </p:txBody>
        </p:sp>
        <p:cxnSp>
          <p:nvCxnSpPr>
            <p:cNvPr id="50" name="Gerade Verbindung 49"/>
            <p:cNvCxnSpPr>
              <a:stCxn id="40" idx="4"/>
              <a:endCxn id="49" idx="0"/>
            </p:cNvCxnSpPr>
            <p:nvPr/>
          </p:nvCxnSpPr>
          <p:spPr>
            <a:xfrm>
              <a:off x="2697310" y="3717032"/>
              <a:ext cx="308770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hteck 50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52" name="Textfeld 51"/>
          <p:cNvSpPr txBox="1"/>
          <p:nvPr/>
        </p:nvSpPr>
        <p:spPr>
          <a:xfrm>
            <a:off x="5413185" y="2708920"/>
            <a:ext cx="883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Baclofen</a:t>
            </a:r>
            <a:endParaRPr lang="fr-CH" sz="1400" dirty="0"/>
          </a:p>
        </p:txBody>
      </p:sp>
      <p:sp>
        <p:nvSpPr>
          <p:cNvPr id="53" name="Oval 52"/>
          <p:cNvSpPr/>
          <p:nvPr/>
        </p:nvSpPr>
        <p:spPr>
          <a:xfrm>
            <a:off x="7347327" y="3016697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↓ cons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54" name="Gruppierung 53"/>
          <p:cNvGrpSpPr/>
          <p:nvPr/>
        </p:nvGrpSpPr>
        <p:grpSpPr>
          <a:xfrm>
            <a:off x="7110566" y="3704313"/>
            <a:ext cx="596801" cy="2175067"/>
            <a:chOff x="2100509" y="3717032"/>
            <a:chExt cx="596801" cy="2175067"/>
          </a:xfrm>
        </p:grpSpPr>
        <p:sp>
          <p:nvSpPr>
            <p:cNvPr id="55" name="Oval 54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56" name="Gerade Verbindung 55"/>
            <p:cNvCxnSpPr>
              <a:stCxn id="53" idx="4"/>
              <a:endCxn id="55" idx="0"/>
            </p:cNvCxnSpPr>
            <p:nvPr/>
          </p:nvCxnSpPr>
          <p:spPr>
            <a:xfrm flipH="1">
              <a:off x="2388541" y="3717032"/>
              <a:ext cx="308769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feld 56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Abst</a:t>
              </a:r>
              <a:endParaRPr lang="fr-CH" sz="1000" dirty="0"/>
            </a:p>
          </p:txBody>
        </p:sp>
      </p:grpSp>
      <p:grpSp>
        <p:nvGrpSpPr>
          <p:cNvPr id="58" name="Gruppierung 57"/>
          <p:cNvGrpSpPr/>
          <p:nvPr/>
        </p:nvGrpSpPr>
        <p:grpSpPr>
          <a:xfrm>
            <a:off x="7557213" y="3704313"/>
            <a:ext cx="917848" cy="2175067"/>
            <a:chOff x="2547156" y="3717032"/>
            <a:chExt cx="917848" cy="2175067"/>
          </a:xfrm>
        </p:grpSpPr>
        <p:sp>
          <p:nvSpPr>
            <p:cNvPr id="59" name="Oval 58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60" name="Gerade Verbindung 59"/>
            <p:cNvCxnSpPr>
              <a:stCxn id="53" idx="4"/>
              <a:endCxn id="59" idx="0"/>
            </p:cNvCxnSpPr>
            <p:nvPr/>
          </p:nvCxnSpPr>
          <p:spPr>
            <a:xfrm>
              <a:off x="2697310" y="3717032"/>
              <a:ext cx="308770" cy="144016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hteck 60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62" name="Textfeld 61"/>
          <p:cNvSpPr txBox="1"/>
          <p:nvPr/>
        </p:nvSpPr>
        <p:spPr>
          <a:xfrm>
            <a:off x="7236296" y="2708920"/>
            <a:ext cx="95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Nalmefen</a:t>
            </a:r>
            <a:endParaRPr lang="fr-CH" sz="1400" dirty="0"/>
          </a:p>
        </p:txBody>
      </p:sp>
    </p:spTree>
    <p:extLst>
      <p:ext uri="{BB962C8B-B14F-4D97-AF65-F5344CB8AC3E}">
        <p14:creationId xmlns:p14="http://schemas.microsoft.com/office/powerpoint/2010/main" xmlns="" val="26922088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498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lIns="91440" tIns="45720" rIns="91440" bIns="45720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fr-CH" sz="4400" noProof="0" smtClean="0">
                <a:ea typeface="+mj-ea"/>
              </a:rPr>
              <a:t>Objectifs thérapeutiques</a:t>
            </a:r>
            <a:endParaRPr lang="fr-CH" sz="4400" noProof="0">
              <a:ea typeface="+mj-ea"/>
            </a:endParaRPr>
          </a:p>
        </p:txBody>
      </p:sp>
      <p:grpSp>
        <p:nvGrpSpPr>
          <p:cNvPr id="4" name="Gruppierung 3"/>
          <p:cNvGrpSpPr/>
          <p:nvPr/>
        </p:nvGrpSpPr>
        <p:grpSpPr>
          <a:xfrm>
            <a:off x="788619" y="3212976"/>
            <a:ext cx="1878339" cy="1711013"/>
            <a:chOff x="3515125" y="1988840"/>
            <a:chExt cx="1878339" cy="1711013"/>
          </a:xfrm>
        </p:grpSpPr>
        <p:pic>
          <p:nvPicPr>
            <p:cNvPr id="20" name="Bild 1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9912" y="1988840"/>
              <a:ext cx="1260000" cy="1260000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30" name="Textfeld 29"/>
            <p:cNvSpPr txBox="1"/>
            <p:nvPr/>
          </p:nvSpPr>
          <p:spPr>
            <a:xfrm>
              <a:off x="3515125" y="3238188"/>
              <a:ext cx="18783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200" smtClean="0"/>
                <a:t>Consommation</a:t>
              </a:r>
            </a:p>
            <a:p>
              <a:pPr algn="ctr"/>
              <a:r>
                <a:rPr lang="fr-CH" sz="1200" smtClean="0"/>
                <a:t>excessive/problématique</a:t>
              </a:r>
              <a:endParaRPr lang="fr-CH" sz="1200"/>
            </a:p>
          </p:txBody>
        </p:sp>
      </p:grpSp>
      <p:grpSp>
        <p:nvGrpSpPr>
          <p:cNvPr id="2" name="Gruppierung 1"/>
          <p:cNvGrpSpPr/>
          <p:nvPr/>
        </p:nvGrpSpPr>
        <p:grpSpPr>
          <a:xfrm>
            <a:off x="3823468" y="1916832"/>
            <a:ext cx="1260000" cy="1497037"/>
            <a:chOff x="1466986" y="4123561"/>
            <a:chExt cx="1260000" cy="1497037"/>
          </a:xfrm>
        </p:grpSpPr>
        <p:sp>
          <p:nvSpPr>
            <p:cNvPr id="32" name="Textfeld 31"/>
            <p:cNvSpPr txBox="1"/>
            <p:nvPr/>
          </p:nvSpPr>
          <p:spPr>
            <a:xfrm>
              <a:off x="1617541" y="5343599"/>
              <a:ext cx="9588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1200"/>
              </a:lvl1pPr>
            </a:lstStyle>
            <a:p>
              <a:r>
                <a:rPr lang="fr-CH"/>
                <a:t>Abstinence</a:t>
              </a:r>
            </a:p>
          </p:txBody>
        </p:sp>
        <p:pic>
          <p:nvPicPr>
            <p:cNvPr id="33" name="Bild 32" descr="Untitled 8.gif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66986" y="4123561"/>
              <a:ext cx="1260000" cy="1260000"/>
            </a:xfrm>
            <a:prstGeom prst="rect">
              <a:avLst/>
            </a:prstGeom>
          </p:spPr>
        </p:pic>
      </p:grpSp>
      <p:grpSp>
        <p:nvGrpSpPr>
          <p:cNvPr id="3" name="Gruppierung 2"/>
          <p:cNvGrpSpPr/>
          <p:nvPr/>
        </p:nvGrpSpPr>
        <p:grpSpPr>
          <a:xfrm>
            <a:off x="3832381" y="4291895"/>
            <a:ext cx="1291156" cy="1681703"/>
            <a:chOff x="5540321" y="4123561"/>
            <a:chExt cx="1291156" cy="1681703"/>
          </a:xfrm>
        </p:grpSpPr>
        <p:sp>
          <p:nvSpPr>
            <p:cNvPr id="35" name="Textfeld 34"/>
            <p:cNvSpPr txBox="1"/>
            <p:nvPr/>
          </p:nvSpPr>
          <p:spPr>
            <a:xfrm>
              <a:off x="5611897" y="5343599"/>
              <a:ext cx="12195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1200"/>
              </a:lvl1pPr>
            </a:lstStyle>
            <a:p>
              <a:r>
                <a:rPr lang="fr-CH"/>
                <a:t>Consommation</a:t>
              </a:r>
            </a:p>
            <a:p>
              <a:r>
                <a:rPr lang="fr-CH"/>
                <a:t>contrôlée</a:t>
              </a:r>
            </a:p>
          </p:txBody>
        </p:sp>
        <p:pic>
          <p:nvPicPr>
            <p:cNvPr id="38" name="Bild 37" descr="Untitled 6.gif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540321" y="4123561"/>
              <a:ext cx="1260000" cy="1260000"/>
            </a:xfrm>
            <a:prstGeom prst="rect">
              <a:avLst/>
            </a:prstGeom>
          </p:spPr>
        </p:pic>
      </p:grpSp>
      <p:cxnSp>
        <p:nvCxnSpPr>
          <p:cNvPr id="6" name="Gekrümmte Verbindung 5"/>
          <p:cNvCxnSpPr>
            <a:stCxn id="20" idx="3"/>
            <a:endCxn id="32" idx="2"/>
          </p:cNvCxnSpPr>
          <p:nvPr/>
        </p:nvCxnSpPr>
        <p:spPr>
          <a:xfrm flipV="1">
            <a:off x="2313406" y="3413869"/>
            <a:ext cx="2140063" cy="429107"/>
          </a:xfrm>
          <a:prstGeom prst="curvedConnector2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krümmte Verbindung 8"/>
          <p:cNvCxnSpPr>
            <a:stCxn id="20" idx="3"/>
            <a:endCxn id="38" idx="0"/>
          </p:cNvCxnSpPr>
          <p:nvPr/>
        </p:nvCxnSpPr>
        <p:spPr>
          <a:xfrm>
            <a:off x="2313406" y="3842976"/>
            <a:ext cx="2148975" cy="448919"/>
          </a:xfrm>
          <a:prstGeom prst="curvedConnector2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95117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498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lIns="91440" tIns="45720" rIns="91440" bIns="45720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fr-CH" sz="3600" noProof="0" smtClean="0">
                <a:ea typeface="+mj-ea"/>
              </a:rPr>
              <a:t>Pharmacothérapie comorbidité </a:t>
            </a:r>
            <a:endParaRPr lang="fr-CH" sz="3600" noProof="0">
              <a:ea typeface="+mj-ea"/>
            </a:endParaRPr>
          </a:p>
        </p:txBody>
      </p:sp>
      <p:cxnSp>
        <p:nvCxnSpPr>
          <p:cNvPr id="24" name="Connecteur en arc 23"/>
          <p:cNvCxnSpPr>
            <a:stCxn id="22" idx="0"/>
            <a:endCxn id="21" idx="0"/>
          </p:cNvCxnSpPr>
          <p:nvPr/>
        </p:nvCxnSpPr>
        <p:spPr bwMode="auto">
          <a:xfrm rot="16200000" flipV="1">
            <a:off x="4597998" y="2516472"/>
            <a:ext cx="12700" cy="1542255"/>
          </a:xfrm>
          <a:prstGeom prst="curvedConnector3">
            <a:avLst>
              <a:gd name="adj1" fmla="val 180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6" name="Connecteur en arc 25"/>
          <p:cNvCxnSpPr>
            <a:stCxn id="21" idx="2"/>
            <a:endCxn id="22" idx="2"/>
          </p:cNvCxnSpPr>
          <p:nvPr/>
        </p:nvCxnSpPr>
        <p:spPr bwMode="auto">
          <a:xfrm rot="16200000" flipH="1">
            <a:off x="4597997" y="3087976"/>
            <a:ext cx="12700" cy="1542255"/>
          </a:xfrm>
          <a:prstGeom prst="curvedConnector3">
            <a:avLst>
              <a:gd name="adj1" fmla="val 180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3291085" y="3287600"/>
            <a:ext cx="1071570" cy="5715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none" rtlCol="0" anchor="ctr">
            <a:normAutofit/>
          </a:bodyPr>
          <a:lstStyle/>
          <a:p>
            <a:pPr marL="180975" indent="-180975" algn="ctr" eaLnBrk="0" hangingPunct="0">
              <a:lnSpc>
                <a:spcPct val="95000"/>
              </a:lnSpc>
              <a:buClr>
                <a:srgbClr val="EA8B00"/>
              </a:buClr>
              <a:buSzPct val="80000"/>
            </a:pPr>
            <a:r>
              <a:rPr lang="fr-CH" sz="1200" dirty="0" smtClean="0"/>
              <a:t>Addiction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833340" y="3287600"/>
            <a:ext cx="1071570" cy="5715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none" rtlCol="0" anchor="ctr">
            <a:normAutofit/>
          </a:bodyPr>
          <a:lstStyle/>
          <a:p>
            <a:pPr marL="180975" indent="-180975" algn="ctr" eaLnBrk="0" hangingPunct="0">
              <a:lnSpc>
                <a:spcPct val="95000"/>
              </a:lnSpc>
              <a:buClr>
                <a:srgbClr val="EA8B00"/>
              </a:buClr>
              <a:buSzPct val="80000"/>
            </a:pPr>
            <a:r>
              <a:rPr lang="fr-CH" sz="1200" dirty="0" smtClean="0"/>
              <a:t>Tr. dépressif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4712535" y="1988840"/>
            <a:ext cx="1313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/>
              <a:t>Antidépresseurs</a:t>
            </a:r>
            <a:endParaRPr lang="fr-CH" sz="1200" dirty="0"/>
          </a:p>
        </p:txBody>
      </p:sp>
      <p:sp>
        <p:nvSpPr>
          <p:cNvPr id="28" name="ZoneTexte 27"/>
          <p:cNvSpPr txBox="1"/>
          <p:nvPr/>
        </p:nvSpPr>
        <p:spPr>
          <a:xfrm>
            <a:off x="3040233" y="4917798"/>
            <a:ext cx="1287532" cy="240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/>
              <a:t>Addictolytiques</a:t>
            </a:r>
            <a:endParaRPr lang="fr-CH" sz="1200" dirty="0"/>
          </a:p>
        </p:txBody>
      </p:sp>
      <p:cxnSp>
        <p:nvCxnSpPr>
          <p:cNvPr id="34" name="Connecteur droit 33"/>
          <p:cNvCxnSpPr>
            <a:stCxn id="27" idx="2"/>
            <a:endCxn id="22" idx="0"/>
          </p:cNvCxnSpPr>
          <p:nvPr/>
        </p:nvCxnSpPr>
        <p:spPr bwMode="auto">
          <a:xfrm>
            <a:off x="5369125" y="2265839"/>
            <a:ext cx="0" cy="102176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36" name="Connecteur droit 35"/>
          <p:cNvCxnSpPr>
            <a:stCxn id="28" idx="0"/>
          </p:cNvCxnSpPr>
          <p:nvPr/>
        </p:nvCxnSpPr>
        <p:spPr bwMode="auto">
          <a:xfrm rot="5400000" flipH="1" flipV="1">
            <a:off x="3154652" y="4388451"/>
            <a:ext cx="1058694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25" name="Rectangle 24"/>
          <p:cNvSpPr/>
          <p:nvPr/>
        </p:nvSpPr>
        <p:spPr>
          <a:xfrm>
            <a:off x="5885830" y="2371782"/>
            <a:ext cx="221456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900" b="1" dirty="0" smtClean="0">
                <a:solidFill>
                  <a:srgbClr val="E68900"/>
                </a:solidFill>
              </a:rPr>
              <a:t>(A)</a:t>
            </a:r>
          </a:p>
          <a:p>
            <a:r>
              <a:rPr lang="fr-CH" sz="900" i="1" dirty="0" smtClean="0">
                <a:solidFill>
                  <a:srgbClr val="E68900"/>
                </a:solidFill>
              </a:rPr>
              <a:t>Antidépresseursrs toujours efficaces en cas de comorbidité avec addiction?</a:t>
            </a:r>
            <a:endParaRPr lang="fr-CH" sz="900" i="1" dirty="0">
              <a:solidFill>
                <a:srgbClr val="E689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85302" y="2300344"/>
            <a:ext cx="292895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900" b="1" dirty="0" smtClean="0">
                <a:solidFill>
                  <a:srgbClr val="E68900"/>
                </a:solidFill>
              </a:rPr>
              <a:t>(B)</a:t>
            </a:r>
          </a:p>
          <a:p>
            <a:r>
              <a:rPr lang="fr-CH" sz="900" i="1" dirty="0" smtClean="0">
                <a:solidFill>
                  <a:srgbClr val="E68900"/>
                </a:solidFill>
              </a:rPr>
              <a:t>Effet des antidépresseurs sur addiction comorbide ?</a:t>
            </a:r>
          </a:p>
          <a:p>
            <a:r>
              <a:rPr lang="fr-CH" sz="900" i="1" dirty="0" smtClean="0">
                <a:solidFill>
                  <a:srgbClr val="E68900"/>
                </a:solidFill>
              </a:rPr>
              <a:t>(hypothèse de l’addiction secondaire)</a:t>
            </a:r>
          </a:p>
        </p:txBody>
      </p:sp>
      <p:cxnSp>
        <p:nvCxnSpPr>
          <p:cNvPr id="31" name="Connecteur droit 30"/>
          <p:cNvCxnSpPr/>
          <p:nvPr/>
        </p:nvCxnSpPr>
        <p:spPr bwMode="auto">
          <a:xfrm rot="10800000">
            <a:off x="5600078" y="2592047"/>
            <a:ext cx="285752" cy="11902"/>
          </a:xfrm>
          <a:prstGeom prst="line">
            <a:avLst/>
          </a:prstGeom>
          <a:noFill/>
          <a:ln w="9525" cap="flat" cmpd="sng" algn="ctr">
            <a:solidFill>
              <a:srgbClr val="AC66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37" name="Connecteur droit 36"/>
          <p:cNvCxnSpPr>
            <a:stCxn id="29" idx="2"/>
          </p:cNvCxnSpPr>
          <p:nvPr/>
        </p:nvCxnSpPr>
        <p:spPr bwMode="auto">
          <a:xfrm>
            <a:off x="3349781" y="2808175"/>
            <a:ext cx="857257" cy="266734"/>
          </a:xfrm>
          <a:prstGeom prst="line">
            <a:avLst/>
          </a:prstGeom>
          <a:noFill/>
          <a:ln w="9525" cap="flat" cmpd="sng" algn="ctr">
            <a:solidFill>
              <a:srgbClr val="AC66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39" name="Rectangle 38"/>
          <p:cNvSpPr/>
          <p:nvPr/>
        </p:nvSpPr>
        <p:spPr>
          <a:xfrm>
            <a:off x="670856" y="4300608"/>
            <a:ext cx="257176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1938" indent="-261938" eaLnBrk="1" hangingPunct="1">
              <a:defRPr/>
            </a:pPr>
            <a:r>
              <a:rPr lang="fr-CH" sz="900" b="1" dirty="0" smtClean="0">
                <a:solidFill>
                  <a:schemeClr val="accent2">
                    <a:lumMod val="75000"/>
                  </a:schemeClr>
                </a:solidFill>
              </a:rPr>
              <a:t>(C)	</a:t>
            </a:r>
          </a:p>
          <a:p>
            <a:pPr marL="261938" indent="-261938" eaLnBrk="1" hangingPunct="1">
              <a:defRPr/>
            </a:pPr>
            <a:r>
              <a:rPr lang="fr-CH" sz="900" i="1" dirty="0" smtClean="0">
                <a:solidFill>
                  <a:schemeClr val="accent2">
                    <a:lumMod val="75000"/>
                  </a:schemeClr>
                </a:solidFill>
              </a:rPr>
              <a:t>Addictolytiques toujours efficaces en cas de comorbidité avec trouble dépressif ?</a:t>
            </a:r>
          </a:p>
        </p:txBody>
      </p:sp>
      <p:cxnSp>
        <p:nvCxnSpPr>
          <p:cNvPr id="41" name="Connecteur droit 40"/>
          <p:cNvCxnSpPr>
            <a:stCxn id="39" idx="3"/>
          </p:cNvCxnSpPr>
          <p:nvPr/>
        </p:nvCxnSpPr>
        <p:spPr bwMode="auto">
          <a:xfrm flipV="1">
            <a:off x="3242624" y="4526824"/>
            <a:ext cx="428628" cy="27700"/>
          </a:xfrm>
          <a:prstGeom prst="line">
            <a:avLst/>
          </a:prstGeom>
          <a:noFill/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45" name="Rectangle 44"/>
          <p:cNvSpPr/>
          <p:nvPr/>
        </p:nvSpPr>
        <p:spPr>
          <a:xfrm>
            <a:off x="5600078" y="4372046"/>
            <a:ext cx="235745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1938" indent="-261938" eaLnBrk="1" hangingPunct="1">
              <a:defRPr/>
            </a:pPr>
            <a:r>
              <a:rPr lang="fr-CH" sz="900" b="1" dirty="0" smtClean="0">
                <a:solidFill>
                  <a:schemeClr val="accent2">
                    <a:lumMod val="75000"/>
                  </a:schemeClr>
                </a:solidFill>
              </a:rPr>
              <a:t>(D)	</a:t>
            </a:r>
          </a:p>
          <a:p>
            <a:pPr marL="261938" indent="-261938" eaLnBrk="1" hangingPunct="1">
              <a:defRPr/>
            </a:pPr>
            <a:r>
              <a:rPr lang="fr-CH" sz="900" i="1" dirty="0" smtClean="0">
                <a:solidFill>
                  <a:schemeClr val="accent2">
                    <a:lumMod val="75000"/>
                  </a:schemeClr>
                </a:solidFill>
              </a:rPr>
              <a:t>Effet addictolytiques sur dépression ?</a:t>
            </a:r>
          </a:p>
          <a:p>
            <a:pPr marL="261938" indent="-261938" eaLnBrk="1" hangingPunct="1">
              <a:defRPr/>
            </a:pPr>
            <a:r>
              <a:rPr lang="fr-CH" sz="900" i="1" dirty="0" smtClean="0">
                <a:solidFill>
                  <a:schemeClr val="accent2">
                    <a:lumMod val="75000"/>
                  </a:schemeClr>
                </a:solidFill>
              </a:rPr>
              <a:t>(hypothèse du tr. dépressif secondaire)</a:t>
            </a:r>
          </a:p>
        </p:txBody>
      </p:sp>
      <p:cxnSp>
        <p:nvCxnSpPr>
          <p:cNvPr id="47" name="Connecteur droit 46"/>
          <p:cNvCxnSpPr>
            <a:stCxn id="45" idx="1"/>
          </p:cNvCxnSpPr>
          <p:nvPr/>
        </p:nvCxnSpPr>
        <p:spPr bwMode="auto">
          <a:xfrm flipH="1" flipV="1">
            <a:off x="4635667" y="4097546"/>
            <a:ext cx="964411" cy="528416"/>
          </a:xfrm>
          <a:prstGeom prst="line">
            <a:avLst/>
          </a:prstGeom>
          <a:noFill/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23" name="ZoneTexte 4"/>
          <p:cNvSpPr txBox="1"/>
          <p:nvPr/>
        </p:nvSpPr>
        <p:spPr>
          <a:xfrm>
            <a:off x="827584" y="6488668"/>
            <a:ext cx="10230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Zullino et al., 2012</a:t>
            </a:r>
            <a:endParaRPr lang="fr-CH" sz="800" dirty="0"/>
          </a:p>
        </p:txBody>
      </p:sp>
    </p:spTree>
    <p:extLst>
      <p:ext uri="{BB962C8B-B14F-4D97-AF65-F5344CB8AC3E}">
        <p14:creationId xmlns:p14="http://schemas.microsoft.com/office/powerpoint/2010/main" xmlns="" val="605065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22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2498" grpId="0" animBg="1"/>
      <p:bldP spid="21" grpId="0" animBg="1"/>
      <p:bldP spid="22" grpId="0" animBg="1"/>
      <p:bldP spid="27" grpId="0"/>
      <p:bldP spid="28" grpId="0"/>
      <p:bldP spid="25" grpId="0"/>
      <p:bldP spid="29" grpId="0"/>
      <p:bldP spid="39" grpId="0"/>
      <p:bldP spid="4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Antidépresseurs en cas de comorbidité alcool</a:t>
            </a:r>
            <a:endParaRPr lang="fr-CH" noProof="0"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10288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Ioveno et al., 2014</a:t>
            </a:r>
            <a:endParaRPr lang="fr-CH" sz="8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033657"/>
            <a:ext cx="6675438" cy="440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8605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sz="half" idx="2"/>
          </p:nvPr>
        </p:nvSpPr>
        <p:spPr>
          <a:xfrm>
            <a:off x="1466850" y="2009229"/>
            <a:ext cx="6673850" cy="4156075"/>
          </a:xfrm>
        </p:spPr>
        <p:txBody>
          <a:bodyPr/>
          <a:lstStyle/>
          <a:p>
            <a:pPr marL="215900" indent="-215900">
              <a:lnSpc>
                <a:spcPct val="140000"/>
              </a:lnSpc>
              <a:spcAft>
                <a:spcPts val="3600"/>
              </a:spcAft>
            </a:pPr>
            <a:r>
              <a:rPr lang="fr-CH" sz="2400" noProof="0" dirty="0" smtClean="0">
                <a:latin typeface="Univers Medium" pitchFamily="-84" charset="0"/>
                <a:cs typeface="Arial" pitchFamily="34" charset="0"/>
              </a:rPr>
              <a:t>Pas d’influence de la dépression sur les effets concernant l’abstinence</a:t>
            </a:r>
          </a:p>
          <a:p>
            <a:pPr marL="215900" indent="-215900">
              <a:lnSpc>
                <a:spcPct val="140000"/>
              </a:lnSpc>
              <a:spcAft>
                <a:spcPts val="3600"/>
              </a:spcAft>
            </a:pPr>
            <a:r>
              <a:rPr lang="fr-CH" sz="2400" noProof="0" dirty="0" smtClean="0">
                <a:latin typeface="Univers Medium" pitchFamily="-84" charset="0"/>
                <a:cs typeface="Arial" pitchFamily="34" charset="0"/>
              </a:rPr>
              <a:t>Sujets avec dépression avaient une meilleure réponse du craving sous disulfiram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dirty="0" smtClean="0">
                <a:ea typeface="+mj-ea"/>
              </a:rPr>
              <a:t>Naltrexone et disulfiram chez des patients avec dépression</a:t>
            </a:r>
            <a:endParaRPr lang="fr-CH" noProof="0" dirty="0"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10914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Petrakis et al., 2007</a:t>
            </a:r>
            <a:endParaRPr lang="fr-CH" sz="800" dirty="0"/>
          </a:p>
        </p:txBody>
      </p:sp>
    </p:spTree>
    <p:extLst>
      <p:ext uri="{BB962C8B-B14F-4D97-AF65-F5344CB8AC3E}">
        <p14:creationId xmlns:p14="http://schemas.microsoft.com/office/powerpoint/2010/main" xmlns="" val="3945849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sz="half" idx="2"/>
          </p:nvPr>
        </p:nvSpPr>
        <p:spPr>
          <a:xfrm>
            <a:off x="1466850" y="1773238"/>
            <a:ext cx="6673850" cy="4156075"/>
          </a:xfrm>
        </p:spPr>
        <p:txBody>
          <a:bodyPr/>
          <a:lstStyle/>
          <a:p>
            <a:pPr marL="215900" indent="-215900">
              <a:lnSpc>
                <a:spcPct val="200000"/>
              </a:lnSpc>
            </a:pPr>
            <a:r>
              <a:rPr lang="fr-CH" sz="2400" noProof="0" smtClean="0">
                <a:latin typeface="Univers Medium" pitchFamily="-84" charset="0"/>
                <a:cs typeface="Arial" pitchFamily="34" charset="0"/>
              </a:rPr>
              <a:t>Pas d’effet sur symptômes dépressifs (=placébo)</a:t>
            </a:r>
          </a:p>
          <a:p>
            <a:pPr marL="215900" indent="-215900">
              <a:lnSpc>
                <a:spcPct val="200000"/>
              </a:lnSpc>
            </a:pPr>
            <a:r>
              <a:rPr lang="fr-CH" sz="2400" noProof="0" smtClean="0">
                <a:latin typeface="Univers Medium" pitchFamily="-84" charset="0"/>
                <a:cs typeface="Arial" pitchFamily="34" charset="0"/>
              </a:rPr>
              <a:t>↓ verres/jours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Acamprosate ajouté au citalopram</a:t>
            </a:r>
            <a:endParaRPr lang="fr-CH" noProof="0"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9545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Witte et al., 2012</a:t>
            </a:r>
            <a:endParaRPr lang="fr-CH" sz="800" dirty="0"/>
          </a:p>
        </p:txBody>
      </p:sp>
    </p:spTree>
    <p:extLst>
      <p:ext uri="{BB962C8B-B14F-4D97-AF65-F5344CB8AC3E}">
        <p14:creationId xmlns:p14="http://schemas.microsoft.com/office/powerpoint/2010/main" xmlns="" val="3945849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sz="half" idx="2"/>
          </p:nvPr>
        </p:nvSpPr>
        <p:spPr>
          <a:xfrm>
            <a:off x="1466850" y="2205286"/>
            <a:ext cx="6673850" cy="3527970"/>
          </a:xfrm>
        </p:spPr>
        <p:txBody>
          <a:bodyPr/>
          <a:lstStyle/>
          <a:p>
            <a:pPr marL="215900" indent="-215900">
              <a:lnSpc>
                <a:spcPct val="150000"/>
              </a:lnSpc>
            </a:pPr>
            <a:r>
              <a:rPr lang="fr-CH" sz="2000" noProof="0" smtClean="0">
                <a:latin typeface="Univers Medium" pitchFamily="-84" charset="0"/>
                <a:cs typeface="Arial" pitchFamily="34" charset="0"/>
              </a:rPr>
              <a:t>sertraline + naltrexone</a:t>
            </a:r>
          </a:p>
          <a:p>
            <a:pPr marL="431900" lvl="1" indent="-215900">
              <a:lnSpc>
                <a:spcPct val="150000"/>
              </a:lnSpc>
            </a:pPr>
            <a:r>
              <a:rPr lang="fr-CH" sz="2000" noProof="0" smtClean="0">
                <a:latin typeface="Univers Medium" pitchFamily="-84" charset="0"/>
                <a:cs typeface="Arial" pitchFamily="34" charset="0"/>
              </a:rPr>
              <a:t>1 étude placébo-contrôlée positive</a:t>
            </a:r>
          </a:p>
          <a:p>
            <a:pPr marL="647900" lvl="2" indent="-215900">
              <a:lnSpc>
                <a:spcPct val="150000"/>
              </a:lnSpc>
            </a:pPr>
            <a:r>
              <a:rPr lang="fr-CH" sz="2000" noProof="0" smtClean="0">
                <a:latin typeface="Univers Medium" pitchFamily="-84" charset="0"/>
                <a:cs typeface="Arial" pitchFamily="34" charset="0"/>
              </a:rPr>
              <a:t>combinaison &gt; monothérapies</a:t>
            </a:r>
          </a:p>
          <a:p>
            <a:pPr marL="863900" lvl="3" indent="-215900">
              <a:lnSpc>
                <a:spcPct val="150000"/>
              </a:lnSpc>
            </a:pPr>
            <a:r>
              <a:rPr lang="fr-CH" sz="2000" noProof="0" smtClean="0">
                <a:latin typeface="Univers Medium" pitchFamily="-84" charset="0"/>
                <a:cs typeface="Arial" pitchFamily="34" charset="0"/>
              </a:rPr>
              <a:t>abstinence</a:t>
            </a:r>
          </a:p>
          <a:p>
            <a:pPr marL="863900" lvl="3" indent="-215900">
              <a:lnSpc>
                <a:spcPct val="150000"/>
              </a:lnSpc>
            </a:pPr>
            <a:r>
              <a:rPr lang="fr-CH" sz="2000" noProof="0" smtClean="0">
                <a:latin typeface="Univers Medium" pitchFamily="-84" charset="0"/>
                <a:cs typeface="Arial" pitchFamily="34" charset="0"/>
              </a:rPr>
              <a:t>rechute vers consommation excessisive</a:t>
            </a:r>
          </a:p>
          <a:p>
            <a:pPr marL="863900" lvl="3" indent="-215900">
              <a:lnSpc>
                <a:spcPct val="150000"/>
              </a:lnSpc>
            </a:pPr>
            <a:r>
              <a:rPr lang="fr-CH" sz="2000" noProof="0" smtClean="0">
                <a:latin typeface="Univers Medium" pitchFamily="-84" charset="0"/>
                <a:cs typeface="Arial" pitchFamily="34" charset="0"/>
              </a:rPr>
              <a:t>dépression!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Combinaisons antidépresseur-antagonistes opiacés</a:t>
            </a:r>
            <a:endParaRPr lang="fr-CH" noProof="0">
              <a:ea typeface="+mj-ea"/>
            </a:endParaRPr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28994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Pettinati et al., 2013; Pettinati et al., 2010; Patkar &amp; Li, 2010</a:t>
            </a:r>
            <a:endParaRPr lang="fr-CH" sz="800" dirty="0"/>
          </a:p>
        </p:txBody>
      </p:sp>
    </p:spTree>
    <p:extLst>
      <p:ext uri="{BB962C8B-B14F-4D97-AF65-F5344CB8AC3E}">
        <p14:creationId xmlns:p14="http://schemas.microsoft.com/office/powerpoint/2010/main" xmlns="" val="3945849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sz="half" idx="2"/>
          </p:nvPr>
        </p:nvSpPr>
        <p:spPr>
          <a:xfrm>
            <a:off x="1466850" y="1773238"/>
            <a:ext cx="6673850" cy="4156075"/>
          </a:xfrm>
        </p:spPr>
        <p:txBody>
          <a:bodyPr/>
          <a:lstStyle/>
          <a:p>
            <a:pPr marL="215900" indent="-215900">
              <a:lnSpc>
                <a:spcPct val="120000"/>
              </a:lnSpc>
            </a:pPr>
            <a:r>
              <a:rPr lang="fr-CH" noProof="0" dirty="0" smtClean="0">
                <a:latin typeface="Univers Medium" pitchFamily="-84" charset="0"/>
                <a:cs typeface="Arial" pitchFamily="34" charset="0"/>
              </a:rPr>
              <a:t>Antidépresseurs efficaces chez patients avec comorbidité alcool</a:t>
            </a:r>
          </a:p>
          <a:p>
            <a:pPr marL="215900" indent="-215900">
              <a:lnSpc>
                <a:spcPct val="120000"/>
              </a:lnSpc>
            </a:pPr>
            <a:r>
              <a:rPr lang="fr-CH" noProof="0" dirty="0" smtClean="0">
                <a:latin typeface="Univers Medium" pitchFamily="-84" charset="0"/>
                <a:cs typeface="Arial" pitchFamily="34" charset="0"/>
              </a:rPr>
              <a:t>Addictolytiques efficaces chez patients avec comorbidité dépressive</a:t>
            </a:r>
          </a:p>
          <a:p>
            <a:pPr marL="215900" indent="-215900">
              <a:lnSpc>
                <a:spcPct val="120000"/>
              </a:lnSpc>
            </a:pPr>
            <a:r>
              <a:rPr lang="fr-CH" noProof="0" dirty="0" smtClean="0">
                <a:latin typeface="Univers Medium" pitchFamily="-84" charset="0"/>
                <a:cs typeface="Arial" pitchFamily="34" charset="0"/>
              </a:rPr>
              <a:t>Combinaison addictolytique plus antidépresseur : stratégie la plus prometteuse</a:t>
            </a:r>
          </a:p>
          <a:p>
            <a:pPr marL="215900" indent="-215900">
              <a:lnSpc>
                <a:spcPct val="120000"/>
              </a:lnSpc>
            </a:pPr>
            <a:r>
              <a:rPr lang="fr-CH" noProof="0" dirty="0" smtClean="0">
                <a:latin typeface="Univers Medium" pitchFamily="-84" charset="0"/>
                <a:cs typeface="Arial" pitchFamily="34" charset="0"/>
              </a:rPr>
              <a:t>Réduction de la consommation une stratégie faisable</a:t>
            </a:r>
          </a:p>
          <a:p>
            <a:pPr marL="431900" lvl="1" indent="-215900">
              <a:lnSpc>
                <a:spcPct val="120000"/>
              </a:lnSpc>
            </a:pPr>
            <a:r>
              <a:rPr lang="fr-CH" noProof="0" dirty="0" smtClean="0">
                <a:latin typeface="Univers Medium" pitchFamily="-84" charset="0"/>
                <a:cs typeface="Arial" pitchFamily="34" charset="0"/>
              </a:rPr>
              <a:t>Etudes basées sur l’abstinence: effets de réduction de consommation</a:t>
            </a:r>
          </a:p>
          <a:p>
            <a:pPr marL="431900" lvl="1" indent="-215900">
              <a:lnSpc>
                <a:spcPct val="120000"/>
              </a:lnSpc>
            </a:pPr>
            <a:r>
              <a:rPr lang="fr-CH" noProof="0" dirty="0" smtClean="0">
                <a:latin typeface="Univers Medium" pitchFamily="-84" charset="0"/>
                <a:cs typeface="Arial" pitchFamily="34" charset="0"/>
              </a:rPr>
              <a:t>Etudes basées sur la consommation côntrôlée: résultats au moins aussi bons</a:t>
            </a:r>
          </a:p>
          <a:p>
            <a:pPr marL="216000" lvl="1" indent="0">
              <a:lnSpc>
                <a:spcPct val="120000"/>
              </a:lnSpc>
              <a:buNone/>
            </a:pPr>
            <a:endParaRPr lang="fr-CH" noProof="0" dirty="0" smtClean="0">
              <a:latin typeface="Univers Medium" pitchFamily="-8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630238"/>
            <a:ext cx="667543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noProof="0" smtClean="0">
                <a:ea typeface="+mj-ea"/>
              </a:rPr>
              <a:t>Conclusions</a:t>
            </a:r>
            <a:endParaRPr lang="fr-CH" noProof="0"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5849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980" name="Rectangle 28"/>
          <p:cNvSpPr>
            <a:spLocks noChangeArrowheads="1"/>
          </p:cNvSpPr>
          <p:nvPr/>
        </p:nvSpPr>
        <p:spPr bwMode="auto">
          <a:xfrm>
            <a:off x="1258888" y="2205038"/>
            <a:ext cx="7200900" cy="3311525"/>
          </a:xfrm>
          <a:prstGeom prst="rect">
            <a:avLst/>
          </a:prstGeom>
          <a:solidFill>
            <a:srgbClr val="453C78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 anchorCtr="1"/>
          <a:lstStyle/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CH" b="1">
                <a:latin typeface="+mn-lt"/>
                <a:cs typeface="+mn-cs"/>
              </a:rPr>
              <a:t>Objectif : </a:t>
            </a:r>
            <a:r>
              <a:rPr lang="fr-CH" b="1">
                <a:latin typeface="+mn-lt"/>
                <a:cs typeface="+mn-cs"/>
                <a:sym typeface="Wingdings 3" charset="0"/>
              </a:rPr>
              <a:t> </a:t>
            </a:r>
            <a:r>
              <a:rPr lang="fr-CH" b="1">
                <a:latin typeface="+mn-lt"/>
                <a:cs typeface="+mn-cs"/>
              </a:rPr>
              <a:t>risques par consommation </a:t>
            </a:r>
          </a:p>
        </p:txBody>
      </p:sp>
      <p:sp>
        <p:nvSpPr>
          <p:cNvPr id="1405981" name="Rectangle 29"/>
          <p:cNvSpPr>
            <a:spLocks noChangeArrowheads="1"/>
          </p:cNvSpPr>
          <p:nvPr/>
        </p:nvSpPr>
        <p:spPr bwMode="auto">
          <a:xfrm>
            <a:off x="3635375" y="2278063"/>
            <a:ext cx="4752975" cy="2735262"/>
          </a:xfrm>
          <a:prstGeom prst="rect">
            <a:avLst/>
          </a:prstGeom>
          <a:solidFill>
            <a:srgbClr val="429222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 anchorCtr="1"/>
          <a:lstStyle/>
          <a:p>
            <a:pPr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CH" b="1">
                <a:latin typeface="+mn-lt"/>
                <a:cs typeface="+mn-cs"/>
              </a:rPr>
              <a:t>Règles de contrôle</a:t>
            </a:r>
          </a:p>
        </p:txBody>
      </p:sp>
      <p:sp>
        <p:nvSpPr>
          <p:cNvPr id="1405959" name="Text Box 7"/>
          <p:cNvSpPr txBox="1">
            <a:spLocks noChangeArrowheads="1"/>
          </p:cNvSpPr>
          <p:nvPr/>
        </p:nvSpPr>
        <p:spPr bwMode="auto">
          <a:xfrm>
            <a:off x="1619672" y="690631"/>
            <a:ext cx="6002164" cy="7694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eaLnBrk="1" fontAlgn="auto" hangingPunct="1">
              <a:spcAft>
                <a:spcPts val="0"/>
              </a:spcAft>
              <a:defRPr sz="4400" b="1" spc="200">
                <a:solidFill>
                  <a:srgbClr val="468BB5"/>
                </a:solidFill>
                <a:latin typeface="Arial Narrow" pitchFamily="34" charset="0"/>
                <a:ea typeface="+mj-ea"/>
                <a:cs typeface="+mj-cs"/>
              </a:defRPr>
            </a:lvl1pPr>
            <a:lvl2pPr eaLnBrk="1" hangingPunct="1">
              <a:defRPr sz="3200" b="1">
                <a:latin typeface="Arial Narrow" pitchFamily="34" charset="0"/>
              </a:defRPr>
            </a:lvl2pPr>
            <a:lvl3pPr eaLnBrk="1" hangingPunct="1">
              <a:defRPr sz="3200" b="1">
                <a:latin typeface="Arial Narrow" pitchFamily="34" charset="0"/>
              </a:defRPr>
            </a:lvl3pPr>
            <a:lvl4pPr eaLnBrk="1" hangingPunct="1">
              <a:defRPr sz="3200" b="1">
                <a:latin typeface="Arial Narrow" pitchFamily="34" charset="0"/>
              </a:defRPr>
            </a:lvl4pPr>
            <a:lvl5pPr eaLnBrk="1" hangingPunct="1">
              <a:defRPr sz="3200" b="1">
                <a:latin typeface="Arial Narrow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 b="1">
                <a:latin typeface="Arial Narrow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 b="1">
                <a:latin typeface="Arial Narrow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 b="1">
                <a:latin typeface="Arial Narrow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 b="1">
                <a:latin typeface="Arial Narrow" pitchFamily="34" charset="0"/>
              </a:defRPr>
            </a:lvl9pPr>
          </a:lstStyle>
          <a:p>
            <a:r>
              <a:rPr lang="fr-CH" smtClean="0">
                <a:latin typeface="+mj-lt"/>
              </a:rPr>
              <a:t>Concepts</a:t>
            </a:r>
            <a:endParaRPr lang="fr-CH">
              <a:latin typeface="+mj-lt"/>
            </a:endParaRPr>
          </a:p>
        </p:txBody>
      </p:sp>
      <p:sp>
        <p:nvSpPr>
          <p:cNvPr id="1405986" name="Rectangle 34"/>
          <p:cNvSpPr>
            <a:spLocks noChangeArrowheads="1"/>
          </p:cNvSpPr>
          <p:nvPr/>
        </p:nvSpPr>
        <p:spPr bwMode="auto">
          <a:xfrm>
            <a:off x="6156325" y="2349500"/>
            <a:ext cx="2089150" cy="1800225"/>
          </a:xfrm>
          <a:prstGeom prst="rect">
            <a:avLst/>
          </a:prstGeom>
          <a:solidFill>
            <a:srgbClr val="5D1C0F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 anchorCtr="1"/>
          <a:lstStyle/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CH" b="1">
                <a:latin typeface="+mn-lt"/>
                <a:cs typeface="+mn-cs"/>
              </a:rPr>
              <a:t>Diktat d’abstinence</a:t>
            </a:r>
          </a:p>
        </p:txBody>
      </p:sp>
      <p:sp>
        <p:nvSpPr>
          <p:cNvPr id="1405984" name="Rectangle 32"/>
          <p:cNvSpPr>
            <a:spLocks noChangeArrowheads="1"/>
          </p:cNvSpPr>
          <p:nvPr/>
        </p:nvSpPr>
        <p:spPr bwMode="auto">
          <a:xfrm>
            <a:off x="3960813" y="3211513"/>
            <a:ext cx="1800225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CH" sz="1400" i="1">
                <a:latin typeface="+mn-lt"/>
                <a:cs typeface="+mn-cs"/>
              </a:rPr>
              <a:t>Neutre concernant abstinence</a:t>
            </a:r>
          </a:p>
        </p:txBody>
      </p:sp>
      <p:sp>
        <p:nvSpPr>
          <p:cNvPr id="1405983" name="Rectangle 31"/>
          <p:cNvSpPr>
            <a:spLocks noChangeArrowheads="1"/>
          </p:cNvSpPr>
          <p:nvPr/>
        </p:nvSpPr>
        <p:spPr bwMode="auto">
          <a:xfrm>
            <a:off x="1476375" y="3211513"/>
            <a:ext cx="1800225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CH" sz="1400" i="1">
                <a:latin typeface="+mn-lt"/>
                <a:cs typeface="+mn-cs"/>
              </a:rPr>
              <a:t>Neutre concernant consommation</a:t>
            </a:r>
          </a:p>
        </p:txBody>
      </p:sp>
      <p:sp>
        <p:nvSpPr>
          <p:cNvPr id="1405967" name="Rectangle 15"/>
          <p:cNvSpPr>
            <a:spLocks noChangeArrowheads="1"/>
          </p:cNvSpPr>
          <p:nvPr/>
        </p:nvSpPr>
        <p:spPr bwMode="auto">
          <a:xfrm>
            <a:off x="6300192" y="2490788"/>
            <a:ext cx="1800225" cy="649287"/>
          </a:xfrm>
          <a:prstGeom prst="rect">
            <a:avLst/>
          </a:prstGeom>
          <a:solidFill>
            <a:srgbClr val="77573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CH">
                <a:solidFill>
                  <a:schemeClr val="bg1"/>
                </a:solidFill>
                <a:latin typeface="+mn-lt"/>
                <a:cs typeface="+mn-cs"/>
              </a:rPr>
              <a:t>Abstinence</a:t>
            </a:r>
          </a:p>
        </p:txBody>
      </p:sp>
      <p:sp>
        <p:nvSpPr>
          <p:cNvPr id="1405962" name="Rectangle 10"/>
          <p:cNvSpPr>
            <a:spLocks noChangeArrowheads="1"/>
          </p:cNvSpPr>
          <p:nvPr/>
        </p:nvSpPr>
        <p:spPr bwMode="auto">
          <a:xfrm>
            <a:off x="3959225" y="2490788"/>
            <a:ext cx="1800225" cy="649287"/>
          </a:xfrm>
          <a:prstGeom prst="rect">
            <a:avLst/>
          </a:prstGeom>
          <a:solidFill>
            <a:srgbClr val="688E3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CH">
                <a:solidFill>
                  <a:schemeClr val="bg1"/>
                </a:solidFill>
                <a:latin typeface="+mn-lt"/>
                <a:cs typeface="+mn-cs"/>
              </a:rPr>
              <a:t>Consommation contrôlée</a:t>
            </a:r>
          </a:p>
        </p:txBody>
      </p:sp>
      <p:sp>
        <p:nvSpPr>
          <p:cNvPr id="1405970" name="Rectangle 18"/>
          <p:cNvSpPr>
            <a:spLocks noChangeArrowheads="1"/>
          </p:cNvSpPr>
          <p:nvPr/>
        </p:nvSpPr>
        <p:spPr bwMode="auto">
          <a:xfrm>
            <a:off x="1476375" y="2490788"/>
            <a:ext cx="1800225" cy="649287"/>
          </a:xfrm>
          <a:prstGeom prst="rect">
            <a:avLst/>
          </a:prstGeom>
          <a:solidFill>
            <a:srgbClr val="453C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CH">
                <a:solidFill>
                  <a:schemeClr val="bg1"/>
                </a:solidFill>
                <a:latin typeface="+mn-lt"/>
                <a:cs typeface="+mn-cs"/>
              </a:rPr>
              <a:t>Réduction des risques</a:t>
            </a:r>
          </a:p>
        </p:txBody>
      </p:sp>
    </p:spTree>
    <p:extLst>
      <p:ext uri="{BB962C8B-B14F-4D97-AF65-F5344CB8AC3E}">
        <p14:creationId xmlns:p14="http://schemas.microsoft.com/office/powerpoint/2010/main" xmlns="" val="9690899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05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5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05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05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05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05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05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05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05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5980" grpId="0" animBg="1"/>
      <p:bldP spid="1405981" grpId="0" animBg="1"/>
      <p:bldP spid="1405959" grpId="0"/>
      <p:bldP spid="1405986" grpId="0" animBg="1"/>
      <p:bldP spid="1405984" grpId="0"/>
      <p:bldP spid="1405983" grpId="0"/>
      <p:bldP spid="1405967" grpId="0" animBg="1"/>
      <p:bldP spid="1405962" grpId="0" animBg="1"/>
      <p:bldP spid="14059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2" name="Rectangle 6"/>
          <p:cNvSpPr>
            <a:spLocks noChangeArrowheads="1"/>
          </p:cNvSpPr>
          <p:nvPr/>
        </p:nvSpPr>
        <p:spPr bwMode="auto">
          <a:xfrm>
            <a:off x="827088" y="1772816"/>
            <a:ext cx="7704137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15900" indent="-215900">
              <a:lnSpc>
                <a:spcPct val="12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b="1">
                <a:latin typeface="Univers Medium" pitchFamily="-84" charset="0"/>
                <a:cs typeface="Arial" pitchFamily="34" charset="0"/>
              </a:rPr>
              <a:t>Pragmatisme</a:t>
            </a:r>
          </a:p>
          <a:p>
            <a:pPr marL="432000" lvl="1" indent="-216000">
              <a:lnSpc>
                <a:spcPct val="12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>
                <a:latin typeface="Univers Medium"/>
                <a:cs typeface="Univers Medium"/>
              </a:rPr>
              <a:t>Accepte utilisation substances psychotropes (et addictives) comme expérience humaine éventuelle  </a:t>
            </a:r>
          </a:p>
          <a:p>
            <a:pPr marL="432000" lvl="1" indent="-216000">
              <a:lnSpc>
                <a:spcPct val="12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>
                <a:latin typeface="Univers Medium"/>
                <a:cs typeface="Univers Medium"/>
              </a:rPr>
              <a:t>Accepte la possibilité d’effets positifs des substances addictives</a:t>
            </a:r>
          </a:p>
          <a:p>
            <a:pPr marL="215900" indent="-215900">
              <a:lnSpc>
                <a:spcPct val="12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b="1">
                <a:latin typeface="Univers Medium" pitchFamily="-84" charset="0"/>
                <a:cs typeface="Arial" pitchFamily="34" charset="0"/>
              </a:rPr>
              <a:t>Valeurs humanistes</a:t>
            </a:r>
          </a:p>
          <a:p>
            <a:pPr marL="432000" lvl="1" indent="-216000">
              <a:lnSpc>
                <a:spcPct val="12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>
                <a:latin typeface="Univers Medium"/>
                <a:cs typeface="Univers Medium"/>
              </a:rPr>
              <a:t>Décision de l’utilisateur est accepté comme un fait</a:t>
            </a:r>
          </a:p>
          <a:p>
            <a:pPr marL="432000" lvl="1" indent="-216000">
              <a:lnSpc>
                <a:spcPct val="12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>
                <a:latin typeface="Univers Medium"/>
                <a:cs typeface="Univers Medium"/>
              </a:rPr>
              <a:t>Pas de jugement moraliste</a:t>
            </a:r>
          </a:p>
          <a:p>
            <a:pPr marL="215900" indent="-215900">
              <a:lnSpc>
                <a:spcPct val="12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b="1">
                <a:latin typeface="Univers Medium" pitchFamily="-84" charset="0"/>
                <a:cs typeface="Arial" pitchFamily="34" charset="0"/>
              </a:rPr>
              <a:t>Focus: méfaits</a:t>
            </a:r>
          </a:p>
          <a:p>
            <a:pPr marL="432000" lvl="1" indent="-216000">
              <a:lnSpc>
                <a:spcPct val="12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>
                <a:latin typeface="Univers Medium"/>
                <a:cs typeface="Univers Medium"/>
              </a:rPr>
              <a:t>Réduction risques/méfaits n’exclut ni la possibilité ni même l’objectif d’une abstinence </a:t>
            </a:r>
            <a:r>
              <a:rPr lang="fr-CH" smtClean="0">
                <a:latin typeface="Univers Medium"/>
                <a:cs typeface="Univers Medium"/>
              </a:rPr>
              <a:t>prolongée</a:t>
            </a:r>
            <a:endParaRPr lang="fr-CH">
              <a:latin typeface="Univers Medium"/>
              <a:cs typeface="Univers Medium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noProof="0"/>
              <a:t>Principes réduction risques/</a:t>
            </a:r>
            <a:r>
              <a:rPr lang="fr-CH" noProof="0" smtClean="0"/>
              <a:t>méfaits</a:t>
            </a:r>
            <a:endParaRPr lang="fr-CH" noProof="0"/>
          </a:p>
        </p:txBody>
      </p:sp>
      <p:sp>
        <p:nvSpPr>
          <p:cNvPr id="9" name="ZoneTexte 4"/>
          <p:cNvSpPr txBox="1"/>
          <p:nvPr/>
        </p:nvSpPr>
        <p:spPr>
          <a:xfrm>
            <a:off x="827584" y="6488668"/>
            <a:ext cx="3252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/>
              <a:t>Single, </a:t>
            </a:r>
            <a:r>
              <a:rPr lang="fr-CH" sz="800" smtClean="0"/>
              <a:t>1996; British </a:t>
            </a:r>
            <a:r>
              <a:rPr lang="fr-CH" sz="800"/>
              <a:t>Advisory Council on the Misuse of Drugs, 1988</a:t>
            </a:r>
          </a:p>
        </p:txBody>
      </p:sp>
    </p:spTree>
    <p:extLst>
      <p:ext uri="{BB962C8B-B14F-4D97-AF65-F5344CB8AC3E}">
        <p14:creationId xmlns:p14="http://schemas.microsoft.com/office/powerpoint/2010/main" xmlns="" val="2258447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14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14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8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148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8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148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8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148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8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148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8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148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4822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1314" name="Group 2"/>
          <p:cNvGrpSpPr>
            <a:grpSpLocks/>
          </p:cNvGrpSpPr>
          <p:nvPr/>
        </p:nvGrpSpPr>
        <p:grpSpPr bwMode="auto">
          <a:xfrm>
            <a:off x="1711325" y="1773238"/>
            <a:ext cx="806450" cy="3959225"/>
            <a:chOff x="1078" y="1117"/>
            <a:chExt cx="508" cy="2494"/>
          </a:xfrm>
        </p:grpSpPr>
        <p:sp>
          <p:nvSpPr>
            <p:cNvPr id="1421315" name="Text Box 3"/>
            <p:cNvSpPr txBox="1">
              <a:spLocks noChangeArrowheads="1"/>
            </p:cNvSpPr>
            <p:nvPr/>
          </p:nvSpPr>
          <p:spPr bwMode="auto">
            <a:xfrm>
              <a:off x="1078" y="1117"/>
              <a:ext cx="508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261938" indent="-261938"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defRPr/>
              </a:pPr>
              <a:r>
                <a:rPr lang="fr-CH" sz="1600" smtClean="0">
                  <a:latin typeface="Univers" charset="0"/>
                  <a:cs typeface="+mn-cs"/>
                </a:rPr>
                <a:t>Risque</a:t>
              </a:r>
            </a:p>
          </p:txBody>
        </p:sp>
        <p:sp>
          <p:nvSpPr>
            <p:cNvPr id="1421316" name="Line 4"/>
            <p:cNvSpPr>
              <a:spLocks noChangeShapeType="1"/>
            </p:cNvSpPr>
            <p:nvPr/>
          </p:nvSpPr>
          <p:spPr bwMode="auto">
            <a:xfrm flipV="1">
              <a:off x="1338" y="1480"/>
              <a:ext cx="0" cy="2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</p:grpSp>
      <p:grpSp>
        <p:nvGrpSpPr>
          <p:cNvPr id="1421317" name="Group 5"/>
          <p:cNvGrpSpPr>
            <a:grpSpLocks/>
          </p:cNvGrpSpPr>
          <p:nvPr/>
        </p:nvGrpSpPr>
        <p:grpSpPr bwMode="auto">
          <a:xfrm>
            <a:off x="1908175" y="5084763"/>
            <a:ext cx="5883275" cy="1035050"/>
            <a:chOff x="1202" y="3203"/>
            <a:chExt cx="3706" cy="652"/>
          </a:xfrm>
        </p:grpSpPr>
        <p:sp>
          <p:nvSpPr>
            <p:cNvPr id="1421318" name="Line 6"/>
            <p:cNvSpPr>
              <a:spLocks noChangeShapeType="1"/>
            </p:cNvSpPr>
            <p:nvPr/>
          </p:nvSpPr>
          <p:spPr bwMode="auto">
            <a:xfrm>
              <a:off x="1338" y="3611"/>
              <a:ext cx="31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  <p:sp>
          <p:nvSpPr>
            <p:cNvPr id="1421319" name="Text Box 7"/>
            <p:cNvSpPr txBox="1">
              <a:spLocks noChangeArrowheads="1"/>
            </p:cNvSpPr>
            <p:nvPr/>
          </p:nvSpPr>
          <p:spPr bwMode="auto">
            <a:xfrm>
              <a:off x="4286" y="3203"/>
              <a:ext cx="622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261938" indent="-261938"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defRPr/>
              </a:pPr>
              <a:r>
                <a:rPr lang="fr-CH" sz="1600" smtClean="0">
                  <a:latin typeface="Univers" charset="0"/>
                  <a:cs typeface="+mn-cs"/>
                </a:rPr>
                <a:t>Quantité</a:t>
              </a:r>
            </a:p>
          </p:txBody>
        </p:sp>
        <p:sp>
          <p:nvSpPr>
            <p:cNvPr id="1421320" name="Text Box 8"/>
            <p:cNvSpPr txBox="1">
              <a:spLocks noChangeArrowheads="1"/>
            </p:cNvSpPr>
            <p:nvPr/>
          </p:nvSpPr>
          <p:spPr bwMode="auto">
            <a:xfrm>
              <a:off x="1202" y="3566"/>
              <a:ext cx="196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261938" indent="-261938"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defRPr/>
              </a:pPr>
              <a:r>
                <a:rPr lang="fr-CH" sz="1600" smtClean="0">
                  <a:latin typeface="Univers" charset="0"/>
                  <a:cs typeface="+mn-cs"/>
                </a:rPr>
                <a:t>0</a:t>
              </a:r>
            </a:p>
          </p:txBody>
        </p:sp>
      </p:grpSp>
      <p:grpSp>
        <p:nvGrpSpPr>
          <p:cNvPr id="1421321" name="Group 9"/>
          <p:cNvGrpSpPr>
            <a:grpSpLocks/>
          </p:cNvGrpSpPr>
          <p:nvPr/>
        </p:nvGrpSpPr>
        <p:grpSpPr bwMode="auto">
          <a:xfrm>
            <a:off x="1476376" y="2565400"/>
            <a:ext cx="4895851" cy="3168650"/>
            <a:chOff x="930" y="1616"/>
            <a:chExt cx="3084" cy="1996"/>
          </a:xfrm>
        </p:grpSpPr>
        <p:sp>
          <p:nvSpPr>
            <p:cNvPr id="1421322" name="Line 10"/>
            <p:cNvSpPr>
              <a:spLocks noChangeShapeType="1"/>
            </p:cNvSpPr>
            <p:nvPr/>
          </p:nvSpPr>
          <p:spPr bwMode="auto">
            <a:xfrm>
              <a:off x="930" y="3612"/>
              <a:ext cx="453" cy="0"/>
            </a:xfrm>
            <a:prstGeom prst="line">
              <a:avLst/>
            </a:prstGeom>
            <a:noFill/>
            <a:ln w="57150">
              <a:solidFill>
                <a:srgbClr val="AC4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  <p:sp>
          <p:nvSpPr>
            <p:cNvPr id="1421323" name="Line 11"/>
            <p:cNvSpPr>
              <a:spLocks noChangeShapeType="1"/>
            </p:cNvSpPr>
            <p:nvPr/>
          </p:nvSpPr>
          <p:spPr bwMode="auto">
            <a:xfrm rot="-5400000">
              <a:off x="385" y="2614"/>
              <a:ext cx="1996" cy="0"/>
            </a:xfrm>
            <a:prstGeom prst="line">
              <a:avLst/>
            </a:prstGeom>
            <a:noFill/>
            <a:ln w="57150">
              <a:solidFill>
                <a:srgbClr val="AC4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  <p:sp>
          <p:nvSpPr>
            <p:cNvPr id="1421324" name="Line 12"/>
            <p:cNvSpPr>
              <a:spLocks noChangeShapeType="1"/>
            </p:cNvSpPr>
            <p:nvPr/>
          </p:nvSpPr>
          <p:spPr bwMode="auto">
            <a:xfrm>
              <a:off x="1383" y="1638"/>
              <a:ext cx="2631" cy="0"/>
            </a:xfrm>
            <a:prstGeom prst="line">
              <a:avLst/>
            </a:prstGeom>
            <a:noFill/>
            <a:ln w="57150">
              <a:solidFill>
                <a:srgbClr val="AC4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</p:grpSp>
      <p:sp>
        <p:nvSpPr>
          <p:cNvPr id="1421325" name="Oval 13"/>
          <p:cNvSpPr>
            <a:spLocks noChangeArrowheads="1"/>
          </p:cNvSpPr>
          <p:nvPr/>
        </p:nvSpPr>
        <p:spPr bwMode="auto">
          <a:xfrm>
            <a:off x="2916238" y="2420938"/>
            <a:ext cx="360362" cy="358775"/>
          </a:xfrm>
          <a:prstGeom prst="ellipse">
            <a:avLst/>
          </a:prstGeom>
          <a:noFill/>
          <a:ln w="76200">
            <a:solidFill>
              <a:srgbClr val="AF351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CH">
              <a:cs typeface="+mn-cs"/>
            </a:endParaRPr>
          </a:p>
        </p:txBody>
      </p:sp>
      <p:sp>
        <p:nvSpPr>
          <p:cNvPr id="1421326" name="Oval 14"/>
          <p:cNvSpPr>
            <a:spLocks noChangeArrowheads="1"/>
          </p:cNvSpPr>
          <p:nvPr/>
        </p:nvSpPr>
        <p:spPr bwMode="auto">
          <a:xfrm>
            <a:off x="1619250" y="5516563"/>
            <a:ext cx="360363" cy="358775"/>
          </a:xfrm>
          <a:prstGeom prst="ellipse">
            <a:avLst/>
          </a:prstGeom>
          <a:noFill/>
          <a:ln w="76200">
            <a:solidFill>
              <a:srgbClr val="416D2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CH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7771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2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2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2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2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2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2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2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2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1325" grpId="0" animBg="1"/>
      <p:bldP spid="14213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5" name="Group 2"/>
          <p:cNvGrpSpPr>
            <a:grpSpLocks/>
          </p:cNvGrpSpPr>
          <p:nvPr/>
        </p:nvGrpSpPr>
        <p:grpSpPr bwMode="auto">
          <a:xfrm>
            <a:off x="2124075" y="2349500"/>
            <a:ext cx="5040313" cy="3382963"/>
            <a:chOff x="703" y="935"/>
            <a:chExt cx="4309" cy="2540"/>
          </a:xfrm>
        </p:grpSpPr>
        <p:sp>
          <p:nvSpPr>
            <p:cNvPr id="1422339" name="Line 3"/>
            <p:cNvSpPr>
              <a:spLocks noChangeShapeType="1"/>
            </p:cNvSpPr>
            <p:nvPr/>
          </p:nvSpPr>
          <p:spPr bwMode="auto">
            <a:xfrm flipV="1">
              <a:off x="703" y="935"/>
              <a:ext cx="0" cy="25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  <p:sp>
          <p:nvSpPr>
            <p:cNvPr id="1422340" name="Line 4"/>
            <p:cNvSpPr>
              <a:spLocks noChangeShapeType="1"/>
            </p:cNvSpPr>
            <p:nvPr/>
          </p:nvSpPr>
          <p:spPr bwMode="auto">
            <a:xfrm>
              <a:off x="703" y="3475"/>
              <a:ext cx="43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</p:grpSp>
      <p:sp>
        <p:nvSpPr>
          <p:cNvPr id="1422341" name="Text Box 5"/>
          <p:cNvSpPr txBox="1">
            <a:spLocks noChangeArrowheads="1"/>
          </p:cNvSpPr>
          <p:nvPr/>
        </p:nvSpPr>
        <p:spPr bwMode="auto">
          <a:xfrm>
            <a:off x="6804025" y="5084763"/>
            <a:ext cx="98742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1938" indent="-261938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fr-CH" sz="1600" smtClean="0">
                <a:latin typeface="Univers" charset="0"/>
                <a:cs typeface="+mn-cs"/>
              </a:rPr>
              <a:t>Quantité</a:t>
            </a:r>
          </a:p>
        </p:txBody>
      </p:sp>
      <p:sp>
        <p:nvSpPr>
          <p:cNvPr id="1422342" name="Text Box 6"/>
          <p:cNvSpPr txBox="1">
            <a:spLocks noChangeArrowheads="1"/>
          </p:cNvSpPr>
          <p:nvPr/>
        </p:nvSpPr>
        <p:spPr bwMode="auto">
          <a:xfrm>
            <a:off x="1711325" y="1773238"/>
            <a:ext cx="80645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1938" indent="-261938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fr-CH" sz="1600" smtClean="0">
                <a:latin typeface="Univers" charset="0"/>
                <a:cs typeface="+mn-cs"/>
              </a:rPr>
              <a:t>Risque</a:t>
            </a:r>
          </a:p>
        </p:txBody>
      </p:sp>
      <p:grpSp>
        <p:nvGrpSpPr>
          <p:cNvPr id="1422343" name="Group 7"/>
          <p:cNvGrpSpPr>
            <a:grpSpLocks/>
          </p:cNvGrpSpPr>
          <p:nvPr/>
        </p:nvGrpSpPr>
        <p:grpSpPr bwMode="auto">
          <a:xfrm>
            <a:off x="1476375" y="1989138"/>
            <a:ext cx="4968875" cy="3744912"/>
            <a:chOff x="1338" y="1253"/>
            <a:chExt cx="3130" cy="2359"/>
          </a:xfrm>
        </p:grpSpPr>
        <p:sp>
          <p:nvSpPr>
            <p:cNvPr id="1422344" name="Line 8"/>
            <p:cNvSpPr>
              <a:spLocks noChangeShapeType="1"/>
            </p:cNvSpPr>
            <p:nvPr/>
          </p:nvSpPr>
          <p:spPr bwMode="auto">
            <a:xfrm>
              <a:off x="1338" y="3612"/>
              <a:ext cx="408" cy="0"/>
            </a:xfrm>
            <a:prstGeom prst="line">
              <a:avLst/>
            </a:prstGeom>
            <a:noFill/>
            <a:ln w="57150">
              <a:solidFill>
                <a:srgbClr val="706C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  <p:sp>
          <p:nvSpPr>
            <p:cNvPr id="1422345" name="Line 9"/>
            <p:cNvSpPr>
              <a:spLocks noChangeShapeType="1"/>
            </p:cNvSpPr>
            <p:nvPr/>
          </p:nvSpPr>
          <p:spPr bwMode="auto">
            <a:xfrm flipV="1">
              <a:off x="1747" y="1253"/>
              <a:ext cx="2721" cy="2359"/>
            </a:xfrm>
            <a:prstGeom prst="line">
              <a:avLst/>
            </a:prstGeom>
            <a:noFill/>
            <a:ln w="57150">
              <a:solidFill>
                <a:srgbClr val="706C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</p:grpSp>
      <p:sp>
        <p:nvSpPr>
          <p:cNvPr id="1422346" name="Oval 10"/>
          <p:cNvSpPr>
            <a:spLocks noChangeArrowheads="1"/>
          </p:cNvSpPr>
          <p:nvPr/>
        </p:nvSpPr>
        <p:spPr bwMode="auto">
          <a:xfrm>
            <a:off x="5219700" y="2708275"/>
            <a:ext cx="360363" cy="358775"/>
          </a:xfrm>
          <a:prstGeom prst="ellipse">
            <a:avLst/>
          </a:prstGeom>
          <a:noFill/>
          <a:ln w="76200">
            <a:solidFill>
              <a:srgbClr val="AF351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CH">
              <a:cs typeface="+mn-cs"/>
            </a:endParaRPr>
          </a:p>
        </p:txBody>
      </p:sp>
      <p:cxnSp>
        <p:nvCxnSpPr>
          <p:cNvPr id="1422347" name="AutoShape 11"/>
          <p:cNvCxnSpPr>
            <a:cxnSpLocks noChangeShapeType="1"/>
            <a:stCxn id="1422346" idx="2"/>
            <a:endCxn id="1422350" idx="0"/>
          </p:cNvCxnSpPr>
          <p:nvPr/>
        </p:nvCxnSpPr>
        <p:spPr bwMode="auto">
          <a:xfrm rot="10800000" flipV="1">
            <a:off x="3673475" y="2887663"/>
            <a:ext cx="1508125" cy="1295400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422348" name="Line 12"/>
          <p:cNvSpPr>
            <a:spLocks noChangeShapeType="1"/>
          </p:cNvSpPr>
          <p:nvPr/>
        </p:nvSpPr>
        <p:spPr bwMode="auto">
          <a:xfrm flipH="1">
            <a:off x="2124075" y="2852738"/>
            <a:ext cx="30241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CH">
              <a:cs typeface="+mn-cs"/>
            </a:endParaRPr>
          </a:p>
        </p:txBody>
      </p:sp>
      <p:sp>
        <p:nvSpPr>
          <p:cNvPr id="1422349" name="Line 13"/>
          <p:cNvSpPr>
            <a:spLocks noChangeShapeType="1"/>
          </p:cNvSpPr>
          <p:nvPr/>
        </p:nvSpPr>
        <p:spPr bwMode="auto">
          <a:xfrm flipH="1">
            <a:off x="2124075" y="4365625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CH">
              <a:cs typeface="+mn-cs"/>
            </a:endParaRPr>
          </a:p>
        </p:txBody>
      </p:sp>
      <p:sp>
        <p:nvSpPr>
          <p:cNvPr id="1422350" name="Oval 14"/>
          <p:cNvSpPr>
            <a:spLocks noChangeArrowheads="1"/>
          </p:cNvSpPr>
          <p:nvPr/>
        </p:nvSpPr>
        <p:spPr bwMode="auto">
          <a:xfrm>
            <a:off x="3492500" y="4221163"/>
            <a:ext cx="360363" cy="358775"/>
          </a:xfrm>
          <a:prstGeom prst="ellipse">
            <a:avLst/>
          </a:prstGeom>
          <a:noFill/>
          <a:ln w="76200">
            <a:solidFill>
              <a:srgbClr val="416D2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CH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4460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2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22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22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2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2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22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22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2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42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22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2346" grpId="0" animBg="1"/>
      <p:bldP spid="1422350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UG adapté">
  <a:themeElements>
    <a:clrScheme name="HUG">
      <a:dk1>
        <a:srgbClr val="43494F"/>
      </a:dk1>
      <a:lt1>
        <a:sysClr val="window" lastClr="FFFFFF"/>
      </a:lt1>
      <a:dk2>
        <a:srgbClr val="7BAEDA"/>
      </a:dk2>
      <a:lt2>
        <a:srgbClr val="E5E5E5"/>
      </a:lt2>
      <a:accent1>
        <a:srgbClr val="1C60AE"/>
      </a:accent1>
      <a:accent2>
        <a:srgbClr val="457EC0"/>
      </a:accent2>
      <a:accent3>
        <a:srgbClr val="C66928"/>
      </a:accent3>
      <a:accent4>
        <a:srgbClr val="61ABC3"/>
      </a:accent4>
      <a:accent5>
        <a:srgbClr val="9A0072"/>
      </a:accent5>
      <a:accent6>
        <a:srgbClr val="3C866E"/>
      </a:accent6>
      <a:hlink>
        <a:srgbClr val="33383E"/>
      </a:hlink>
      <a:folHlink>
        <a:srgbClr val="33383E"/>
      </a:folHlink>
    </a:clrScheme>
    <a:fontScheme name="HUG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>
    <a:lnDef>
      <a:spPr>
        <a:ln w="9525" cmpd="sng">
          <a:solidFill>
            <a:schemeClr val="bg1">
              <a:lumMod val="50000"/>
            </a:schemeClr>
          </a:solidFill>
          <a:tailEnd type="stealth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Lundbeck symposium 2012">
    <a:dk1>
      <a:srgbClr val="000000"/>
    </a:dk1>
    <a:lt1>
      <a:srgbClr val="FFFFFF"/>
    </a:lt1>
    <a:dk2>
      <a:srgbClr val="CA411D"/>
    </a:dk2>
    <a:lt2>
      <a:srgbClr val="252D65"/>
    </a:lt2>
    <a:accent1>
      <a:srgbClr val="EF9C00"/>
    </a:accent1>
    <a:accent2>
      <a:srgbClr val="64ABAF"/>
    </a:accent2>
    <a:accent3>
      <a:srgbClr val="252D65"/>
    </a:accent3>
    <a:accent4>
      <a:srgbClr val="A5A07B"/>
    </a:accent4>
    <a:accent5>
      <a:srgbClr val="CA411D"/>
    </a:accent5>
    <a:accent6>
      <a:srgbClr val="00BABA"/>
    </a:accent6>
    <a:hlink>
      <a:srgbClr val="808080"/>
    </a:hlink>
    <a:folHlink>
      <a:srgbClr val="B3B3B3"/>
    </a:folHlink>
  </a:clrScheme>
  <a:fontScheme name="Lundbeck symposium 2012">
    <a:majorFont>
      <a:latin typeface="Arial"/>
      <a:ea typeface=""/>
      <a:cs typeface="Arial"/>
    </a:majorFont>
    <a:minorFont>
      <a:latin typeface="Arial"/>
      <a:ea typeface="ヒラギノ角ゴ Pro W3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1237</Words>
  <Application>Microsoft Office PowerPoint</Application>
  <PresentationFormat>Affichage à l'écran (4:3)</PresentationFormat>
  <Paragraphs>423</Paragraphs>
  <Slides>55</Slides>
  <Notes>2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55</vt:i4>
      </vt:variant>
    </vt:vector>
  </HeadingPairs>
  <TitlesOfParts>
    <vt:vector size="58" baseType="lpstr">
      <vt:lpstr>HUG adapté</vt:lpstr>
      <vt:lpstr>Arbeitsblatt</vt:lpstr>
      <vt:lpstr>Feuille Microsoft Office Excel 97-2003</vt:lpstr>
      <vt:lpstr>Dépression et alcool</vt:lpstr>
      <vt:lpstr>Coûts liés à l’alcool en CH</vt:lpstr>
      <vt:lpstr>Diapositive 3</vt:lpstr>
      <vt:lpstr>Le pourquoi de la consommation</vt:lpstr>
      <vt:lpstr>Objectifs thérapeutiques</vt:lpstr>
      <vt:lpstr>Diapositive 6</vt:lpstr>
      <vt:lpstr>Principes réduction risques/méfaits</vt:lpstr>
      <vt:lpstr>Diapositive 8</vt:lpstr>
      <vt:lpstr>Diapositive 9</vt:lpstr>
      <vt:lpstr>Diapositive 10</vt:lpstr>
      <vt:lpstr>Réduction consommation et risque mortalité</vt:lpstr>
      <vt:lpstr>Treatment gap</vt:lpstr>
      <vt:lpstr>Engagement des patients et outcome</vt:lpstr>
      <vt:lpstr>Etudes de pharmacothérapie classiques (version 1)</vt:lpstr>
      <vt:lpstr>Etudes de pharmacothérapie  version 2.0</vt:lpstr>
      <vt:lpstr>Outcomes</vt:lpstr>
      <vt:lpstr>Etudes de pharmacothérapie classiques (série 1)</vt:lpstr>
      <vt:lpstr>Topiramate</vt:lpstr>
      <vt:lpstr>Topiramate</vt:lpstr>
      <vt:lpstr>Topiramate</vt:lpstr>
      <vt:lpstr>Topiramate</vt:lpstr>
      <vt:lpstr>Résumé efficacité pharmacothérapies</vt:lpstr>
      <vt:lpstr>Naltrexone pour abstinence</vt:lpstr>
      <vt:lpstr>Naltrexone Retour vers tout type de conso</vt:lpstr>
      <vt:lpstr>Naltrexone Retour vers consommation excéssive</vt:lpstr>
      <vt:lpstr>Naltrexone: consommation excessive</vt:lpstr>
      <vt:lpstr>Résumé efficacité pharmacothérapies</vt:lpstr>
      <vt:lpstr>Acamprosate pour abstinence</vt:lpstr>
      <vt:lpstr>Acamprosate Retour vers tout type de conso</vt:lpstr>
      <vt:lpstr>Acamprosate : maitien abstinence vs Placébo</vt:lpstr>
      <vt:lpstr>Acamprosate : durée abstinence cumulative vs Placébo</vt:lpstr>
      <vt:lpstr>Acamprosate : maintien abstinence vs Naltréxone</vt:lpstr>
      <vt:lpstr>Acamprosat: durée abstinence cumulative vs Naltréxone</vt:lpstr>
      <vt:lpstr>Acamprosate contre consommation excessive</vt:lpstr>
      <vt:lpstr>Acamprosate Retour vers consommation excéssive</vt:lpstr>
      <vt:lpstr>Résumé efficacité pharmacothérapies</vt:lpstr>
      <vt:lpstr>Disulfiram Retour vers tout type de conso</vt:lpstr>
      <vt:lpstr>Résumé efficacité pharmacothérapies</vt:lpstr>
      <vt:lpstr>Alcool, GABA, Baclofen</vt:lpstr>
      <vt:lpstr>Baclofen: études précliniques</vt:lpstr>
      <vt:lpstr>Baclofen: efficace contre symptômes de sevrage</vt:lpstr>
      <vt:lpstr>Baclofen: Prévention de la rechute </vt:lpstr>
      <vt:lpstr>Baclofen: études placébo-contrôlées</vt:lpstr>
      <vt:lpstr>Résumé efficacité pharmacothérapies</vt:lpstr>
      <vt:lpstr>Etudes de pharmacothérapie  série 2.0</vt:lpstr>
      <vt:lpstr>Nalmefene: études phase III</vt:lpstr>
      <vt:lpstr>Nalmefene: réduction des jours de consommation excessive</vt:lpstr>
      <vt:lpstr>Nalmefene: effets sur 1 année  Etude SENSE</vt:lpstr>
      <vt:lpstr>Résumé efficacité pharmacothérapies</vt:lpstr>
      <vt:lpstr>Pharmacothérapie comorbidité </vt:lpstr>
      <vt:lpstr>Antidépresseurs en cas de comorbidité alcool</vt:lpstr>
      <vt:lpstr>Naltrexone et disulfiram chez des patients avec dépression</vt:lpstr>
      <vt:lpstr>Acamprosate ajouté au citalopram</vt:lpstr>
      <vt:lpstr>Combinaisons antidépresseur-antagonistes opiacés</vt:lpstr>
      <vt:lpstr>Conclusions</vt:lpstr>
    </vt:vector>
  </TitlesOfParts>
  <Company>Hôpitaux Universitaires de Genève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Centres de crise</dc:title>
  <dc:creator>dfzu</dc:creator>
  <cp:lastModifiedBy>dfzu</cp:lastModifiedBy>
  <cp:revision>195</cp:revision>
  <dcterms:created xsi:type="dcterms:W3CDTF">2013-08-26T14:52:39Z</dcterms:created>
  <dcterms:modified xsi:type="dcterms:W3CDTF">2014-07-02T08:00:59Z</dcterms:modified>
</cp:coreProperties>
</file>