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5"/>
  </p:notesMasterIdLst>
  <p:sldIdLst>
    <p:sldId id="256" r:id="rId2"/>
    <p:sldId id="306" r:id="rId3"/>
    <p:sldId id="259" r:id="rId4"/>
    <p:sldId id="258" r:id="rId5"/>
    <p:sldId id="257" r:id="rId6"/>
    <p:sldId id="260" r:id="rId7"/>
    <p:sldId id="266" r:id="rId8"/>
    <p:sldId id="261" r:id="rId9"/>
    <p:sldId id="270" r:id="rId10"/>
    <p:sldId id="263" r:id="rId11"/>
    <p:sldId id="262" r:id="rId12"/>
    <p:sldId id="265" r:id="rId13"/>
    <p:sldId id="264" r:id="rId14"/>
    <p:sldId id="269" r:id="rId15"/>
    <p:sldId id="268" r:id="rId16"/>
    <p:sldId id="267" r:id="rId17"/>
    <p:sldId id="272" r:id="rId18"/>
    <p:sldId id="273" r:id="rId19"/>
    <p:sldId id="298" r:id="rId20"/>
    <p:sldId id="284" r:id="rId21"/>
    <p:sldId id="285" r:id="rId22"/>
    <p:sldId id="286" r:id="rId23"/>
    <p:sldId id="293" r:id="rId24"/>
    <p:sldId id="294" r:id="rId25"/>
    <p:sldId id="287" r:id="rId26"/>
    <p:sldId id="288" r:id="rId27"/>
    <p:sldId id="290" r:id="rId28"/>
    <p:sldId id="295" r:id="rId29"/>
    <p:sldId id="296" r:id="rId30"/>
    <p:sldId id="297" r:id="rId31"/>
    <p:sldId id="305" r:id="rId32"/>
    <p:sldId id="304" r:id="rId33"/>
    <p:sldId id="303" r:id="rId34"/>
    <p:sldId id="299" r:id="rId35"/>
    <p:sldId id="278" r:id="rId36"/>
    <p:sldId id="300" r:id="rId37"/>
    <p:sldId id="301" r:id="rId38"/>
    <p:sldId id="302" r:id="rId39"/>
    <p:sldId id="279" r:id="rId40"/>
    <p:sldId id="277" r:id="rId41"/>
    <p:sldId id="276" r:id="rId42"/>
    <p:sldId id="280" r:id="rId43"/>
    <p:sldId id="292" r:id="rId44"/>
    <p:sldId id="311" r:id="rId45"/>
    <p:sldId id="312" r:id="rId46"/>
    <p:sldId id="291" r:id="rId47"/>
    <p:sldId id="281" r:id="rId48"/>
    <p:sldId id="282" r:id="rId49"/>
    <p:sldId id="313" r:id="rId50"/>
    <p:sldId id="314" r:id="rId51"/>
    <p:sldId id="307" r:id="rId52"/>
    <p:sldId id="309" r:id="rId53"/>
    <p:sldId id="310" r:id="rId5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3006"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A95F54-0ACC-4606-B330-E5C4C7B3146F}" type="datetimeFigureOut">
              <a:rPr lang="fr-FR" smtClean="0"/>
              <a:pPr/>
              <a:t>09/06/2015</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B101461-D809-45A7-BCDD-550AF5F2C276}"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dirty="0"/>
          </a:p>
        </p:txBody>
      </p:sp>
      <p:sp>
        <p:nvSpPr>
          <p:cNvPr id="7" name="Espace réservé du pied de page 4"/>
          <p:cNvSpPr txBox="1">
            <a:spLocks/>
          </p:cNvSpPr>
          <p:nvPr/>
        </p:nvSpPr>
        <p:spPr>
          <a:xfrm>
            <a:off x="285720" y="6357958"/>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4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http://www.hug-ge.ch/addictologie</a:t>
            </a:r>
            <a:endParaRPr kumimoji="0" lang="fr-CH" sz="14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7"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7"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
        <p:nvSpPr>
          <p:cNvPr id="7"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endParaRPr lang="fr-BE"/>
          </a:p>
        </p:txBody>
      </p:sp>
      <p:pic>
        <p:nvPicPr>
          <p:cNvPr id="8" name="Image 7" descr="Logo RNVP.png"/>
          <p:cNvPicPr>
            <a:picLocks noChangeAspect="1"/>
          </p:cNvPicPr>
          <p:nvPr userDrawn="1"/>
        </p:nvPicPr>
        <p:blipFill>
          <a:blip r:embed="rId2" cstate="print"/>
          <a:srcRect t="13542" r="7201" b="5205"/>
          <a:stretch>
            <a:fillRect/>
          </a:stretch>
        </p:blipFill>
        <p:spPr>
          <a:xfrm>
            <a:off x="214282" y="6010957"/>
            <a:ext cx="1357322" cy="77562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7"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8"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10" name="Espace réservé du pied de page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6"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8"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H"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82C0D55D-40AA-4C80-B10C-9CE0C2221BEE}" type="datetimeFigureOut">
              <a:rPr lang="fr-FR" smtClean="0"/>
              <a:pPr/>
              <a:t>09/06/2015</a:t>
            </a:fld>
            <a:endParaRPr lang="fr-CH" dirty="0"/>
          </a:p>
        </p:txBody>
      </p:sp>
      <p:sp>
        <p:nvSpPr>
          <p:cNvPr id="8"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C:\Users\gath\AppData\Roaming\Microsoft\Signatures\HUG-standard\LOGO_HUG-160.bmp"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71604" y="274638"/>
            <a:ext cx="7115196" cy="1143000"/>
          </a:xfrm>
          <a:prstGeom prst="rect">
            <a:avLst/>
          </a:prstGeom>
        </p:spPr>
        <p:txBody>
          <a:bodyPr vert="horz" lIns="91440" tIns="45720" rIns="91440" bIns="45720" rtlCol="0" anchor="ctr">
            <a:noAutofit/>
          </a:bodyPr>
          <a:lstStyle/>
          <a:p>
            <a:r>
              <a:rPr lang="fr-FR" dirty="0" smtClean="0"/>
              <a:t>Cliquez pour modifier le style du titre</a:t>
            </a:r>
            <a:endParaRPr lang="fr-CH" dirty="0"/>
          </a:p>
        </p:txBody>
      </p:sp>
      <p:sp>
        <p:nvSpPr>
          <p:cNvPr id="3" name="Espace réservé du texte 2"/>
          <p:cNvSpPr>
            <a:spLocks noGrp="1"/>
          </p:cNvSpPr>
          <p:nvPr>
            <p:ph type="body" idx="1"/>
          </p:nvPr>
        </p:nvSpPr>
        <p:spPr>
          <a:xfrm>
            <a:off x="1571604" y="1600200"/>
            <a:ext cx="7115196"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Espace réservé du pied de page 4"/>
          <p:cNvSpPr>
            <a:spLocks noGrp="1"/>
          </p:cNvSpPr>
          <p:nvPr>
            <p:ph type="ftr" sz="quarter" idx="3"/>
          </p:nvPr>
        </p:nvSpPr>
        <p:spPr>
          <a:xfrm>
            <a:off x="428596" y="628652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latin typeface="Arial" pitchFamily="34" charset="0"/>
                <a:cs typeface="Arial" pitchFamily="34" charset="0"/>
              </a:defRPr>
            </a:lvl1pPr>
          </a:lstStyle>
          <a:p>
            <a:r>
              <a:rPr lang="fr-CH" dirty="0" smtClean="0"/>
              <a:t>http://www.hug-ge.ch/addictologie</a:t>
            </a:r>
            <a:endParaRPr lang="fr-CH" dirty="0"/>
          </a:p>
        </p:txBody>
      </p:sp>
      <p:sp>
        <p:nvSpPr>
          <p:cNvPr id="7" name="Rectangle 6"/>
          <p:cNvSpPr/>
          <p:nvPr/>
        </p:nvSpPr>
        <p:spPr>
          <a:xfrm>
            <a:off x="0" y="-7938"/>
            <a:ext cx="677863" cy="1362076"/>
          </a:xfrm>
          <a:prstGeom prst="rect">
            <a:avLst/>
          </a:prstGeom>
          <a:solidFill>
            <a:srgbClr val="1864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ln>
                <a:solidFill>
                  <a:srgbClr val="1864B5"/>
                </a:solidFill>
              </a:ln>
              <a:solidFill>
                <a:srgbClr val="000000"/>
              </a:solidFill>
            </a:endParaRPr>
          </a:p>
        </p:txBody>
      </p:sp>
      <p:sp>
        <p:nvSpPr>
          <p:cNvPr id="8" name="Rectangle 7"/>
          <p:cNvSpPr/>
          <p:nvPr/>
        </p:nvSpPr>
        <p:spPr>
          <a:xfrm>
            <a:off x="677863" y="-7938"/>
            <a:ext cx="706437" cy="1365251"/>
          </a:xfrm>
          <a:prstGeom prst="rect">
            <a:avLst/>
          </a:prstGeom>
          <a:solidFill>
            <a:srgbClr val="1864B5">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ln>
                <a:solidFill>
                  <a:srgbClr val="1864B5"/>
                </a:solidFill>
              </a:ln>
              <a:solidFill>
                <a:srgbClr val="000000"/>
              </a:solidFill>
            </a:endParaRPr>
          </a:p>
        </p:txBody>
      </p:sp>
      <p:pic>
        <p:nvPicPr>
          <p:cNvPr id="9" name="Image 8" descr="C:\Users\gath\AppData\Roaming\Microsoft\Signatures\HUG-standard\LOGO_HUG-160.bmp"/>
          <p:cNvPicPr/>
          <p:nvPr/>
        </p:nvPicPr>
        <p:blipFill>
          <a:blip r:link="rId13" cstate="email"/>
          <a:srcRect/>
          <a:stretch>
            <a:fillRect/>
          </a:stretch>
        </p:blipFill>
        <p:spPr bwMode="auto">
          <a:xfrm>
            <a:off x="7143768" y="6292870"/>
            <a:ext cx="1524000"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sz="3200" b="1"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Clr>
          <a:srgbClr val="006EBE"/>
        </a:buClr>
        <a:buFont typeface="Wingdings" pitchFamily="2" charset="2"/>
        <a:buChar char="§"/>
        <a:defRPr sz="1800" kern="1200">
          <a:solidFill>
            <a:srgbClr val="555C62"/>
          </a:solidFill>
          <a:latin typeface="Arial" pitchFamily="34" charset="0"/>
          <a:ea typeface="+mn-ea"/>
          <a:cs typeface="Arial" pitchFamily="34" charset="0"/>
        </a:defRPr>
      </a:lvl1pPr>
      <a:lvl2pPr marL="742950" indent="-285750" algn="l" defTabSz="914400" rtl="0" eaLnBrk="1" latinLnBrk="0" hangingPunct="1">
        <a:spcBef>
          <a:spcPct val="20000"/>
        </a:spcBef>
        <a:buClr>
          <a:srgbClr val="006EBE"/>
        </a:buClr>
        <a:buFont typeface="Wingdings" pitchFamily="2" charset="2"/>
        <a:buChar char="§"/>
        <a:defRPr sz="1800" kern="1200">
          <a:solidFill>
            <a:srgbClr val="555C62"/>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6EBE"/>
        </a:buClr>
        <a:buFont typeface="Wingdings" pitchFamily="2" charset="2"/>
        <a:buChar char="§"/>
        <a:defRPr sz="1800" kern="1200">
          <a:solidFill>
            <a:srgbClr val="555C62"/>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6EBE"/>
        </a:buClr>
        <a:buFont typeface="Wingdings" pitchFamily="2" charset="2"/>
        <a:buChar char="§"/>
        <a:defRPr sz="1800" kern="1200">
          <a:solidFill>
            <a:srgbClr val="555C62"/>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6EBE"/>
        </a:buClr>
        <a:buFont typeface="Wingdings" pitchFamily="2" charset="2"/>
        <a:buChar char="§"/>
        <a:defRPr sz="1800" kern="1200">
          <a:solidFill>
            <a:srgbClr val="555C6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76.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857356" y="214290"/>
            <a:ext cx="5929354" cy="5857916"/>
          </a:xfrm>
          <a:prstGeom prst="rect">
            <a:avLst/>
          </a:prstGeom>
          <a:noFill/>
          <a:ln w="9525">
            <a:noFill/>
            <a:miter lim="800000"/>
            <a:headEnd/>
            <a:tailEnd/>
          </a:ln>
          <a:effectLst/>
        </p:spPr>
      </p:pic>
      <p:pic>
        <p:nvPicPr>
          <p:cNvPr id="3" name="Image 2" descr="Logo RNVP.png"/>
          <p:cNvPicPr>
            <a:picLocks noChangeAspect="1"/>
          </p:cNvPicPr>
          <p:nvPr/>
        </p:nvPicPr>
        <p:blipFill>
          <a:blip r:embed="rId3" cstate="print"/>
          <a:srcRect t="11745"/>
          <a:stretch>
            <a:fillRect/>
          </a:stretch>
        </p:blipFill>
        <p:spPr>
          <a:xfrm>
            <a:off x="5429256" y="6072230"/>
            <a:ext cx="1364248" cy="7857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http://1.bp.blogspot.com/_j7PAt9FEDlo/TPc7Vy3sbjI/AAAAAAAADZc/obljDQnV7UY/s1600/zyngo_001.jpg"/>
          <p:cNvPicPr>
            <a:picLocks noChangeAspect="1" noChangeArrowheads="1"/>
          </p:cNvPicPr>
          <p:nvPr/>
        </p:nvPicPr>
        <p:blipFill>
          <a:blip r:embed="rId2" cstate="email"/>
          <a:srcRect/>
          <a:stretch>
            <a:fillRect/>
          </a:stretch>
        </p:blipFill>
        <p:spPr bwMode="auto">
          <a:xfrm>
            <a:off x="142844" y="714356"/>
            <a:ext cx="8791575" cy="5715000"/>
          </a:xfrm>
          <a:prstGeom prst="rect">
            <a:avLst/>
          </a:prstGeom>
          <a:noFill/>
        </p:spPr>
      </p:pic>
      <p:pic>
        <p:nvPicPr>
          <p:cNvPr id="20484" name="Picture 4" descr="http://www.astrosurf.com/luxorion/Sciences/second-life-logo.jpg"/>
          <p:cNvPicPr>
            <a:picLocks noChangeAspect="1" noChangeArrowheads="1"/>
          </p:cNvPicPr>
          <p:nvPr/>
        </p:nvPicPr>
        <p:blipFill>
          <a:blip r:embed="rId3" cstate="email"/>
          <a:srcRect/>
          <a:stretch>
            <a:fillRect/>
          </a:stretch>
        </p:blipFill>
        <p:spPr bwMode="auto">
          <a:xfrm>
            <a:off x="7072330" y="4000504"/>
            <a:ext cx="1571636" cy="225995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gamersmint.com/wp-content/uploads/2013/04/red_dead_redemption_poker-table.jpg"/>
          <p:cNvPicPr>
            <a:picLocks noChangeAspect="1" noChangeArrowheads="1"/>
          </p:cNvPicPr>
          <p:nvPr/>
        </p:nvPicPr>
        <p:blipFill>
          <a:blip r:embed="rId2" cstate="email"/>
          <a:srcRect/>
          <a:stretch>
            <a:fillRect/>
          </a:stretch>
        </p:blipFill>
        <p:spPr bwMode="auto">
          <a:xfrm>
            <a:off x="357158" y="214290"/>
            <a:ext cx="8261388" cy="4643470"/>
          </a:xfrm>
          <a:prstGeom prst="rect">
            <a:avLst/>
          </a:prstGeom>
          <a:noFill/>
        </p:spPr>
      </p:pic>
      <p:pic>
        <p:nvPicPr>
          <p:cNvPr id="19460" name="Picture 4" descr="http://www.gameblog.fr/images/jeux/4145/RedDeadRedemption_360_Jaquette.jpg"/>
          <p:cNvPicPr>
            <a:picLocks noChangeAspect="1" noChangeArrowheads="1"/>
          </p:cNvPicPr>
          <p:nvPr/>
        </p:nvPicPr>
        <p:blipFill>
          <a:blip r:embed="rId3" cstate="email"/>
          <a:srcRect/>
          <a:stretch>
            <a:fillRect/>
          </a:stretch>
        </p:blipFill>
        <p:spPr bwMode="auto">
          <a:xfrm>
            <a:off x="6143636" y="3714752"/>
            <a:ext cx="2121708" cy="3000396"/>
          </a:xfrm>
          <a:prstGeom prst="rect">
            <a:avLst/>
          </a:prstGeom>
          <a:noFill/>
        </p:spPr>
      </p:pic>
      <p:pic>
        <p:nvPicPr>
          <p:cNvPr id="4" name="Image 3" descr="7_mc24l.jpg"/>
          <p:cNvPicPr>
            <a:picLocks noChangeAspect="1"/>
          </p:cNvPicPr>
          <p:nvPr/>
        </p:nvPicPr>
        <p:blipFill>
          <a:blip r:embed="rId4" cstate="print"/>
          <a:stretch>
            <a:fillRect/>
          </a:stretch>
        </p:blipFill>
        <p:spPr>
          <a:xfrm>
            <a:off x="3571868" y="5000636"/>
            <a:ext cx="1693866" cy="16430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71438" y="71414"/>
            <a:ext cx="9001156" cy="6480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285720" y="2071678"/>
            <a:ext cx="8501122" cy="450059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email"/>
          <a:srcRect/>
          <a:stretch>
            <a:fillRect/>
          </a:stretch>
        </p:blipFill>
        <p:spPr bwMode="auto">
          <a:xfrm>
            <a:off x="1357290" y="285728"/>
            <a:ext cx="6429420" cy="15716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571472" y="0"/>
            <a:ext cx="8143932" cy="6527527"/>
          </a:xfrm>
          <a:prstGeom prst="rect">
            <a:avLst/>
          </a:prstGeom>
          <a:noFill/>
          <a:ln w="9525">
            <a:noFill/>
            <a:miter lim="800000"/>
            <a:headEnd/>
            <a:tailEnd/>
          </a:ln>
          <a:effectLst/>
        </p:spPr>
      </p:pic>
      <p:pic>
        <p:nvPicPr>
          <p:cNvPr id="4100" name="Picture 4" descr="http://076dd0a50e0c1255009e-bd4b8aabaca29897bc751dfaf75b290c.r40.cf1.rackcdn.com/images/files/000/000/486/original/original.jpg"/>
          <p:cNvPicPr>
            <a:picLocks noChangeAspect="1" noChangeArrowheads="1"/>
          </p:cNvPicPr>
          <p:nvPr/>
        </p:nvPicPr>
        <p:blipFill>
          <a:blip r:embed="rId3" cstate="email"/>
          <a:srcRect/>
          <a:stretch>
            <a:fillRect/>
          </a:stretch>
        </p:blipFill>
        <p:spPr bwMode="auto">
          <a:xfrm>
            <a:off x="2571736" y="4643446"/>
            <a:ext cx="629953" cy="7858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1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500042"/>
            <a:ext cx="6858048" cy="1428752"/>
          </a:xfrm>
        </p:spPr>
        <p:txBody>
          <a:bodyPr>
            <a:noAutofit/>
          </a:bodyPr>
          <a:lstStyle/>
          <a:p>
            <a:r>
              <a:rPr lang="fr-CH" sz="2800" dirty="0" smtClean="0"/>
              <a:t>La deuxième Conférence annuelle sur le jeux d’argent et de hasard social , se déroule le 6 - 7th Novembre 2013 à </a:t>
            </a:r>
            <a:r>
              <a:rPr lang="fr-CH" sz="2800" dirty="0" err="1" smtClean="0"/>
              <a:t>Dexter</a:t>
            </a:r>
            <a:r>
              <a:rPr lang="fr-CH" sz="2800" dirty="0" smtClean="0"/>
              <a:t> House à Londres</a:t>
            </a:r>
            <a:endParaRPr lang="fr-CH" sz="2800" dirty="0"/>
          </a:p>
        </p:txBody>
      </p:sp>
      <p:sp>
        <p:nvSpPr>
          <p:cNvPr id="3" name="Espace réservé du contenu 2"/>
          <p:cNvSpPr>
            <a:spLocks noGrp="1"/>
          </p:cNvSpPr>
          <p:nvPr>
            <p:ph idx="1"/>
          </p:nvPr>
        </p:nvSpPr>
        <p:spPr>
          <a:xfrm>
            <a:off x="1500166" y="3357562"/>
            <a:ext cx="6000792" cy="3311541"/>
          </a:xfrm>
        </p:spPr>
        <p:txBody>
          <a:bodyPr>
            <a:normAutofit/>
          </a:bodyPr>
          <a:lstStyle/>
          <a:p>
            <a:r>
              <a:rPr lang="fr-CH" sz="2400" b="1" dirty="0" smtClean="0"/>
              <a:t>15.15 -  Panel: </a:t>
            </a:r>
            <a:r>
              <a:rPr lang="fr-CH" sz="2400" b="1" dirty="0" err="1" smtClean="0">
                <a:solidFill>
                  <a:srgbClr val="FF0000"/>
                </a:solidFill>
              </a:rPr>
              <a:t>Reversing</a:t>
            </a:r>
            <a:r>
              <a:rPr lang="fr-CH" sz="2400" b="1" dirty="0" smtClean="0">
                <a:solidFill>
                  <a:srgbClr val="FF0000"/>
                </a:solidFill>
              </a:rPr>
              <a:t> the Model : </a:t>
            </a:r>
            <a:r>
              <a:rPr lang="fr-CH" sz="2400" b="1" dirty="0" err="1" smtClean="0">
                <a:solidFill>
                  <a:srgbClr val="FF0000"/>
                </a:solidFill>
              </a:rPr>
              <a:t>Gamifying</a:t>
            </a:r>
            <a:r>
              <a:rPr lang="fr-CH" sz="2400" b="1" dirty="0" smtClean="0">
                <a:solidFill>
                  <a:srgbClr val="FF0000"/>
                </a:solidFill>
              </a:rPr>
              <a:t> </a:t>
            </a:r>
            <a:r>
              <a:rPr lang="fr-CH" sz="2400" b="1" dirty="0" err="1" smtClean="0">
                <a:solidFill>
                  <a:srgbClr val="FF0000"/>
                </a:solidFill>
              </a:rPr>
              <a:t>Gambling</a:t>
            </a:r>
            <a:r>
              <a:rPr lang="fr-CH" sz="2400" b="1" dirty="0" smtClean="0">
                <a:solidFill>
                  <a:srgbClr val="FF0000"/>
                </a:solidFill>
              </a:rPr>
              <a:t> </a:t>
            </a:r>
            <a:r>
              <a:rPr lang="fr-CH" sz="2400" b="1" dirty="0" err="1" smtClean="0">
                <a:solidFill>
                  <a:srgbClr val="FF0000"/>
                </a:solidFill>
              </a:rPr>
              <a:t>Games</a:t>
            </a:r>
            <a:r>
              <a:rPr lang="fr-CH" sz="2400" b="1" dirty="0" smtClean="0">
                <a:solidFill>
                  <a:srgbClr val="FF0000"/>
                </a:solidFill>
              </a:rPr>
              <a:t> </a:t>
            </a:r>
            <a:r>
              <a:rPr lang="fr-CH" sz="2400" dirty="0" smtClean="0"/>
              <a:t/>
            </a:r>
            <a:br>
              <a:rPr lang="fr-CH" sz="2400" dirty="0" smtClean="0"/>
            </a:br>
            <a:endParaRPr lang="fr-CH" sz="2400" dirty="0" smtClean="0"/>
          </a:p>
          <a:p>
            <a:r>
              <a:rPr lang="fr-CH" sz="2400" dirty="0" smtClean="0"/>
              <a:t>Inverser le modèle: faire ressembler les jeux d’argent et de hasard à des jeux vidéo. </a:t>
            </a:r>
            <a:endParaRPr lang="fr-CH"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285720" y="142852"/>
            <a:ext cx="7000925" cy="6555385"/>
          </a:xfrm>
          <a:prstGeom prst="rect">
            <a:avLst/>
          </a:prstGeom>
          <a:noFill/>
          <a:ln w="9525">
            <a:noFill/>
            <a:miter lim="800000"/>
            <a:headEnd/>
            <a:tailEnd/>
          </a:ln>
          <a:effectLst/>
        </p:spPr>
      </p:pic>
      <p:sp>
        <p:nvSpPr>
          <p:cNvPr id="5" name="Flèche gauche 4"/>
          <p:cNvSpPr/>
          <p:nvPr/>
        </p:nvSpPr>
        <p:spPr>
          <a:xfrm>
            <a:off x="1000100" y="71414"/>
            <a:ext cx="1000132" cy="35719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gauche 5"/>
          <p:cNvSpPr/>
          <p:nvPr/>
        </p:nvSpPr>
        <p:spPr>
          <a:xfrm>
            <a:off x="2143108" y="5429264"/>
            <a:ext cx="1000132" cy="35719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p:cNvSpPr txBox="1"/>
          <p:nvPr/>
        </p:nvSpPr>
        <p:spPr>
          <a:xfrm>
            <a:off x="4572000" y="142852"/>
            <a:ext cx="3630289" cy="523220"/>
          </a:xfrm>
          <a:prstGeom prst="rect">
            <a:avLst/>
          </a:prstGeom>
          <a:noFill/>
        </p:spPr>
        <p:txBody>
          <a:bodyPr wrap="none" rtlCol="0">
            <a:spAutoFit/>
          </a:bodyPr>
          <a:lstStyle/>
          <a:p>
            <a:r>
              <a:rPr lang="fr-CH" sz="2800" dirty="0" err="1" smtClean="0"/>
              <a:t>FREEMIUM:Schtroumpf</a:t>
            </a:r>
            <a:endParaRPr lang="fr-CH"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Similarité/différence</a:t>
            </a:r>
            <a:endParaRPr lang="fr-CH" dirty="0"/>
          </a:p>
        </p:txBody>
      </p:sp>
      <p:sp>
        <p:nvSpPr>
          <p:cNvPr id="3" name="Espace réservé du contenu 2"/>
          <p:cNvSpPr>
            <a:spLocks noGrp="1"/>
          </p:cNvSpPr>
          <p:nvPr>
            <p:ph idx="1"/>
          </p:nvPr>
        </p:nvSpPr>
        <p:spPr/>
        <p:txBody>
          <a:bodyPr/>
          <a:lstStyle/>
          <a:p>
            <a:r>
              <a:rPr lang="fr-CH" dirty="0" smtClean="0"/>
              <a:t>Similarité:</a:t>
            </a:r>
          </a:p>
          <a:p>
            <a:r>
              <a:rPr lang="fr-CH" dirty="0" smtClean="0"/>
              <a:t>Mécanisme de conditionnement</a:t>
            </a:r>
          </a:p>
          <a:p>
            <a:r>
              <a:rPr lang="fr-CH" dirty="0" smtClean="0"/>
              <a:t>Récompenses aléatoires </a:t>
            </a:r>
          </a:p>
          <a:p>
            <a:r>
              <a:rPr lang="fr-CH" dirty="0" smtClean="0"/>
              <a:t>Payer pour jouer (Arcade, </a:t>
            </a:r>
            <a:r>
              <a:rPr lang="fr-CH" dirty="0" err="1" smtClean="0"/>
              <a:t>Freemium</a:t>
            </a:r>
            <a:r>
              <a:rPr lang="fr-CH" dirty="0" smtClean="0"/>
              <a:t>)</a:t>
            </a:r>
          </a:p>
          <a:p>
            <a:r>
              <a:rPr lang="fr-CH" dirty="0" err="1" smtClean="0"/>
              <a:t>Near</a:t>
            </a:r>
            <a:r>
              <a:rPr lang="fr-CH" dirty="0" smtClean="0"/>
              <a:t> miss (« presque gagné »)</a:t>
            </a:r>
            <a:endParaRPr lang="fr-CH" dirty="0"/>
          </a:p>
        </p:txBody>
      </p:sp>
      <p:pic>
        <p:nvPicPr>
          <p:cNvPr id="4" name="Picture 2" descr="http://www.apprendre-en-ligne.net/python3/mini2/Demineur.gif"/>
          <p:cNvPicPr>
            <a:picLocks noChangeAspect="1" noChangeArrowheads="1"/>
          </p:cNvPicPr>
          <p:nvPr/>
        </p:nvPicPr>
        <p:blipFill>
          <a:blip r:embed="rId2" cstate="email"/>
          <a:srcRect/>
          <a:stretch>
            <a:fillRect/>
          </a:stretch>
        </p:blipFill>
        <p:spPr bwMode="auto">
          <a:xfrm>
            <a:off x="2643174" y="4214818"/>
            <a:ext cx="1103087" cy="1428760"/>
          </a:xfrm>
          <a:prstGeom prst="rect">
            <a:avLst/>
          </a:prstGeom>
          <a:noFill/>
        </p:spPr>
      </p:pic>
      <p:pic>
        <p:nvPicPr>
          <p:cNvPr id="5" name="Picture 4" descr="http://bestbingoslot.com/wp-content/uploads/2012/01/Deal-Or-No-Deal-Slot-Machine2.gif"/>
          <p:cNvPicPr>
            <a:picLocks noChangeAspect="1" noChangeArrowheads="1"/>
          </p:cNvPicPr>
          <p:nvPr/>
        </p:nvPicPr>
        <p:blipFill>
          <a:blip r:embed="rId3" cstate="email"/>
          <a:srcRect/>
          <a:stretch>
            <a:fillRect/>
          </a:stretch>
        </p:blipFill>
        <p:spPr bwMode="auto">
          <a:xfrm>
            <a:off x="5715008" y="4214818"/>
            <a:ext cx="1785950" cy="1448244"/>
          </a:xfrm>
          <a:prstGeom prst="rect">
            <a:avLst/>
          </a:prstGeom>
          <a:noFill/>
        </p:spPr>
      </p:pic>
      <p:sp>
        <p:nvSpPr>
          <p:cNvPr id="6" name="ZoneTexte 5"/>
          <p:cNvSpPr txBox="1"/>
          <p:nvPr/>
        </p:nvSpPr>
        <p:spPr>
          <a:xfrm>
            <a:off x="4500562" y="4214818"/>
            <a:ext cx="696024" cy="1323439"/>
          </a:xfrm>
          <a:prstGeom prst="rect">
            <a:avLst/>
          </a:prstGeom>
          <a:noFill/>
        </p:spPr>
        <p:txBody>
          <a:bodyPr wrap="none" rtlCol="0">
            <a:spAutoFit/>
          </a:bodyPr>
          <a:lstStyle/>
          <a:p>
            <a:r>
              <a:rPr lang="fr-CH" sz="8000" dirty="0" smtClean="0">
                <a:solidFill>
                  <a:srgbClr val="FF0000"/>
                </a:solidFill>
              </a:rPr>
              <a:t>=</a:t>
            </a:r>
            <a:endParaRPr lang="fr-CH"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571480"/>
            <a:ext cx="6715125" cy="1143000"/>
          </a:xfrm>
        </p:spPr>
        <p:txBody>
          <a:bodyPr/>
          <a:lstStyle/>
          <a:p>
            <a:r>
              <a:rPr lang="fr-CH" dirty="0" smtClean="0"/>
              <a:t>Similarité/différence</a:t>
            </a:r>
            <a:endParaRPr lang="fr-CH" dirty="0"/>
          </a:p>
        </p:txBody>
      </p:sp>
      <p:sp>
        <p:nvSpPr>
          <p:cNvPr id="7" name="Espace réservé du contenu 2"/>
          <p:cNvSpPr>
            <a:spLocks noGrp="1"/>
          </p:cNvSpPr>
          <p:nvPr>
            <p:ph idx="1"/>
          </p:nvPr>
        </p:nvSpPr>
        <p:spPr>
          <a:xfrm>
            <a:off x="1571604" y="1571612"/>
            <a:ext cx="8401080" cy="4525963"/>
          </a:xfrm>
        </p:spPr>
        <p:txBody>
          <a:bodyPr/>
          <a:lstStyle/>
          <a:p>
            <a:r>
              <a:rPr lang="fr-CH" dirty="0" smtClean="0"/>
              <a:t>Différence</a:t>
            </a:r>
          </a:p>
          <a:p>
            <a:r>
              <a:rPr lang="fr-CH" dirty="0" smtClean="0"/>
              <a:t>Motivation, gagner de l’argent versus autre</a:t>
            </a:r>
          </a:p>
          <a:p>
            <a:r>
              <a:rPr lang="fr-CH" dirty="0" err="1" smtClean="0"/>
              <a:t>Risk</a:t>
            </a:r>
            <a:r>
              <a:rPr lang="fr-CH" dirty="0" smtClean="0"/>
              <a:t> aversive (je ne veux pas perdre d’argent)</a:t>
            </a:r>
          </a:p>
          <a:p>
            <a:r>
              <a:rPr lang="fr-CH" dirty="0" smtClean="0"/>
              <a:t>Compétence (« agilité, réflexion »)</a:t>
            </a:r>
          </a:p>
          <a:p>
            <a:pPr>
              <a:buNone/>
            </a:pPr>
            <a:endParaRPr lang="fr-CH" dirty="0" smtClean="0"/>
          </a:p>
          <a:p>
            <a:endParaRPr lang="fr-CH" dirty="0" smtClean="0"/>
          </a:p>
        </p:txBody>
      </p:sp>
      <p:pic>
        <p:nvPicPr>
          <p:cNvPr id="1026" name="Picture 2" descr="http://arthur01.chez.com/myst/myst.JPG"/>
          <p:cNvPicPr>
            <a:picLocks noChangeAspect="1" noChangeArrowheads="1"/>
          </p:cNvPicPr>
          <p:nvPr/>
        </p:nvPicPr>
        <p:blipFill>
          <a:blip r:embed="rId2" cstate="email"/>
          <a:srcRect/>
          <a:stretch>
            <a:fillRect/>
          </a:stretch>
        </p:blipFill>
        <p:spPr bwMode="auto">
          <a:xfrm>
            <a:off x="1643042" y="3500438"/>
            <a:ext cx="2071702" cy="1731022"/>
          </a:xfrm>
          <a:prstGeom prst="rect">
            <a:avLst/>
          </a:prstGeom>
          <a:noFill/>
        </p:spPr>
      </p:pic>
      <p:pic>
        <p:nvPicPr>
          <p:cNvPr id="5" name="Picture 4" descr="http://bestbingoslot.com/wp-content/uploads/2012/01/Deal-Or-No-Deal-Slot-Machine2.gif"/>
          <p:cNvPicPr>
            <a:picLocks noChangeAspect="1" noChangeArrowheads="1"/>
          </p:cNvPicPr>
          <p:nvPr/>
        </p:nvPicPr>
        <p:blipFill>
          <a:blip r:embed="rId3" cstate="email"/>
          <a:srcRect/>
          <a:stretch>
            <a:fillRect/>
          </a:stretch>
        </p:blipFill>
        <p:spPr bwMode="auto">
          <a:xfrm>
            <a:off x="5643570" y="3500438"/>
            <a:ext cx="2071702" cy="1679963"/>
          </a:xfrm>
          <a:prstGeom prst="rect">
            <a:avLst/>
          </a:prstGeom>
          <a:noFill/>
        </p:spPr>
      </p:pic>
      <p:sp>
        <p:nvSpPr>
          <p:cNvPr id="6" name="ZoneTexte 5"/>
          <p:cNvSpPr txBox="1"/>
          <p:nvPr/>
        </p:nvSpPr>
        <p:spPr>
          <a:xfrm>
            <a:off x="4286248" y="3786190"/>
            <a:ext cx="696024" cy="1323439"/>
          </a:xfrm>
          <a:prstGeom prst="rect">
            <a:avLst/>
          </a:prstGeom>
          <a:noFill/>
        </p:spPr>
        <p:txBody>
          <a:bodyPr wrap="none" rtlCol="0">
            <a:spAutoFit/>
          </a:bodyPr>
          <a:lstStyle/>
          <a:p>
            <a:r>
              <a:rPr lang="fr-CH" sz="8000" dirty="0" smtClean="0">
                <a:solidFill>
                  <a:srgbClr val="FF0000"/>
                </a:solidFill>
              </a:rPr>
              <a:t>≠</a:t>
            </a:r>
            <a:endParaRPr lang="fr-CH" sz="8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Différence fondamentale?</a:t>
            </a:r>
            <a:endParaRPr lang="fr-CH" dirty="0"/>
          </a:p>
        </p:txBody>
      </p:sp>
      <p:sp>
        <p:nvSpPr>
          <p:cNvPr id="14" name="Espace réservé du contenu 13"/>
          <p:cNvSpPr>
            <a:spLocks noGrp="1"/>
          </p:cNvSpPr>
          <p:nvPr>
            <p:ph idx="1"/>
          </p:nvPr>
        </p:nvSpPr>
        <p:spPr/>
        <p:txBody>
          <a:bodyPr/>
          <a:lstStyle/>
          <a:p>
            <a:endParaRPr lang="fr-CH" dirty="0" smtClean="0"/>
          </a:p>
          <a:p>
            <a:endParaRPr lang="fr-CH" dirty="0"/>
          </a:p>
          <a:p>
            <a:endParaRPr lang="fr-CH" dirty="0" smtClean="0"/>
          </a:p>
          <a:p>
            <a:endParaRPr lang="fr-CH" dirty="0"/>
          </a:p>
          <a:p>
            <a:endParaRPr lang="fr-CH" dirty="0" smtClean="0"/>
          </a:p>
          <a:p>
            <a:pPr>
              <a:buNone/>
            </a:pPr>
            <a:r>
              <a:rPr lang="fr-CH" dirty="0" smtClean="0"/>
              <a:t>PAYER</a:t>
            </a:r>
            <a:endParaRPr lang="fr-CH" dirty="0"/>
          </a:p>
        </p:txBody>
      </p:sp>
      <p:cxnSp>
        <p:nvCxnSpPr>
          <p:cNvPr id="5" name="Connecteur droit 4"/>
          <p:cNvCxnSpPr>
            <a:endCxn id="6" idx="1"/>
          </p:cNvCxnSpPr>
          <p:nvPr/>
        </p:nvCxnSpPr>
        <p:spPr>
          <a:xfrm flipV="1">
            <a:off x="2514348" y="2174332"/>
            <a:ext cx="338469" cy="1405240"/>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852817" y="1989666"/>
            <a:ext cx="1440160" cy="369332"/>
          </a:xfrm>
          <a:prstGeom prst="rect">
            <a:avLst/>
          </a:prstGeom>
          <a:noFill/>
        </p:spPr>
        <p:txBody>
          <a:bodyPr wrap="square" rtlCol="0">
            <a:spAutoFit/>
          </a:bodyPr>
          <a:lstStyle/>
          <a:p>
            <a:r>
              <a:rPr lang="fr-CH" dirty="0" smtClean="0"/>
              <a:t>GAMBLING</a:t>
            </a:r>
            <a:endParaRPr lang="fr-CH" dirty="0"/>
          </a:p>
        </p:txBody>
      </p:sp>
      <p:sp>
        <p:nvSpPr>
          <p:cNvPr id="7" name="ZoneTexte 6"/>
          <p:cNvSpPr txBox="1"/>
          <p:nvPr/>
        </p:nvSpPr>
        <p:spPr>
          <a:xfrm>
            <a:off x="3040948" y="4187194"/>
            <a:ext cx="1157420" cy="369332"/>
          </a:xfrm>
          <a:prstGeom prst="rect">
            <a:avLst/>
          </a:prstGeom>
          <a:noFill/>
        </p:spPr>
        <p:txBody>
          <a:bodyPr wrap="square" rtlCol="0">
            <a:spAutoFit/>
          </a:bodyPr>
          <a:lstStyle/>
          <a:p>
            <a:r>
              <a:rPr lang="fr-CH" dirty="0" smtClean="0"/>
              <a:t>GAMING</a:t>
            </a:r>
            <a:endParaRPr lang="fr-CH" dirty="0"/>
          </a:p>
        </p:txBody>
      </p:sp>
      <p:cxnSp>
        <p:nvCxnSpPr>
          <p:cNvPr id="8" name="Connecteur droit 7"/>
          <p:cNvCxnSpPr>
            <a:stCxn id="7" idx="1"/>
          </p:cNvCxnSpPr>
          <p:nvPr/>
        </p:nvCxnSpPr>
        <p:spPr>
          <a:xfrm flipH="1" flipV="1">
            <a:off x="2514348" y="3579572"/>
            <a:ext cx="526600" cy="7922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268765" y="2537863"/>
            <a:ext cx="1656184" cy="369332"/>
          </a:xfrm>
          <a:prstGeom prst="rect">
            <a:avLst/>
          </a:prstGeom>
          <a:noFill/>
        </p:spPr>
        <p:txBody>
          <a:bodyPr wrap="square" rtlCol="0">
            <a:spAutoFit/>
          </a:bodyPr>
          <a:lstStyle/>
          <a:p>
            <a:r>
              <a:rPr lang="fr-CH" dirty="0" smtClean="0"/>
              <a:t>Retour espéré</a:t>
            </a:r>
            <a:endParaRPr lang="fr-CH" dirty="0"/>
          </a:p>
        </p:txBody>
      </p:sp>
      <p:cxnSp>
        <p:nvCxnSpPr>
          <p:cNvPr id="19" name="Connecteur droit 18"/>
          <p:cNvCxnSpPr>
            <a:stCxn id="6" idx="3"/>
            <a:endCxn id="17" idx="1"/>
          </p:cNvCxnSpPr>
          <p:nvPr/>
        </p:nvCxnSpPr>
        <p:spPr>
          <a:xfrm>
            <a:off x="4292977" y="2174332"/>
            <a:ext cx="975788" cy="548197"/>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319119" y="3606223"/>
            <a:ext cx="1800200" cy="369332"/>
          </a:xfrm>
          <a:prstGeom prst="rect">
            <a:avLst/>
          </a:prstGeom>
          <a:noFill/>
        </p:spPr>
        <p:txBody>
          <a:bodyPr wrap="square" rtlCol="0">
            <a:spAutoFit/>
          </a:bodyPr>
          <a:lstStyle/>
          <a:p>
            <a:r>
              <a:rPr lang="fr-CH" dirty="0" smtClean="0"/>
              <a:t>Retour attendu</a:t>
            </a:r>
            <a:endParaRPr lang="fr-CH" dirty="0"/>
          </a:p>
        </p:txBody>
      </p:sp>
      <p:cxnSp>
        <p:nvCxnSpPr>
          <p:cNvPr id="22" name="Connecteur droit 21"/>
          <p:cNvCxnSpPr>
            <a:stCxn id="7" idx="3"/>
            <a:endCxn id="20" idx="1"/>
          </p:cNvCxnSpPr>
          <p:nvPr/>
        </p:nvCxnSpPr>
        <p:spPr>
          <a:xfrm flipV="1">
            <a:off x="4198368" y="3790889"/>
            <a:ext cx="1120751" cy="580971"/>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http://www.web-geek.fr/wp-content/uploads/2012/09/gagner-argent.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896592" y="2314134"/>
            <a:ext cx="1120213" cy="84016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Image 27"/>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131624" y="4929006"/>
            <a:ext cx="1806362" cy="854835"/>
          </a:xfrm>
          <a:prstGeom prst="rect">
            <a:avLst/>
          </a:prstGeom>
        </p:spPr>
      </p:pic>
      <p:cxnSp>
        <p:nvCxnSpPr>
          <p:cNvPr id="1034" name="Connecteur droit 1033"/>
          <p:cNvCxnSpPr>
            <a:stCxn id="28" idx="0"/>
            <a:endCxn id="20" idx="2"/>
          </p:cNvCxnSpPr>
          <p:nvPr/>
        </p:nvCxnSpPr>
        <p:spPr>
          <a:xfrm flipH="1" flipV="1">
            <a:off x="6219219" y="3975555"/>
            <a:ext cx="815586" cy="953451"/>
          </a:xfrm>
          <a:prstGeom prst="line">
            <a:avLst/>
          </a:prstGeom>
        </p:spPr>
        <p:style>
          <a:lnRef idx="1">
            <a:schemeClr val="accent1"/>
          </a:lnRef>
          <a:fillRef idx="0">
            <a:schemeClr val="accent1"/>
          </a:fillRef>
          <a:effectRef idx="0">
            <a:schemeClr val="accent1"/>
          </a:effectRef>
          <a:fontRef idx="minor">
            <a:schemeClr val="tx1"/>
          </a:fontRef>
        </p:style>
      </p:cxnSp>
      <p:sp>
        <p:nvSpPr>
          <p:cNvPr id="1042" name="ZoneTexte 1041"/>
          <p:cNvSpPr txBox="1"/>
          <p:nvPr/>
        </p:nvSpPr>
        <p:spPr>
          <a:xfrm>
            <a:off x="6444207" y="5804439"/>
            <a:ext cx="1473593" cy="369332"/>
          </a:xfrm>
          <a:prstGeom prst="rect">
            <a:avLst/>
          </a:prstGeom>
          <a:noFill/>
        </p:spPr>
        <p:txBody>
          <a:bodyPr wrap="square" rtlCol="0">
            <a:spAutoFit/>
          </a:bodyPr>
          <a:lstStyle/>
          <a:p>
            <a:r>
              <a:rPr lang="fr-CH" dirty="0"/>
              <a:t>C</a:t>
            </a:r>
            <a:r>
              <a:rPr lang="fr-CH" dirty="0" smtClean="0"/>
              <a:t>osmétique</a:t>
            </a:r>
            <a:endParaRPr lang="fr-CH" dirty="0"/>
          </a:p>
        </p:txBody>
      </p:sp>
      <p:pic>
        <p:nvPicPr>
          <p:cNvPr id="1043" name="Picture 6" descr="http://limegreennetwork.com/wp-content/uploads/2012/07/Store-champions1.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582165" y="4908408"/>
            <a:ext cx="2213971" cy="1383732"/>
          </a:xfrm>
          <a:prstGeom prst="rect">
            <a:avLst/>
          </a:prstGeom>
          <a:noFill/>
          <a:extLst>
            <a:ext uri="{909E8E84-426E-40DD-AFC4-6F175D3DCCD1}">
              <a14:hiddenFill xmlns="" xmlns:a14="http://schemas.microsoft.com/office/drawing/2010/main">
                <a:solidFill>
                  <a:srgbClr val="FFFFFF"/>
                </a:solidFill>
              </a14:hiddenFill>
            </a:ext>
          </a:extLst>
        </p:spPr>
      </p:pic>
      <p:sp>
        <p:nvSpPr>
          <p:cNvPr id="54" name="ZoneTexte 53"/>
          <p:cNvSpPr txBox="1"/>
          <p:nvPr/>
        </p:nvSpPr>
        <p:spPr>
          <a:xfrm>
            <a:off x="3797631" y="6308725"/>
            <a:ext cx="2034512" cy="369332"/>
          </a:xfrm>
          <a:prstGeom prst="rect">
            <a:avLst/>
          </a:prstGeom>
          <a:noFill/>
        </p:spPr>
        <p:txBody>
          <a:bodyPr wrap="square" rtlCol="0">
            <a:spAutoFit/>
          </a:bodyPr>
          <a:lstStyle/>
          <a:p>
            <a:r>
              <a:rPr lang="fr-CH" dirty="0" smtClean="0"/>
              <a:t>Plus de réussite?</a:t>
            </a:r>
            <a:endParaRPr lang="fr-CH" dirty="0"/>
          </a:p>
        </p:txBody>
      </p:sp>
      <p:cxnSp>
        <p:nvCxnSpPr>
          <p:cNvPr id="1051" name="Connecteur droit 1050"/>
          <p:cNvCxnSpPr>
            <a:stCxn id="20" idx="2"/>
            <a:endCxn id="1043" idx="0"/>
          </p:cNvCxnSpPr>
          <p:nvPr/>
        </p:nvCxnSpPr>
        <p:spPr>
          <a:xfrm flipH="1">
            <a:off x="4689151" y="3975555"/>
            <a:ext cx="1530068" cy="9328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9130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Jeux </a:t>
            </a:r>
            <a:r>
              <a:rPr lang="fr-FR" dirty="0" err="1" smtClean="0"/>
              <a:t>video</a:t>
            </a:r>
            <a:r>
              <a:rPr lang="fr-FR" dirty="0" smtClean="0"/>
              <a:t> et jeux d’argent</a:t>
            </a:r>
            <a:endParaRPr lang="fr-FR" dirty="0"/>
          </a:p>
        </p:txBody>
      </p:sp>
      <p:sp>
        <p:nvSpPr>
          <p:cNvPr id="3" name="Espace réservé du contenu 2"/>
          <p:cNvSpPr>
            <a:spLocks noGrp="1"/>
          </p:cNvSpPr>
          <p:nvPr>
            <p:ph idx="1"/>
          </p:nvPr>
        </p:nvSpPr>
        <p:spPr/>
        <p:txBody>
          <a:bodyPr>
            <a:normAutofit/>
          </a:bodyPr>
          <a:lstStyle/>
          <a:p>
            <a:r>
              <a:rPr lang="fr-FR" sz="2800" dirty="0" smtClean="0"/>
              <a:t>Différence / similarité</a:t>
            </a:r>
          </a:p>
          <a:p>
            <a:r>
              <a:rPr lang="fr-FR" sz="2800" dirty="0" smtClean="0"/>
              <a:t>Risques et avantages ?</a:t>
            </a:r>
          </a:p>
          <a:p>
            <a:r>
              <a:rPr lang="fr-FR" sz="2800" dirty="0" smtClean="0"/>
              <a:t>Qu’est-ce que l’addiction au jeux?</a:t>
            </a:r>
          </a:p>
          <a:p>
            <a:endParaRPr 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714356"/>
            <a:ext cx="8229600" cy="1143000"/>
          </a:xfrm>
        </p:spPr>
        <p:txBody>
          <a:bodyPr>
            <a:normAutofit fontScale="90000"/>
          </a:bodyPr>
          <a:lstStyle/>
          <a:p>
            <a:r>
              <a:rPr lang="fr-CH" dirty="0" smtClean="0"/>
              <a:t>Stratégie pour brouiller les pistes</a:t>
            </a:r>
            <a:br>
              <a:rPr lang="fr-CH" dirty="0" smtClean="0"/>
            </a:br>
            <a:r>
              <a:rPr lang="fr-CH" dirty="0" smtClean="0"/>
              <a:t/>
            </a:r>
            <a:br>
              <a:rPr lang="fr-CH" dirty="0" smtClean="0"/>
            </a:br>
            <a:endParaRPr lang="fr-CH" dirty="0"/>
          </a:p>
        </p:txBody>
      </p:sp>
      <p:sp>
        <p:nvSpPr>
          <p:cNvPr id="3" name="Espace réservé du contenu 2"/>
          <p:cNvSpPr>
            <a:spLocks noGrp="1"/>
          </p:cNvSpPr>
          <p:nvPr>
            <p:ph idx="1"/>
          </p:nvPr>
        </p:nvSpPr>
        <p:spPr>
          <a:xfrm>
            <a:off x="1500166" y="2071678"/>
            <a:ext cx="8229600" cy="4525963"/>
          </a:xfrm>
        </p:spPr>
        <p:txBody>
          <a:bodyPr>
            <a:normAutofit/>
          </a:bodyPr>
          <a:lstStyle/>
          <a:p>
            <a:r>
              <a:rPr lang="fr-CH" sz="2400" dirty="0" smtClean="0"/>
              <a:t>Premium </a:t>
            </a:r>
            <a:r>
              <a:rPr lang="fr-CH" sz="2400" dirty="0" err="1" smtClean="0"/>
              <a:t>currency</a:t>
            </a:r>
            <a:r>
              <a:rPr lang="fr-CH" sz="2400" dirty="0" smtClean="0"/>
              <a:t> (monnaie virtuelle)</a:t>
            </a:r>
          </a:p>
          <a:p>
            <a:r>
              <a:rPr lang="fr-CH" sz="2400" dirty="0" smtClean="0"/>
              <a:t>Compétence versus chance</a:t>
            </a:r>
          </a:p>
          <a:p>
            <a:r>
              <a:rPr lang="fr-CH" sz="2400" dirty="0" err="1" smtClean="0"/>
              <a:t>Reward</a:t>
            </a:r>
            <a:r>
              <a:rPr lang="fr-CH" sz="2400" dirty="0" smtClean="0"/>
              <a:t> </a:t>
            </a:r>
            <a:r>
              <a:rPr lang="fr-CH" sz="2400" dirty="0" err="1" smtClean="0"/>
              <a:t>removal</a:t>
            </a:r>
            <a:r>
              <a:rPr lang="fr-CH" sz="2400" dirty="0" smtClean="0"/>
              <a:t> (enlever un gain)</a:t>
            </a:r>
          </a:p>
          <a:p>
            <a:r>
              <a:rPr lang="fr-CH" sz="2400" dirty="0" smtClean="0"/>
              <a:t>Progress </a:t>
            </a:r>
            <a:r>
              <a:rPr lang="fr-CH" sz="2400" dirty="0" err="1" smtClean="0"/>
              <a:t>gate</a:t>
            </a:r>
            <a:r>
              <a:rPr lang="fr-CH" sz="2400" dirty="0" smtClean="0"/>
              <a:t> (étapes </a:t>
            </a:r>
            <a:r>
              <a:rPr lang="fr-CH" sz="2400" dirty="0" err="1" smtClean="0"/>
              <a:t>limitantes</a:t>
            </a:r>
            <a:r>
              <a:rPr lang="fr-CH" sz="2400" dirty="0" smtClean="0"/>
              <a:t>)</a:t>
            </a:r>
          </a:p>
          <a:p>
            <a:pPr>
              <a:buNone/>
            </a:pPr>
            <a:endParaRPr lang="fr-CH" sz="2400" dirty="0" smtClean="0"/>
          </a:p>
          <a:p>
            <a:endParaRPr lang="fr-CH" sz="2400" dirty="0" smtClean="0"/>
          </a:p>
          <a:p>
            <a:endParaRPr lang="fr-CH" sz="2400" dirty="0" smtClean="0"/>
          </a:p>
          <a:p>
            <a:endParaRPr lang="fr-CH" sz="2400" dirty="0"/>
          </a:p>
        </p:txBody>
      </p:sp>
      <p:sp>
        <p:nvSpPr>
          <p:cNvPr id="4" name="ZoneTexte 3"/>
          <p:cNvSpPr txBox="1"/>
          <p:nvPr/>
        </p:nvSpPr>
        <p:spPr>
          <a:xfrm rot="16200000">
            <a:off x="-349293" y="2921005"/>
            <a:ext cx="2210862" cy="369332"/>
          </a:xfrm>
          <a:prstGeom prst="rect">
            <a:avLst/>
          </a:prstGeom>
          <a:noFill/>
        </p:spPr>
        <p:txBody>
          <a:bodyPr wrap="none" rtlCol="0">
            <a:spAutoFit/>
          </a:bodyPr>
          <a:lstStyle/>
          <a:p>
            <a:r>
              <a:rPr lang="fr-CH" i="1" dirty="0" smtClean="0"/>
              <a:t>R. </a:t>
            </a:r>
            <a:r>
              <a:rPr lang="fr-CH" i="1" dirty="0" err="1" smtClean="0"/>
              <a:t>Shokrizade</a:t>
            </a:r>
            <a:r>
              <a:rPr lang="fr-CH" i="1" dirty="0" smtClean="0"/>
              <a:t> 2013</a:t>
            </a:r>
            <a:endParaRPr lang="fr-CH"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Premium </a:t>
            </a:r>
            <a:r>
              <a:rPr lang="fr-CH" dirty="0" err="1" smtClean="0"/>
              <a:t>currency</a:t>
            </a:r>
            <a:r>
              <a:rPr lang="fr-CH" dirty="0" smtClean="0"/>
              <a:t> (monnaie virtuelle)</a:t>
            </a:r>
            <a:br>
              <a:rPr lang="fr-CH" dirty="0" smtClean="0"/>
            </a:br>
            <a:endParaRPr lang="fr-CH" dirty="0"/>
          </a:p>
        </p:txBody>
      </p:sp>
      <p:pic>
        <p:nvPicPr>
          <p:cNvPr id="1026" name="Picture 2" descr="http://www.pokergamingproducts.com/images/D/10-1095whi.jpg"/>
          <p:cNvPicPr>
            <a:picLocks noChangeAspect="1" noChangeArrowheads="1"/>
          </p:cNvPicPr>
          <p:nvPr/>
        </p:nvPicPr>
        <p:blipFill>
          <a:blip r:embed="rId2" cstate="email"/>
          <a:srcRect/>
          <a:stretch>
            <a:fillRect/>
          </a:stretch>
        </p:blipFill>
        <p:spPr bwMode="auto">
          <a:xfrm>
            <a:off x="6000760" y="2928934"/>
            <a:ext cx="2381250" cy="2381250"/>
          </a:xfrm>
          <a:prstGeom prst="rect">
            <a:avLst/>
          </a:prstGeom>
          <a:noFill/>
        </p:spPr>
      </p:pic>
      <p:pic>
        <p:nvPicPr>
          <p:cNvPr id="1028" name="Picture 4" descr="http://www.journaldugeek.com/files/2013/07/United_States_one_dollar_bill_obverse.jpg"/>
          <p:cNvPicPr>
            <a:picLocks noChangeAspect="1" noChangeArrowheads="1"/>
          </p:cNvPicPr>
          <p:nvPr/>
        </p:nvPicPr>
        <p:blipFill>
          <a:blip r:embed="rId3" cstate="email"/>
          <a:srcRect/>
          <a:stretch>
            <a:fillRect/>
          </a:stretch>
        </p:blipFill>
        <p:spPr bwMode="auto">
          <a:xfrm>
            <a:off x="214282" y="3357562"/>
            <a:ext cx="3598874" cy="1571636"/>
          </a:xfrm>
          <a:prstGeom prst="rect">
            <a:avLst/>
          </a:prstGeom>
          <a:noFill/>
        </p:spPr>
      </p:pic>
      <p:sp>
        <p:nvSpPr>
          <p:cNvPr id="5" name="Flèche droite 4"/>
          <p:cNvSpPr/>
          <p:nvPr/>
        </p:nvSpPr>
        <p:spPr>
          <a:xfrm>
            <a:off x="3929058" y="3786190"/>
            <a:ext cx="1857388" cy="6429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http://the-smurfs-village.com/img/screenshots/shop_smurfberry_2.png"/>
          <p:cNvPicPr>
            <a:picLocks noChangeAspect="1" noChangeArrowheads="1"/>
          </p:cNvPicPr>
          <p:nvPr/>
        </p:nvPicPr>
        <p:blipFill>
          <a:blip r:embed="rId2" cstate="email"/>
          <a:srcRect/>
          <a:stretch>
            <a:fillRect/>
          </a:stretch>
        </p:blipFill>
        <p:spPr bwMode="auto">
          <a:xfrm>
            <a:off x="285720" y="285728"/>
            <a:ext cx="8477309" cy="6357982"/>
          </a:xfrm>
          <a:prstGeom prst="rect">
            <a:avLst/>
          </a:prstGeom>
          <a:ln w="228600" cap="sq" cmpd="thickThin">
            <a:solidFill>
              <a:srgbClr val="000000"/>
            </a:solidFill>
            <a:prstDash val="solid"/>
            <a:miter lim="800000"/>
          </a:ln>
          <a:effectLst>
            <a:innerShdw blurRad="76200">
              <a:srgbClr val="000000"/>
            </a:innerShdw>
          </a:effectLst>
        </p:spPr>
      </p:pic>
      <p:sp>
        <p:nvSpPr>
          <p:cNvPr id="5" name="Flèche droite 4"/>
          <p:cNvSpPr/>
          <p:nvPr/>
        </p:nvSpPr>
        <p:spPr>
          <a:xfrm rot="10800000">
            <a:off x="2143108" y="857232"/>
            <a:ext cx="1857388" cy="6429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droite 5"/>
          <p:cNvSpPr/>
          <p:nvPr/>
        </p:nvSpPr>
        <p:spPr>
          <a:xfrm rot="5400000">
            <a:off x="5464975" y="1250141"/>
            <a:ext cx="1857388" cy="6429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Habileté versus chance</a:t>
            </a:r>
            <a:endParaRPr lang="fr-CH" dirty="0"/>
          </a:p>
        </p:txBody>
      </p:sp>
      <p:pic>
        <p:nvPicPr>
          <p:cNvPr id="51202" name="Picture 2" descr="https://lh4.ggpht.com/d0qjQm3L6vSs6x8zarL7xXA-i_gFDEgHp08AGTazzZBWFkRlk-j9jSZi49ILJ69-Xpk=h900"/>
          <p:cNvPicPr>
            <a:picLocks noChangeAspect="1" noChangeArrowheads="1"/>
          </p:cNvPicPr>
          <p:nvPr/>
        </p:nvPicPr>
        <p:blipFill>
          <a:blip r:embed="rId2" cstate="email"/>
          <a:srcRect/>
          <a:stretch>
            <a:fillRect/>
          </a:stretch>
        </p:blipFill>
        <p:spPr bwMode="auto">
          <a:xfrm>
            <a:off x="428596" y="1785926"/>
            <a:ext cx="4114829" cy="2571768"/>
          </a:xfrm>
          <a:prstGeom prst="rect">
            <a:avLst/>
          </a:prstGeom>
          <a:noFill/>
        </p:spPr>
      </p:pic>
      <p:pic>
        <p:nvPicPr>
          <p:cNvPr id="51204" name="Picture 4" descr="http://qzprod.files.wordpress.com/2013/09/candy-crush.jpg?w=1024&amp;h=812"/>
          <p:cNvPicPr>
            <a:picLocks noChangeAspect="1" noChangeArrowheads="1"/>
          </p:cNvPicPr>
          <p:nvPr/>
        </p:nvPicPr>
        <p:blipFill>
          <a:blip r:embed="rId3" cstate="email"/>
          <a:srcRect/>
          <a:stretch>
            <a:fillRect/>
          </a:stretch>
        </p:blipFill>
        <p:spPr bwMode="auto">
          <a:xfrm>
            <a:off x="5214942" y="1785926"/>
            <a:ext cx="3214710" cy="2552304"/>
          </a:xfrm>
          <a:prstGeom prst="rect">
            <a:avLst/>
          </a:prstGeom>
          <a:noFill/>
        </p:spPr>
      </p:pic>
      <p:sp>
        <p:nvSpPr>
          <p:cNvPr id="6" name="ZoneTexte 5"/>
          <p:cNvSpPr txBox="1"/>
          <p:nvPr/>
        </p:nvSpPr>
        <p:spPr>
          <a:xfrm>
            <a:off x="928662" y="4500570"/>
            <a:ext cx="4076757" cy="1200329"/>
          </a:xfrm>
          <a:prstGeom prst="rect">
            <a:avLst/>
          </a:prstGeom>
          <a:noFill/>
        </p:spPr>
        <p:txBody>
          <a:bodyPr wrap="none" rtlCol="0">
            <a:spAutoFit/>
          </a:bodyPr>
          <a:lstStyle/>
          <a:p>
            <a:r>
              <a:rPr lang="fr-CH" dirty="0" smtClean="0"/>
              <a:t>Niveau A:1 + 4 = ?</a:t>
            </a:r>
          </a:p>
          <a:p>
            <a:r>
              <a:rPr lang="fr-CH" dirty="0" smtClean="0"/>
              <a:t>Niveau B:7 – 3 = ?</a:t>
            </a:r>
          </a:p>
          <a:p>
            <a:r>
              <a:rPr lang="fr-CH" dirty="0" smtClean="0"/>
              <a:t>Niveau C: 3.783/1.23 = ?</a:t>
            </a:r>
          </a:p>
          <a:p>
            <a:r>
              <a:rPr lang="fr-CH" dirty="0" smtClean="0"/>
              <a:t>Si vous payez 1.- alors niveau C = 3/1</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7186641" cy="1143000"/>
          </a:xfrm>
        </p:spPr>
        <p:txBody>
          <a:bodyPr/>
          <a:lstStyle/>
          <a:p>
            <a:r>
              <a:rPr lang="fr-CH" dirty="0" smtClean="0"/>
              <a:t>2 Catégories (payeurs, non payeurs)</a:t>
            </a:r>
            <a:endParaRPr lang="fr-CH" dirty="0"/>
          </a:p>
        </p:txBody>
      </p:sp>
      <p:grpSp>
        <p:nvGrpSpPr>
          <p:cNvPr id="9" name="Groupe 8"/>
          <p:cNvGrpSpPr/>
          <p:nvPr/>
        </p:nvGrpSpPr>
        <p:grpSpPr>
          <a:xfrm>
            <a:off x="1071538" y="1928802"/>
            <a:ext cx="1572934" cy="1643074"/>
            <a:chOff x="1071538" y="1928802"/>
            <a:chExt cx="1572934" cy="1643074"/>
          </a:xfrm>
        </p:grpSpPr>
        <p:pic>
          <p:nvPicPr>
            <p:cNvPr id="6" name="Picture 4" descr="http://www.planetesante.ch/var/ezflow_site/storage/images/media/images/nutrition-alimentation/chips_rondes/113638-1-eng-GB/chips_rondes_mag_banner.jpg"/>
            <p:cNvPicPr>
              <a:picLocks noChangeAspect="1" noChangeArrowheads="1"/>
            </p:cNvPicPr>
            <p:nvPr/>
          </p:nvPicPr>
          <p:blipFill>
            <a:blip r:embed="rId2" cstate="email"/>
            <a:srcRect/>
            <a:stretch>
              <a:fillRect/>
            </a:stretch>
          </p:blipFill>
          <p:spPr bwMode="auto">
            <a:xfrm>
              <a:off x="1071538" y="1928802"/>
              <a:ext cx="1143008" cy="1643074"/>
            </a:xfrm>
            <a:prstGeom prst="rect">
              <a:avLst/>
            </a:prstGeom>
            <a:noFill/>
          </p:spPr>
        </p:pic>
        <p:sp>
          <p:nvSpPr>
            <p:cNvPr id="8" name="ZoneTexte 7"/>
            <p:cNvSpPr txBox="1"/>
            <p:nvPr/>
          </p:nvSpPr>
          <p:spPr>
            <a:xfrm>
              <a:off x="2214546" y="2500306"/>
              <a:ext cx="429926" cy="369332"/>
            </a:xfrm>
            <a:prstGeom prst="rect">
              <a:avLst/>
            </a:prstGeom>
            <a:noFill/>
          </p:spPr>
          <p:txBody>
            <a:bodyPr wrap="none" rtlCol="0">
              <a:spAutoFit/>
            </a:bodyPr>
            <a:lstStyle/>
            <a:p>
              <a:r>
                <a:rPr lang="fr-CH" dirty="0" smtClean="0"/>
                <a:t>5.-</a:t>
              </a:r>
              <a:endParaRPr lang="fr-CH" dirty="0"/>
            </a:p>
          </p:txBody>
        </p:sp>
      </p:grpSp>
      <p:grpSp>
        <p:nvGrpSpPr>
          <p:cNvPr id="18" name="Groupe 17"/>
          <p:cNvGrpSpPr/>
          <p:nvPr/>
        </p:nvGrpSpPr>
        <p:grpSpPr>
          <a:xfrm>
            <a:off x="4572000" y="1500174"/>
            <a:ext cx="3789808" cy="2500330"/>
            <a:chOff x="4572000" y="1500174"/>
            <a:chExt cx="3789808" cy="2500330"/>
          </a:xfrm>
        </p:grpSpPr>
        <p:pic>
          <p:nvPicPr>
            <p:cNvPr id="52228" name="Picture 4" descr="http://www.planetesante.ch/var/ezflow_site/storage/images/media/images/nutrition-alimentation/chips_rondes/113638-1-eng-GB/chips_rondes_mag_banner.jpg"/>
            <p:cNvPicPr>
              <a:picLocks noChangeAspect="1" noChangeArrowheads="1"/>
            </p:cNvPicPr>
            <p:nvPr/>
          </p:nvPicPr>
          <p:blipFill>
            <a:blip r:embed="rId3" cstate="email"/>
            <a:srcRect/>
            <a:stretch>
              <a:fillRect/>
            </a:stretch>
          </p:blipFill>
          <p:spPr bwMode="auto">
            <a:xfrm>
              <a:off x="4572000" y="1500174"/>
              <a:ext cx="3789808" cy="2500330"/>
            </a:xfrm>
            <a:prstGeom prst="rect">
              <a:avLst/>
            </a:prstGeom>
            <a:noFill/>
          </p:spPr>
        </p:pic>
        <p:sp>
          <p:nvSpPr>
            <p:cNvPr id="14" name="ZoneTexte 13"/>
            <p:cNvSpPr txBox="1"/>
            <p:nvPr/>
          </p:nvSpPr>
          <p:spPr>
            <a:xfrm>
              <a:off x="6643702" y="3214686"/>
              <a:ext cx="582211" cy="369332"/>
            </a:xfrm>
            <a:prstGeom prst="rect">
              <a:avLst/>
            </a:prstGeom>
            <a:noFill/>
          </p:spPr>
          <p:txBody>
            <a:bodyPr wrap="none" rtlCol="0">
              <a:spAutoFit/>
            </a:bodyPr>
            <a:lstStyle/>
            <a:p>
              <a:r>
                <a:rPr lang="fr-CH" dirty="0" smtClean="0"/>
                <a:t>35.-</a:t>
              </a:r>
              <a:endParaRPr lang="fr-CH" dirty="0"/>
            </a:p>
          </p:txBody>
        </p:sp>
      </p:grpSp>
      <p:sp>
        <p:nvSpPr>
          <p:cNvPr id="15" name="Flèche droite 14"/>
          <p:cNvSpPr/>
          <p:nvPr/>
        </p:nvSpPr>
        <p:spPr>
          <a:xfrm>
            <a:off x="3000364" y="2428868"/>
            <a:ext cx="1857388" cy="6429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17" name="Groupe 16"/>
          <p:cNvGrpSpPr/>
          <p:nvPr/>
        </p:nvGrpSpPr>
        <p:grpSpPr>
          <a:xfrm>
            <a:off x="142844" y="3786190"/>
            <a:ext cx="3357586" cy="2857496"/>
            <a:chOff x="142844" y="3786190"/>
            <a:chExt cx="3357586" cy="2857496"/>
          </a:xfrm>
        </p:grpSpPr>
        <p:grpSp>
          <p:nvGrpSpPr>
            <p:cNvPr id="10" name="Groupe 9"/>
            <p:cNvGrpSpPr/>
            <p:nvPr/>
          </p:nvGrpSpPr>
          <p:grpSpPr>
            <a:xfrm>
              <a:off x="1071538" y="4643446"/>
              <a:ext cx="1572934" cy="1643074"/>
              <a:chOff x="1071538" y="1928802"/>
              <a:chExt cx="1572934" cy="1643074"/>
            </a:xfrm>
          </p:grpSpPr>
          <p:pic>
            <p:nvPicPr>
              <p:cNvPr id="11" name="Picture 4" descr="http://www.planetesante.ch/var/ezflow_site/storage/images/media/images/nutrition-alimentation/chips_rondes/113638-1-eng-GB/chips_rondes_mag_banner.jpg"/>
              <p:cNvPicPr>
                <a:picLocks noChangeAspect="1" noChangeArrowheads="1"/>
              </p:cNvPicPr>
              <p:nvPr/>
            </p:nvPicPr>
            <p:blipFill>
              <a:blip r:embed="rId2" cstate="email"/>
              <a:srcRect/>
              <a:stretch>
                <a:fillRect/>
              </a:stretch>
            </p:blipFill>
            <p:spPr bwMode="auto">
              <a:xfrm>
                <a:off x="1071538" y="1928802"/>
                <a:ext cx="1143008" cy="1643074"/>
              </a:xfrm>
              <a:prstGeom prst="rect">
                <a:avLst/>
              </a:prstGeom>
              <a:noFill/>
            </p:spPr>
          </p:pic>
          <p:sp>
            <p:nvSpPr>
              <p:cNvPr id="12" name="ZoneTexte 11"/>
              <p:cNvSpPr txBox="1"/>
              <p:nvPr/>
            </p:nvSpPr>
            <p:spPr>
              <a:xfrm>
                <a:off x="2214546" y="2500306"/>
                <a:ext cx="429926" cy="369332"/>
              </a:xfrm>
              <a:prstGeom prst="rect">
                <a:avLst/>
              </a:prstGeom>
              <a:noFill/>
            </p:spPr>
            <p:txBody>
              <a:bodyPr wrap="none" rtlCol="0">
                <a:spAutoFit/>
              </a:bodyPr>
              <a:lstStyle/>
              <a:p>
                <a:r>
                  <a:rPr lang="fr-CH" dirty="0" smtClean="0"/>
                  <a:t>5.-</a:t>
                </a:r>
                <a:endParaRPr lang="fr-CH" dirty="0"/>
              </a:p>
            </p:txBody>
          </p:sp>
        </p:grpSp>
        <p:sp>
          <p:nvSpPr>
            <p:cNvPr id="16" name="Interdiction 15"/>
            <p:cNvSpPr/>
            <p:nvPr/>
          </p:nvSpPr>
          <p:spPr>
            <a:xfrm>
              <a:off x="142844" y="3786190"/>
              <a:ext cx="3357586" cy="2857496"/>
            </a:xfrm>
            <a:prstGeom prst="noSmoking">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142852"/>
            <a:ext cx="6715125" cy="1143000"/>
          </a:xfrm>
        </p:spPr>
        <p:txBody>
          <a:bodyPr/>
          <a:lstStyle/>
          <a:p>
            <a:r>
              <a:rPr lang="fr-CH" dirty="0" smtClean="0"/>
              <a:t>Enlever un gain (</a:t>
            </a:r>
            <a:r>
              <a:rPr lang="fr-CH" dirty="0" err="1" smtClean="0"/>
              <a:t>Reward</a:t>
            </a:r>
            <a:r>
              <a:rPr lang="fr-CH" dirty="0" smtClean="0"/>
              <a:t> </a:t>
            </a:r>
            <a:r>
              <a:rPr lang="fr-CH" dirty="0" err="1" smtClean="0"/>
              <a:t>Removal</a:t>
            </a:r>
            <a:r>
              <a:rPr lang="fr-CH" dirty="0" smtClean="0"/>
              <a:t>)</a:t>
            </a:r>
            <a:endParaRPr lang="fr-CH" dirty="0"/>
          </a:p>
        </p:txBody>
      </p:sp>
      <p:pic>
        <p:nvPicPr>
          <p:cNvPr id="43010" name="Picture 2"/>
          <p:cNvPicPr>
            <a:picLocks noChangeAspect="1" noChangeArrowheads="1"/>
          </p:cNvPicPr>
          <p:nvPr/>
        </p:nvPicPr>
        <p:blipFill>
          <a:blip r:embed="rId2" cstate="email"/>
          <a:srcRect l="26563" t="16667" r="16145" b="20000"/>
          <a:stretch>
            <a:fillRect/>
          </a:stretch>
        </p:blipFill>
        <p:spPr bwMode="auto">
          <a:xfrm>
            <a:off x="642910" y="1214422"/>
            <a:ext cx="7858180" cy="5429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Technique faisant appel au concept de peur de la perte « </a:t>
            </a:r>
            <a:r>
              <a:rPr lang="fr-CH" dirty="0" err="1" smtClean="0"/>
              <a:t>loss</a:t>
            </a:r>
            <a:r>
              <a:rPr lang="fr-CH" dirty="0" smtClean="0"/>
              <a:t> aversion »</a:t>
            </a:r>
            <a:endParaRPr lang="fr-CH" dirty="0"/>
          </a:p>
        </p:txBody>
      </p:sp>
      <p:pic>
        <p:nvPicPr>
          <p:cNvPr id="44034" name="Picture 2" descr="http://2.bp.blogspot.com/-Zow4lDyCZtg/UCu7QgBi6zI/AAAAAAAAIhg/Xh6SxskdtV4/s1600/GhoulsNGhosts_5_1189629252_640w.jpg"/>
          <p:cNvPicPr>
            <a:picLocks noChangeAspect="1" noChangeArrowheads="1"/>
          </p:cNvPicPr>
          <p:nvPr/>
        </p:nvPicPr>
        <p:blipFill>
          <a:blip r:embed="rId2" cstate="email"/>
          <a:srcRect/>
          <a:stretch>
            <a:fillRect/>
          </a:stretch>
        </p:blipFill>
        <p:spPr bwMode="auto">
          <a:xfrm>
            <a:off x="4643438" y="2428868"/>
            <a:ext cx="3915813" cy="2857520"/>
          </a:xfrm>
          <a:prstGeom prst="rect">
            <a:avLst/>
          </a:prstGeom>
          <a:ln>
            <a:noFill/>
          </a:ln>
          <a:effectLst>
            <a:outerShdw blurRad="292100" dist="139700" dir="2700000" algn="tl" rotWithShape="0">
              <a:srgbClr val="333333">
                <a:alpha val="65000"/>
              </a:srgbClr>
            </a:outerShdw>
          </a:effectLst>
        </p:spPr>
      </p:pic>
      <p:pic>
        <p:nvPicPr>
          <p:cNvPr id="44036" name="Picture 4" descr="http://image.jeuxvideo.com/images/mg/g/h/ghouls-n-ghosts-megadrive-1325870260-019.jpg"/>
          <p:cNvPicPr>
            <a:picLocks noChangeAspect="1" noChangeArrowheads="1"/>
          </p:cNvPicPr>
          <p:nvPr/>
        </p:nvPicPr>
        <p:blipFill>
          <a:blip r:embed="rId3" cstate="email"/>
          <a:srcRect/>
          <a:stretch>
            <a:fillRect/>
          </a:stretch>
        </p:blipFill>
        <p:spPr bwMode="auto">
          <a:xfrm>
            <a:off x="500034" y="2428868"/>
            <a:ext cx="3524264" cy="2928958"/>
          </a:xfrm>
          <a:prstGeom prst="rect">
            <a:avLst/>
          </a:prstGeom>
          <a:ln>
            <a:noFill/>
          </a:ln>
          <a:effectLst>
            <a:outerShdw blurRad="292100" dist="139700" dir="2700000" algn="tl" rotWithShape="0">
              <a:srgbClr val="333333">
                <a:alpha val="65000"/>
              </a:srgbClr>
            </a:outerShdw>
          </a:effectLst>
        </p:spPr>
      </p:pic>
      <p:sp>
        <p:nvSpPr>
          <p:cNvPr id="17" name="Flèche droite 16"/>
          <p:cNvSpPr/>
          <p:nvPr/>
        </p:nvSpPr>
        <p:spPr>
          <a:xfrm rot="10800000">
            <a:off x="3071802" y="5072074"/>
            <a:ext cx="2571768" cy="571504"/>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Picture 4" descr="http://www.journaldugeek.com/files/2013/07/United_States_one_dollar_bill_obverse.jpg"/>
          <p:cNvPicPr>
            <a:picLocks noChangeAspect="1" noChangeArrowheads="1"/>
          </p:cNvPicPr>
          <p:nvPr/>
        </p:nvPicPr>
        <p:blipFill>
          <a:blip r:embed="rId4" cstate="email"/>
          <a:srcRect/>
          <a:stretch>
            <a:fillRect/>
          </a:stretch>
        </p:blipFill>
        <p:spPr bwMode="auto">
          <a:xfrm>
            <a:off x="3214678" y="5643578"/>
            <a:ext cx="2357454" cy="10295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357166"/>
            <a:ext cx="6715125" cy="1143000"/>
          </a:xfrm>
        </p:spPr>
        <p:txBody>
          <a:bodyPr/>
          <a:lstStyle/>
          <a:p>
            <a:pPr algn="ctr"/>
            <a:r>
              <a:rPr lang="fr-CH" dirty="0" smtClean="0"/>
              <a:t>« </a:t>
            </a:r>
            <a:r>
              <a:rPr lang="fr-CH" dirty="0" err="1" smtClean="0"/>
              <a:t>Kompu</a:t>
            </a:r>
            <a:r>
              <a:rPr lang="fr-CH" dirty="0" smtClean="0"/>
              <a:t> </a:t>
            </a:r>
            <a:r>
              <a:rPr lang="fr-CH" dirty="0" err="1" smtClean="0"/>
              <a:t>gacha</a:t>
            </a:r>
            <a:r>
              <a:rPr lang="fr-CH" dirty="0" smtClean="0"/>
              <a:t> »</a:t>
            </a:r>
            <a:endParaRPr lang="fr-CH" dirty="0"/>
          </a:p>
        </p:txBody>
      </p:sp>
      <p:pic>
        <p:nvPicPr>
          <p:cNvPr id="4" name="Picture 2" descr="http://th09.deviantart.net/fs71/PRE/f/2012/196/8/5/dragon_heads_2012_by_njoo-d57bevk.jpg"/>
          <p:cNvPicPr>
            <a:picLocks noGrp="1" noChangeAspect="1" noChangeArrowheads="1"/>
          </p:cNvPicPr>
          <p:nvPr>
            <p:ph idx="1"/>
          </p:nvPr>
        </p:nvPicPr>
        <p:blipFill>
          <a:blip r:embed="rId2" cstate="email"/>
          <a:srcRect/>
          <a:stretch>
            <a:fillRect/>
          </a:stretch>
        </p:blipFill>
        <p:spPr bwMode="auto">
          <a:xfrm>
            <a:off x="5715008" y="3071810"/>
            <a:ext cx="1857388" cy="1695968"/>
          </a:xfrm>
          <a:prstGeom prst="rect">
            <a:avLst/>
          </a:prstGeom>
          <a:noFill/>
        </p:spPr>
      </p:pic>
      <p:pic>
        <p:nvPicPr>
          <p:cNvPr id="5" name="Picture 2" descr="http://th09.deviantart.net/fs71/PRE/f/2012/196/8/5/dragon_heads_2012_by_njoo-d57bevk.jpg"/>
          <p:cNvPicPr>
            <a:picLocks noChangeAspect="1" noChangeArrowheads="1"/>
          </p:cNvPicPr>
          <p:nvPr/>
        </p:nvPicPr>
        <p:blipFill>
          <a:blip r:embed="rId3" cstate="email"/>
          <a:srcRect/>
          <a:stretch>
            <a:fillRect/>
          </a:stretch>
        </p:blipFill>
        <p:spPr bwMode="auto">
          <a:xfrm>
            <a:off x="3786182" y="4662319"/>
            <a:ext cx="2500330" cy="2195681"/>
          </a:xfrm>
          <a:prstGeom prst="rect">
            <a:avLst/>
          </a:prstGeom>
          <a:noFill/>
        </p:spPr>
      </p:pic>
      <p:pic>
        <p:nvPicPr>
          <p:cNvPr id="6" name="Picture 2" descr="http://th09.deviantart.net/fs71/PRE/f/2012/196/8/5/dragon_heads_2012_by_njoo-d57bevk.jpg"/>
          <p:cNvPicPr>
            <a:picLocks noChangeAspect="1" noChangeArrowheads="1"/>
          </p:cNvPicPr>
          <p:nvPr/>
        </p:nvPicPr>
        <p:blipFill>
          <a:blip r:embed="rId4" cstate="email"/>
          <a:srcRect/>
          <a:stretch>
            <a:fillRect/>
          </a:stretch>
        </p:blipFill>
        <p:spPr bwMode="auto">
          <a:xfrm>
            <a:off x="2000232" y="1714488"/>
            <a:ext cx="6357982" cy="1365005"/>
          </a:xfrm>
          <a:prstGeom prst="rect">
            <a:avLst/>
          </a:prstGeom>
          <a:noFill/>
        </p:spPr>
      </p:pic>
      <p:pic>
        <p:nvPicPr>
          <p:cNvPr id="7" name="Picture 2" descr="http://th09.deviantart.net/fs71/PRE/f/2012/196/8/5/dragon_heads_2012_by_njoo-d57bevk.jpg"/>
          <p:cNvPicPr>
            <a:picLocks noChangeAspect="1" noChangeArrowheads="1"/>
          </p:cNvPicPr>
          <p:nvPr/>
        </p:nvPicPr>
        <p:blipFill>
          <a:blip r:embed="rId5" cstate="email"/>
          <a:srcRect/>
          <a:stretch>
            <a:fillRect/>
          </a:stretch>
        </p:blipFill>
        <p:spPr bwMode="auto">
          <a:xfrm>
            <a:off x="2500298" y="3143248"/>
            <a:ext cx="1428760" cy="1875247"/>
          </a:xfrm>
          <a:prstGeom prst="rect">
            <a:avLst/>
          </a:prstGeom>
          <a:noFill/>
        </p:spPr>
      </p:pic>
      <p:sp>
        <p:nvSpPr>
          <p:cNvPr id="12" name="ZoneTexte 11"/>
          <p:cNvSpPr txBox="1"/>
          <p:nvPr/>
        </p:nvSpPr>
        <p:spPr>
          <a:xfrm>
            <a:off x="2571736" y="3143248"/>
            <a:ext cx="429926" cy="369332"/>
          </a:xfrm>
          <a:prstGeom prst="rect">
            <a:avLst/>
          </a:prstGeom>
          <a:noFill/>
        </p:spPr>
        <p:txBody>
          <a:bodyPr wrap="none" rtlCol="0">
            <a:spAutoFit/>
          </a:bodyPr>
          <a:lstStyle/>
          <a:p>
            <a:r>
              <a:rPr lang="fr-CH" dirty="0" smtClean="0"/>
              <a:t>5.-</a:t>
            </a:r>
            <a:endParaRPr lang="fr-CH" dirty="0"/>
          </a:p>
        </p:txBody>
      </p:sp>
      <p:sp>
        <p:nvSpPr>
          <p:cNvPr id="13" name="ZoneTexte 12"/>
          <p:cNvSpPr txBox="1"/>
          <p:nvPr/>
        </p:nvSpPr>
        <p:spPr>
          <a:xfrm>
            <a:off x="4190997" y="3143248"/>
            <a:ext cx="429926" cy="369332"/>
          </a:xfrm>
          <a:prstGeom prst="rect">
            <a:avLst/>
          </a:prstGeom>
          <a:noFill/>
        </p:spPr>
        <p:txBody>
          <a:bodyPr wrap="none" rtlCol="0">
            <a:spAutoFit/>
          </a:bodyPr>
          <a:lstStyle/>
          <a:p>
            <a:r>
              <a:rPr lang="fr-CH" dirty="0" smtClean="0"/>
              <a:t>5.-</a:t>
            </a:r>
            <a:endParaRPr lang="fr-CH" dirty="0"/>
          </a:p>
        </p:txBody>
      </p:sp>
      <p:sp>
        <p:nvSpPr>
          <p:cNvPr id="14" name="ZoneTexte 13"/>
          <p:cNvSpPr txBox="1"/>
          <p:nvPr/>
        </p:nvSpPr>
        <p:spPr>
          <a:xfrm>
            <a:off x="5810258" y="3143248"/>
            <a:ext cx="429926" cy="369332"/>
          </a:xfrm>
          <a:prstGeom prst="rect">
            <a:avLst/>
          </a:prstGeom>
          <a:noFill/>
        </p:spPr>
        <p:txBody>
          <a:bodyPr wrap="none" rtlCol="0">
            <a:spAutoFit/>
          </a:bodyPr>
          <a:lstStyle/>
          <a:p>
            <a:r>
              <a:rPr lang="fr-CH" dirty="0" smtClean="0"/>
              <a:t>5.-</a:t>
            </a:r>
            <a:endParaRPr lang="fr-CH" dirty="0"/>
          </a:p>
        </p:txBody>
      </p:sp>
      <p:sp>
        <p:nvSpPr>
          <p:cNvPr id="15" name="ZoneTexte 14"/>
          <p:cNvSpPr txBox="1"/>
          <p:nvPr/>
        </p:nvSpPr>
        <p:spPr>
          <a:xfrm>
            <a:off x="7429520" y="3143248"/>
            <a:ext cx="429926" cy="369332"/>
          </a:xfrm>
          <a:prstGeom prst="rect">
            <a:avLst/>
          </a:prstGeom>
          <a:noFill/>
        </p:spPr>
        <p:txBody>
          <a:bodyPr wrap="none" rtlCol="0">
            <a:spAutoFit/>
          </a:bodyPr>
          <a:lstStyle/>
          <a:p>
            <a:r>
              <a:rPr lang="fr-CH" dirty="0" smtClean="0"/>
              <a:t>5.-</a:t>
            </a:r>
            <a:endParaRPr lang="fr-CH" dirty="0"/>
          </a:p>
        </p:txBody>
      </p:sp>
      <p:sp>
        <p:nvSpPr>
          <p:cNvPr id="16" name="ZoneTexte 15"/>
          <p:cNvSpPr txBox="1"/>
          <p:nvPr/>
        </p:nvSpPr>
        <p:spPr>
          <a:xfrm>
            <a:off x="3071802" y="4643446"/>
            <a:ext cx="546945" cy="369332"/>
          </a:xfrm>
          <a:prstGeom prst="rect">
            <a:avLst/>
          </a:prstGeom>
          <a:noFill/>
        </p:spPr>
        <p:txBody>
          <a:bodyPr wrap="none" rtlCol="0">
            <a:spAutoFit/>
          </a:bodyPr>
          <a:lstStyle/>
          <a:p>
            <a:r>
              <a:rPr lang="fr-CH" dirty="0" smtClean="0"/>
              <a:t>10.-</a:t>
            </a:r>
            <a:endParaRPr lang="fr-CH" dirty="0"/>
          </a:p>
        </p:txBody>
      </p:sp>
      <p:sp>
        <p:nvSpPr>
          <p:cNvPr id="17" name="ZoneTexte 16"/>
          <p:cNvSpPr txBox="1"/>
          <p:nvPr/>
        </p:nvSpPr>
        <p:spPr>
          <a:xfrm>
            <a:off x="6572264" y="4572008"/>
            <a:ext cx="546945" cy="369332"/>
          </a:xfrm>
          <a:prstGeom prst="rect">
            <a:avLst/>
          </a:prstGeom>
          <a:noFill/>
        </p:spPr>
        <p:txBody>
          <a:bodyPr wrap="none" rtlCol="0">
            <a:spAutoFit/>
          </a:bodyPr>
          <a:lstStyle/>
          <a:p>
            <a:r>
              <a:rPr lang="fr-CH" dirty="0" smtClean="0"/>
              <a:t>10.-</a:t>
            </a:r>
            <a:endParaRPr lang="fr-CH" dirty="0"/>
          </a:p>
        </p:txBody>
      </p:sp>
      <p:sp>
        <p:nvSpPr>
          <p:cNvPr id="18" name="ZoneTexte 17"/>
          <p:cNvSpPr txBox="1"/>
          <p:nvPr/>
        </p:nvSpPr>
        <p:spPr>
          <a:xfrm>
            <a:off x="4929190" y="6215082"/>
            <a:ext cx="546945" cy="369332"/>
          </a:xfrm>
          <a:prstGeom prst="rect">
            <a:avLst/>
          </a:prstGeom>
          <a:noFill/>
        </p:spPr>
        <p:txBody>
          <a:bodyPr wrap="none" rtlCol="0">
            <a:spAutoFit/>
          </a:bodyPr>
          <a:lstStyle/>
          <a:p>
            <a:r>
              <a:rPr lang="fr-CH" dirty="0" smtClean="0"/>
              <a:t>20.-</a:t>
            </a:r>
            <a:endParaRPr lang="fr-CH" dirty="0"/>
          </a:p>
        </p:txBody>
      </p:sp>
      <p:sp>
        <p:nvSpPr>
          <p:cNvPr id="19" name="Flèche droite 18"/>
          <p:cNvSpPr/>
          <p:nvPr/>
        </p:nvSpPr>
        <p:spPr>
          <a:xfrm rot="4188727">
            <a:off x="2668240" y="3104260"/>
            <a:ext cx="683387" cy="2258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Flèche droite 19"/>
          <p:cNvSpPr/>
          <p:nvPr/>
        </p:nvSpPr>
        <p:spPr>
          <a:xfrm rot="6748940">
            <a:off x="3382619" y="3103493"/>
            <a:ext cx="683387" cy="2258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droite 20"/>
          <p:cNvSpPr/>
          <p:nvPr/>
        </p:nvSpPr>
        <p:spPr>
          <a:xfrm rot="6748940">
            <a:off x="5679736" y="4889442"/>
            <a:ext cx="683387" cy="2258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Flèche droite 21"/>
          <p:cNvSpPr/>
          <p:nvPr/>
        </p:nvSpPr>
        <p:spPr>
          <a:xfrm rot="4188727">
            <a:off x="3596934" y="4818771"/>
            <a:ext cx="683387" cy="2258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14282" y="928670"/>
            <a:ext cx="5072098" cy="4945296"/>
          </a:xfrm>
          <a:prstGeom prst="rect">
            <a:avLst/>
          </a:prstGeom>
          <a:noFill/>
          <a:ln w="9525">
            <a:noFill/>
            <a:miter lim="800000"/>
            <a:headEnd/>
            <a:tailEnd/>
          </a:ln>
          <a:effectLst/>
        </p:spPr>
      </p:pic>
      <p:sp>
        <p:nvSpPr>
          <p:cNvPr id="5" name="ZoneTexte 4"/>
          <p:cNvSpPr txBox="1"/>
          <p:nvPr/>
        </p:nvSpPr>
        <p:spPr>
          <a:xfrm>
            <a:off x="571472" y="357166"/>
            <a:ext cx="2250937" cy="461665"/>
          </a:xfrm>
          <a:prstGeom prst="rect">
            <a:avLst/>
          </a:prstGeom>
          <a:noFill/>
        </p:spPr>
        <p:txBody>
          <a:bodyPr wrap="none" rtlCol="0">
            <a:spAutoFit/>
          </a:bodyPr>
          <a:lstStyle/>
          <a:p>
            <a:r>
              <a:rPr lang="fr-CH" sz="2400" b="1" dirty="0" smtClean="0"/>
              <a:t>Compétition? </a:t>
            </a:r>
            <a:endParaRPr lang="fr-CH" sz="2400" b="1" dirty="0"/>
          </a:p>
        </p:txBody>
      </p:sp>
      <p:sp>
        <p:nvSpPr>
          <p:cNvPr id="6" name="ZoneTexte 5"/>
          <p:cNvSpPr txBox="1"/>
          <p:nvPr/>
        </p:nvSpPr>
        <p:spPr>
          <a:xfrm>
            <a:off x="5500694" y="2000240"/>
            <a:ext cx="3339376" cy="1200329"/>
          </a:xfrm>
          <a:prstGeom prst="rect">
            <a:avLst/>
          </a:prstGeom>
          <a:noFill/>
        </p:spPr>
        <p:txBody>
          <a:bodyPr wrap="none" rtlCol="0">
            <a:spAutoFit/>
          </a:bodyPr>
          <a:lstStyle/>
          <a:p>
            <a:r>
              <a:rPr lang="fr-CH" dirty="0" smtClean="0"/>
              <a:t>Vous êtes les blancs</a:t>
            </a:r>
            <a:br>
              <a:rPr lang="fr-CH" dirty="0" smtClean="0"/>
            </a:br>
            <a:r>
              <a:rPr lang="fr-CH" dirty="0" smtClean="0"/>
              <a:t/>
            </a:r>
            <a:br>
              <a:rPr lang="fr-CH" dirty="0" smtClean="0"/>
            </a:br>
            <a:r>
              <a:rPr lang="fr-CH" dirty="0" smtClean="0"/>
              <a:t>Chaque pièce vous coûte 10.-</a:t>
            </a:r>
          </a:p>
          <a:p>
            <a:r>
              <a:rPr lang="fr-CH" dirty="0" smtClean="0"/>
              <a:t>Mais vous pouvez déjà jouer…</a:t>
            </a:r>
            <a:endParaRPr lang="fr-C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642910" y="1785926"/>
            <a:ext cx="7858180" cy="14668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785786" y="3714752"/>
            <a:ext cx="7500990" cy="171451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90" name="Picture 6" descr="http://www.beingintheroom.nl/wp-content/uploads/2012/07/Route.jpg"/>
          <p:cNvPicPr>
            <a:picLocks noChangeAspect="1" noChangeArrowheads="1"/>
          </p:cNvPicPr>
          <p:nvPr/>
        </p:nvPicPr>
        <p:blipFill>
          <a:blip r:embed="rId2" cstate="email"/>
          <a:srcRect/>
          <a:stretch>
            <a:fillRect/>
          </a:stretch>
        </p:blipFill>
        <p:spPr bwMode="auto">
          <a:xfrm>
            <a:off x="1071506" y="630196"/>
            <a:ext cx="8072494" cy="6227804"/>
          </a:xfrm>
          <a:prstGeom prst="rect">
            <a:avLst/>
          </a:prstGeom>
          <a:noFill/>
        </p:spPr>
      </p:pic>
      <p:pic>
        <p:nvPicPr>
          <p:cNvPr id="16386" name="Picture 2" descr="http://ww1.prweb.com/prfiles/2008/08/11/246626/CasinoPartyLogonew.jpg"/>
          <p:cNvPicPr>
            <a:picLocks noChangeAspect="1" noChangeArrowheads="1"/>
          </p:cNvPicPr>
          <p:nvPr/>
        </p:nvPicPr>
        <p:blipFill>
          <a:blip r:embed="rId3" cstate="email"/>
          <a:srcRect/>
          <a:stretch>
            <a:fillRect/>
          </a:stretch>
        </p:blipFill>
        <p:spPr bwMode="auto">
          <a:xfrm>
            <a:off x="6000760" y="142852"/>
            <a:ext cx="1785950" cy="1266448"/>
          </a:xfrm>
          <a:prstGeom prst="rect">
            <a:avLst/>
          </a:prstGeom>
          <a:noFill/>
        </p:spPr>
      </p:pic>
      <p:pic>
        <p:nvPicPr>
          <p:cNvPr id="16388" name="Picture 4" descr="http://static.freepik.com/photos-libre/petite-maison-avec-jardin_417887.jpg"/>
          <p:cNvPicPr>
            <a:picLocks noChangeAspect="1" noChangeArrowheads="1"/>
          </p:cNvPicPr>
          <p:nvPr/>
        </p:nvPicPr>
        <p:blipFill>
          <a:blip r:embed="rId4" cstate="email"/>
          <a:srcRect/>
          <a:stretch>
            <a:fillRect/>
          </a:stretch>
        </p:blipFill>
        <p:spPr bwMode="auto">
          <a:xfrm>
            <a:off x="3857620" y="5643554"/>
            <a:ext cx="1473339" cy="121444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1857356" y="500042"/>
            <a:ext cx="5929354"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1619672" y="404664"/>
            <a:ext cx="5162550" cy="3876675"/>
          </a:xfrm>
        </p:spPr>
      </p:pic>
    </p:spTree>
    <p:extLst>
      <p:ext uri="{BB962C8B-B14F-4D97-AF65-F5344CB8AC3E}">
        <p14:creationId xmlns="" xmlns:p14="http://schemas.microsoft.com/office/powerpoint/2010/main" val="3772510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1619672" y="404664"/>
            <a:ext cx="5162550" cy="3876675"/>
          </a:xfrm>
        </p:spPr>
      </p:pic>
      <p:pic>
        <p:nvPicPr>
          <p:cNvPr id="5" name="Image 4"/>
          <p:cNvPicPr>
            <a:picLocks noChangeAspect="1"/>
          </p:cNvPicPr>
          <p:nvPr/>
        </p:nvPicPr>
        <p:blipFill>
          <a:blip r:embed="rId3" cstate="email"/>
          <a:stretch>
            <a:fillRect/>
          </a:stretch>
        </p:blipFill>
        <p:spPr>
          <a:xfrm>
            <a:off x="2051720" y="1556792"/>
            <a:ext cx="5162550" cy="4333875"/>
          </a:xfrm>
          <a:prstGeom prst="rect">
            <a:avLst/>
          </a:prstGeom>
        </p:spPr>
      </p:pic>
    </p:spTree>
    <p:extLst>
      <p:ext uri="{BB962C8B-B14F-4D97-AF65-F5344CB8AC3E}">
        <p14:creationId xmlns="" xmlns:p14="http://schemas.microsoft.com/office/powerpoint/2010/main" val="1810233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1619672" y="404664"/>
            <a:ext cx="5162550" cy="3876675"/>
          </a:xfrm>
        </p:spPr>
      </p:pic>
      <p:pic>
        <p:nvPicPr>
          <p:cNvPr id="5" name="Image 4"/>
          <p:cNvPicPr>
            <a:picLocks noChangeAspect="1"/>
          </p:cNvPicPr>
          <p:nvPr/>
        </p:nvPicPr>
        <p:blipFill>
          <a:blip r:embed="rId3" cstate="email"/>
          <a:stretch>
            <a:fillRect/>
          </a:stretch>
        </p:blipFill>
        <p:spPr>
          <a:xfrm>
            <a:off x="2051720" y="1556792"/>
            <a:ext cx="5162550" cy="4333875"/>
          </a:xfrm>
          <a:prstGeom prst="rect">
            <a:avLst/>
          </a:prstGeom>
        </p:spPr>
      </p:pic>
      <p:pic>
        <p:nvPicPr>
          <p:cNvPr id="6" name="Image 5"/>
          <p:cNvPicPr>
            <a:picLocks noChangeAspect="1"/>
          </p:cNvPicPr>
          <p:nvPr/>
        </p:nvPicPr>
        <p:blipFill>
          <a:blip r:embed="rId4" cstate="email"/>
          <a:stretch>
            <a:fillRect/>
          </a:stretch>
        </p:blipFill>
        <p:spPr>
          <a:xfrm>
            <a:off x="3067050" y="2996952"/>
            <a:ext cx="5105400" cy="1076325"/>
          </a:xfrm>
          <a:prstGeom prst="rect">
            <a:avLst/>
          </a:prstGeom>
        </p:spPr>
      </p:pic>
    </p:spTree>
    <p:extLst>
      <p:ext uri="{BB962C8B-B14F-4D97-AF65-F5344CB8AC3E}">
        <p14:creationId xmlns="" xmlns:p14="http://schemas.microsoft.com/office/powerpoint/2010/main" val="1532830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Découverte des cartes</a:t>
            </a:r>
            <a:endParaRPr lang="fr-CH" dirty="0"/>
          </a:p>
        </p:txBody>
      </p:sp>
      <p:pic>
        <p:nvPicPr>
          <p:cNvPr id="2052" name="Picture 4" descr="http://hearthstone.judgehype.com/screenshots/news2013/211T.jpg"/>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80112" y="2113221"/>
            <a:ext cx="2246780" cy="2126952"/>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www.gameblog.fr/images/jeux/14495/Hearthstone-HeroesofWarcraft_Multi_Test_00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457325" y="2113220"/>
            <a:ext cx="3234940" cy="1819835"/>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footballfigure.co.uk/images/PaniniStickers10WC2014.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902341" y="4181396"/>
            <a:ext cx="2094683" cy="232166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paniniamerica.files.wordpress.com/2014/03/panini-america-2014-fifa-world-cup-brazil-sticker-teaser-17.jpg?w=584"/>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644008" y="4381266"/>
            <a:ext cx="1728192" cy="1921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6719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214290"/>
            <a:ext cx="8229600" cy="1143000"/>
          </a:xfrm>
        </p:spPr>
        <p:txBody>
          <a:bodyPr>
            <a:normAutofit fontScale="90000"/>
          </a:bodyPr>
          <a:lstStyle/>
          <a:p>
            <a:r>
              <a:rPr lang="fr-CH" dirty="0" smtClean="0"/>
              <a:t>Démographie</a:t>
            </a:r>
            <a:br>
              <a:rPr lang="fr-CH" dirty="0" smtClean="0"/>
            </a:br>
            <a:r>
              <a:rPr lang="en-US" sz="2000" dirty="0" smtClean="0"/>
              <a:t>Is Video-Game Playing a Risk Factor for Pathological</a:t>
            </a:r>
            <a:br>
              <a:rPr lang="en-US" sz="2000" dirty="0" smtClean="0"/>
            </a:br>
            <a:r>
              <a:rPr lang="en-US" sz="2000" dirty="0" smtClean="0"/>
              <a:t>Gambling in Australian Adolescents?</a:t>
            </a:r>
            <a:r>
              <a:rPr lang="fr-CH" sz="2000" dirty="0" smtClean="0"/>
              <a:t> </a:t>
            </a:r>
            <a:r>
              <a:rPr lang="fr-CH" sz="2000" dirty="0" err="1" smtClean="0"/>
              <a:t>Delfabro</a:t>
            </a:r>
            <a:r>
              <a:rPr lang="fr-CH" sz="2000" dirty="0" smtClean="0"/>
              <a:t> (2009)</a:t>
            </a:r>
            <a:br>
              <a:rPr lang="fr-CH" sz="2000" dirty="0" smtClean="0"/>
            </a:br>
            <a:r>
              <a:rPr lang="fr-CH" sz="2000" dirty="0" smtClean="0"/>
              <a:t>2669 participants  entre 13 – 17 ans</a:t>
            </a:r>
            <a:endParaRPr lang="fr-CH" sz="2000" dirty="0"/>
          </a:p>
        </p:txBody>
      </p:sp>
      <p:pic>
        <p:nvPicPr>
          <p:cNvPr id="35844" name="Picture 4" descr="http://2.bp.blogspot.com/-X8HZT9vYMzo/TsbSoDc3HRI/AAAAAAAAAQQ/F5Got_j2wlY/s1600/Cherokee+pic+small.jpg"/>
          <p:cNvPicPr>
            <a:picLocks noChangeAspect="1" noChangeArrowheads="1"/>
          </p:cNvPicPr>
          <p:nvPr/>
        </p:nvPicPr>
        <p:blipFill>
          <a:blip r:embed="rId2" cstate="email"/>
          <a:srcRect/>
          <a:stretch>
            <a:fillRect/>
          </a:stretch>
        </p:blipFill>
        <p:spPr bwMode="auto">
          <a:xfrm>
            <a:off x="3071802" y="2071678"/>
            <a:ext cx="3000396" cy="2857520"/>
          </a:xfrm>
          <a:prstGeom prst="rect">
            <a:avLst/>
          </a:prstGeom>
          <a:ln>
            <a:noFill/>
          </a:ln>
          <a:effectLst>
            <a:softEdge rad="112500"/>
          </a:effectLst>
        </p:spPr>
      </p:pic>
      <p:sp>
        <p:nvSpPr>
          <p:cNvPr id="7" name="Bulle ronde 6"/>
          <p:cNvSpPr/>
          <p:nvPr/>
        </p:nvSpPr>
        <p:spPr>
          <a:xfrm>
            <a:off x="1571604" y="4500570"/>
            <a:ext cx="2071702" cy="1785950"/>
          </a:xfrm>
          <a:prstGeom prst="wedgeEllipseCallout">
            <a:avLst>
              <a:gd name="adj1" fmla="val 101407"/>
              <a:gd name="adj2" fmla="val -126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t>Plus de jeux pathologique</a:t>
            </a:r>
          </a:p>
          <a:p>
            <a:pPr algn="ctr"/>
            <a:r>
              <a:rPr lang="fr-CH" sz="1600" dirty="0" smtClean="0"/>
              <a:t>Chez les joueurs de jeux </a:t>
            </a:r>
            <a:r>
              <a:rPr lang="fr-CH" sz="1600" dirty="0" err="1" smtClean="0"/>
              <a:t>video</a:t>
            </a:r>
            <a:endParaRPr lang="fr-CH" sz="1600" dirty="0"/>
          </a:p>
        </p:txBody>
      </p:sp>
      <p:sp>
        <p:nvSpPr>
          <p:cNvPr id="8" name="Bulle ronde 7"/>
          <p:cNvSpPr/>
          <p:nvPr/>
        </p:nvSpPr>
        <p:spPr>
          <a:xfrm>
            <a:off x="6072198" y="1357298"/>
            <a:ext cx="2000264" cy="1714512"/>
          </a:xfrm>
          <a:prstGeom prst="wedgeEllipseCallout">
            <a:avLst>
              <a:gd name="adj1" fmla="val -94922"/>
              <a:gd name="adj2" fmla="val 4494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Effet du au sexe masculin</a:t>
            </a:r>
            <a:endParaRPr lang="fr-CH" dirty="0"/>
          </a:p>
        </p:txBody>
      </p:sp>
      <p:sp>
        <p:nvSpPr>
          <p:cNvPr id="10" name="Bulle ronde 9"/>
          <p:cNvSpPr/>
          <p:nvPr/>
        </p:nvSpPr>
        <p:spPr>
          <a:xfrm>
            <a:off x="6286512" y="4214818"/>
            <a:ext cx="1785950" cy="1714512"/>
          </a:xfrm>
          <a:prstGeom prst="wedgeEllipseCallout">
            <a:avLst>
              <a:gd name="adj1" fmla="val -130269"/>
              <a:gd name="adj2" fmla="val -6562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t>Effect</a:t>
            </a:r>
            <a:r>
              <a:rPr lang="fr-CH" dirty="0" smtClean="0"/>
              <a:t> size petit</a:t>
            </a:r>
            <a:endParaRPr lang="fr-CH"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stretch>
            <a:fillRect/>
          </a:stretch>
        </p:blipFill>
        <p:spPr>
          <a:xfrm>
            <a:off x="285720" y="285728"/>
            <a:ext cx="4216126" cy="1683167"/>
          </a:xfrm>
          <a:prstGeom prst="rect">
            <a:avLst/>
          </a:prstGeom>
        </p:spPr>
      </p:pic>
      <p:pic>
        <p:nvPicPr>
          <p:cNvPr id="5" name="Espace réservé du contenu 4"/>
          <p:cNvPicPr>
            <a:picLocks noGrp="1" noChangeAspect="1"/>
          </p:cNvPicPr>
          <p:nvPr>
            <p:ph idx="1"/>
          </p:nvPr>
        </p:nvPicPr>
        <p:blipFill>
          <a:blip r:embed="rId3" cstate="email"/>
          <a:stretch>
            <a:fillRect/>
          </a:stretch>
        </p:blipFill>
        <p:spPr>
          <a:xfrm>
            <a:off x="3214678" y="1857364"/>
            <a:ext cx="5286412" cy="4112272"/>
          </a:xfrm>
          <a:prstGeom prst="rect">
            <a:avLst/>
          </a:prstGeom>
        </p:spPr>
      </p:pic>
      <p:sp>
        <p:nvSpPr>
          <p:cNvPr id="6" name="ZoneTexte 5"/>
          <p:cNvSpPr txBox="1"/>
          <p:nvPr/>
        </p:nvSpPr>
        <p:spPr>
          <a:xfrm>
            <a:off x="214282" y="6072206"/>
            <a:ext cx="5823234" cy="523220"/>
          </a:xfrm>
          <a:prstGeom prst="rect">
            <a:avLst/>
          </a:prstGeom>
          <a:noFill/>
        </p:spPr>
        <p:txBody>
          <a:bodyPr wrap="square" rtlCol="0">
            <a:spAutoFit/>
          </a:bodyPr>
          <a:lstStyle/>
          <a:p>
            <a:r>
              <a:rPr lang="fr-CH" sz="1400" dirty="0" smtClean="0"/>
              <a:t>500 joueurs PC jouant à des F2P et ayant effectué un achat dans les deux derniers mois, </a:t>
            </a:r>
            <a:r>
              <a:rPr lang="fr-CH" sz="1400" dirty="0"/>
              <a:t>2013. http://web.fr-hmd.com/Hi-media/cp/info_fr.jpg</a:t>
            </a:r>
          </a:p>
        </p:txBody>
      </p:sp>
    </p:spTree>
    <p:extLst>
      <p:ext uri="{BB962C8B-B14F-4D97-AF65-F5344CB8AC3E}">
        <p14:creationId xmlns="" xmlns:p14="http://schemas.microsoft.com/office/powerpoint/2010/main" val="9202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email"/>
          <a:stretch>
            <a:fillRect/>
          </a:stretch>
        </p:blipFill>
        <p:spPr>
          <a:xfrm>
            <a:off x="214282" y="785794"/>
            <a:ext cx="8606720" cy="4357718"/>
          </a:xfrm>
          <a:prstGeom prst="rect">
            <a:avLst/>
          </a:prstGeom>
        </p:spPr>
      </p:pic>
    </p:spTree>
    <p:extLst>
      <p:ext uri="{BB962C8B-B14F-4D97-AF65-F5344CB8AC3E}">
        <p14:creationId xmlns="" xmlns:p14="http://schemas.microsoft.com/office/powerpoint/2010/main" val="1803168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email"/>
          <a:stretch>
            <a:fillRect/>
          </a:stretch>
        </p:blipFill>
        <p:spPr>
          <a:xfrm>
            <a:off x="285719" y="357166"/>
            <a:ext cx="8412875" cy="4572032"/>
          </a:xfrm>
          <a:prstGeom prst="rect">
            <a:avLst/>
          </a:prstGeom>
        </p:spPr>
      </p:pic>
    </p:spTree>
    <p:extLst>
      <p:ext uri="{BB962C8B-B14F-4D97-AF65-F5344CB8AC3E}">
        <p14:creationId xmlns="" xmlns:p14="http://schemas.microsoft.com/office/powerpoint/2010/main" val="1191281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Hypothèse</a:t>
            </a:r>
            <a:endParaRPr lang="fr-CH" dirty="0"/>
          </a:p>
        </p:txBody>
      </p:sp>
      <p:sp>
        <p:nvSpPr>
          <p:cNvPr id="3" name="Espace réservé du contenu 2"/>
          <p:cNvSpPr>
            <a:spLocks noGrp="1"/>
          </p:cNvSpPr>
          <p:nvPr>
            <p:ph idx="1"/>
          </p:nvPr>
        </p:nvSpPr>
        <p:spPr/>
        <p:txBody>
          <a:bodyPr>
            <a:normAutofit/>
          </a:bodyPr>
          <a:lstStyle/>
          <a:p>
            <a:r>
              <a:rPr lang="fr-CH" sz="2400" b="1" dirty="0" smtClean="0"/>
              <a:t>Gaming protecteur du </a:t>
            </a:r>
            <a:r>
              <a:rPr lang="fr-CH" sz="2400" b="1" dirty="0" err="1" smtClean="0"/>
              <a:t>Gambling</a:t>
            </a:r>
            <a:endParaRPr lang="fr-CH" sz="2400" b="1" dirty="0" smtClean="0"/>
          </a:p>
          <a:p>
            <a:pPr>
              <a:buNone/>
            </a:pPr>
            <a:endParaRPr lang="fr-CH" sz="2400" dirty="0" smtClean="0"/>
          </a:p>
          <a:p>
            <a:r>
              <a:rPr lang="fr-CH" sz="2400" dirty="0" smtClean="0"/>
              <a:t>Gaming facilitateur du </a:t>
            </a:r>
            <a:r>
              <a:rPr lang="fr-CH" sz="2400" dirty="0" err="1" smtClean="0"/>
              <a:t>Gambling</a:t>
            </a:r>
            <a:endParaRPr lang="fr-CH"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techbook.net/wp-content/uploads/2012/12/Dekstop-PC.jpg"/>
          <p:cNvPicPr>
            <a:picLocks noChangeAspect="1" noChangeArrowheads="1"/>
          </p:cNvPicPr>
          <p:nvPr/>
        </p:nvPicPr>
        <p:blipFill>
          <a:blip r:embed="rId2" cstate="email"/>
          <a:srcRect/>
          <a:stretch>
            <a:fillRect/>
          </a:stretch>
        </p:blipFill>
        <p:spPr bwMode="auto">
          <a:xfrm>
            <a:off x="142844" y="-1"/>
            <a:ext cx="8905905" cy="6679429"/>
          </a:xfrm>
          <a:prstGeom prst="rect">
            <a:avLst/>
          </a:prstGeom>
          <a:noFill/>
        </p:spPr>
      </p:pic>
      <p:pic>
        <p:nvPicPr>
          <p:cNvPr id="15364" name="Picture 4" descr="http://image.jeuxvideo.com/images/pc/l/e/legend-of-edda-pc-1309955598-027.jpg"/>
          <p:cNvPicPr>
            <a:picLocks noChangeAspect="1" noChangeArrowheads="1"/>
          </p:cNvPicPr>
          <p:nvPr/>
        </p:nvPicPr>
        <p:blipFill>
          <a:blip r:embed="rId3" cstate="email"/>
          <a:srcRect/>
          <a:stretch>
            <a:fillRect/>
          </a:stretch>
        </p:blipFill>
        <p:spPr bwMode="auto">
          <a:xfrm rot="467079">
            <a:off x="1441411" y="1608601"/>
            <a:ext cx="1693345" cy="1357322"/>
          </a:xfrm>
          <a:prstGeom prst="rect">
            <a:avLst/>
          </a:prstGeom>
          <a:noFill/>
        </p:spPr>
      </p:pic>
      <p:pic>
        <p:nvPicPr>
          <p:cNvPr id="15366" name="Picture 6" descr="http://us.123rf.com/400wm/400/400/silantiy/silantiy1103/silantiy110300025/9214001-jeu-roulette-sur-un-fond-blanc.jpg"/>
          <p:cNvPicPr>
            <a:picLocks noChangeAspect="1" noChangeArrowheads="1"/>
          </p:cNvPicPr>
          <p:nvPr/>
        </p:nvPicPr>
        <p:blipFill>
          <a:blip r:embed="rId4" cstate="email"/>
          <a:srcRect/>
          <a:stretch>
            <a:fillRect/>
          </a:stretch>
        </p:blipFill>
        <p:spPr bwMode="auto">
          <a:xfrm rot="20616087">
            <a:off x="3643306" y="2143116"/>
            <a:ext cx="1785950"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g52.imageshack.us/img52/4093/100216dps2.png"/>
          <p:cNvPicPr>
            <a:picLocks noChangeAspect="1" noChangeArrowheads="1"/>
          </p:cNvPicPr>
          <p:nvPr/>
        </p:nvPicPr>
        <p:blipFill>
          <a:blip r:embed="rId2" cstate="email"/>
          <a:srcRect/>
          <a:stretch>
            <a:fillRect/>
          </a:stretch>
        </p:blipFill>
        <p:spPr bwMode="auto">
          <a:xfrm>
            <a:off x="214282" y="214290"/>
            <a:ext cx="8691428" cy="4714908"/>
          </a:xfrm>
          <a:prstGeom prst="rect">
            <a:avLst/>
          </a:prstGeom>
          <a:noFill/>
        </p:spPr>
      </p:pic>
      <p:sp>
        <p:nvSpPr>
          <p:cNvPr id="5" name="ZoneTexte 4"/>
          <p:cNvSpPr txBox="1"/>
          <p:nvPr/>
        </p:nvSpPr>
        <p:spPr>
          <a:xfrm>
            <a:off x="1428728" y="5072074"/>
            <a:ext cx="6429420" cy="1569660"/>
          </a:xfrm>
          <a:prstGeom prst="rect">
            <a:avLst/>
          </a:prstGeom>
          <a:noFill/>
        </p:spPr>
        <p:txBody>
          <a:bodyPr wrap="square" rtlCol="0">
            <a:spAutoFit/>
          </a:bodyPr>
          <a:lstStyle/>
          <a:p>
            <a:r>
              <a:rPr lang="en-US" sz="1600" dirty="0" smtClean="0"/>
              <a:t> The numbers represent the median of the top 20 effective DPS/effective HPS numbers from players of each spec, per fight.</a:t>
            </a:r>
          </a:p>
          <a:p>
            <a:r>
              <a:rPr lang="en-US" sz="1600" dirty="0" smtClean="0"/>
              <a:t>Below is his data presented in a few crude tables for ICC 25 normal. The last column compares each spec's average DPS with the best DPS from that table.</a:t>
            </a:r>
            <a:br>
              <a:rPr lang="en-US" sz="1600" dirty="0" smtClean="0"/>
            </a:br>
            <a:endParaRPr lang="fr-CH"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http://thecollegejuice.com/wp-content/uploads/2011/06/heads-or-tails.jpg"/>
          <p:cNvPicPr>
            <a:picLocks noChangeAspect="1" noChangeArrowheads="1"/>
          </p:cNvPicPr>
          <p:nvPr/>
        </p:nvPicPr>
        <p:blipFill>
          <a:blip r:embed="rId2" cstate="email"/>
          <a:srcRect/>
          <a:stretch>
            <a:fillRect/>
          </a:stretch>
        </p:blipFill>
        <p:spPr bwMode="auto">
          <a:xfrm>
            <a:off x="2928926" y="3000372"/>
            <a:ext cx="4503349" cy="3357586"/>
          </a:xfrm>
          <a:prstGeom prst="rect">
            <a:avLst/>
          </a:prstGeom>
          <a:noFill/>
        </p:spPr>
      </p:pic>
      <p:sp>
        <p:nvSpPr>
          <p:cNvPr id="5" name="ZoneTexte 4"/>
          <p:cNvSpPr txBox="1"/>
          <p:nvPr/>
        </p:nvSpPr>
        <p:spPr>
          <a:xfrm>
            <a:off x="3714744" y="3286124"/>
            <a:ext cx="583814" cy="369332"/>
          </a:xfrm>
          <a:prstGeom prst="rect">
            <a:avLst/>
          </a:prstGeom>
          <a:noFill/>
        </p:spPr>
        <p:txBody>
          <a:bodyPr wrap="none" rtlCol="0">
            <a:spAutoFit/>
          </a:bodyPr>
          <a:lstStyle/>
          <a:p>
            <a:r>
              <a:rPr lang="fr-CH" dirty="0" smtClean="0"/>
              <a:t>50%</a:t>
            </a:r>
            <a:endParaRPr lang="fr-CH" dirty="0"/>
          </a:p>
        </p:txBody>
      </p:sp>
      <p:sp>
        <p:nvSpPr>
          <p:cNvPr id="6" name="ZoneTexte 5"/>
          <p:cNvSpPr txBox="1"/>
          <p:nvPr/>
        </p:nvSpPr>
        <p:spPr>
          <a:xfrm>
            <a:off x="6000760" y="3286124"/>
            <a:ext cx="583814" cy="369332"/>
          </a:xfrm>
          <a:prstGeom prst="rect">
            <a:avLst/>
          </a:prstGeom>
          <a:noFill/>
        </p:spPr>
        <p:txBody>
          <a:bodyPr wrap="none" rtlCol="0">
            <a:spAutoFit/>
          </a:bodyPr>
          <a:lstStyle/>
          <a:p>
            <a:r>
              <a:rPr lang="fr-CH" dirty="0" smtClean="0"/>
              <a:t>50%</a:t>
            </a:r>
            <a:endParaRPr lang="fr-CH" dirty="0"/>
          </a:p>
        </p:txBody>
      </p:sp>
      <p:pic>
        <p:nvPicPr>
          <p:cNvPr id="32772" name="Picture 4" descr="http://www.doconomics.com/blog/wp-content/uploads/2012/03/coin-flip3.jpg"/>
          <p:cNvPicPr>
            <a:picLocks noChangeAspect="1" noChangeArrowheads="1"/>
          </p:cNvPicPr>
          <p:nvPr/>
        </p:nvPicPr>
        <p:blipFill>
          <a:blip r:embed="rId3" cstate="email"/>
          <a:srcRect/>
          <a:stretch>
            <a:fillRect/>
          </a:stretch>
        </p:blipFill>
        <p:spPr bwMode="auto">
          <a:xfrm>
            <a:off x="0" y="285728"/>
            <a:ext cx="2324450" cy="364333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6866" name="Picture 2" descr="http://gamentrain.com/wp-content/uploads/2012/11/assassins-creed-2-mac-screenshots-88e9306619c38253e7cea13d6286fdf8.jpg"/>
          <p:cNvPicPr>
            <a:picLocks noChangeAspect="1" noChangeArrowheads="1"/>
          </p:cNvPicPr>
          <p:nvPr/>
        </p:nvPicPr>
        <p:blipFill>
          <a:blip r:embed="rId2" cstate="email"/>
          <a:srcRect/>
          <a:stretch>
            <a:fillRect/>
          </a:stretch>
        </p:blipFill>
        <p:spPr bwMode="auto">
          <a:xfrm>
            <a:off x="1" y="-24"/>
            <a:ext cx="9144032" cy="5107818"/>
          </a:xfrm>
          <a:prstGeom prst="rect">
            <a:avLst/>
          </a:prstGeom>
          <a:noFill/>
        </p:spPr>
      </p:pic>
      <p:pic>
        <p:nvPicPr>
          <p:cNvPr id="5" name="Picture 3"/>
          <p:cNvPicPr>
            <a:picLocks noChangeAspect="1" noChangeArrowheads="1"/>
          </p:cNvPicPr>
          <p:nvPr/>
        </p:nvPicPr>
        <p:blipFill>
          <a:blip r:embed="rId3" cstate="email"/>
          <a:srcRect/>
          <a:stretch>
            <a:fillRect/>
          </a:stretch>
        </p:blipFill>
        <p:spPr bwMode="auto">
          <a:xfrm>
            <a:off x="1142976" y="5429264"/>
            <a:ext cx="3714776" cy="1071570"/>
          </a:xfrm>
          <a:prstGeom prst="rect">
            <a:avLst/>
          </a:prstGeom>
          <a:ln>
            <a:noFill/>
          </a:ln>
          <a:effectLst>
            <a:softEdge rad="112500"/>
          </a:effectLst>
        </p:spPr>
      </p:pic>
      <p:pic>
        <p:nvPicPr>
          <p:cNvPr id="6" name="Picture 4" descr="http://bestbingoslot.com/wp-content/uploads/2012/01/Deal-Or-No-Deal-Slot-Machine2.gif"/>
          <p:cNvPicPr>
            <a:picLocks noChangeAspect="1" noChangeArrowheads="1"/>
          </p:cNvPicPr>
          <p:nvPr/>
        </p:nvPicPr>
        <p:blipFill>
          <a:blip r:embed="rId4" cstate="email"/>
          <a:srcRect/>
          <a:stretch>
            <a:fillRect/>
          </a:stretch>
        </p:blipFill>
        <p:spPr bwMode="auto">
          <a:xfrm>
            <a:off x="5572132" y="5286388"/>
            <a:ext cx="1807443" cy="14656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Risk</a:t>
            </a:r>
            <a:r>
              <a:rPr lang="fr-CH" dirty="0" smtClean="0"/>
              <a:t> aversive</a:t>
            </a:r>
            <a:endParaRPr lang="fr-CH" dirty="0"/>
          </a:p>
        </p:txBody>
      </p:sp>
      <p:pic>
        <p:nvPicPr>
          <p:cNvPr id="1026" name="Picture 2" descr="http://www.hausformat.com/uploads/pics/mbudget_2.jpg"/>
          <p:cNvPicPr>
            <a:picLocks noChangeAspect="1" noChangeArrowheads="1"/>
          </p:cNvPicPr>
          <p:nvPr/>
        </p:nvPicPr>
        <p:blipFill>
          <a:blip r:embed="rId2" cstate="email"/>
          <a:srcRect/>
          <a:stretch>
            <a:fillRect/>
          </a:stretch>
        </p:blipFill>
        <p:spPr bwMode="auto">
          <a:xfrm>
            <a:off x="1500166" y="1571612"/>
            <a:ext cx="6096000" cy="4572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Déclin poker en ligne?</a:t>
            </a:r>
            <a:endParaRPr lang="fr-FR" dirty="0"/>
          </a:p>
        </p:txBody>
      </p:sp>
      <p:pic>
        <p:nvPicPr>
          <p:cNvPr id="1026" name="Picture 2"/>
          <p:cNvPicPr>
            <a:picLocks noChangeAspect="1" noChangeArrowheads="1"/>
          </p:cNvPicPr>
          <p:nvPr/>
        </p:nvPicPr>
        <p:blipFill>
          <a:blip r:embed="rId2" cstate="email"/>
          <a:srcRect/>
          <a:stretch>
            <a:fillRect/>
          </a:stretch>
        </p:blipFill>
        <p:spPr bwMode="auto">
          <a:xfrm>
            <a:off x="1857356" y="1214422"/>
            <a:ext cx="5143536" cy="5641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Paris « sportifs »</a:t>
            </a:r>
            <a:endParaRPr lang="fr-FR" dirty="0"/>
          </a:p>
        </p:txBody>
      </p:sp>
      <p:pic>
        <p:nvPicPr>
          <p:cNvPr id="2050" name="Picture 2"/>
          <p:cNvPicPr>
            <a:picLocks noChangeAspect="1" noChangeArrowheads="1"/>
          </p:cNvPicPr>
          <p:nvPr/>
        </p:nvPicPr>
        <p:blipFill>
          <a:blip r:embed="rId2" cstate="email"/>
          <a:srcRect/>
          <a:stretch>
            <a:fillRect/>
          </a:stretch>
        </p:blipFill>
        <p:spPr bwMode="auto">
          <a:xfrm>
            <a:off x="71374" y="1928802"/>
            <a:ext cx="9072626" cy="288117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Hypothèse</a:t>
            </a:r>
            <a:endParaRPr lang="fr-CH" dirty="0"/>
          </a:p>
        </p:txBody>
      </p:sp>
      <p:sp>
        <p:nvSpPr>
          <p:cNvPr id="3" name="Espace réservé du contenu 2"/>
          <p:cNvSpPr>
            <a:spLocks noGrp="1"/>
          </p:cNvSpPr>
          <p:nvPr>
            <p:ph idx="1"/>
          </p:nvPr>
        </p:nvSpPr>
        <p:spPr/>
        <p:txBody>
          <a:bodyPr>
            <a:normAutofit/>
          </a:bodyPr>
          <a:lstStyle/>
          <a:p>
            <a:r>
              <a:rPr lang="fr-CH" sz="2400" dirty="0" smtClean="0"/>
              <a:t>Gaming protecteur du </a:t>
            </a:r>
            <a:r>
              <a:rPr lang="fr-CH" sz="2400" dirty="0" err="1" smtClean="0"/>
              <a:t>Gambling</a:t>
            </a:r>
            <a:endParaRPr lang="fr-CH" sz="2400" dirty="0" smtClean="0"/>
          </a:p>
          <a:p>
            <a:pPr>
              <a:buNone/>
            </a:pPr>
            <a:endParaRPr lang="fr-CH" sz="2400" dirty="0" smtClean="0"/>
          </a:p>
          <a:p>
            <a:r>
              <a:rPr lang="fr-CH" sz="2400" b="1" dirty="0" smtClean="0"/>
              <a:t>Gaming facilitateur du </a:t>
            </a:r>
            <a:r>
              <a:rPr lang="fr-CH" sz="2400" b="1" dirty="0" err="1" smtClean="0"/>
              <a:t>Gambling</a:t>
            </a:r>
            <a:endParaRPr lang="fr-CH" sz="24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itechbook.net/wp-content/uploads/2012/12/Dekstop-PC.jpg"/>
          <p:cNvPicPr>
            <a:picLocks noChangeAspect="1" noChangeArrowheads="1"/>
          </p:cNvPicPr>
          <p:nvPr/>
        </p:nvPicPr>
        <p:blipFill>
          <a:blip r:embed="rId2" cstate="email"/>
          <a:srcRect/>
          <a:stretch>
            <a:fillRect/>
          </a:stretch>
        </p:blipFill>
        <p:spPr bwMode="auto">
          <a:xfrm>
            <a:off x="285719" y="285728"/>
            <a:ext cx="8763027" cy="6572272"/>
          </a:xfrm>
          <a:prstGeom prst="rect">
            <a:avLst/>
          </a:prstGeom>
          <a:noFill/>
        </p:spPr>
      </p:pic>
      <p:pic>
        <p:nvPicPr>
          <p:cNvPr id="38914" name="Picture 2" descr="http://3.bp.blogspot.com/_NYN6ZZ8MhwY/Sk4NPKAa2gI/AAAAAAAAAQ8/xT2FiNDm2U0/s400/bejeweld.jpg"/>
          <p:cNvPicPr>
            <a:picLocks noChangeAspect="1" noChangeArrowheads="1"/>
          </p:cNvPicPr>
          <p:nvPr/>
        </p:nvPicPr>
        <p:blipFill>
          <a:blip r:embed="rId3" cstate="email"/>
          <a:srcRect/>
          <a:stretch>
            <a:fillRect/>
          </a:stretch>
        </p:blipFill>
        <p:spPr bwMode="auto">
          <a:xfrm>
            <a:off x="1428728" y="1857364"/>
            <a:ext cx="1785950" cy="1870104"/>
          </a:xfrm>
          <a:prstGeom prst="rect">
            <a:avLst/>
          </a:prstGeom>
          <a:noFill/>
        </p:spPr>
      </p:pic>
      <p:pic>
        <p:nvPicPr>
          <p:cNvPr id="38920" name="Picture 8" descr="http://www.feever.be/wp-content/uploads/2013/03/tetris.gif"/>
          <p:cNvPicPr>
            <a:picLocks noChangeAspect="1" noChangeArrowheads="1"/>
          </p:cNvPicPr>
          <p:nvPr/>
        </p:nvPicPr>
        <p:blipFill>
          <a:blip r:embed="rId4" cstate="email"/>
          <a:srcRect/>
          <a:stretch>
            <a:fillRect/>
          </a:stretch>
        </p:blipFill>
        <p:spPr bwMode="auto">
          <a:xfrm>
            <a:off x="3571868" y="2071678"/>
            <a:ext cx="1238258" cy="928694"/>
          </a:xfrm>
          <a:prstGeom prst="rect">
            <a:avLst/>
          </a:prstGeom>
          <a:noFill/>
        </p:spPr>
      </p:pic>
      <p:pic>
        <p:nvPicPr>
          <p:cNvPr id="8" name="Picture 4" descr="http://bestbingoslot.com/wp-content/uploads/2012/01/Deal-Or-No-Deal-Slot-Machine2.gif"/>
          <p:cNvPicPr>
            <a:picLocks noChangeAspect="1" noChangeArrowheads="1"/>
          </p:cNvPicPr>
          <p:nvPr/>
        </p:nvPicPr>
        <p:blipFill>
          <a:blip r:embed="rId5" cstate="email"/>
          <a:srcRect/>
          <a:stretch>
            <a:fillRect/>
          </a:stretch>
        </p:blipFill>
        <p:spPr bwMode="auto">
          <a:xfrm>
            <a:off x="3357554" y="3071810"/>
            <a:ext cx="1857388" cy="15061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Conclusions</a:t>
            </a:r>
            <a:endParaRPr lang="fr-CH" dirty="0"/>
          </a:p>
        </p:txBody>
      </p:sp>
      <p:sp>
        <p:nvSpPr>
          <p:cNvPr id="3" name="Espace réservé du contenu 2"/>
          <p:cNvSpPr>
            <a:spLocks noGrp="1"/>
          </p:cNvSpPr>
          <p:nvPr>
            <p:ph idx="1"/>
          </p:nvPr>
        </p:nvSpPr>
        <p:spPr/>
        <p:txBody>
          <a:bodyPr/>
          <a:lstStyle/>
          <a:p>
            <a:pPr>
              <a:buNone/>
            </a:pPr>
            <a:endParaRPr lang="fr-CH" dirty="0" smtClean="0"/>
          </a:p>
          <a:p>
            <a:r>
              <a:rPr lang="fr-CH" dirty="0" smtClean="0"/>
              <a:t>Efforts intenses de l’industrie du jeux pour que </a:t>
            </a:r>
            <a:r>
              <a:rPr lang="fr-CH" dirty="0" err="1" smtClean="0"/>
              <a:t>Gambling</a:t>
            </a:r>
            <a:r>
              <a:rPr lang="fr-CH" dirty="0" smtClean="0"/>
              <a:t> = Gaming</a:t>
            </a:r>
            <a:br>
              <a:rPr lang="fr-CH" dirty="0" smtClean="0"/>
            </a:br>
            <a:endParaRPr lang="fr-CH" dirty="0" smtClean="0"/>
          </a:p>
          <a:p>
            <a:r>
              <a:rPr lang="fr-CH" dirty="0" smtClean="0"/>
              <a:t>Pas de lien causal établi dans les études</a:t>
            </a:r>
          </a:p>
          <a:p>
            <a:r>
              <a:rPr lang="fr-CH" dirty="0" smtClean="0"/>
              <a:t>Attention à: grande prévalence du « gaming »</a:t>
            </a:r>
          </a:p>
          <a:p>
            <a:r>
              <a:rPr lang="fr-CH" dirty="0" smtClean="0"/>
              <a:t>A rechercher dans les facteurs de risques/protection individuels:</a:t>
            </a:r>
          </a:p>
          <a:p>
            <a:r>
              <a:rPr lang="fr-CH" dirty="0" smtClean="0"/>
              <a:t>Motivation à jouer, sensation </a:t>
            </a:r>
            <a:r>
              <a:rPr lang="fr-CH" dirty="0" err="1" smtClean="0"/>
              <a:t>seeking</a:t>
            </a:r>
            <a:r>
              <a:rPr lang="fr-CH" dirty="0" smtClean="0"/>
              <a:t>, </a:t>
            </a:r>
            <a:r>
              <a:rPr lang="fr-CH" dirty="0" err="1" smtClean="0"/>
              <a:t>risk</a:t>
            </a:r>
            <a:r>
              <a:rPr lang="fr-CH" dirty="0" smtClean="0"/>
              <a:t> aversion…</a:t>
            </a:r>
          </a:p>
          <a:p>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NANT (HUG)</a:t>
            </a:r>
            <a:endParaRPr lang="fr-FR" dirty="0"/>
          </a:p>
        </p:txBody>
      </p:sp>
      <p:pic>
        <p:nvPicPr>
          <p:cNvPr id="1026" name="Picture 2"/>
          <p:cNvPicPr>
            <a:picLocks noGrp="1" noChangeAspect="1" noChangeArrowheads="1"/>
          </p:cNvPicPr>
          <p:nvPr>
            <p:ph idx="1"/>
          </p:nvPr>
        </p:nvPicPr>
        <p:blipFill>
          <a:blip r:embed="rId2" cstate="print"/>
          <a:srcRect l="9036" t="12359" r="16666" b="10851"/>
          <a:stretch>
            <a:fillRect/>
          </a:stretch>
        </p:blipFill>
        <p:spPr bwMode="auto">
          <a:xfrm>
            <a:off x="357158" y="2000240"/>
            <a:ext cx="6429420" cy="373601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http://s.camptocamp.org/uploads/images/1327422650_1002991230BI.jpg"/>
          <p:cNvPicPr>
            <a:picLocks noChangeAspect="1" noChangeArrowheads="1"/>
          </p:cNvPicPr>
          <p:nvPr/>
        </p:nvPicPr>
        <p:blipFill>
          <a:blip r:embed="rId2" cstate="email"/>
          <a:srcRect/>
          <a:stretch>
            <a:fillRect/>
          </a:stretch>
        </p:blipFill>
        <p:spPr bwMode="auto">
          <a:xfrm>
            <a:off x="571472" y="285727"/>
            <a:ext cx="8072494" cy="6054371"/>
          </a:xfrm>
          <a:prstGeom prst="rect">
            <a:avLst/>
          </a:prstGeom>
          <a:noFill/>
        </p:spPr>
      </p:pic>
      <p:grpSp>
        <p:nvGrpSpPr>
          <p:cNvPr id="7" name="Groupe 6"/>
          <p:cNvGrpSpPr/>
          <p:nvPr/>
        </p:nvGrpSpPr>
        <p:grpSpPr>
          <a:xfrm>
            <a:off x="1857356" y="785794"/>
            <a:ext cx="3641154" cy="2090711"/>
            <a:chOff x="1857356" y="785794"/>
            <a:chExt cx="3641154" cy="2090711"/>
          </a:xfrm>
        </p:grpSpPr>
        <p:pic>
          <p:nvPicPr>
            <p:cNvPr id="1028" name="Picture 4" descr="http://lepara.monipag.com/files/wingsuit-basejump.jpg"/>
            <p:cNvPicPr>
              <a:picLocks noChangeAspect="1" noChangeArrowheads="1"/>
            </p:cNvPicPr>
            <p:nvPr/>
          </p:nvPicPr>
          <p:blipFill>
            <a:blip r:embed="rId3" cstate="email"/>
            <a:srcRect/>
            <a:stretch>
              <a:fillRect/>
            </a:stretch>
          </p:blipFill>
          <p:spPr bwMode="auto">
            <a:xfrm>
              <a:off x="1857356" y="1500174"/>
              <a:ext cx="2071702" cy="1376331"/>
            </a:xfrm>
            <a:prstGeom prst="rect">
              <a:avLst/>
            </a:prstGeom>
            <a:noFill/>
          </p:spPr>
        </p:pic>
        <p:sp>
          <p:nvSpPr>
            <p:cNvPr id="5" name="ZoneTexte 4"/>
            <p:cNvSpPr txBox="1"/>
            <p:nvPr/>
          </p:nvSpPr>
          <p:spPr>
            <a:xfrm>
              <a:off x="3786182" y="785794"/>
              <a:ext cx="1712328" cy="523220"/>
            </a:xfrm>
            <a:prstGeom prst="rect">
              <a:avLst/>
            </a:prstGeom>
            <a:noFill/>
          </p:spPr>
          <p:txBody>
            <a:bodyPr wrap="none" rtlCol="0">
              <a:spAutoFit/>
            </a:bodyPr>
            <a:lstStyle/>
            <a:p>
              <a:r>
                <a:rPr lang="fr-CH" sz="2800" dirty="0" smtClean="0">
                  <a:solidFill>
                    <a:schemeClr val="bg1"/>
                  </a:solidFill>
                </a:rPr>
                <a:t>WINGSUIT</a:t>
              </a:r>
              <a:endParaRPr lang="fr-CH" sz="2800" dirty="0">
                <a:solidFill>
                  <a:schemeClr val="bg1"/>
                </a:solidFill>
              </a:endParaRPr>
            </a:p>
          </p:txBody>
        </p:sp>
      </p:grpSp>
      <p:grpSp>
        <p:nvGrpSpPr>
          <p:cNvPr id="8" name="Groupe 7"/>
          <p:cNvGrpSpPr/>
          <p:nvPr/>
        </p:nvGrpSpPr>
        <p:grpSpPr>
          <a:xfrm>
            <a:off x="857224" y="3714752"/>
            <a:ext cx="4495068" cy="2452046"/>
            <a:chOff x="857224" y="3714752"/>
            <a:chExt cx="4495068" cy="2452046"/>
          </a:xfrm>
        </p:grpSpPr>
        <p:pic>
          <p:nvPicPr>
            <p:cNvPr id="1026" name="Picture 2" descr="http://img.over-blog.com/630x470-000000/3/40/28/09/Activites/Vide-grenier---petanque-2012/Vide-grenier---petanque-2012-0201.JPG"/>
            <p:cNvPicPr>
              <a:picLocks noChangeAspect="1" noChangeArrowheads="1"/>
            </p:cNvPicPr>
            <p:nvPr/>
          </p:nvPicPr>
          <p:blipFill>
            <a:blip r:embed="rId4" cstate="email"/>
            <a:srcRect/>
            <a:stretch>
              <a:fillRect/>
            </a:stretch>
          </p:blipFill>
          <p:spPr bwMode="auto">
            <a:xfrm>
              <a:off x="857224" y="3714752"/>
              <a:ext cx="2786082" cy="2078506"/>
            </a:xfrm>
            <a:prstGeom prst="rect">
              <a:avLst/>
            </a:prstGeom>
            <a:noFill/>
          </p:spPr>
        </p:pic>
        <p:sp>
          <p:nvSpPr>
            <p:cNvPr id="6" name="ZoneTexte 5"/>
            <p:cNvSpPr txBox="1"/>
            <p:nvPr/>
          </p:nvSpPr>
          <p:spPr>
            <a:xfrm>
              <a:off x="3571868" y="5643578"/>
              <a:ext cx="1780424" cy="523220"/>
            </a:xfrm>
            <a:prstGeom prst="rect">
              <a:avLst/>
            </a:prstGeom>
            <a:noFill/>
          </p:spPr>
          <p:txBody>
            <a:bodyPr wrap="none" rtlCol="0">
              <a:spAutoFit/>
            </a:bodyPr>
            <a:lstStyle/>
            <a:p>
              <a:r>
                <a:rPr lang="fr-CH" sz="2800" dirty="0" smtClean="0">
                  <a:solidFill>
                    <a:schemeClr val="bg1"/>
                  </a:solidFill>
                </a:rPr>
                <a:t>PETANQUE</a:t>
              </a:r>
              <a:endParaRPr lang="fr-CH" sz="28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contenu 4"/>
          <p:cNvSpPr>
            <a:spLocks noGrp="1"/>
          </p:cNvSpPr>
          <p:nvPr>
            <p:ph idx="1"/>
          </p:nvPr>
        </p:nvSpPr>
        <p:spPr/>
        <p:txBody>
          <a:bodyPr/>
          <a:lstStyle/>
          <a:p>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0"/>
            <a:ext cx="7115196" cy="1143000"/>
          </a:xfrm>
        </p:spPr>
        <p:txBody>
          <a:bodyPr/>
          <a:lstStyle/>
          <a:p>
            <a:r>
              <a:rPr lang="fr-FR" dirty="0" smtClean="0"/>
              <a:t>Critère addiction aux jeux d’argent</a:t>
            </a:r>
            <a:endParaRPr lang="fr-FR" dirty="0"/>
          </a:p>
        </p:txBody>
      </p:sp>
      <p:sp>
        <p:nvSpPr>
          <p:cNvPr id="3" name="Espace réservé du contenu 2"/>
          <p:cNvSpPr>
            <a:spLocks noGrp="1"/>
          </p:cNvSpPr>
          <p:nvPr>
            <p:ph idx="1"/>
          </p:nvPr>
        </p:nvSpPr>
        <p:spPr>
          <a:xfrm>
            <a:off x="1571604" y="1000108"/>
            <a:ext cx="7115196" cy="5214974"/>
          </a:xfrm>
        </p:spPr>
        <p:txBody>
          <a:bodyPr>
            <a:normAutofit fontScale="85000" lnSpcReduction="10000"/>
          </a:bodyPr>
          <a:lstStyle/>
          <a:p>
            <a:pPr>
              <a:buNone/>
            </a:pPr>
            <a:r>
              <a:rPr lang="fr-CH" dirty="0" smtClean="0"/>
              <a:t>Le comportement de jeu problématique persiste et est récurrent et mène à des </a:t>
            </a:r>
            <a:r>
              <a:rPr lang="fr-CH" b="1" dirty="0" smtClean="0"/>
              <a:t>répercussions cliniquement significatives ou une détresse</a:t>
            </a:r>
            <a:r>
              <a:rPr lang="fr-CH" dirty="0" smtClean="0"/>
              <a:t>, </a:t>
            </a:r>
          </a:p>
          <a:p>
            <a:pPr>
              <a:buNone/>
            </a:pPr>
            <a:r>
              <a:rPr lang="fr-CH" dirty="0" smtClean="0"/>
              <a:t>Présence de </a:t>
            </a:r>
            <a:r>
              <a:rPr lang="fr-CH" b="1" dirty="0" smtClean="0"/>
              <a:t>quatre (ou plus) critères suivant sur une période de 12 mois</a:t>
            </a:r>
            <a:r>
              <a:rPr lang="fr-CH" dirty="0" smtClean="0"/>
              <a:t>:</a:t>
            </a:r>
          </a:p>
          <a:p>
            <a:pPr>
              <a:buNone/>
            </a:pPr>
            <a:endParaRPr lang="fr-CH" dirty="0" smtClean="0"/>
          </a:p>
          <a:p>
            <a:pPr>
              <a:buNone/>
            </a:pPr>
            <a:r>
              <a:rPr lang="fr-CH" dirty="0" smtClean="0"/>
              <a:t>1. Besoins de jouer avec des </a:t>
            </a:r>
            <a:r>
              <a:rPr lang="fr-CH" b="1" dirty="0" smtClean="0"/>
              <a:t>sommes d'argent de plus en plus importantes  </a:t>
            </a:r>
            <a:r>
              <a:rPr lang="fr-CH" dirty="0" smtClean="0"/>
              <a:t>afin d'atteindre le degré de plaisir souhaité.</a:t>
            </a:r>
          </a:p>
          <a:p>
            <a:pPr>
              <a:buNone/>
            </a:pPr>
            <a:r>
              <a:rPr lang="fr-CH" dirty="0" smtClean="0"/>
              <a:t>2. </a:t>
            </a:r>
            <a:r>
              <a:rPr lang="fr-CH" b="1" dirty="0" smtClean="0"/>
              <a:t>Agitation ou irritabilité </a:t>
            </a:r>
            <a:r>
              <a:rPr lang="fr-CH" dirty="0" smtClean="0"/>
              <a:t>lorsque l'on tente de réduire ou </a:t>
            </a:r>
            <a:r>
              <a:rPr lang="fr-CH" b="1" dirty="0" smtClean="0"/>
              <a:t>d'arrêter de jouer.</a:t>
            </a:r>
          </a:p>
          <a:p>
            <a:pPr>
              <a:buNone/>
            </a:pPr>
            <a:r>
              <a:rPr lang="fr-CH" dirty="0" smtClean="0"/>
              <a:t>3</a:t>
            </a:r>
            <a:r>
              <a:rPr lang="fr-CH" b="1" dirty="0" smtClean="0"/>
              <a:t>. Efforts répétés </a:t>
            </a:r>
            <a:r>
              <a:rPr lang="fr-CH" dirty="0" smtClean="0"/>
              <a:t>mais infructueux pour </a:t>
            </a:r>
            <a:r>
              <a:rPr lang="fr-CH" b="1" dirty="0" smtClean="0"/>
              <a:t>contrôler, réduire ou arrêter de jouer</a:t>
            </a:r>
            <a:r>
              <a:rPr lang="fr-CH" dirty="0" smtClean="0"/>
              <a:t>.</a:t>
            </a:r>
          </a:p>
          <a:p>
            <a:pPr>
              <a:buNone/>
            </a:pPr>
            <a:r>
              <a:rPr lang="fr-CH" dirty="0" smtClean="0"/>
              <a:t>4. </a:t>
            </a:r>
            <a:r>
              <a:rPr lang="fr-CH" b="1" dirty="0" smtClean="0"/>
              <a:t>Préoccupation fréquente par le jeu </a:t>
            </a:r>
            <a:r>
              <a:rPr lang="fr-CH" dirty="0" smtClean="0"/>
              <a:t>(par exemple, avoir des pensées persistantes de revivre des expériences passées de jeu ou de la planification de la prochaine session de jeu, réfléchir aux façons d’obtenir de l'argent pour jouer).</a:t>
            </a:r>
          </a:p>
          <a:p>
            <a:pPr>
              <a:buNone/>
            </a:pPr>
            <a:r>
              <a:rPr lang="fr-CH" dirty="0" smtClean="0"/>
              <a:t>5. </a:t>
            </a:r>
            <a:r>
              <a:rPr lang="fr-CH" b="1" dirty="0" smtClean="0"/>
              <a:t>Parie souvent quand on se sent en détresse </a:t>
            </a:r>
            <a:r>
              <a:rPr lang="fr-CH" dirty="0" smtClean="0"/>
              <a:t>(par exemple, impuissant, coupables, anxieux ou déprimé).</a:t>
            </a:r>
          </a:p>
          <a:p>
            <a:pPr>
              <a:buNone/>
            </a:pPr>
            <a:r>
              <a:rPr lang="fr-CH" dirty="0" smtClean="0"/>
              <a:t>6. Après avoir perdu l'argent au jeu, retourne souvent un autre jour </a:t>
            </a:r>
            <a:r>
              <a:rPr lang="fr-CH" b="1" dirty="0" smtClean="0"/>
              <a:t>se refaire</a:t>
            </a:r>
            <a:r>
              <a:rPr lang="fr-CH" dirty="0" smtClean="0"/>
              <a:t>.</a:t>
            </a:r>
          </a:p>
          <a:p>
            <a:pPr>
              <a:buNone/>
            </a:pPr>
            <a:r>
              <a:rPr lang="fr-CH" dirty="0" smtClean="0"/>
              <a:t>7. </a:t>
            </a:r>
            <a:r>
              <a:rPr lang="fr-CH" b="1" dirty="0" smtClean="0"/>
              <a:t>Mensonges </a:t>
            </a:r>
            <a:r>
              <a:rPr lang="fr-CH" dirty="0" smtClean="0"/>
              <a:t>pour dissimuler l'ampleur de la participation aux jeux de hasard.</a:t>
            </a:r>
          </a:p>
          <a:p>
            <a:pPr>
              <a:buNone/>
            </a:pPr>
            <a:r>
              <a:rPr lang="fr-CH" dirty="0" smtClean="0"/>
              <a:t>8. </a:t>
            </a:r>
            <a:r>
              <a:rPr lang="fr-CH" b="1" dirty="0" smtClean="0"/>
              <a:t>a mis en danger ou perdu une relation importante</a:t>
            </a:r>
            <a:r>
              <a:rPr lang="fr-CH" dirty="0" smtClean="0"/>
              <a:t>, un emploi ou une opportunité de formation ou de carrière à cause du jeu.</a:t>
            </a:r>
          </a:p>
          <a:p>
            <a:pPr>
              <a:buNone/>
            </a:pPr>
            <a:r>
              <a:rPr lang="fr-CH" dirty="0" smtClean="0"/>
              <a:t>9. </a:t>
            </a:r>
            <a:r>
              <a:rPr lang="fr-CH" b="1" dirty="0" smtClean="0"/>
              <a:t>Compter sur les autres pour fournir de l'argent </a:t>
            </a:r>
            <a:r>
              <a:rPr lang="fr-CH" dirty="0" smtClean="0"/>
              <a:t>pour alléger les situations financières désespérées dues au jeu.</a:t>
            </a:r>
          </a:p>
          <a:p>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Consensus provisoire sur les critères d’addiction aux jeux vidéo</a:t>
            </a:r>
            <a:endParaRPr lang="fr-FR" sz="2800" dirty="0"/>
          </a:p>
        </p:txBody>
      </p:sp>
      <p:sp>
        <p:nvSpPr>
          <p:cNvPr id="3" name="Espace réservé du contenu 2"/>
          <p:cNvSpPr>
            <a:spLocks noGrp="1"/>
          </p:cNvSpPr>
          <p:nvPr>
            <p:ph idx="1"/>
          </p:nvPr>
        </p:nvSpPr>
        <p:spPr>
          <a:xfrm>
            <a:off x="1142976" y="1714488"/>
            <a:ext cx="7115196" cy="4525963"/>
          </a:xfrm>
        </p:spPr>
        <p:txBody>
          <a:bodyPr>
            <a:normAutofit lnSpcReduction="10000"/>
          </a:bodyPr>
          <a:lstStyle/>
          <a:p>
            <a:pPr lvl="0"/>
            <a:r>
              <a:rPr lang="fr-CH" dirty="0" smtClean="0"/>
              <a:t>Passez-vous beaucoup de temps à penser aux jeux vidéo, y compris quand vous ne jouez pas, ou à prévoir quand vous pourrez jouer à nouveau ? </a:t>
            </a:r>
            <a:r>
              <a:rPr lang="fr-CH" dirty="0" smtClean="0">
                <a:solidFill>
                  <a:srgbClr val="FF0000"/>
                </a:solidFill>
              </a:rPr>
              <a:t>CRAVING </a:t>
            </a:r>
            <a:endParaRPr lang="fr-CH" dirty="0" smtClean="0"/>
          </a:p>
          <a:p>
            <a:pPr lvl="0"/>
            <a:r>
              <a:rPr lang="fr-CH" dirty="0" smtClean="0"/>
              <a:t>Lorsque vous tentez de jouer moins ou de ne plus jouer aux jeux vidéo, ou lorsque vous n’êtes pas en mesure de jouer, vous sentez-vous agité, irritable, d’humeur changeante, anxieux ou triste ?</a:t>
            </a:r>
            <a:r>
              <a:rPr lang="fr-CH" dirty="0" smtClean="0">
                <a:solidFill>
                  <a:srgbClr val="FF0000"/>
                </a:solidFill>
              </a:rPr>
              <a:t> MANQUE</a:t>
            </a:r>
          </a:p>
          <a:p>
            <a:pPr lvl="0"/>
            <a:r>
              <a:rPr lang="fr-CH" dirty="0" smtClean="0"/>
              <a:t>Ressentez-vous le besoin de jouer aux jeux vidéo plus longtemps, de jouer à des jeux plus excitants, ou d’utiliser du </a:t>
            </a:r>
            <a:r>
              <a:rPr lang="fr-CH" dirty="0" smtClean="0">
                <a:solidFill>
                  <a:srgbClr val="00B050"/>
                </a:solidFill>
              </a:rPr>
              <a:t>matériel</a:t>
            </a:r>
            <a:r>
              <a:rPr lang="fr-CH" dirty="0" smtClean="0"/>
              <a:t> </a:t>
            </a:r>
            <a:r>
              <a:rPr lang="fr-CH" dirty="0" smtClean="0">
                <a:solidFill>
                  <a:srgbClr val="00B050"/>
                </a:solidFill>
              </a:rPr>
              <a:t>informatique plus puissant</a:t>
            </a:r>
            <a:r>
              <a:rPr lang="fr-CH" dirty="0" smtClean="0"/>
              <a:t>, pour atteindre le même état d’excitation qu’auparavant ? </a:t>
            </a:r>
            <a:r>
              <a:rPr lang="fr-CH" dirty="0" smtClean="0">
                <a:solidFill>
                  <a:srgbClr val="FF0000"/>
                </a:solidFill>
              </a:rPr>
              <a:t>TOLERANCE</a:t>
            </a:r>
          </a:p>
          <a:p>
            <a:pPr lvl="0"/>
            <a:r>
              <a:rPr lang="fr-CH" dirty="0" smtClean="0"/>
              <a:t>Avez-vous l’impression que vous devriez jouer moins, mais que vous n’arrivez pas à réduire votre temps de jeux vidéo ? </a:t>
            </a:r>
            <a:r>
              <a:rPr lang="fr-CH" dirty="0" smtClean="0">
                <a:solidFill>
                  <a:srgbClr val="FF0000"/>
                </a:solidFill>
              </a:rPr>
              <a:t>PERTE DE CONTROLE</a:t>
            </a:r>
          </a:p>
          <a:p>
            <a:pPr lvl="0"/>
            <a:r>
              <a:rPr lang="fr-CH" dirty="0" smtClean="0"/>
              <a:t>Avez-vous perdu l’intérêt ou réduit votre participation à d’autres activités (temps pour vos loisirs, vos amis) à cause des jeux vidéo ? </a:t>
            </a:r>
            <a:r>
              <a:rPr lang="fr-CH" dirty="0" smtClean="0">
                <a:solidFill>
                  <a:srgbClr val="FF0000"/>
                </a:solidFill>
              </a:rPr>
              <a:t>FOCALISATION SUR LE PRODUIT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a:t>
            </a:r>
            <a:endParaRPr lang="fr-FR" dirty="0"/>
          </a:p>
        </p:txBody>
      </p:sp>
      <p:sp>
        <p:nvSpPr>
          <p:cNvPr id="3" name="Espace réservé du contenu 2"/>
          <p:cNvSpPr>
            <a:spLocks noGrp="1"/>
          </p:cNvSpPr>
          <p:nvPr>
            <p:ph idx="1"/>
          </p:nvPr>
        </p:nvSpPr>
        <p:spPr/>
        <p:txBody>
          <a:bodyPr/>
          <a:lstStyle/>
          <a:p>
            <a:pPr lvl="0"/>
            <a:r>
              <a:rPr lang="fr-CH" dirty="0" smtClean="0"/>
              <a:t>Avez-vous continué à jouer aux jeux vidéo, tout en sachant que cela entraînait chez vous des problèmes (ne pas dormir assez, être en retard à l’école/au travail, dépenser trop d’argent, se disputer, négliger des choses importantes à faire) ? </a:t>
            </a:r>
            <a:r>
              <a:rPr lang="fr-CH" dirty="0" smtClean="0">
                <a:solidFill>
                  <a:srgbClr val="FF0000"/>
                </a:solidFill>
              </a:rPr>
              <a:t>POURSUITE MALGRE LES CONSEQUENCES NEGATIVES</a:t>
            </a:r>
          </a:p>
          <a:p>
            <a:pPr lvl="0"/>
            <a:r>
              <a:rPr lang="fr-CH" dirty="0" smtClean="0"/>
              <a:t>Vous arrive-t-il de cacher aux autres, votre famille, vos amis, à quel point vous jouez aux jeux vidéo, ou de leur mentir à propos de vos habitudes de jeu ? </a:t>
            </a:r>
            <a:r>
              <a:rPr lang="fr-CH" dirty="0" smtClean="0">
                <a:solidFill>
                  <a:srgbClr val="FF0000"/>
                </a:solidFill>
              </a:rPr>
              <a:t>MENSONGE</a:t>
            </a:r>
            <a:endParaRPr lang="fr-CH" dirty="0" smtClean="0"/>
          </a:p>
          <a:p>
            <a:pPr lvl="0"/>
            <a:r>
              <a:rPr lang="fr-CH" dirty="0" smtClean="0"/>
              <a:t>Avez-vous joué aux jeux vidéo pour échapper à des problèmes personnel, ou pour soulager une humeur dysphorique (exemple : sentiments d’impuissance, de culpabilité, d’anxiété, de dépression) </a:t>
            </a:r>
            <a:r>
              <a:rPr lang="fr-CH" dirty="0" smtClean="0">
                <a:solidFill>
                  <a:srgbClr val="FF0000"/>
                </a:solidFill>
              </a:rPr>
              <a:t>ESCAPISM</a:t>
            </a:r>
          </a:p>
          <a:p>
            <a:pPr lvl="0"/>
            <a:r>
              <a:rPr lang="fr-CH" dirty="0" smtClean="0"/>
              <a:t>Avez-vous mis en danger ou perdu une relation affective importante, un travail, un emploi ou des possibilités d’étude à cause des jeux vidéo ? </a:t>
            </a:r>
            <a:r>
              <a:rPr lang="fr-CH" dirty="0" smtClean="0">
                <a:solidFill>
                  <a:srgbClr val="FF0000"/>
                </a:solidFill>
              </a:rPr>
              <a:t>CONSEQUENCES NEGATIVES</a:t>
            </a:r>
            <a:endParaRPr lang="fr-CH"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images.oyster.com/aruba/hotels/riu-palace-aruba-all-inclusive/photos/outdoor-pool-riu-palace-aruba-all-inclusive-v92900-1600.jpg"/>
          <p:cNvPicPr>
            <a:picLocks noChangeAspect="1" noChangeArrowheads="1"/>
          </p:cNvPicPr>
          <p:nvPr/>
        </p:nvPicPr>
        <p:blipFill>
          <a:blip r:embed="rId2" cstate="email"/>
          <a:srcRect/>
          <a:stretch>
            <a:fillRect/>
          </a:stretch>
        </p:blipFill>
        <p:spPr bwMode="auto">
          <a:xfrm>
            <a:off x="142844" y="1357298"/>
            <a:ext cx="8880000" cy="5286412"/>
          </a:xfrm>
          <a:prstGeom prst="rect">
            <a:avLst/>
          </a:prstGeom>
          <a:noFill/>
        </p:spPr>
      </p:pic>
      <p:pic>
        <p:nvPicPr>
          <p:cNvPr id="17412" name="Picture 4" descr="http://www.timetours-voyages.com/images/themes/all-inclusive.jpg"/>
          <p:cNvPicPr>
            <a:picLocks noChangeAspect="1" noChangeArrowheads="1"/>
          </p:cNvPicPr>
          <p:nvPr/>
        </p:nvPicPr>
        <p:blipFill>
          <a:blip r:embed="rId3" cstate="email"/>
          <a:srcRect/>
          <a:stretch>
            <a:fillRect/>
          </a:stretch>
        </p:blipFill>
        <p:spPr bwMode="auto">
          <a:xfrm>
            <a:off x="2714612" y="0"/>
            <a:ext cx="3643338" cy="1302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Jeux de hasard ?</a:t>
            </a:r>
            <a:endParaRPr lang="fr-CH" dirty="0"/>
          </a:p>
        </p:txBody>
      </p:sp>
      <p:sp>
        <p:nvSpPr>
          <p:cNvPr id="3" name="Espace réservé du contenu 2"/>
          <p:cNvSpPr>
            <a:spLocks noGrp="1"/>
          </p:cNvSpPr>
          <p:nvPr>
            <p:ph idx="1"/>
          </p:nvPr>
        </p:nvSpPr>
        <p:spPr/>
        <p:txBody>
          <a:bodyPr>
            <a:normAutofit/>
          </a:bodyPr>
          <a:lstStyle/>
          <a:p>
            <a:r>
              <a:rPr lang="fr-CH" sz="2400" dirty="0" err="1" smtClean="0"/>
              <a:t>Gambling</a:t>
            </a:r>
            <a:r>
              <a:rPr lang="fr-CH" sz="2400" dirty="0" smtClean="0"/>
              <a:t> (avec ou sans argent) dans des jeux sans vocation de </a:t>
            </a:r>
            <a:r>
              <a:rPr lang="fr-CH" sz="2400" dirty="0" err="1" smtClean="0"/>
              <a:t>gambling</a:t>
            </a:r>
            <a:endParaRPr lang="fr-CH" sz="2400" dirty="0" smtClean="0"/>
          </a:p>
          <a:p>
            <a:r>
              <a:rPr lang="fr-CH" sz="2400" dirty="0" smtClean="0"/>
              <a:t>MMOCG (Massive </a:t>
            </a:r>
            <a:r>
              <a:rPr lang="fr-CH" sz="2400" dirty="0" err="1" smtClean="0"/>
              <a:t>Multiplayer</a:t>
            </a:r>
            <a:r>
              <a:rPr lang="fr-CH" sz="2400" dirty="0" smtClean="0"/>
              <a:t> Online Casino </a:t>
            </a:r>
            <a:r>
              <a:rPr lang="fr-CH" sz="2400" dirty="0" err="1" smtClean="0"/>
              <a:t>Games</a:t>
            </a:r>
            <a:r>
              <a:rPr lang="fr-CH" sz="2400" dirty="0" smtClean="0"/>
              <a:t>)</a:t>
            </a:r>
          </a:p>
          <a:p>
            <a:r>
              <a:rPr lang="fr-CH" sz="2400" dirty="0" err="1" smtClean="0"/>
              <a:t>Freemium</a:t>
            </a:r>
            <a:r>
              <a:rPr lang="fr-CH" sz="2400" dirty="0" smtClean="0"/>
              <a:t> </a:t>
            </a:r>
          </a:p>
          <a:p>
            <a:r>
              <a:rPr lang="fr-CH" sz="2400" dirty="0" smtClean="0"/>
              <a:t>Social </a:t>
            </a:r>
            <a:r>
              <a:rPr lang="fr-CH" sz="2400" dirty="0" err="1" smtClean="0"/>
              <a:t>gambling</a:t>
            </a:r>
            <a:endParaRPr lang="fr-CH"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71604" y="1857365"/>
            <a:ext cx="7115196" cy="2571768"/>
          </a:xfrm>
        </p:spPr>
        <p:txBody>
          <a:bodyPr/>
          <a:lstStyle/>
          <a:p>
            <a:pPr>
              <a:buNone/>
            </a:pPr>
            <a:r>
              <a:rPr lang="fr-CH" dirty="0" smtClean="0"/>
              <a:t>«</a:t>
            </a:r>
            <a:r>
              <a:rPr lang="fr-CH" sz="2000" dirty="0" smtClean="0"/>
              <a:t> La mise en abyme est un procédé consistant à représenter une œuvre dans une œuvre du même type, par exemple en incrustant une image en elle-même. On retrouve dans ce principe l'« autosimilarité » et le principe des fractales ou de la récursivité en mathématiques. » </a:t>
            </a:r>
          </a:p>
        </p:txBody>
      </p:sp>
      <p:pic>
        <p:nvPicPr>
          <p:cNvPr id="18434" name="Picture 2" descr="http://www.babelio.com/users/liste_La-mise-en-abyme-en-litterature_5903.jpeg"/>
          <p:cNvPicPr>
            <a:picLocks noChangeAspect="1" noChangeArrowheads="1"/>
          </p:cNvPicPr>
          <p:nvPr/>
        </p:nvPicPr>
        <p:blipFill>
          <a:blip r:embed="rId2" cstate="email"/>
          <a:srcRect/>
          <a:stretch>
            <a:fillRect/>
          </a:stretch>
        </p:blipFill>
        <p:spPr bwMode="auto">
          <a:xfrm>
            <a:off x="3357554" y="214290"/>
            <a:ext cx="2033822" cy="14287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twitteradar.com/wp-content/uploads/2009/06/c64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571472" y="285728"/>
            <a:ext cx="8229600" cy="1143000"/>
          </a:xfrm>
        </p:spPr>
        <p:txBody>
          <a:bodyPr>
            <a:normAutofit/>
          </a:bodyPr>
          <a:lstStyle/>
          <a:p>
            <a:r>
              <a:rPr lang="fr-CH" dirty="0" smtClean="0">
                <a:solidFill>
                  <a:schemeClr val="bg1"/>
                </a:solidFill>
              </a:rPr>
              <a:t>Monte Carlo Casino 1989 C64 (</a:t>
            </a:r>
            <a:r>
              <a:rPr lang="fr-CH" dirty="0" err="1" smtClean="0">
                <a:solidFill>
                  <a:schemeClr val="bg1"/>
                </a:solidFill>
              </a:rPr>
              <a:t>codemaster</a:t>
            </a:r>
            <a:r>
              <a:rPr lang="fr-CH" dirty="0" smtClean="0">
                <a:solidFill>
                  <a:schemeClr val="bg1"/>
                </a:solidFill>
              </a:rPr>
              <a:t>)</a:t>
            </a:r>
            <a:endParaRPr lang="fr-CH" dirty="0">
              <a:solidFill>
                <a:schemeClr val="bg1"/>
              </a:solidFill>
            </a:endParaRPr>
          </a:p>
        </p:txBody>
      </p:sp>
      <p:grpSp>
        <p:nvGrpSpPr>
          <p:cNvPr id="6" name="Groupe 5"/>
          <p:cNvGrpSpPr/>
          <p:nvPr/>
        </p:nvGrpSpPr>
        <p:grpSpPr>
          <a:xfrm>
            <a:off x="285720" y="1071546"/>
            <a:ext cx="8405850" cy="3405198"/>
            <a:chOff x="285720" y="1071546"/>
            <a:chExt cx="8405850" cy="3405198"/>
          </a:xfrm>
        </p:grpSpPr>
        <p:pic>
          <p:nvPicPr>
            <p:cNvPr id="27650" name="Picture 2" descr="http://www.lemon64.com/games/screenshots/full/m/monte_carlo_casino_03.gif"/>
            <p:cNvPicPr>
              <a:picLocks noChangeAspect="1" noChangeArrowheads="1"/>
            </p:cNvPicPr>
            <p:nvPr/>
          </p:nvPicPr>
          <p:blipFill>
            <a:blip r:embed="rId3" cstate="email"/>
            <a:srcRect/>
            <a:stretch>
              <a:fillRect/>
            </a:stretch>
          </p:blipFill>
          <p:spPr bwMode="auto">
            <a:xfrm>
              <a:off x="285720" y="1071546"/>
              <a:ext cx="3048000" cy="1905000"/>
            </a:xfrm>
            <a:prstGeom prst="rect">
              <a:avLst/>
            </a:prstGeom>
            <a:noFill/>
          </p:spPr>
        </p:pic>
        <p:pic>
          <p:nvPicPr>
            <p:cNvPr id="27652" name="Picture 4" descr="http://www.lemon64.com/games/screenshots/full/m/monte_carlo_casino_01.gif"/>
            <p:cNvPicPr>
              <a:picLocks noChangeAspect="1" noChangeArrowheads="1"/>
            </p:cNvPicPr>
            <p:nvPr/>
          </p:nvPicPr>
          <p:blipFill>
            <a:blip r:embed="rId4" cstate="email"/>
            <a:srcRect/>
            <a:stretch>
              <a:fillRect/>
            </a:stretch>
          </p:blipFill>
          <p:spPr bwMode="auto">
            <a:xfrm>
              <a:off x="5643570" y="2571744"/>
              <a:ext cx="3048000" cy="1905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thene2015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athene2015b</Template>
  <TotalTime>1241</TotalTime>
  <Words>714</Words>
  <Application>Microsoft Office PowerPoint</Application>
  <PresentationFormat>Affichage à l'écran (4:3)</PresentationFormat>
  <Paragraphs>128</Paragraphs>
  <Slides>53</Slides>
  <Notes>0</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athene2015b</vt:lpstr>
      <vt:lpstr>Diapositive 1</vt:lpstr>
      <vt:lpstr>Jeux video et jeux d’argent</vt:lpstr>
      <vt:lpstr>Diapositive 3</vt:lpstr>
      <vt:lpstr>Diapositive 4</vt:lpstr>
      <vt:lpstr>Diapositive 5</vt:lpstr>
      <vt:lpstr>Diapositive 6</vt:lpstr>
      <vt:lpstr>Jeux de hasard ?</vt:lpstr>
      <vt:lpstr>Diapositive 8</vt:lpstr>
      <vt:lpstr>Monte Carlo Casino 1989 C64 (codemaster)</vt:lpstr>
      <vt:lpstr>Diapositive 10</vt:lpstr>
      <vt:lpstr>Diapositive 11</vt:lpstr>
      <vt:lpstr>Diapositive 12</vt:lpstr>
      <vt:lpstr>Diapositive 13</vt:lpstr>
      <vt:lpstr>Diapositive 14</vt:lpstr>
      <vt:lpstr>La deuxième Conférence annuelle sur le jeux d’argent et de hasard social , se déroule le 6 - 7th Novembre 2013 à Dexter House à Londres</vt:lpstr>
      <vt:lpstr>Diapositive 16</vt:lpstr>
      <vt:lpstr>Similarité/différence</vt:lpstr>
      <vt:lpstr>Similarité/différence</vt:lpstr>
      <vt:lpstr>Différence fondamentale?</vt:lpstr>
      <vt:lpstr>Stratégie pour brouiller les pistes  </vt:lpstr>
      <vt:lpstr>Premium currency (monnaie virtuelle) </vt:lpstr>
      <vt:lpstr>Diapositive 22</vt:lpstr>
      <vt:lpstr>Habileté versus chance</vt:lpstr>
      <vt:lpstr>2 Catégories (payeurs, non payeurs)</vt:lpstr>
      <vt:lpstr>Enlever un gain (Reward Removal)</vt:lpstr>
      <vt:lpstr>Technique faisant appel au concept de peur de la perte « loss aversion »</vt:lpstr>
      <vt:lpstr>« Kompu gacha »</vt:lpstr>
      <vt:lpstr>Diapositive 28</vt:lpstr>
      <vt:lpstr>Diapositive 29</vt:lpstr>
      <vt:lpstr>Diapositive 30</vt:lpstr>
      <vt:lpstr>Diapositive 31</vt:lpstr>
      <vt:lpstr>Diapositive 32</vt:lpstr>
      <vt:lpstr>Diapositive 33</vt:lpstr>
      <vt:lpstr>Découverte des cartes</vt:lpstr>
      <vt:lpstr>Démographie Is Video-Game Playing a Risk Factor for Pathological Gambling in Australian Adolescents? Delfabro (2009) 2669 participants  entre 13 – 17 ans</vt:lpstr>
      <vt:lpstr>Diapositive 36</vt:lpstr>
      <vt:lpstr>Diapositive 37</vt:lpstr>
      <vt:lpstr>Diapositive 38</vt:lpstr>
      <vt:lpstr>Hypothèse</vt:lpstr>
      <vt:lpstr>Diapositive 40</vt:lpstr>
      <vt:lpstr>Diapositive 41</vt:lpstr>
      <vt:lpstr>Diapositive 42</vt:lpstr>
      <vt:lpstr>Risk aversive</vt:lpstr>
      <vt:lpstr>Déclin poker en ligne?</vt:lpstr>
      <vt:lpstr>Paris « sportifs »</vt:lpstr>
      <vt:lpstr>Hypothèse</vt:lpstr>
      <vt:lpstr>Diapositive 47</vt:lpstr>
      <vt:lpstr>Conclusions</vt:lpstr>
      <vt:lpstr>Programme NANT (HUG)</vt:lpstr>
      <vt:lpstr>Diapositive 50</vt:lpstr>
      <vt:lpstr>Critère addiction aux jeux d’argent</vt:lpstr>
      <vt:lpstr>Consensus provisoire sur les critères d’addiction aux jeux vidéo</vt:lpstr>
      <vt:lpstr>Suite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Neuchatel 2014</dc:title>
  <dc:creator>THORENS Gabriel</dc:creator>
  <cp:lastModifiedBy>admin</cp:lastModifiedBy>
  <cp:revision>121</cp:revision>
  <cp:lastPrinted>2014-04-23T09:27:52Z</cp:lastPrinted>
  <dcterms:created xsi:type="dcterms:W3CDTF">2013-09-20T14:25:14Z</dcterms:created>
  <dcterms:modified xsi:type="dcterms:W3CDTF">2015-06-09T16:52:48Z</dcterms:modified>
</cp:coreProperties>
</file>