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68"/>
  </p:notesMasterIdLst>
  <p:handoutMasterIdLst>
    <p:handoutMasterId r:id="rId69"/>
  </p:handoutMasterIdLst>
  <p:sldIdLst>
    <p:sldId id="258" r:id="rId2"/>
    <p:sldId id="275" r:id="rId3"/>
    <p:sldId id="276" r:id="rId4"/>
    <p:sldId id="277" r:id="rId5"/>
    <p:sldId id="278" r:id="rId6"/>
    <p:sldId id="284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95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40" r:id="rId26"/>
    <p:sldId id="342" r:id="rId27"/>
    <p:sldId id="349" r:id="rId28"/>
    <p:sldId id="368" r:id="rId29"/>
    <p:sldId id="369" r:id="rId30"/>
    <p:sldId id="373" r:id="rId31"/>
    <p:sldId id="38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491"/>
    <a:srgbClr val="1E9BCB"/>
    <a:srgbClr val="468BB5"/>
    <a:srgbClr val="FF1EC9"/>
    <a:srgbClr val="27B1F9"/>
    <a:srgbClr val="FF9432"/>
    <a:srgbClr val="6251B5"/>
    <a:srgbClr val="00A6F9"/>
    <a:srgbClr val="127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54" autoAdjust="0"/>
  </p:normalViewPr>
  <p:slideViewPr>
    <p:cSldViewPr snapToObjects="1">
      <p:cViewPr varScale="1">
        <p:scale>
          <a:sx n="92" d="100"/>
          <a:sy n="92" d="100"/>
        </p:scale>
        <p:origin x="-2016" y="-112"/>
      </p:cViewPr>
      <p:guideLst>
        <p:guide orient="horz" pos="1043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ADE4D63-2517-452F-8573-A03807FCA051}" type="datetimeFigureOut">
              <a:rPr lang="fr-CH"/>
              <a:pPr>
                <a:defRPr/>
              </a:pPr>
              <a:t>14.04.14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D8D0886-13AF-465A-B89F-86999BC6C0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7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CC10316-7F1F-4C85-8A9A-851C70D17CA3}" type="datetimeFigureOut">
              <a:rPr lang="fr-FR"/>
              <a:pPr>
                <a:defRPr/>
              </a:pPr>
              <a:t>14.04.14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EB584E6-98BA-4FE7-85C2-245788A76BD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897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fld id="{42ECA1D1-E513-5040-BB96-E27B81577B93}" type="slidenum">
              <a:rPr lang="fr-FR" sz="1200">
                <a:latin typeface="Times New Roman" charset="0"/>
              </a:rPr>
              <a:pPr/>
              <a:t>7</a:t>
            </a:fld>
            <a:endParaRPr lang="fr-FR" sz="12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FF71-D87A-4ECD-83C9-673C62A64613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fr-C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FF71-D87A-4ECD-83C9-673C62A64613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fr-C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FF71-D87A-4ECD-83C9-673C62A64613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fr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 flipH="1">
            <a:off x="1331913" y="0"/>
            <a:ext cx="7794625" cy="5364163"/>
          </a:xfrm>
          <a:prstGeom prst="rect">
            <a:avLst/>
          </a:prstGeom>
          <a:solidFill>
            <a:srgbClr val="BFBFBF">
              <a:alpha val="47058"/>
            </a:srgbClr>
          </a:solidFill>
          <a:ln>
            <a:noFill/>
          </a:ln>
          <a:effectLst>
            <a:outerShdw blurRad="40000" dist="23000" dir="5400000" sx="0" sy="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Image 15" descr="Logo_HUG_2C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6151563"/>
            <a:ext cx="16525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17"/>
          <p:cNvCxnSpPr/>
          <p:nvPr/>
        </p:nvCxnSpPr>
        <p:spPr>
          <a:xfrm>
            <a:off x="5410200" y="5876925"/>
            <a:ext cx="0" cy="1404938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er 2"/>
          <p:cNvGrpSpPr>
            <a:grpSpLocks/>
          </p:cNvGrpSpPr>
          <p:nvPr/>
        </p:nvGrpSpPr>
        <p:grpSpPr bwMode="auto">
          <a:xfrm>
            <a:off x="5410200" y="4308475"/>
            <a:ext cx="1054100" cy="1052513"/>
            <a:chOff x="3446023" y="4151261"/>
            <a:chExt cx="1053292" cy="1052235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3447610" y="4151261"/>
              <a:ext cx="1051705" cy="1052235"/>
            </a:xfrm>
            <a:prstGeom prst="rect">
              <a:avLst/>
            </a:prstGeom>
            <a:solidFill>
              <a:srgbClr val="0C72C0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3446023" y="5078116"/>
              <a:ext cx="125317" cy="125380"/>
            </a:xfrm>
            <a:prstGeom prst="rect">
              <a:avLst/>
            </a:prstGeom>
            <a:solidFill>
              <a:srgbClr val="3CB4F9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3571340" y="5078116"/>
              <a:ext cx="126903" cy="125380"/>
            </a:xfrm>
            <a:prstGeom prst="rect">
              <a:avLst/>
            </a:prstGeom>
            <a:solidFill>
              <a:srgbClr val="FF49A5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3698243" y="5078116"/>
              <a:ext cx="125316" cy="125380"/>
            </a:xfrm>
            <a:prstGeom prst="rect">
              <a:avLst/>
            </a:prstGeom>
            <a:solidFill>
              <a:srgbClr val="FF9F57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3823558" y="5078116"/>
              <a:ext cx="126903" cy="125380"/>
            </a:xfrm>
            <a:prstGeom prst="rect">
              <a:avLst/>
            </a:prstGeom>
            <a:solidFill>
              <a:srgbClr val="469B2D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1692275" y="5516563"/>
            <a:ext cx="3721100" cy="7921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2000" b="0" i="0" kern="1200">
                <a:solidFill>
                  <a:schemeClr val="tx1"/>
                </a:solidFill>
                <a:latin typeface="Univers LT Std 67 Bold Condensed"/>
                <a:ea typeface="+mn-ea"/>
                <a:cs typeface="Univers LT Std 57 C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spc="150" dirty="0" smtClean="0">
                <a:solidFill>
                  <a:schemeClr val="bg1"/>
                </a:solidFill>
                <a:latin typeface="Univers Condensed Medium"/>
              </a:rPr>
              <a:t>Etre les premiers pour vous</a:t>
            </a:r>
            <a:endParaRPr lang="fr-FR" b="1" spc="150" dirty="0" smtClean="0">
              <a:solidFill>
                <a:schemeClr val="bg1"/>
              </a:solidFill>
              <a:latin typeface="Univers Condensed Medium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1484313"/>
            <a:ext cx="5410200" cy="5329237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40000" dist="23000" dir="5400000" sx="0" sy="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4" name="Image 15" descr="Logo_HUG_2C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6151563"/>
            <a:ext cx="16525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7"/>
          <p:cNvCxnSpPr/>
          <p:nvPr userDrawn="1"/>
        </p:nvCxnSpPr>
        <p:spPr>
          <a:xfrm>
            <a:off x="5410200" y="5876925"/>
            <a:ext cx="0" cy="1404938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er 2"/>
          <p:cNvGrpSpPr>
            <a:grpSpLocks/>
          </p:cNvGrpSpPr>
          <p:nvPr userDrawn="1"/>
        </p:nvGrpSpPr>
        <p:grpSpPr bwMode="auto">
          <a:xfrm>
            <a:off x="5410200" y="4308475"/>
            <a:ext cx="1054100" cy="1052513"/>
            <a:chOff x="3446023" y="4151261"/>
            <a:chExt cx="1053292" cy="1052235"/>
          </a:xfrm>
        </p:grpSpPr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3447610" y="4151261"/>
              <a:ext cx="1051705" cy="1052235"/>
            </a:xfrm>
            <a:prstGeom prst="rect">
              <a:avLst/>
            </a:prstGeom>
            <a:solidFill>
              <a:srgbClr val="0C72C0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3446023" y="5078116"/>
              <a:ext cx="125317" cy="125380"/>
            </a:xfrm>
            <a:prstGeom prst="rect">
              <a:avLst/>
            </a:prstGeom>
            <a:solidFill>
              <a:srgbClr val="3CB4F9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3571340" y="5078116"/>
              <a:ext cx="126903" cy="125380"/>
            </a:xfrm>
            <a:prstGeom prst="rect">
              <a:avLst/>
            </a:prstGeom>
            <a:solidFill>
              <a:srgbClr val="FF49A5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3698243" y="5078116"/>
              <a:ext cx="125316" cy="125380"/>
            </a:xfrm>
            <a:prstGeom prst="rect">
              <a:avLst/>
            </a:prstGeom>
            <a:solidFill>
              <a:srgbClr val="FF9F57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3823558" y="5078116"/>
              <a:ext cx="126903" cy="125380"/>
            </a:xfrm>
            <a:prstGeom prst="rect">
              <a:avLst/>
            </a:prstGeom>
            <a:solidFill>
              <a:srgbClr val="469B2D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Espace réservé du titre 1"/>
          <p:cNvSpPr>
            <a:spLocks noGrp="1"/>
          </p:cNvSpPr>
          <p:nvPr>
            <p:ph type="title"/>
          </p:nvPr>
        </p:nvSpPr>
        <p:spPr>
          <a:xfrm>
            <a:off x="5527171" y="1529302"/>
            <a:ext cx="3293301" cy="2619778"/>
          </a:xfrm>
          <a:prstGeom prst="rect">
            <a:avLst/>
          </a:prstGeom>
        </p:spPr>
        <p:txBody>
          <a:bodyPr anchor="t"/>
          <a:lstStyle>
            <a:lvl1pPr>
              <a:defRPr spc="0" baseline="0"/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C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rgbClr val="1864B5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457947" y="630136"/>
            <a:ext cx="671445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420888"/>
            <a:ext cx="3240360" cy="3816424"/>
          </a:xfrm>
        </p:spPr>
        <p:txBody>
          <a:bodyPr/>
          <a:lstStyle/>
          <a:p>
            <a:pPr lvl="0"/>
            <a:r>
              <a:rPr lang="fr-CH" smtClean="0"/>
              <a:t>Mastertextformat bearbeiten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1459929" y="2420888"/>
            <a:ext cx="3326383" cy="4392488"/>
          </a:xfrm>
          <a:prstGeom prst="rect">
            <a:avLst/>
          </a:prstGeom>
        </p:spPr>
        <p:txBody>
          <a:bodyPr lIns="108000" tIns="108000" bIns="36000" rtlCol="0">
            <a:normAutofit/>
          </a:bodyPr>
          <a:lstStyle>
            <a:lvl1pPr marL="2159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1pPr>
            <a:lvl2pPr marL="432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2pPr>
            <a:lvl3pPr marL="648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3pPr>
            <a:lvl4pPr marL="864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4pPr>
            <a:lvl5pPr marL="1080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5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3247767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929B"/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823072" y="2081399"/>
            <a:ext cx="3319775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52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26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9510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CH" noProof="0" smtClean="0"/>
          </a:p>
        </p:txBody>
      </p:sp>
    </p:spTree>
    <p:extLst>
      <p:ext uri="{BB962C8B-B14F-4D97-AF65-F5344CB8AC3E}">
        <p14:creationId xmlns:p14="http://schemas.microsoft.com/office/powerpoint/2010/main" val="152197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Mastertitelformat bearbeiten</a:t>
            </a:r>
            <a:endParaRPr lang="fr-CH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457946" y="630136"/>
            <a:ext cx="6728469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929B"/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860032" y="2420888"/>
            <a:ext cx="3326383" cy="4392488"/>
          </a:xfrm>
          <a:prstGeom prst="rect">
            <a:avLst/>
          </a:prstGeom>
        </p:spPr>
        <p:txBody>
          <a:bodyPr lIns="108000" tIns="108000" bIns="36000" rtlCol="0">
            <a:normAutofit/>
          </a:bodyPr>
          <a:lstStyle>
            <a:lvl1pPr marL="2159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1pPr>
            <a:lvl2pPr marL="432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2pPr>
            <a:lvl3pPr marL="648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3pPr>
            <a:lvl4pPr marL="864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4pPr>
            <a:lvl5pPr marL="1080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5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420888"/>
            <a:ext cx="3240360" cy="3816424"/>
          </a:xfrm>
        </p:spPr>
        <p:txBody>
          <a:bodyPr/>
          <a:lstStyle/>
          <a:p>
            <a:pPr lvl="0"/>
            <a:r>
              <a:rPr lang="fr-CH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rgbClr val="1864B5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rgbClr val="1864B5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457947" y="630136"/>
            <a:ext cx="671445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420888"/>
            <a:ext cx="3240360" cy="3816424"/>
          </a:xfrm>
        </p:spPr>
        <p:txBody>
          <a:bodyPr/>
          <a:lstStyle/>
          <a:p>
            <a:pPr lvl="0"/>
            <a:r>
              <a:rPr lang="fr-CH" smtClean="0"/>
              <a:t>Mastertextformat bearbeiten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1459929" y="2420888"/>
            <a:ext cx="3326383" cy="4392488"/>
          </a:xfrm>
          <a:prstGeom prst="rect">
            <a:avLst/>
          </a:prstGeom>
        </p:spPr>
        <p:txBody>
          <a:bodyPr lIns="108000" tIns="108000" bIns="36000" rtlCol="0">
            <a:normAutofit/>
          </a:bodyPr>
          <a:lstStyle>
            <a:lvl1pPr marL="2159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1pPr>
            <a:lvl2pPr marL="432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2pPr>
            <a:lvl3pPr marL="648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3pPr>
            <a:lvl4pPr marL="864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4pPr>
            <a:lvl5pPr marL="1080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5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3247767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929B"/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823072" y="2081399"/>
            <a:ext cx="3319775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 flipH="1">
            <a:off x="1347788" y="0"/>
            <a:ext cx="7796212" cy="5364163"/>
          </a:xfrm>
          <a:prstGeom prst="rect">
            <a:avLst/>
          </a:prstGeom>
          <a:solidFill>
            <a:srgbClr val="BFBFBF">
              <a:alpha val="47058"/>
            </a:srgbClr>
          </a:solidFill>
          <a:ln>
            <a:noFill/>
          </a:ln>
          <a:effectLst>
            <a:outerShdw blurRad="40000" dist="23000" dir="5400000" sx="0" sy="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528763"/>
            <a:ext cx="5410200" cy="5329237"/>
          </a:xfrm>
          <a:prstGeom prst="rect">
            <a:avLst/>
          </a:prstGeom>
          <a:solidFill>
            <a:srgbClr val="0C72C0">
              <a:alpha val="50195"/>
            </a:srgbClr>
          </a:solidFill>
          <a:ln>
            <a:noFill/>
          </a:ln>
          <a:effectLst>
            <a:outerShdw blurRad="40000" dist="23000" dir="5400000" sx="0" sy="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Image 15" descr="Logo_HUG_2C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6151563"/>
            <a:ext cx="16525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17"/>
          <p:cNvCxnSpPr/>
          <p:nvPr userDrawn="1"/>
        </p:nvCxnSpPr>
        <p:spPr>
          <a:xfrm>
            <a:off x="5410200" y="5876925"/>
            <a:ext cx="0" cy="1404938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er 2"/>
          <p:cNvGrpSpPr>
            <a:grpSpLocks/>
          </p:cNvGrpSpPr>
          <p:nvPr userDrawn="1"/>
        </p:nvGrpSpPr>
        <p:grpSpPr bwMode="auto">
          <a:xfrm>
            <a:off x="5410200" y="4308475"/>
            <a:ext cx="1054100" cy="1052513"/>
            <a:chOff x="3446023" y="4151261"/>
            <a:chExt cx="1053292" cy="1052235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3447610" y="4151261"/>
              <a:ext cx="1051705" cy="1052235"/>
            </a:xfrm>
            <a:prstGeom prst="rect">
              <a:avLst/>
            </a:prstGeom>
            <a:solidFill>
              <a:srgbClr val="0C72C0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3446023" y="5078116"/>
              <a:ext cx="125317" cy="125380"/>
            </a:xfrm>
            <a:prstGeom prst="rect">
              <a:avLst/>
            </a:prstGeom>
            <a:solidFill>
              <a:srgbClr val="3CB4F9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3571340" y="5078116"/>
              <a:ext cx="126903" cy="125380"/>
            </a:xfrm>
            <a:prstGeom prst="rect">
              <a:avLst/>
            </a:prstGeom>
            <a:solidFill>
              <a:srgbClr val="FF49A5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3698243" y="5078116"/>
              <a:ext cx="125316" cy="125380"/>
            </a:xfrm>
            <a:prstGeom prst="rect">
              <a:avLst/>
            </a:prstGeom>
            <a:solidFill>
              <a:srgbClr val="FF9F57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3823558" y="5078116"/>
              <a:ext cx="126903" cy="125380"/>
            </a:xfrm>
            <a:prstGeom prst="rect">
              <a:avLst/>
            </a:prstGeom>
            <a:solidFill>
              <a:srgbClr val="469B2D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1692275" y="1628775"/>
            <a:ext cx="3721100" cy="1808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H" sz="3200" b="1" smtClean="0">
                <a:solidFill>
                  <a:schemeClr val="bg1"/>
                </a:solidFill>
                <a:latin typeface="Univers Condensed Medium" pitchFamily="-84" charset="0"/>
              </a:rPr>
              <a:t>Hôpitaux</a:t>
            </a:r>
          </a:p>
          <a:p>
            <a:pPr>
              <a:lnSpc>
                <a:spcPct val="90000"/>
              </a:lnSpc>
              <a:defRPr/>
            </a:pPr>
            <a:r>
              <a:rPr lang="fr-CH" sz="3200" b="1" smtClean="0">
                <a:solidFill>
                  <a:schemeClr val="bg1"/>
                </a:solidFill>
                <a:latin typeface="Univers Condensed Medium" pitchFamily="-84" charset="0"/>
              </a:rPr>
              <a:t>Universitaires</a:t>
            </a:r>
          </a:p>
          <a:p>
            <a:pPr>
              <a:lnSpc>
                <a:spcPct val="90000"/>
              </a:lnSpc>
              <a:defRPr/>
            </a:pPr>
            <a:r>
              <a:rPr lang="fr-CH" sz="3200" b="1" smtClean="0">
                <a:solidFill>
                  <a:schemeClr val="bg1"/>
                </a:solidFill>
                <a:latin typeface="Univers Condensed Medium" pitchFamily="-84" charset="0"/>
              </a:rPr>
              <a:t>de Genève</a:t>
            </a:r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1692275" y="5516563"/>
            <a:ext cx="3721100" cy="7921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2000" b="0" i="0" kern="1200">
                <a:solidFill>
                  <a:schemeClr val="tx1"/>
                </a:solidFill>
                <a:latin typeface="Univers LT Std 67 Bold Condensed"/>
                <a:ea typeface="+mn-ea"/>
                <a:cs typeface="Univers LT Std 57 C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spc="150" dirty="0" smtClean="0">
                <a:solidFill>
                  <a:schemeClr val="bg1"/>
                </a:solidFill>
                <a:latin typeface="Univers Condensed Medium"/>
              </a:rPr>
              <a:t>Etre les premiers pour vous</a:t>
            </a:r>
            <a:endParaRPr lang="fr-FR" b="1" spc="150" dirty="0" smtClean="0">
              <a:solidFill>
                <a:schemeClr val="bg1"/>
              </a:solidFill>
              <a:latin typeface="Univers Condensed Medium"/>
            </a:endParaRPr>
          </a:p>
        </p:txBody>
      </p:sp>
      <p:sp>
        <p:nvSpPr>
          <p:cNvPr id="22" name="Espace réservé du titre 1"/>
          <p:cNvSpPr>
            <a:spLocks noGrp="1"/>
          </p:cNvSpPr>
          <p:nvPr>
            <p:ph type="title"/>
          </p:nvPr>
        </p:nvSpPr>
        <p:spPr>
          <a:xfrm>
            <a:off x="5527171" y="1529302"/>
            <a:ext cx="3293301" cy="2619778"/>
          </a:xfrm>
          <a:prstGeom prst="rect">
            <a:avLst/>
          </a:prstGeom>
        </p:spPr>
        <p:txBody>
          <a:bodyPr anchor="t"/>
          <a:lstStyle/>
          <a:p>
            <a:r>
              <a:rPr lang="fr-CH" smtClean="0"/>
              <a:t>Mastertitelformat bearbeiten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77863" y="-7938"/>
            <a:ext cx="706437" cy="1365251"/>
          </a:xfrm>
          <a:prstGeom prst="rect">
            <a:avLst/>
          </a:prstGeom>
          <a:solidFill>
            <a:srgbClr val="1864B5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rgbClr val="1864B5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457946" y="630136"/>
            <a:ext cx="6728469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929B"/>
                </a:solidFill>
              </a:defRPr>
            </a:lvl1pPr>
          </a:lstStyle>
          <a:p>
            <a:r>
              <a:rPr lang="fr-CH" smtClean="0"/>
              <a:t>Mastertitelformat bearbeiten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420888"/>
            <a:ext cx="3240360" cy="3816424"/>
          </a:xfrm>
        </p:spPr>
        <p:txBody>
          <a:bodyPr/>
          <a:lstStyle/>
          <a:p>
            <a:pPr lvl="0"/>
            <a:r>
              <a:rPr lang="fr-CH" smtClean="0"/>
              <a:t>Mastertextformat bearbeiten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860032" y="2420888"/>
            <a:ext cx="3326383" cy="4392488"/>
          </a:xfrm>
          <a:prstGeom prst="rect">
            <a:avLst/>
          </a:prstGeom>
        </p:spPr>
        <p:txBody>
          <a:bodyPr lIns="108000" tIns="108000" bIns="36000" rtlCol="0">
            <a:normAutofit/>
          </a:bodyPr>
          <a:lstStyle>
            <a:lvl1pPr marL="2159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1pPr>
            <a:lvl2pPr marL="432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2pPr>
            <a:lvl3pPr marL="648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3pPr>
            <a:lvl4pPr marL="864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4pPr>
            <a:lvl5pPr marL="1080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5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16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0500" y="2081213"/>
            <a:ext cx="671830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smtClean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79450" y="0"/>
            <a:ext cx="0" cy="1350963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Image 14" descr="Logo_HUG_2C.eps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86600" y="6376988"/>
            <a:ext cx="10858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13"/>
          <p:cNvCxnSpPr/>
          <p:nvPr/>
        </p:nvCxnSpPr>
        <p:spPr>
          <a:xfrm>
            <a:off x="679450" y="0"/>
            <a:ext cx="0" cy="1350963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Image 14" descr="Logo_HUG_2C.eps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86600" y="6376988"/>
            <a:ext cx="10858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27" r:id="rId5"/>
    <p:sldLayoutId id="2147483734" r:id="rId6"/>
    <p:sldLayoutId id="2147483735" r:id="rId7"/>
    <p:sldLayoutId id="2147483728" r:id="rId8"/>
    <p:sldLayoutId id="2147483736" r:id="rId9"/>
    <p:sldLayoutId id="2147483737" r:id="rId10"/>
    <p:sldLayoutId id="2147483729" r:id="rId11"/>
    <p:sldLayoutId id="2147483738" r:id="rId12"/>
    <p:sldLayoutId id="2147483740" r:id="rId13"/>
    <p:sldLayoutId id="2147483741" r:id="rId14"/>
    <p:sldLayoutId id="2147483742" r:id="rId15"/>
  </p:sldLayoutIdLst>
  <p:transition xmlns:p14="http://schemas.microsoft.com/office/powerpoint/2010/main" spd="slow" advClick="0" advTm="16000">
    <p:wipe/>
  </p:transition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spc="200">
          <a:solidFill>
            <a:srgbClr val="468BB5"/>
          </a:solidFill>
          <a:latin typeface="Arial Narrow" pitchFamily="34" charset="0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9pPr>
    </p:titleStyle>
    <p:bodyStyle>
      <a:lvl1pPr marL="215900" indent="-215900" algn="l" rtl="0" eaLnBrk="1" fontAlgn="base" hangingPunct="1">
        <a:spcBef>
          <a:spcPct val="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ts val="600"/>
        </a:spcAft>
        <a:buClr>
          <a:srgbClr val="0C72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47700" indent="-215900" algn="l" rtl="0" eaLnBrk="1" fontAlgn="base" hangingPunct="1">
        <a:spcBef>
          <a:spcPct val="0"/>
        </a:spcBef>
        <a:spcAft>
          <a:spcPts val="600"/>
        </a:spcAft>
        <a:buClr>
          <a:srgbClr val="0C72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863600" indent="-215900" algn="l" rtl="0" eaLnBrk="1" fontAlgn="base" hangingPunct="1">
        <a:spcBef>
          <a:spcPct val="0"/>
        </a:spcBef>
        <a:spcAft>
          <a:spcPts val="600"/>
        </a:spcAft>
        <a:buClr>
          <a:srgbClr val="0C72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079500" indent="-215900" algn="l" rtl="0" eaLnBrk="1" fontAlgn="base" hangingPunct="1">
        <a:spcBef>
          <a:spcPct val="0"/>
        </a:spcBef>
        <a:spcAft>
          <a:spcPts val="600"/>
        </a:spcAft>
        <a:buClr>
          <a:srgbClr val="0C72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63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63.png"/><Relationship Id="rId5" Type="http://schemas.openxmlformats.org/officeDocument/2006/relationships/image" Target="../media/image68.png"/><Relationship Id="rId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63.png"/><Relationship Id="rId5" Type="http://schemas.openxmlformats.org/officeDocument/2006/relationships/image" Target="../media/image68.png"/><Relationship Id="rId6" Type="http://schemas.openxmlformats.org/officeDocument/2006/relationships/image" Target="../media/image72.png"/><Relationship Id="rId7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63.png"/><Relationship Id="rId5" Type="http://schemas.openxmlformats.org/officeDocument/2006/relationships/image" Target="../media/image68.png"/><Relationship Id="rId6" Type="http://schemas.openxmlformats.org/officeDocument/2006/relationships/image" Target="../media/image73.jpeg"/><Relationship Id="rId7" Type="http://schemas.openxmlformats.org/officeDocument/2006/relationships/image" Target="../media/image74.jpeg"/><Relationship Id="rId8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63.png"/><Relationship Id="rId5" Type="http://schemas.openxmlformats.org/officeDocument/2006/relationships/image" Target="../media/image68.png"/><Relationship Id="rId6" Type="http://schemas.openxmlformats.org/officeDocument/2006/relationships/image" Target="../media/image73.jpeg"/><Relationship Id="rId7" Type="http://schemas.openxmlformats.org/officeDocument/2006/relationships/image" Target="../media/image76.png"/><Relationship Id="rId8" Type="http://schemas.openxmlformats.org/officeDocument/2006/relationships/image" Target="../media/image72.png"/><Relationship Id="rId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63.png"/><Relationship Id="rId5" Type="http://schemas.openxmlformats.org/officeDocument/2006/relationships/image" Target="../media/image68.png"/><Relationship Id="rId6" Type="http://schemas.openxmlformats.org/officeDocument/2006/relationships/image" Target="../media/image73.jpeg"/><Relationship Id="rId7" Type="http://schemas.openxmlformats.org/officeDocument/2006/relationships/image" Target="../media/image76.png"/><Relationship Id="rId8" Type="http://schemas.openxmlformats.org/officeDocument/2006/relationships/image" Target="../media/image74.jpeg"/><Relationship Id="rId9" Type="http://schemas.openxmlformats.org/officeDocument/2006/relationships/image" Target="../media/image69.jpeg"/><Relationship Id="rId1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63.png"/><Relationship Id="rId5" Type="http://schemas.openxmlformats.org/officeDocument/2006/relationships/image" Target="../media/image68.png"/><Relationship Id="rId6" Type="http://schemas.openxmlformats.org/officeDocument/2006/relationships/image" Target="../media/image82.png"/><Relationship Id="rId7" Type="http://schemas.openxmlformats.org/officeDocument/2006/relationships/image" Target="../media/image76.png"/><Relationship Id="rId8" Type="http://schemas.openxmlformats.org/officeDocument/2006/relationships/image" Target="../media/image72.png"/><Relationship Id="rId9" Type="http://schemas.openxmlformats.org/officeDocument/2006/relationships/image" Target="../media/image60.png"/><Relationship Id="rId10" Type="http://schemas.openxmlformats.org/officeDocument/2006/relationships/image" Target="../media/image80.png"/><Relationship Id="rId11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1484784"/>
            <a:ext cx="4081736" cy="3888432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5527675" y="1528763"/>
            <a:ext cx="3292475" cy="26209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CH" dirty="0"/>
              <a:t>Création et addiction</a:t>
            </a:r>
            <a:endParaRPr lang="fr-CH" dirty="0" smtClean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1692275" y="1628775"/>
            <a:ext cx="3721100" cy="1808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H" sz="1400" b="1" i="1" dirty="0" smtClean="0">
                <a:solidFill>
                  <a:schemeClr val="bg1"/>
                </a:solidFill>
                <a:latin typeface="Arial Narrow" pitchFamily="34" charset="0"/>
              </a:rPr>
              <a:t>Prof Daniele Zullino </a:t>
            </a:r>
          </a:p>
          <a:p>
            <a:pPr>
              <a:lnSpc>
                <a:spcPct val="90000"/>
              </a:lnSpc>
              <a:defRPr/>
            </a:pPr>
            <a:r>
              <a:rPr lang="fr-CH" sz="1400" b="1" i="1" dirty="0" smtClean="0">
                <a:solidFill>
                  <a:schemeClr val="bg1"/>
                </a:solidFill>
                <a:latin typeface="Arial Narrow" pitchFamily="34" charset="0"/>
              </a:rPr>
              <a:t>Médecin-chef du </a:t>
            </a:r>
          </a:p>
          <a:p>
            <a:pPr>
              <a:lnSpc>
                <a:spcPct val="90000"/>
              </a:lnSpc>
              <a:defRPr/>
            </a:pPr>
            <a:r>
              <a:rPr lang="fr-CH" sz="1400" b="1" i="1" dirty="0" smtClean="0">
                <a:solidFill>
                  <a:schemeClr val="bg1"/>
                </a:solidFill>
                <a:latin typeface="Arial Narrow" pitchFamily="34" charset="0"/>
              </a:rPr>
              <a:t>Service d’addictologie</a:t>
            </a:r>
          </a:p>
          <a:p>
            <a:pPr>
              <a:lnSpc>
                <a:spcPct val="90000"/>
              </a:lnSpc>
              <a:defRPr/>
            </a:pPr>
            <a:endParaRPr lang="fr-CH" sz="3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CH" sz="3200" b="1" dirty="0" smtClean="0">
                <a:solidFill>
                  <a:schemeClr val="bg1"/>
                </a:solidFill>
                <a:latin typeface="Arial Narrow" pitchFamily="34" charset="0"/>
              </a:rPr>
              <a:t>Hôpitaux</a:t>
            </a:r>
          </a:p>
          <a:p>
            <a:pPr>
              <a:lnSpc>
                <a:spcPct val="90000"/>
              </a:lnSpc>
              <a:defRPr/>
            </a:pPr>
            <a:r>
              <a:rPr lang="fr-CH" sz="3200" b="1" dirty="0" smtClean="0">
                <a:solidFill>
                  <a:schemeClr val="bg1"/>
                </a:solidFill>
                <a:latin typeface="Arial Narrow" pitchFamily="34" charset="0"/>
              </a:rPr>
              <a:t>Universitaires</a:t>
            </a:r>
          </a:p>
          <a:p>
            <a:pPr>
              <a:lnSpc>
                <a:spcPct val="90000"/>
              </a:lnSpc>
              <a:defRPr/>
            </a:pPr>
            <a:r>
              <a:rPr lang="fr-CH" sz="3200" b="1" dirty="0" smtClean="0">
                <a:solidFill>
                  <a:schemeClr val="bg1"/>
                </a:solidFill>
                <a:latin typeface="Arial Narrow" pitchFamily="34" charset="0"/>
              </a:rPr>
              <a:t>de Genève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989138"/>
            <a:ext cx="9001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9094" name="Text Box 6"/>
          <p:cNvSpPr txBox="1">
            <a:spLocks noChangeArrowheads="1"/>
          </p:cNvSpPr>
          <p:nvPr/>
        </p:nvSpPr>
        <p:spPr bwMode="auto">
          <a:xfrm>
            <a:off x="2247900" y="2276475"/>
            <a:ext cx="2252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1800"/>
              <a:t>Créativité ?</a:t>
            </a:r>
          </a:p>
          <a:p>
            <a:pPr algn="l" eaLnBrk="1" hangingPunct="1"/>
            <a:r>
              <a:rPr lang="fr-CH" sz="1800"/>
              <a:t>Personne créative 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5650" y="4589463"/>
            <a:ext cx="3373438" cy="1071562"/>
            <a:chOff x="476" y="2891"/>
            <a:chExt cx="2125" cy="675"/>
          </a:xfrm>
        </p:grpSpPr>
        <p:pic>
          <p:nvPicPr>
            <p:cNvPr id="21517" name="Picture 8"/>
            <p:cNvPicPr>
              <a:picLocks noChangeAspect="1" noChangeArrowheads="1"/>
            </p:cNvPicPr>
            <p:nvPr/>
          </p:nvPicPr>
          <p:blipFill>
            <a:blip r:embed="rId3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891"/>
              <a:ext cx="861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Text Box 9"/>
            <p:cNvSpPr txBox="1">
              <a:spLocks noChangeArrowheads="1"/>
            </p:cNvSpPr>
            <p:nvPr/>
          </p:nvSpPr>
          <p:spPr bwMode="auto">
            <a:xfrm>
              <a:off x="1474" y="3026"/>
              <a:ext cx="11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fr-CH" sz="1800" dirty="0">
                  <a:solidFill>
                    <a:srgbClr val="BFBFBF"/>
                  </a:solidFill>
                </a:rPr>
                <a:t>Fonctions de l’art ?</a:t>
              </a:r>
            </a:p>
          </p:txBody>
        </p:sp>
      </p:grpSp>
      <p:pic>
        <p:nvPicPr>
          <p:cNvPr id="13690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644900"/>
            <a:ext cx="12604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69099" name="AutoShape 11"/>
          <p:cNvCxnSpPr>
            <a:cxnSpLocks noChangeShapeType="1"/>
            <a:endCxn id="1369094" idx="3"/>
          </p:cNvCxnSpPr>
          <p:nvPr/>
        </p:nvCxnSpPr>
        <p:spPr bwMode="auto">
          <a:xfrm rot="5400000" flipH="1">
            <a:off x="5443538" y="1654175"/>
            <a:ext cx="1047750" cy="2933700"/>
          </a:xfrm>
          <a:prstGeom prst="curvedConnector2">
            <a:avLst/>
          </a:prstGeom>
          <a:noFill/>
          <a:ln w="9525">
            <a:solidFill>
              <a:srgbClr val="A6A6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9100" name="AutoShape 12"/>
          <p:cNvCxnSpPr>
            <a:cxnSpLocks noChangeShapeType="1"/>
            <a:stCxn id="1369094" idx="2"/>
          </p:cNvCxnSpPr>
          <p:nvPr/>
        </p:nvCxnSpPr>
        <p:spPr bwMode="auto">
          <a:xfrm rot="16200000" flipH="1">
            <a:off x="4544218" y="1748632"/>
            <a:ext cx="1090613" cy="3429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9101" name="Text Box 13"/>
          <p:cNvSpPr txBox="1">
            <a:spLocks noChangeArrowheads="1"/>
          </p:cNvSpPr>
          <p:nvPr/>
        </p:nvSpPr>
        <p:spPr bwMode="auto">
          <a:xfrm>
            <a:off x="5307013" y="2919413"/>
            <a:ext cx="42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600"/>
              <a:t>?</a:t>
            </a:r>
          </a:p>
        </p:txBody>
      </p:sp>
      <p:cxnSp>
        <p:nvCxnSpPr>
          <p:cNvPr id="1369102" name="AutoShape 14"/>
          <p:cNvCxnSpPr>
            <a:cxnSpLocks noChangeShapeType="1"/>
            <a:endCxn id="21518" idx="3"/>
          </p:cNvCxnSpPr>
          <p:nvPr/>
        </p:nvCxnSpPr>
        <p:spPr bwMode="auto">
          <a:xfrm rot="5400000">
            <a:off x="5405438" y="3095625"/>
            <a:ext cx="752475" cy="3305175"/>
          </a:xfrm>
          <a:prstGeom prst="curvedConnector2">
            <a:avLst/>
          </a:prstGeom>
          <a:noFill/>
          <a:ln w="9525">
            <a:solidFill>
              <a:srgbClr val="A6A6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9103" name="Text Box 15"/>
          <p:cNvSpPr txBox="1">
            <a:spLocks noChangeArrowheads="1"/>
          </p:cNvSpPr>
          <p:nvPr/>
        </p:nvSpPr>
        <p:spPr bwMode="auto">
          <a:xfrm>
            <a:off x="5508625" y="4948238"/>
            <a:ext cx="441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600">
                <a:solidFill>
                  <a:srgbClr val="BFBFBF"/>
                </a:solidFill>
              </a:rPr>
              <a:t>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/>
              <a:t>Les grandes </a:t>
            </a:r>
            <a:r>
              <a:rPr lang="fr-CH" sz="4400" dirty="0" smtClean="0"/>
              <a:t>questions</a:t>
            </a:r>
            <a:endParaRPr lang="fr-CH" sz="4400" dirty="0"/>
          </a:p>
        </p:txBody>
      </p:sp>
    </p:spTree>
    <p:extLst>
      <p:ext uri="{BB962C8B-B14F-4D97-AF65-F5344CB8AC3E}">
        <p14:creationId xmlns:p14="http://schemas.microsoft.com/office/powerpoint/2010/main" val="426520839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6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9094" grpId="0"/>
      <p:bldP spid="1369101" grpId="0"/>
      <p:bldP spid="1369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703" name="Rectangle 7"/>
          <p:cNvSpPr>
            <a:spLocks noGrp="1" noChangeArrowheads="1"/>
          </p:cNvSpPr>
          <p:nvPr>
            <p:ph sz="half" idx="2"/>
          </p:nvPr>
        </p:nvSpPr>
        <p:spPr bwMode="auto">
          <a:xfrm>
            <a:off x="1101371" y="3017503"/>
            <a:ext cx="2167647" cy="14916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eaLnBrk="1" hangingPunct="1"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None/>
            </a:pPr>
            <a:r>
              <a:rPr lang="fr-CH" sz="1600" i="1" dirty="0">
                <a:solidFill>
                  <a:srgbClr val="C47500"/>
                </a:solidFill>
                <a:latin typeface="Univers" charset="0"/>
              </a:rPr>
              <a:t>1994</a:t>
            </a:r>
          </a:p>
          <a:p>
            <a:pPr marL="287338" indent="-287338" eaLnBrk="1" hangingPunct="1"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1600" dirty="0">
                <a:latin typeface="Univers" charset="0"/>
              </a:rPr>
              <a:t>291 hommes fameux</a:t>
            </a:r>
          </a:p>
          <a:p>
            <a:pPr marL="266700" lvl="1" indent="-93663" eaLnBrk="1" hangingPunct="1"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1400" dirty="0">
                <a:latin typeface="Univers" charset="0"/>
              </a:rPr>
              <a:t>Science, politiques, philosophie, arts …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09493" y="2578662"/>
            <a:ext cx="1398588" cy="2252663"/>
            <a:chOff x="2439" y="1702"/>
            <a:chExt cx="881" cy="1419"/>
          </a:xfrm>
        </p:grpSpPr>
        <p:pic>
          <p:nvPicPr>
            <p:cNvPr id="2253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" y="1702"/>
              <a:ext cx="881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Text Box 6"/>
            <p:cNvSpPr txBox="1">
              <a:spLocks noChangeArrowheads="1"/>
            </p:cNvSpPr>
            <p:nvPr/>
          </p:nvSpPr>
          <p:spPr bwMode="auto">
            <a:xfrm>
              <a:off x="2524" y="2927"/>
              <a:ext cx="6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7338" indent="-287338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CH" sz="1400" i="1" dirty="0"/>
                <a:t>1913-2001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/>
              <a:t>Les études de Felix </a:t>
            </a:r>
            <a:r>
              <a:rPr lang="fr-CH" sz="4400" dirty="0" smtClean="0"/>
              <a:t>Post</a:t>
            </a:r>
            <a:endParaRPr lang="fr-CH" sz="4400" dirty="0"/>
          </a:p>
        </p:txBody>
      </p:sp>
      <p:sp>
        <p:nvSpPr>
          <p:cNvPr id="1309705" name="Rectangle 9"/>
          <p:cNvSpPr>
            <a:spLocks noChangeArrowheads="1"/>
          </p:cNvSpPr>
          <p:nvPr/>
        </p:nvSpPr>
        <p:spPr bwMode="auto">
          <a:xfrm>
            <a:off x="5795963" y="3017503"/>
            <a:ext cx="30241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 algn="l">
              <a:buClr>
                <a:srgbClr val="C5880F"/>
              </a:buClr>
              <a:buSzPct val="70000"/>
              <a:buFont typeface="Wingdings" charset="0"/>
              <a:buNone/>
            </a:pPr>
            <a:r>
              <a:rPr lang="fr-CH" sz="1600" i="1" dirty="0">
                <a:solidFill>
                  <a:srgbClr val="C47500"/>
                </a:solidFill>
              </a:rPr>
              <a:t>1996</a:t>
            </a:r>
          </a:p>
          <a:p>
            <a:pPr marL="287338" indent="-287338" algn="l"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1600" dirty="0"/>
              <a:t>Comparaison entre poètes, écrivains de prose, et écrivains de pièces de théâtre</a:t>
            </a:r>
          </a:p>
        </p:txBody>
      </p:sp>
    </p:spTree>
    <p:extLst>
      <p:ext uri="{BB962C8B-B14F-4D97-AF65-F5344CB8AC3E}">
        <p14:creationId xmlns:p14="http://schemas.microsoft.com/office/powerpoint/2010/main" val="130230867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0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0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0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0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0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703" grpId="0" build="p"/>
      <p:bldP spid="130970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3238"/>
            <a:ext cx="6350471" cy="437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7291139" cy="1143000"/>
          </a:xfrm>
        </p:spPr>
        <p:txBody>
          <a:bodyPr/>
          <a:lstStyle/>
          <a:p>
            <a:r>
              <a:rPr lang="fr-CH" sz="4000" dirty="0" smtClean="0"/>
              <a:t>Psychopathologie</a:t>
            </a:r>
            <a:endParaRPr lang="fr-CH" sz="4000" dirty="0"/>
          </a:p>
        </p:txBody>
      </p:sp>
      <p:sp>
        <p:nvSpPr>
          <p:cNvPr id="9" name="ZoneTexte 4"/>
          <p:cNvSpPr txBox="1"/>
          <p:nvPr/>
        </p:nvSpPr>
        <p:spPr>
          <a:xfrm>
            <a:off x="827584" y="6488668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Post, 1994</a:t>
            </a:r>
          </a:p>
        </p:txBody>
      </p:sp>
    </p:spTree>
    <p:extLst>
      <p:ext uri="{BB962C8B-B14F-4D97-AF65-F5344CB8AC3E}">
        <p14:creationId xmlns:p14="http://schemas.microsoft.com/office/powerpoint/2010/main" val="22861347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15" y="1628800"/>
            <a:ext cx="5361853" cy="417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7291139" cy="1143000"/>
          </a:xfrm>
        </p:spPr>
        <p:txBody>
          <a:bodyPr/>
          <a:lstStyle/>
          <a:p>
            <a:r>
              <a:rPr lang="fr-CH" sz="4000" dirty="0" smtClean="0"/>
              <a:t>Psychopathologie</a:t>
            </a:r>
            <a:endParaRPr lang="fr-CH" sz="4000" dirty="0"/>
          </a:p>
        </p:txBody>
      </p:sp>
      <p:sp>
        <p:nvSpPr>
          <p:cNvPr id="10" name="ZoneTexte 4"/>
          <p:cNvSpPr txBox="1"/>
          <p:nvPr/>
        </p:nvSpPr>
        <p:spPr>
          <a:xfrm>
            <a:off x="827584" y="6488668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Post, 1994</a:t>
            </a:r>
          </a:p>
        </p:txBody>
      </p:sp>
    </p:spTree>
    <p:extLst>
      <p:ext uri="{BB962C8B-B14F-4D97-AF65-F5344CB8AC3E}">
        <p14:creationId xmlns:p14="http://schemas.microsoft.com/office/powerpoint/2010/main" val="305661871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27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94" y="1556792"/>
            <a:ext cx="576479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7291139" cy="1143000"/>
          </a:xfrm>
        </p:spPr>
        <p:txBody>
          <a:bodyPr/>
          <a:lstStyle/>
          <a:p>
            <a:r>
              <a:rPr lang="fr-CH" sz="4000" dirty="0" smtClean="0"/>
              <a:t>Psychopathologie</a:t>
            </a:r>
            <a:endParaRPr lang="fr-CH" sz="4000" dirty="0"/>
          </a:p>
        </p:txBody>
      </p:sp>
      <p:sp>
        <p:nvSpPr>
          <p:cNvPr id="10" name="ZoneTexte 4"/>
          <p:cNvSpPr txBox="1"/>
          <p:nvPr/>
        </p:nvSpPr>
        <p:spPr>
          <a:xfrm>
            <a:off x="827584" y="6488668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Post, 1994</a:t>
            </a:r>
          </a:p>
        </p:txBody>
      </p:sp>
    </p:spTree>
    <p:extLst>
      <p:ext uri="{BB962C8B-B14F-4D97-AF65-F5344CB8AC3E}">
        <p14:creationId xmlns:p14="http://schemas.microsoft.com/office/powerpoint/2010/main" val="93472399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8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45669"/>
            <a:ext cx="5256213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7291139" cy="1143000"/>
          </a:xfrm>
        </p:spPr>
        <p:txBody>
          <a:bodyPr/>
          <a:lstStyle/>
          <a:p>
            <a:r>
              <a:rPr lang="fr-CH" sz="4000" dirty="0" smtClean="0"/>
              <a:t>Psychopathologie</a:t>
            </a:r>
            <a:endParaRPr lang="fr-CH" sz="4000" dirty="0"/>
          </a:p>
        </p:txBody>
      </p:sp>
      <p:sp>
        <p:nvSpPr>
          <p:cNvPr id="10" name="ZoneTexte 4"/>
          <p:cNvSpPr txBox="1"/>
          <p:nvPr/>
        </p:nvSpPr>
        <p:spPr>
          <a:xfrm>
            <a:off x="827584" y="6488668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Post, 1994</a:t>
            </a:r>
          </a:p>
        </p:txBody>
      </p:sp>
    </p:spTree>
    <p:extLst>
      <p:ext uri="{BB962C8B-B14F-4D97-AF65-F5344CB8AC3E}">
        <p14:creationId xmlns:p14="http://schemas.microsoft.com/office/powerpoint/2010/main" val="422035033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348288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7291139" cy="1143000"/>
          </a:xfrm>
        </p:spPr>
        <p:txBody>
          <a:bodyPr/>
          <a:lstStyle/>
          <a:p>
            <a:r>
              <a:rPr lang="fr-CH" sz="4000" dirty="0" smtClean="0"/>
              <a:t>Psychopathologie</a:t>
            </a:r>
            <a:endParaRPr lang="fr-CH" sz="4000" dirty="0"/>
          </a:p>
        </p:txBody>
      </p:sp>
      <p:sp>
        <p:nvSpPr>
          <p:cNvPr id="10" name="ZoneTexte 4"/>
          <p:cNvSpPr txBox="1"/>
          <p:nvPr/>
        </p:nvSpPr>
        <p:spPr>
          <a:xfrm>
            <a:off x="827584" y="6488668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Post, 1994</a:t>
            </a:r>
          </a:p>
        </p:txBody>
      </p:sp>
    </p:spTree>
    <p:extLst>
      <p:ext uri="{BB962C8B-B14F-4D97-AF65-F5344CB8AC3E}">
        <p14:creationId xmlns:p14="http://schemas.microsoft.com/office/powerpoint/2010/main" val="385842649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24" y="1743875"/>
            <a:ext cx="4752528" cy="44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7291139" cy="1143000"/>
          </a:xfrm>
        </p:spPr>
        <p:txBody>
          <a:bodyPr/>
          <a:lstStyle/>
          <a:p>
            <a:r>
              <a:rPr lang="fr-CH" sz="4000" dirty="0" smtClean="0"/>
              <a:t>Psychopathologie</a:t>
            </a:r>
            <a:endParaRPr lang="fr-CH" sz="4000" dirty="0"/>
          </a:p>
        </p:txBody>
      </p:sp>
      <p:sp>
        <p:nvSpPr>
          <p:cNvPr id="10" name="ZoneTexte 4"/>
          <p:cNvSpPr txBox="1"/>
          <p:nvPr/>
        </p:nvSpPr>
        <p:spPr>
          <a:xfrm>
            <a:off x="827584" y="6488668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Post, 1994</a:t>
            </a:r>
          </a:p>
        </p:txBody>
      </p:sp>
    </p:spTree>
    <p:extLst>
      <p:ext uri="{BB962C8B-B14F-4D97-AF65-F5344CB8AC3E}">
        <p14:creationId xmlns:p14="http://schemas.microsoft.com/office/powerpoint/2010/main" val="132597212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8864"/>
            <a:ext cx="8121587" cy="25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 smtClean="0"/>
              <a:t>Poètes</a:t>
            </a:r>
            <a:endParaRPr lang="fr-CH" sz="4400" dirty="0"/>
          </a:p>
        </p:txBody>
      </p:sp>
      <p:sp>
        <p:nvSpPr>
          <p:cNvPr id="9" name="ZoneTexte 4"/>
          <p:cNvSpPr txBox="1"/>
          <p:nvPr/>
        </p:nvSpPr>
        <p:spPr>
          <a:xfrm>
            <a:off x="827584" y="6488668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Post, </a:t>
            </a:r>
            <a:r>
              <a:rPr lang="fr-CH" sz="800" dirty="0" smtClean="0"/>
              <a:t>1996</a:t>
            </a:r>
            <a:endParaRPr lang="fr-CH" sz="800" dirty="0"/>
          </a:p>
        </p:txBody>
      </p:sp>
    </p:spTree>
    <p:extLst>
      <p:ext uri="{BB962C8B-B14F-4D97-AF65-F5344CB8AC3E}">
        <p14:creationId xmlns:p14="http://schemas.microsoft.com/office/powerpoint/2010/main" val="40553685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8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2205038"/>
            <a:ext cx="714057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800" dirty="0"/>
              <a:t>Ecrivains vs </a:t>
            </a:r>
            <a:r>
              <a:rPr lang="fr-CH" sz="4800" dirty="0" smtClean="0"/>
              <a:t>poètes</a:t>
            </a:r>
            <a:endParaRPr lang="fr-CH" sz="4800" dirty="0"/>
          </a:p>
        </p:txBody>
      </p:sp>
      <p:sp>
        <p:nvSpPr>
          <p:cNvPr id="9" name="ZoneTexte 4"/>
          <p:cNvSpPr txBox="1"/>
          <p:nvPr/>
        </p:nvSpPr>
        <p:spPr>
          <a:xfrm>
            <a:off x="827584" y="6488668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Post, </a:t>
            </a:r>
            <a:r>
              <a:rPr lang="fr-CH" sz="800" dirty="0" smtClean="0"/>
              <a:t>1996</a:t>
            </a:r>
            <a:endParaRPr lang="fr-CH" sz="800" dirty="0"/>
          </a:p>
        </p:txBody>
      </p:sp>
    </p:spTree>
    <p:extLst>
      <p:ext uri="{BB962C8B-B14F-4D97-AF65-F5344CB8AC3E}">
        <p14:creationId xmlns:p14="http://schemas.microsoft.com/office/powerpoint/2010/main" val="272443006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845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989138"/>
            <a:ext cx="9001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8457" name="Text Box 25"/>
          <p:cNvSpPr txBox="1">
            <a:spLocks noChangeArrowheads="1"/>
          </p:cNvSpPr>
          <p:nvPr/>
        </p:nvSpPr>
        <p:spPr bwMode="auto">
          <a:xfrm>
            <a:off x="2247900" y="2276475"/>
            <a:ext cx="2252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1800"/>
              <a:t>Créativité ?</a:t>
            </a:r>
          </a:p>
          <a:p>
            <a:pPr algn="l" eaLnBrk="1" hangingPunct="1"/>
            <a:r>
              <a:rPr lang="fr-CH" sz="1800"/>
              <a:t>Personne créative ?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55650" y="4589463"/>
            <a:ext cx="3373438" cy="1071562"/>
            <a:chOff x="476" y="2891"/>
            <a:chExt cx="2125" cy="675"/>
          </a:xfrm>
        </p:grpSpPr>
        <p:pic>
          <p:nvPicPr>
            <p:cNvPr id="5133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891"/>
              <a:ext cx="861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Text Box 29"/>
            <p:cNvSpPr txBox="1">
              <a:spLocks noChangeArrowheads="1"/>
            </p:cNvSpPr>
            <p:nvPr/>
          </p:nvSpPr>
          <p:spPr bwMode="auto">
            <a:xfrm>
              <a:off x="1474" y="3026"/>
              <a:ext cx="11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fr-CH" sz="1800"/>
                <a:t>Fonctions de l’art ?</a:t>
              </a:r>
            </a:p>
          </p:txBody>
        </p:sp>
      </p:grpSp>
      <p:pic>
        <p:nvPicPr>
          <p:cNvPr id="1298463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644900"/>
            <a:ext cx="12604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98464" name="AutoShape 32"/>
          <p:cNvCxnSpPr>
            <a:cxnSpLocks noChangeShapeType="1"/>
            <a:endCxn id="1298457" idx="3"/>
          </p:cNvCxnSpPr>
          <p:nvPr/>
        </p:nvCxnSpPr>
        <p:spPr bwMode="auto">
          <a:xfrm rot="5400000" flipH="1">
            <a:off x="5443538" y="1654175"/>
            <a:ext cx="1047750" cy="2933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8465" name="AutoShape 33"/>
          <p:cNvCxnSpPr>
            <a:cxnSpLocks noChangeShapeType="1"/>
            <a:stCxn id="1298457" idx="2"/>
          </p:cNvCxnSpPr>
          <p:nvPr/>
        </p:nvCxnSpPr>
        <p:spPr bwMode="auto">
          <a:xfrm rot="16200000" flipH="1">
            <a:off x="4544218" y="1748632"/>
            <a:ext cx="1090613" cy="3429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8466" name="Text Box 34"/>
          <p:cNvSpPr txBox="1">
            <a:spLocks noChangeArrowheads="1"/>
          </p:cNvSpPr>
          <p:nvPr/>
        </p:nvSpPr>
        <p:spPr bwMode="auto">
          <a:xfrm>
            <a:off x="5307013" y="2919413"/>
            <a:ext cx="42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600"/>
              <a:t>?</a:t>
            </a:r>
          </a:p>
        </p:txBody>
      </p:sp>
      <p:cxnSp>
        <p:nvCxnSpPr>
          <p:cNvPr id="1298467" name="AutoShape 35"/>
          <p:cNvCxnSpPr>
            <a:cxnSpLocks noChangeShapeType="1"/>
            <a:endCxn id="5134" idx="3"/>
          </p:cNvCxnSpPr>
          <p:nvPr/>
        </p:nvCxnSpPr>
        <p:spPr bwMode="auto">
          <a:xfrm rot="5400000">
            <a:off x="5405438" y="3095625"/>
            <a:ext cx="752475" cy="33051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8468" name="Text Box 36"/>
          <p:cNvSpPr txBox="1">
            <a:spLocks noChangeArrowheads="1"/>
          </p:cNvSpPr>
          <p:nvPr/>
        </p:nvSpPr>
        <p:spPr bwMode="auto">
          <a:xfrm>
            <a:off x="5508625" y="4948238"/>
            <a:ext cx="42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600"/>
              <a:t>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/>
              <a:t>Les grandes </a:t>
            </a:r>
            <a:r>
              <a:rPr lang="fr-CH" sz="4400" dirty="0" smtClean="0"/>
              <a:t>questions</a:t>
            </a:r>
            <a:endParaRPr lang="fr-CH" sz="4400" dirty="0"/>
          </a:p>
        </p:txBody>
      </p:sp>
    </p:spTree>
    <p:extLst>
      <p:ext uri="{BB962C8B-B14F-4D97-AF65-F5344CB8AC3E}">
        <p14:creationId xmlns:p14="http://schemas.microsoft.com/office/powerpoint/2010/main" val="32523381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9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98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9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9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8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9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9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98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57" grpId="0" build="p"/>
      <p:bldP spid="1298466" grpId="0"/>
      <p:bldP spid="12984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1259632" y="1800569"/>
            <a:ext cx="7056784" cy="4085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40000"/>
              </a:lnSpc>
              <a:spcBef>
                <a:spcPct val="0"/>
              </a:spcBef>
              <a:buClr>
                <a:srgbClr val="468BB5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Prose nécessite plus d’imagination émotionnelle et empathie</a:t>
            </a:r>
          </a:p>
          <a:p>
            <a:pPr marL="661988" lvl="1" indent="-184150" eaLnBrk="1" hangingPunct="1">
              <a:lnSpc>
                <a:spcPct val="140000"/>
              </a:lnSpc>
              <a:spcBef>
                <a:spcPct val="0"/>
              </a:spcBef>
              <a:buClr>
                <a:srgbClr val="468BB5"/>
              </a:buClr>
              <a:buSzPct val="70000"/>
              <a:buFont typeface="Wingdings" charset="0"/>
              <a:buChar char="§"/>
            </a:pPr>
            <a:r>
              <a:rPr lang="fr-CH" sz="2000" dirty="0">
                <a:latin typeface="Univers" charset="0"/>
              </a:rPr>
              <a:t>Invention d’histoires humaines, personnages, rapports humains, triomphes, désastres</a:t>
            </a:r>
          </a:p>
          <a:p>
            <a:pPr marL="287338" indent="-287338" eaLnBrk="1" hangingPunct="1">
              <a:lnSpc>
                <a:spcPct val="140000"/>
              </a:lnSpc>
              <a:spcBef>
                <a:spcPct val="0"/>
              </a:spcBef>
              <a:buClr>
                <a:srgbClr val="468BB5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  <a:sym typeface="Wingdings 3" charset="0"/>
              </a:rPr>
              <a:t> Enfièvrement interne plus important </a:t>
            </a:r>
          </a:p>
          <a:p>
            <a:pPr marL="661988" lvl="1" indent="-184150" eaLnBrk="1" hangingPunct="1">
              <a:lnSpc>
                <a:spcPct val="140000"/>
              </a:lnSpc>
              <a:spcBef>
                <a:spcPct val="0"/>
              </a:spcBef>
              <a:buClr>
                <a:srgbClr val="468BB5"/>
              </a:buClr>
              <a:buSzPct val="70000"/>
              <a:buFont typeface="Wingdings" charset="0"/>
              <a:buChar char="§"/>
            </a:pPr>
            <a:r>
              <a:rPr lang="fr-CH" sz="2000" dirty="0">
                <a:latin typeface="Univers" charset="0"/>
                <a:sym typeface="Wingdings 3" charset="0"/>
              </a:rPr>
              <a:t>  </a:t>
            </a:r>
            <a:r>
              <a:rPr lang="fr-CH" sz="2000" dirty="0">
                <a:latin typeface="Univers" charset="0"/>
              </a:rPr>
              <a:t>Fréquence dépression et addictions chez écrivains de prose comparé aux poètes</a:t>
            </a:r>
          </a:p>
          <a:p>
            <a:pPr marL="661988" lvl="1" indent="-184150" eaLnBrk="1" hangingPunct="1">
              <a:lnSpc>
                <a:spcPct val="140000"/>
              </a:lnSpc>
              <a:spcBef>
                <a:spcPct val="0"/>
              </a:spcBef>
              <a:buClr>
                <a:srgbClr val="468BB5"/>
              </a:buClr>
              <a:buSzPct val="70000"/>
              <a:buFont typeface="Wingdings" charset="0"/>
              <a:buChar char="§"/>
            </a:pPr>
            <a:endParaRPr lang="fr-CH" sz="2000" dirty="0">
              <a:latin typeface="Univers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/>
              <a:t>Vulnerabilisation par prose ?</a:t>
            </a:r>
          </a:p>
        </p:txBody>
      </p:sp>
    </p:spTree>
    <p:extLst>
      <p:ext uri="{BB962C8B-B14F-4D97-AF65-F5344CB8AC3E}">
        <p14:creationId xmlns:p14="http://schemas.microsoft.com/office/powerpoint/2010/main" val="119685927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938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01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989138"/>
            <a:ext cx="9001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2247900" y="2276475"/>
            <a:ext cx="2252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1800"/>
              <a:t>Créativité ?</a:t>
            </a:r>
          </a:p>
          <a:p>
            <a:pPr algn="l" eaLnBrk="1" hangingPunct="1"/>
            <a:r>
              <a:rPr lang="fr-CH" sz="1800"/>
              <a:t>Personne créative 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5650" y="4589463"/>
            <a:ext cx="3373438" cy="1071562"/>
            <a:chOff x="476" y="2891"/>
            <a:chExt cx="2125" cy="675"/>
          </a:xfrm>
        </p:grpSpPr>
        <p:pic>
          <p:nvPicPr>
            <p:cNvPr id="32781" name="Picture 8"/>
            <p:cNvPicPr>
              <a:picLocks noChangeAspect="1" noChangeArrowheads="1"/>
            </p:cNvPicPr>
            <p:nvPr/>
          </p:nvPicPr>
          <p:blipFill>
            <a:blip r:embed="rId3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891"/>
              <a:ext cx="861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2" name="Text Box 9"/>
            <p:cNvSpPr txBox="1">
              <a:spLocks noChangeArrowheads="1"/>
            </p:cNvSpPr>
            <p:nvPr/>
          </p:nvSpPr>
          <p:spPr bwMode="auto">
            <a:xfrm>
              <a:off x="1474" y="3026"/>
              <a:ext cx="11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fr-CH" sz="1800">
                  <a:solidFill>
                    <a:srgbClr val="BFBFBF"/>
                  </a:solidFill>
                </a:rPr>
                <a:t>Fonctions de l’art ?</a:t>
              </a:r>
            </a:p>
          </p:txBody>
        </p:sp>
      </p:grpSp>
      <p:pic>
        <p:nvPicPr>
          <p:cNvPr id="13701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644900"/>
            <a:ext cx="12604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0123" name="AutoShape 11"/>
          <p:cNvCxnSpPr>
            <a:cxnSpLocks noChangeShapeType="1"/>
            <a:endCxn id="1370118" idx="3"/>
          </p:cNvCxnSpPr>
          <p:nvPr/>
        </p:nvCxnSpPr>
        <p:spPr bwMode="auto">
          <a:xfrm rot="5400000" flipH="1">
            <a:off x="5443538" y="1654175"/>
            <a:ext cx="1047750" cy="2933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0124" name="AutoShape 12"/>
          <p:cNvCxnSpPr>
            <a:cxnSpLocks noChangeShapeType="1"/>
            <a:stCxn id="1370118" idx="2"/>
          </p:cNvCxnSpPr>
          <p:nvPr/>
        </p:nvCxnSpPr>
        <p:spPr bwMode="auto">
          <a:xfrm rot="16200000" flipH="1">
            <a:off x="4544218" y="1748632"/>
            <a:ext cx="1090613" cy="3429000"/>
          </a:xfrm>
          <a:prstGeom prst="curvedConnector2">
            <a:avLst/>
          </a:prstGeom>
          <a:noFill/>
          <a:ln w="9525">
            <a:solidFill>
              <a:srgbClr val="A6A6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0125" name="Text Box 13"/>
          <p:cNvSpPr txBox="1">
            <a:spLocks noChangeArrowheads="1"/>
          </p:cNvSpPr>
          <p:nvPr/>
        </p:nvSpPr>
        <p:spPr bwMode="auto">
          <a:xfrm>
            <a:off x="5307013" y="2919413"/>
            <a:ext cx="42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600" dirty="0"/>
              <a:t>?</a:t>
            </a:r>
          </a:p>
        </p:txBody>
      </p:sp>
      <p:cxnSp>
        <p:nvCxnSpPr>
          <p:cNvPr id="1370126" name="AutoShape 14"/>
          <p:cNvCxnSpPr>
            <a:cxnSpLocks noChangeShapeType="1"/>
            <a:endCxn id="32782" idx="3"/>
          </p:cNvCxnSpPr>
          <p:nvPr/>
        </p:nvCxnSpPr>
        <p:spPr bwMode="auto">
          <a:xfrm rot="5400000">
            <a:off x="5405438" y="3095625"/>
            <a:ext cx="752475" cy="3305175"/>
          </a:xfrm>
          <a:prstGeom prst="curvedConnector2">
            <a:avLst/>
          </a:prstGeom>
          <a:noFill/>
          <a:ln w="9525">
            <a:solidFill>
              <a:srgbClr val="A6A6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0127" name="Text Box 15"/>
          <p:cNvSpPr txBox="1">
            <a:spLocks noChangeArrowheads="1"/>
          </p:cNvSpPr>
          <p:nvPr/>
        </p:nvSpPr>
        <p:spPr bwMode="auto">
          <a:xfrm>
            <a:off x="5508625" y="4948238"/>
            <a:ext cx="441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600" dirty="0">
                <a:solidFill>
                  <a:srgbClr val="BFBFBF"/>
                </a:solidFill>
              </a:rPr>
              <a:t>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/>
              <a:t>Les grandes </a:t>
            </a:r>
            <a:r>
              <a:rPr lang="fr-CH" sz="4400" dirty="0" smtClean="0"/>
              <a:t>questions</a:t>
            </a:r>
            <a:endParaRPr lang="fr-CH" sz="4400" dirty="0"/>
          </a:p>
        </p:txBody>
      </p:sp>
    </p:spTree>
    <p:extLst>
      <p:ext uri="{BB962C8B-B14F-4D97-AF65-F5344CB8AC3E}">
        <p14:creationId xmlns:p14="http://schemas.microsoft.com/office/powerpoint/2010/main" val="306242733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0118" grpId="0"/>
      <p:bldP spid="1370125" grpId="0"/>
      <p:bldP spid="13701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628900" y="549275"/>
            <a:ext cx="3887788" cy="1800225"/>
            <a:chOff x="1656" y="346"/>
            <a:chExt cx="2449" cy="1134"/>
          </a:xfrm>
        </p:grpSpPr>
        <p:sp>
          <p:nvSpPr>
            <p:cNvPr id="33805" name="Rectangle 32"/>
            <p:cNvSpPr>
              <a:spLocks noChangeArrowheads="1"/>
            </p:cNvSpPr>
            <p:nvPr/>
          </p:nvSpPr>
          <p:spPr bwMode="auto">
            <a:xfrm>
              <a:off x="1656" y="346"/>
              <a:ext cx="2449" cy="11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3806" name="Rectangle 21"/>
            <p:cNvSpPr>
              <a:spLocks noChangeArrowheads="1"/>
            </p:cNvSpPr>
            <p:nvPr/>
          </p:nvSpPr>
          <p:spPr bwMode="auto">
            <a:xfrm>
              <a:off x="2488" y="434"/>
              <a:ext cx="7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 i="1"/>
                <a:t>Créativité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871788" y="1193800"/>
            <a:ext cx="1279525" cy="1014413"/>
            <a:chOff x="474" y="936"/>
            <a:chExt cx="806" cy="639"/>
          </a:xfrm>
        </p:grpSpPr>
        <p:pic>
          <p:nvPicPr>
            <p:cNvPr id="33803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936"/>
              <a:ext cx="68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4" name="Rectangle 22"/>
            <p:cNvSpPr>
              <a:spLocks noChangeArrowheads="1"/>
            </p:cNvSpPr>
            <p:nvPr/>
          </p:nvSpPr>
          <p:spPr bwMode="auto">
            <a:xfrm>
              <a:off x="474" y="1344"/>
              <a:ext cx="8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Inspiration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945063" y="1193800"/>
            <a:ext cx="1368425" cy="1014413"/>
            <a:chOff x="1777" y="936"/>
            <a:chExt cx="862" cy="639"/>
          </a:xfrm>
        </p:grpSpPr>
        <p:pic>
          <p:nvPicPr>
            <p:cNvPr id="3380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936"/>
              <a:ext cx="594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Rectangle 23"/>
            <p:cNvSpPr>
              <a:spLocks noChangeArrowheads="1"/>
            </p:cNvSpPr>
            <p:nvPr/>
          </p:nvSpPr>
          <p:spPr bwMode="auto">
            <a:xfrm>
              <a:off x="1777" y="1344"/>
              <a:ext cx="8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Application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627313" y="5084763"/>
            <a:ext cx="1768475" cy="1087437"/>
            <a:chOff x="476" y="3203"/>
            <a:chExt cx="1114" cy="685"/>
          </a:xfrm>
        </p:grpSpPr>
        <p:pic>
          <p:nvPicPr>
            <p:cNvPr id="33799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" y="3203"/>
              <a:ext cx="381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Rectangle 25"/>
            <p:cNvSpPr>
              <a:spLocks noChangeArrowheads="1"/>
            </p:cNvSpPr>
            <p:nvPr/>
          </p:nvSpPr>
          <p:spPr bwMode="auto">
            <a:xfrm>
              <a:off x="476" y="3657"/>
              <a:ext cx="11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Consommation</a:t>
              </a:r>
            </a:p>
          </p:txBody>
        </p:sp>
      </p:grpSp>
      <p:cxnSp>
        <p:nvCxnSpPr>
          <p:cNvPr id="1285168" name="AutoShape 48"/>
          <p:cNvCxnSpPr>
            <a:cxnSpLocks noChangeShapeType="1"/>
            <a:endCxn id="33804" idx="2"/>
          </p:cNvCxnSpPr>
          <p:nvPr/>
        </p:nvCxnSpPr>
        <p:spPr bwMode="auto">
          <a:xfrm flipV="1">
            <a:off x="3511550" y="2208213"/>
            <a:ext cx="0" cy="287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5170" name="AutoShape 50"/>
          <p:cNvCxnSpPr>
            <a:cxnSpLocks noChangeShapeType="1"/>
            <a:endCxn id="33802" idx="2"/>
          </p:cNvCxnSpPr>
          <p:nvPr/>
        </p:nvCxnSpPr>
        <p:spPr bwMode="auto">
          <a:xfrm flipV="1">
            <a:off x="3511550" y="2208213"/>
            <a:ext cx="2117725" cy="287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4394966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8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8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1468249" y="2081399"/>
            <a:ext cx="6674599" cy="1514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3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Aide pour débuter ou arrêter un processus créatif ?</a:t>
            </a:r>
          </a:p>
          <a:p>
            <a:pPr marL="661988" lvl="1" indent="-184150" eaLnBrk="1" hangingPunct="1">
              <a:lnSpc>
                <a:spcPct val="13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 smtClean="0">
                <a:latin typeface="Univers" charset="0"/>
                <a:sym typeface="Wingdings 3" charset="0"/>
              </a:rPr>
              <a:t> </a:t>
            </a:r>
            <a:r>
              <a:rPr lang="fr-CH" sz="2000" dirty="0">
                <a:latin typeface="Univers" charset="0"/>
                <a:sym typeface="Wingdings 3" charset="0"/>
              </a:rPr>
              <a:t> Confiance en </a:t>
            </a:r>
            <a:r>
              <a:rPr lang="fr-CH" sz="2000" dirty="0" smtClean="0">
                <a:latin typeface="Univers" charset="0"/>
                <a:sym typeface="Wingdings 3" charset="0"/>
              </a:rPr>
              <a:t>soi</a:t>
            </a:r>
            <a:endParaRPr lang="fr-CH" sz="2000" dirty="0">
              <a:latin typeface="Univers" charset="0"/>
              <a:sym typeface="Wingdings 3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/>
              <a:t>Alcool et </a:t>
            </a:r>
            <a:r>
              <a:rPr lang="fr-CH" sz="4000" dirty="0" smtClean="0"/>
              <a:t>créativité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179460107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62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42" name="Rectangle 6"/>
          <p:cNvSpPr>
            <a:spLocks noChangeArrowheads="1"/>
          </p:cNvSpPr>
          <p:nvPr/>
        </p:nvSpPr>
        <p:spPr bwMode="auto">
          <a:xfrm>
            <a:off x="4140200" y="1989138"/>
            <a:ext cx="4535488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7338" indent="-287338" algn="l">
              <a:lnSpc>
                <a:spcPct val="13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500"/>
              <a:t>Alcool facilite changement stylistique dans écriture créative </a:t>
            </a:r>
          </a:p>
          <a:p>
            <a:pPr marL="661988" lvl="1" indent="-184150" algn="l">
              <a:lnSpc>
                <a:spcPct val="13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>
                <a:sym typeface="Wingdings 3" charset="0"/>
              </a:rPr>
              <a:t></a:t>
            </a:r>
            <a:r>
              <a:rPr lang="fr-CH" sz="2400"/>
              <a:t> Noveaux tropes/tropes totaux </a:t>
            </a:r>
          </a:p>
          <a:p>
            <a:pPr marL="661988" lvl="1" indent="-184150" algn="l">
              <a:lnSpc>
                <a:spcPct val="13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>
                <a:sym typeface="Wingdings 3" charset="0"/>
              </a:rPr>
              <a:t></a:t>
            </a:r>
            <a:r>
              <a:rPr lang="fr-CH" sz="2400"/>
              <a:t> Tropes totaux </a:t>
            </a:r>
          </a:p>
        </p:txBody>
      </p:sp>
      <p:pic>
        <p:nvPicPr>
          <p:cNvPr id="129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30289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/>
              <a:t>Effet OH sur créativité </a:t>
            </a:r>
            <a:r>
              <a:rPr lang="fr-CH" sz="4000" dirty="0" smtClean="0"/>
              <a:t>?</a:t>
            </a:r>
            <a:endParaRPr lang="fr-CH" sz="4000" dirty="0"/>
          </a:p>
        </p:txBody>
      </p:sp>
      <p:sp>
        <p:nvSpPr>
          <p:cNvPr id="10" name="ZoneTexte 4"/>
          <p:cNvSpPr txBox="1"/>
          <p:nvPr/>
        </p:nvSpPr>
        <p:spPr>
          <a:xfrm>
            <a:off x="827584" y="6488668"/>
            <a:ext cx="10458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 err="1"/>
              <a:t>Brunke</a:t>
            </a:r>
            <a:r>
              <a:rPr lang="da-DK" sz="800" dirty="0"/>
              <a:t> et al., 1992</a:t>
            </a:r>
          </a:p>
        </p:txBody>
      </p:sp>
    </p:spTree>
    <p:extLst>
      <p:ext uri="{BB962C8B-B14F-4D97-AF65-F5344CB8AC3E}">
        <p14:creationId xmlns:p14="http://schemas.microsoft.com/office/powerpoint/2010/main" val="281741399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34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ntheomedia.org/Edenpics3/21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500298" cy="3698749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8688" y="764704"/>
            <a:ext cx="7929562" cy="70788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4000" dirty="0"/>
              <a:t>Psautier </a:t>
            </a:r>
            <a:r>
              <a:rPr lang="fr-CH" sz="4000" dirty="0" err="1"/>
              <a:t>Eadwine</a:t>
            </a:r>
            <a:endParaRPr lang="fr-CH" sz="40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714612" y="2928934"/>
            <a:ext cx="3143272" cy="1938568"/>
            <a:chOff x="2714612" y="2928934"/>
            <a:chExt cx="3143272" cy="1938568"/>
          </a:xfrm>
        </p:grpSpPr>
        <p:pic>
          <p:nvPicPr>
            <p:cNvPr id="2050" name="Picture 2" descr="http://letarot.com/dossiers-chauds/Ancienne-religion/images/psylo-psautier-eadwine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2" y="2928934"/>
              <a:ext cx="1714512" cy="1938568"/>
            </a:xfrm>
            <a:prstGeom prst="rect">
              <a:avLst/>
            </a:prstGeom>
            <a:noFill/>
          </p:spPr>
        </p:pic>
        <p:cxnSp>
          <p:nvCxnSpPr>
            <p:cNvPr id="10" name="Connecteur droit 9"/>
            <p:cNvCxnSpPr/>
            <p:nvPr/>
          </p:nvCxnSpPr>
          <p:spPr bwMode="auto">
            <a:xfrm rot="10800000" flipV="1">
              <a:off x="2714612" y="2928934"/>
              <a:ext cx="1428760" cy="100013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13" name="Connecteur droit 12"/>
            <p:cNvCxnSpPr/>
            <p:nvPr/>
          </p:nvCxnSpPr>
          <p:spPr bwMode="auto">
            <a:xfrm rot="10800000">
              <a:off x="2714612" y="4786322"/>
              <a:ext cx="1428760" cy="7143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19" name="Groupe 18"/>
          <p:cNvGrpSpPr/>
          <p:nvPr/>
        </p:nvGrpSpPr>
        <p:grpSpPr>
          <a:xfrm>
            <a:off x="5000628" y="2928934"/>
            <a:ext cx="3257560" cy="1785950"/>
            <a:chOff x="5000628" y="2928934"/>
            <a:chExt cx="3257560" cy="1785950"/>
          </a:xfrm>
        </p:grpSpPr>
        <p:pic>
          <p:nvPicPr>
            <p:cNvPr id="11" name="Image 10" descr="IMG_016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0826" y="3000372"/>
              <a:ext cx="1757362" cy="1708546"/>
            </a:xfrm>
            <a:prstGeom prst="rect">
              <a:avLst/>
            </a:prstGeom>
          </p:spPr>
        </p:pic>
        <p:cxnSp>
          <p:nvCxnSpPr>
            <p:cNvPr id="16" name="Connecteur droit 15"/>
            <p:cNvCxnSpPr>
              <a:stCxn id="2050" idx="0"/>
            </p:cNvCxnSpPr>
            <p:nvPr/>
          </p:nvCxnSpPr>
          <p:spPr bwMode="auto">
            <a:xfrm rot="16200000" flipH="1">
              <a:off x="5715008" y="2214554"/>
              <a:ext cx="71438" cy="150019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Connecteur droit 17"/>
            <p:cNvCxnSpPr/>
            <p:nvPr/>
          </p:nvCxnSpPr>
          <p:spPr bwMode="auto">
            <a:xfrm rot="10800000">
              <a:off x="5072066" y="3429000"/>
              <a:ext cx="1428760" cy="12858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0241404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059832" y="2187922"/>
            <a:ext cx="5688632" cy="3257302"/>
          </a:xfrm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EA8B00"/>
              </a:buClr>
              <a:buSzPct val="80000"/>
              <a:buFont typeface="Arial" pitchFamily="34" charset="0"/>
              <a:buChar char="•"/>
              <a:defRPr/>
            </a:pPr>
            <a:r>
              <a:rPr lang="fr-CH" sz="2000" dirty="0" smtClean="0">
                <a:latin typeface="+mj-lt"/>
              </a:rPr>
              <a:t>Expérience religieuse originelle de l'humanité serait une transe visionnaire induite par ingestion plantes </a:t>
            </a:r>
            <a:r>
              <a:rPr lang="fr-CH" sz="2000" dirty="0" err="1" smtClean="0">
                <a:latin typeface="+mj-lt"/>
              </a:rPr>
              <a:t>psychoactives</a:t>
            </a:r>
            <a:endParaRPr lang="fr-CH" sz="2000" dirty="0" smtClean="0">
              <a:latin typeface="+mj-lt"/>
            </a:endParaRPr>
          </a:p>
          <a:p>
            <a:pPr marL="180975" indent="-180975">
              <a:lnSpc>
                <a:spcPct val="150000"/>
              </a:lnSpc>
              <a:buClr>
                <a:srgbClr val="EA8B00"/>
              </a:buClr>
              <a:buSzPct val="80000"/>
              <a:buFont typeface="Arial" pitchFamily="34" charset="0"/>
              <a:buChar char="•"/>
              <a:defRPr/>
            </a:pPr>
            <a:r>
              <a:rPr lang="fr-CH" sz="2000" dirty="0" smtClean="0">
                <a:latin typeface="+mj-lt"/>
              </a:rPr>
              <a:t>Révélation directe de la Divinité </a:t>
            </a:r>
          </a:p>
          <a:p>
            <a:pPr marL="581025" lvl="1" indent="-180975">
              <a:lnSpc>
                <a:spcPct val="150000"/>
              </a:lnSpc>
              <a:buClr>
                <a:srgbClr val="EA8B00"/>
              </a:buClr>
              <a:buSzPct val="80000"/>
              <a:buFont typeface="Arial" pitchFamily="34" charset="0"/>
              <a:buChar char="•"/>
              <a:defRPr/>
            </a:pPr>
            <a:r>
              <a:rPr lang="fr-CH" sz="1600" dirty="0" smtClean="0">
                <a:latin typeface="+mj-lt"/>
              </a:rPr>
              <a:t>religion extatique </a:t>
            </a:r>
          </a:p>
          <a:p>
            <a:pPr marL="581025" lvl="1" indent="-180975">
              <a:lnSpc>
                <a:spcPct val="150000"/>
              </a:lnSpc>
              <a:buClr>
                <a:srgbClr val="EA8B00"/>
              </a:buClr>
              <a:buSzPct val="80000"/>
              <a:buFont typeface="Arial" pitchFamily="34" charset="0"/>
              <a:buChar char="•"/>
              <a:defRPr/>
            </a:pPr>
            <a:r>
              <a:rPr lang="fr-CH" sz="1600" dirty="0" smtClean="0">
                <a:latin typeface="+mj-lt"/>
              </a:rPr>
              <a:t>existait bien longtemps avant les doctrines, les rites, les dogmes, la hiérarchie ou les institutions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341" y="630238"/>
            <a:ext cx="6931099" cy="13234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3600" dirty="0"/>
              <a:t>Théorie enthéogénique </a:t>
            </a: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>de </a:t>
            </a:r>
            <a:r>
              <a:rPr lang="fr-CH" sz="3600" dirty="0"/>
              <a:t>la religion</a:t>
            </a:r>
            <a:endParaRPr lang="en-US" sz="3600" dirty="0"/>
          </a:p>
        </p:txBody>
      </p:sp>
      <p:grpSp>
        <p:nvGrpSpPr>
          <p:cNvPr id="8" name="Groupe 7"/>
          <p:cNvGrpSpPr/>
          <p:nvPr/>
        </p:nvGrpSpPr>
        <p:grpSpPr>
          <a:xfrm>
            <a:off x="683568" y="2420888"/>
            <a:ext cx="1803699" cy="2336390"/>
            <a:chOff x="1070352" y="2857496"/>
            <a:chExt cx="1803699" cy="23363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9719" y="2857496"/>
              <a:ext cx="1684964" cy="224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070352" y="4929198"/>
              <a:ext cx="1803699" cy="264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400" dirty="0" smtClean="0"/>
                <a:t>R. Gordon </a:t>
              </a:r>
              <a:r>
                <a:rPr lang="fr-CH" sz="1400" dirty="0" err="1" smtClean="0"/>
                <a:t>Wasson</a:t>
              </a:r>
              <a:r>
                <a:rPr lang="fr-CH" sz="1400" dirty="0" smtClean="0"/>
                <a:t> </a:t>
              </a:r>
              <a:endParaRPr lang="fr-CH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53149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  <p:bldP spid="81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vert="horz" lIns="91440" tIns="45720" rIns="91440" bIns="45720" rtlCol="0" anchor="ctr">
            <a:noAutofit/>
          </a:bodyPr>
          <a:lstStyle/>
          <a:p>
            <a:r>
              <a:rPr lang="fr-CH" sz="3600" dirty="0"/>
              <a:t>Psilocybe </a:t>
            </a:r>
            <a:r>
              <a:rPr lang="fr-CH" sz="3600" dirty="0" err="1"/>
              <a:t>semilanceata</a:t>
            </a:r>
            <a:endParaRPr lang="fr-CH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417796"/>
            <a:ext cx="4214822" cy="31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649308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499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1043608" y="2081399"/>
            <a:ext cx="7776863" cy="3714864"/>
          </a:xfrm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1938" indent="-261938" eaLnBrk="1" hangingPunct="1">
              <a:lnSpc>
                <a:spcPct val="12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dirty="0" smtClean="0">
                <a:latin typeface="+mj-lt"/>
                <a:sym typeface="Wingdings 3"/>
              </a:rPr>
              <a:t>Experiment : décider si une série de lettres est un mot</a:t>
            </a:r>
          </a:p>
          <a:p>
            <a:pPr marL="261938" indent="-261938" eaLnBrk="1" hangingPunct="1">
              <a:lnSpc>
                <a:spcPct val="12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dirty="0" smtClean="0">
                <a:latin typeface="+mj-lt"/>
                <a:sym typeface="Wingdings 3"/>
              </a:rPr>
              <a:t>Amorçage sémantique (</a:t>
            </a:r>
            <a:r>
              <a:rPr lang="fr-CH" i="1" dirty="0" err="1" smtClean="0">
                <a:latin typeface="+mj-lt"/>
                <a:sym typeface="Wingdings 3"/>
              </a:rPr>
              <a:t>Semantic</a:t>
            </a:r>
            <a:r>
              <a:rPr lang="fr-CH" i="1" dirty="0" smtClean="0">
                <a:latin typeface="+mj-lt"/>
                <a:sym typeface="Wingdings 3"/>
              </a:rPr>
              <a:t> priming</a:t>
            </a:r>
            <a:r>
              <a:rPr lang="fr-CH" dirty="0" smtClean="0">
                <a:latin typeface="+mj-lt"/>
                <a:sym typeface="Wingdings 3"/>
              </a:rPr>
              <a:t>)</a:t>
            </a:r>
          </a:p>
          <a:p>
            <a:pPr marL="661988" lvl="1" indent="-261938" eaLnBrk="1" hangingPunct="1">
              <a:lnSpc>
                <a:spcPct val="12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sz="1400" dirty="0" smtClean="0">
                <a:latin typeface="+mj-lt"/>
                <a:sym typeface="Wingdings 3"/>
              </a:rPr>
              <a:t>Présentation de pairs de mots</a:t>
            </a:r>
          </a:p>
          <a:p>
            <a:pPr marL="1062038" lvl="2" indent="-261938" eaLnBrk="1" hangingPunct="1">
              <a:lnSpc>
                <a:spcPct val="12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sz="1000" dirty="0" smtClean="0">
                <a:latin typeface="+mj-lt"/>
                <a:sym typeface="Wingdings 3"/>
              </a:rPr>
              <a:t>Lien sémantique fort (blanc-noire) </a:t>
            </a:r>
          </a:p>
          <a:p>
            <a:pPr marL="1062038" lvl="2" indent="-261938" eaLnBrk="1" hangingPunct="1">
              <a:lnSpc>
                <a:spcPct val="12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sz="1000" dirty="0" smtClean="0">
                <a:latin typeface="+mj-lt"/>
                <a:sym typeface="Wingdings 3"/>
              </a:rPr>
              <a:t>Lien sémantique indirect (citron-sucré)</a:t>
            </a:r>
          </a:p>
          <a:p>
            <a:pPr marL="1062038" lvl="2" indent="-261938" eaLnBrk="1" hangingPunct="1">
              <a:lnSpc>
                <a:spcPct val="12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sz="1000" dirty="0" smtClean="0">
                <a:latin typeface="+mj-lt"/>
                <a:sym typeface="Wingdings 3"/>
              </a:rPr>
              <a:t>Pas de lien (nuage-fromage)</a:t>
            </a:r>
          </a:p>
          <a:p>
            <a:pPr marL="661988" lvl="1" indent="-261938" eaLnBrk="1" hangingPunct="1">
              <a:lnSpc>
                <a:spcPct val="12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sz="1050" i="1" dirty="0" smtClean="0">
                <a:latin typeface="+mj-lt"/>
              </a:rPr>
              <a:t>Mot habituellement reconnu plus rapidement si précédé par un mot avec lien sémantique</a:t>
            </a:r>
          </a:p>
          <a:p>
            <a:pPr marL="261938" indent="-261938" eaLnBrk="1" hangingPunct="1">
              <a:lnSpc>
                <a:spcPct val="12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dirty="0" smtClean="0">
                <a:latin typeface="+mj-lt"/>
              </a:rPr>
              <a:t>Psilocybine </a:t>
            </a:r>
            <a:r>
              <a:rPr lang="fr-CH" dirty="0" smtClean="0">
                <a:latin typeface="+mj-lt"/>
                <a:sym typeface="Wingdings 3"/>
              </a:rPr>
              <a:t>  amorçage sémantique indirect</a:t>
            </a:r>
          </a:p>
          <a:p>
            <a:pPr marL="661988" lvl="1" indent="-261938" eaLnBrk="1" hangingPunct="1">
              <a:lnSpc>
                <a:spcPct val="12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sz="1050" dirty="0" smtClean="0">
                <a:latin typeface="+mj-lt"/>
                <a:sym typeface="Wingdings 3"/>
              </a:rPr>
              <a:t>Comme chez patients schizophrènes</a:t>
            </a:r>
            <a:endParaRPr lang="fr-CH" sz="1050" dirty="0" smtClean="0">
              <a:latin typeface="+mj-lt"/>
            </a:endParaRPr>
          </a:p>
          <a:p>
            <a:pPr marL="261938" indent="-261938" eaLnBrk="1" hangingPunct="1">
              <a:lnSpc>
                <a:spcPct val="12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dirty="0" smtClean="0">
                <a:latin typeface="+mj-lt"/>
              </a:rPr>
              <a:t>Hypothèse: </a:t>
            </a:r>
            <a:r>
              <a:rPr lang="fr-CH" dirty="0" smtClean="0">
                <a:latin typeface="+mj-lt"/>
                <a:sym typeface="Wingdings 3"/>
              </a:rPr>
              <a:t> </a:t>
            </a:r>
            <a:r>
              <a:rPr lang="fr-CH" dirty="0" smtClean="0">
                <a:latin typeface="+mj-lt"/>
              </a:rPr>
              <a:t>accès à associations sémantiquement plus éloignées</a:t>
            </a:r>
          </a:p>
          <a:p>
            <a:pPr marL="261938" indent="-261938" eaLnBrk="1" hangingPunct="1">
              <a:lnSpc>
                <a:spcPct val="12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dirty="0" smtClean="0">
                <a:latin typeface="+mj-lt"/>
                <a:sym typeface="Wingdings 3"/>
              </a:rPr>
              <a:t> capacité à utiliser informations contextuelles pour focaliser les processus sémantiques</a:t>
            </a:r>
            <a:endParaRPr lang="fr-CH" dirty="0" smtClean="0">
              <a:latin typeface="+mj-lt"/>
            </a:endParaRPr>
          </a:p>
        </p:txBody>
      </p:sp>
      <p:sp>
        <p:nvSpPr>
          <p:cNvPr id="2922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630238"/>
            <a:ext cx="6715125" cy="13234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4000" dirty="0"/>
              <a:t>Associations sémantiques indirectes</a:t>
            </a:r>
          </a:p>
        </p:txBody>
      </p:sp>
      <p:sp>
        <p:nvSpPr>
          <p:cNvPr id="8" name="ZoneTexte 4"/>
          <p:cNvSpPr txBox="1"/>
          <p:nvPr/>
        </p:nvSpPr>
        <p:spPr>
          <a:xfrm>
            <a:off x="827584" y="6488668"/>
            <a:ext cx="10458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 err="1"/>
              <a:t>Spitzer</a:t>
            </a:r>
            <a:r>
              <a:rPr lang="da-DK" sz="800" dirty="0"/>
              <a:t> et al., 1996</a:t>
            </a:r>
          </a:p>
        </p:txBody>
      </p:sp>
    </p:spTree>
    <p:extLst>
      <p:ext uri="{BB962C8B-B14F-4D97-AF65-F5344CB8AC3E}">
        <p14:creationId xmlns:p14="http://schemas.microsoft.com/office/powerpoint/2010/main" val="2840365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2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2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2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2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2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2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2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2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2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2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2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2499" grpId="0" build="p"/>
      <p:bldP spid="29224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2"/>
          </p:nvPr>
        </p:nvSpPr>
        <p:spPr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177800">
              <a:lnSpc>
                <a:spcPct val="200000"/>
              </a:lnSpc>
              <a:buClr>
                <a:srgbClr val="EA8B00"/>
              </a:buClr>
              <a:buSzPct val="80000"/>
              <a:buFont typeface="Arial" pitchFamily="34" charset="0"/>
              <a:buChar char="•"/>
              <a:defRPr/>
            </a:pPr>
            <a:r>
              <a:rPr lang="fr-CH" sz="2400" dirty="0" smtClean="0">
                <a:latin typeface="+mj-lt"/>
              </a:rPr>
              <a:t>Désactivation filtrage signaux (choix des signaux entrant en conscience)</a:t>
            </a:r>
          </a:p>
          <a:p>
            <a:pPr indent="-177800">
              <a:lnSpc>
                <a:spcPct val="200000"/>
              </a:lnSpc>
              <a:buClr>
                <a:srgbClr val="EA8B00"/>
              </a:buClr>
              <a:buSzPct val="80000"/>
              <a:buFont typeface="Arial" pitchFamily="34" charset="0"/>
              <a:buChar char="•"/>
              <a:defRPr/>
            </a:pPr>
            <a:r>
              <a:rPr lang="fr-CH" sz="2400" dirty="0" smtClean="0">
                <a:latin typeface="+mj-lt"/>
                <a:sym typeface="Wingdings 3"/>
              </a:rPr>
              <a:t> expansion conscience</a:t>
            </a:r>
            <a:endParaRPr lang="fr-CH" sz="2400" dirty="0" smtClean="0">
              <a:latin typeface="+mj-lt"/>
            </a:endParaRPr>
          </a:p>
          <a:p>
            <a:pPr indent="-177800">
              <a:lnSpc>
                <a:spcPct val="200000"/>
              </a:lnSpc>
              <a:buClr>
                <a:srgbClr val="EA8B00"/>
              </a:buClr>
              <a:buSzPct val="80000"/>
              <a:buFont typeface="Arial" pitchFamily="34" charset="0"/>
              <a:buChar char="•"/>
              <a:defRPr/>
            </a:pPr>
            <a:r>
              <a:rPr lang="fr-CH" sz="2400" dirty="0" smtClean="0">
                <a:latin typeface="+mj-lt"/>
              </a:rPr>
              <a:t> </a:t>
            </a:r>
            <a:r>
              <a:rPr lang="fr-CH" sz="2400" dirty="0" smtClean="0">
                <a:latin typeface="+mj-lt"/>
                <a:sym typeface="Wingdings 3"/>
              </a:rPr>
              <a:t> </a:t>
            </a:r>
            <a:r>
              <a:rPr lang="fr-CH" sz="2400" dirty="0" smtClean="0">
                <a:latin typeface="+mj-lt"/>
              </a:rPr>
              <a:t>champ d'expérience accessible consciemment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25" y="848906"/>
            <a:ext cx="6715125" cy="70788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4000" dirty="0"/>
              <a:t>Effet psychédélique ?</a:t>
            </a:r>
          </a:p>
        </p:txBody>
      </p:sp>
    </p:spTree>
    <p:extLst>
      <p:ext uri="{BB962C8B-B14F-4D97-AF65-F5344CB8AC3E}">
        <p14:creationId xmlns:p14="http://schemas.microsoft.com/office/powerpoint/2010/main" val="27538103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92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989138"/>
            <a:ext cx="9001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247900" y="2276475"/>
            <a:ext cx="2252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1800"/>
              <a:t>Créativité ?</a:t>
            </a:r>
          </a:p>
          <a:p>
            <a:pPr algn="l" eaLnBrk="1" hangingPunct="1"/>
            <a:r>
              <a:rPr lang="fr-CH" sz="1800"/>
              <a:t>Personne créative ?</a:t>
            </a:r>
          </a:p>
        </p:txBody>
      </p:sp>
      <p:grpSp>
        <p:nvGrpSpPr>
          <p:cNvPr id="6150" name="Group 7"/>
          <p:cNvGrpSpPr>
            <a:grpSpLocks/>
          </p:cNvGrpSpPr>
          <p:nvPr/>
        </p:nvGrpSpPr>
        <p:grpSpPr bwMode="auto">
          <a:xfrm>
            <a:off x="755650" y="4589463"/>
            <a:ext cx="3373438" cy="1071562"/>
            <a:chOff x="476" y="2891"/>
            <a:chExt cx="2125" cy="675"/>
          </a:xfrm>
        </p:grpSpPr>
        <p:pic>
          <p:nvPicPr>
            <p:cNvPr id="6157" name="Picture 8"/>
            <p:cNvPicPr>
              <a:picLocks noChangeAspect="1" noChangeArrowheads="1"/>
            </p:cNvPicPr>
            <p:nvPr/>
          </p:nvPicPr>
          <p:blipFill>
            <a:blip r:embed="rId3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891"/>
              <a:ext cx="861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Text Box 9"/>
            <p:cNvSpPr txBox="1">
              <a:spLocks noChangeArrowheads="1"/>
            </p:cNvSpPr>
            <p:nvPr/>
          </p:nvSpPr>
          <p:spPr bwMode="auto">
            <a:xfrm>
              <a:off x="1474" y="3026"/>
              <a:ext cx="11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fr-CH" sz="1800">
                  <a:solidFill>
                    <a:srgbClr val="BFBFBF"/>
                  </a:solidFill>
                </a:rPr>
                <a:t>Fonctions de l’art ?</a:t>
              </a:r>
            </a:p>
          </p:txBody>
        </p:sp>
      </p:grpSp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4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644900"/>
            <a:ext cx="12604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2" name="AutoShape 11"/>
          <p:cNvCxnSpPr>
            <a:cxnSpLocks noChangeShapeType="1"/>
            <a:endCxn id="6149" idx="3"/>
          </p:cNvCxnSpPr>
          <p:nvPr/>
        </p:nvCxnSpPr>
        <p:spPr bwMode="auto">
          <a:xfrm rot="5400000" flipH="1">
            <a:off x="5443538" y="1654175"/>
            <a:ext cx="1047750" cy="2933700"/>
          </a:xfrm>
          <a:prstGeom prst="curvedConnector2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AutoShape 12"/>
          <p:cNvCxnSpPr>
            <a:cxnSpLocks noChangeShapeType="1"/>
            <a:stCxn id="6149" idx="2"/>
          </p:cNvCxnSpPr>
          <p:nvPr/>
        </p:nvCxnSpPr>
        <p:spPr bwMode="auto">
          <a:xfrm rot="16200000" flipH="1">
            <a:off x="4544218" y="1748632"/>
            <a:ext cx="1090613" cy="3429000"/>
          </a:xfrm>
          <a:prstGeom prst="curvedConnector2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5307013" y="2919413"/>
            <a:ext cx="441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600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cxnSp>
        <p:nvCxnSpPr>
          <p:cNvPr id="6155" name="AutoShape 14"/>
          <p:cNvCxnSpPr>
            <a:cxnSpLocks noChangeShapeType="1"/>
            <a:endCxn id="6158" idx="3"/>
          </p:cNvCxnSpPr>
          <p:nvPr/>
        </p:nvCxnSpPr>
        <p:spPr bwMode="auto">
          <a:xfrm rot="5400000">
            <a:off x="5405438" y="3095625"/>
            <a:ext cx="752475" cy="3305175"/>
          </a:xfrm>
          <a:prstGeom prst="curvedConnector2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5508625" y="4948238"/>
            <a:ext cx="441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60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/>
              <a:t>Les grandes questions</a:t>
            </a:r>
          </a:p>
        </p:txBody>
      </p:sp>
    </p:spTree>
    <p:extLst>
      <p:ext uri="{BB962C8B-B14F-4D97-AF65-F5344CB8AC3E}">
        <p14:creationId xmlns:p14="http://schemas.microsoft.com/office/powerpoint/2010/main" val="351994052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920914"/>
            <a:ext cx="6715125" cy="70788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4000" dirty="0"/>
              <a:t>Psilocybine vs </a:t>
            </a:r>
            <a:r>
              <a:rPr lang="fr-CH" sz="4000" dirty="0" err="1"/>
              <a:t>kétamine</a:t>
            </a:r>
            <a:endParaRPr lang="fr-CH" sz="40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857224" y="2071678"/>
            <a:ext cx="7643866" cy="3747966"/>
            <a:chOff x="857224" y="2071678"/>
            <a:chExt cx="7643866" cy="3747966"/>
          </a:xfrm>
        </p:grpSpPr>
        <p:pic>
          <p:nvPicPr>
            <p:cNvPr id="1495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2428868"/>
              <a:ext cx="7429552" cy="3390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857224" y="2071678"/>
              <a:ext cx="184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H" sz="1600" dirty="0">
                <a:solidFill>
                  <a:srgbClr val="E6890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114455" y="2071678"/>
              <a:ext cx="184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H" sz="1600" dirty="0">
                <a:solidFill>
                  <a:srgbClr val="8E449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072198" y="2071678"/>
              <a:ext cx="184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H" sz="16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ZoneTexte 4"/>
          <p:cNvSpPr txBox="1"/>
          <p:nvPr/>
        </p:nvSpPr>
        <p:spPr>
          <a:xfrm>
            <a:off x="827584" y="6488668"/>
            <a:ext cx="15591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 err="1"/>
              <a:t>Vollenweider</a:t>
            </a:r>
            <a:r>
              <a:rPr lang="da-DK" sz="800" dirty="0"/>
              <a:t> &amp; Kometer, 2010</a:t>
            </a:r>
          </a:p>
        </p:txBody>
      </p:sp>
    </p:spTree>
    <p:extLst>
      <p:ext uri="{BB962C8B-B14F-4D97-AF65-F5344CB8AC3E}">
        <p14:creationId xmlns:p14="http://schemas.microsoft.com/office/powerpoint/2010/main" val="321019840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249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776898"/>
            <a:ext cx="6715125" cy="70788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4000" dirty="0"/>
              <a:t>Rivalité binoculaire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391" y="2821777"/>
            <a:ext cx="324378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0" y="2419965"/>
            <a:ext cx="3570848" cy="2521203"/>
          </a:xfrm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1938" indent="-261938" eaLnBrk="1" hangingPunct="1">
              <a:lnSpc>
                <a:spcPct val="15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sz="1800" dirty="0" smtClean="0">
                <a:latin typeface="+mj-lt"/>
              </a:rPr>
              <a:t>Switch ralenti chez patients psychotiques</a:t>
            </a:r>
          </a:p>
          <a:p>
            <a:pPr marL="261938" indent="-261938" eaLnBrk="1" hangingPunct="1">
              <a:lnSpc>
                <a:spcPct val="15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sz="1800" dirty="0" smtClean="0">
                <a:latin typeface="+mj-lt"/>
              </a:rPr>
              <a:t>Psilocybine </a:t>
            </a:r>
          </a:p>
          <a:p>
            <a:pPr marL="661988" lvl="1" indent="-261938" eaLnBrk="1" hangingPunct="1">
              <a:lnSpc>
                <a:spcPct val="15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sz="1400" dirty="0" smtClean="0">
                <a:latin typeface="+mj-lt"/>
                <a:sym typeface="Wingdings 3"/>
              </a:rPr>
              <a:t>  fréquence alternance</a:t>
            </a:r>
          </a:p>
          <a:p>
            <a:pPr marL="661988" lvl="1" indent="-261938" eaLnBrk="1" hangingPunct="1">
              <a:lnSpc>
                <a:spcPct val="150000"/>
              </a:lnSpc>
              <a:buClr>
                <a:srgbClr val="EA8B00"/>
              </a:buClr>
              <a:buSzPct val="80000"/>
              <a:buFont typeface="Wingdings" pitchFamily="2" charset="2"/>
              <a:buChar char="§"/>
              <a:defRPr/>
            </a:pPr>
            <a:r>
              <a:rPr lang="fr-CH" sz="1400" dirty="0" smtClean="0">
                <a:latin typeface="+mj-lt"/>
                <a:sym typeface="Wingdings 3"/>
              </a:rPr>
              <a:t>  proportion perceptions mixtes/transitionnelles</a:t>
            </a:r>
            <a:endParaRPr lang="fr-CH" sz="1800" dirty="0" smtClean="0">
              <a:latin typeface="+mj-lt"/>
            </a:endParaRPr>
          </a:p>
        </p:txBody>
      </p:sp>
      <p:sp>
        <p:nvSpPr>
          <p:cNvPr id="10" name="ZoneTexte 4"/>
          <p:cNvSpPr txBox="1"/>
          <p:nvPr/>
        </p:nvSpPr>
        <p:spPr>
          <a:xfrm>
            <a:off x="827584" y="6488668"/>
            <a:ext cx="10458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/>
              <a:t>Carter et al., 2007</a:t>
            </a:r>
          </a:p>
        </p:txBody>
      </p:sp>
    </p:spTree>
    <p:extLst>
      <p:ext uri="{BB962C8B-B14F-4D97-AF65-F5344CB8AC3E}">
        <p14:creationId xmlns:p14="http://schemas.microsoft.com/office/powerpoint/2010/main" val="372142542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2498" grpId="0" animBg="1"/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5338" y="2701925"/>
            <a:ext cx="1257300" cy="1158875"/>
            <a:chOff x="4946" y="1071"/>
            <a:chExt cx="792" cy="730"/>
          </a:xfrm>
        </p:grpSpPr>
        <p:pic>
          <p:nvPicPr>
            <p:cNvPr id="36885" name="Picture 3" descr="Sensibilité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" y="1071"/>
              <a:ext cx="655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6" name="Text Box 4"/>
            <p:cNvSpPr txBox="1">
              <a:spLocks noChangeArrowheads="1"/>
            </p:cNvSpPr>
            <p:nvPr/>
          </p:nvSpPr>
          <p:spPr bwMode="auto">
            <a:xfrm>
              <a:off x="4946" y="1570"/>
              <a:ext cx="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7338" indent="-287338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Sensibilité</a:t>
              </a:r>
            </a:p>
          </p:txBody>
        </p:sp>
      </p:grpSp>
      <p:grpSp>
        <p:nvGrpSpPr>
          <p:cNvPr id="36866" name="Group 5"/>
          <p:cNvGrpSpPr>
            <a:grpSpLocks/>
          </p:cNvGrpSpPr>
          <p:nvPr/>
        </p:nvGrpSpPr>
        <p:grpSpPr bwMode="auto">
          <a:xfrm>
            <a:off x="2628900" y="549275"/>
            <a:ext cx="3887788" cy="1800225"/>
            <a:chOff x="1656" y="346"/>
            <a:chExt cx="2449" cy="1134"/>
          </a:xfrm>
        </p:grpSpPr>
        <p:sp>
          <p:nvSpPr>
            <p:cNvPr id="36883" name="Rectangle 6"/>
            <p:cNvSpPr>
              <a:spLocks noChangeArrowheads="1"/>
            </p:cNvSpPr>
            <p:nvPr/>
          </p:nvSpPr>
          <p:spPr bwMode="auto">
            <a:xfrm>
              <a:off x="1656" y="346"/>
              <a:ext cx="2449" cy="11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6884" name="Rectangle 7"/>
            <p:cNvSpPr>
              <a:spLocks noChangeArrowheads="1"/>
            </p:cNvSpPr>
            <p:nvPr/>
          </p:nvSpPr>
          <p:spPr bwMode="auto">
            <a:xfrm>
              <a:off x="2488" y="434"/>
              <a:ext cx="7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 i="1"/>
                <a:t>Créativité</a:t>
              </a:r>
            </a:p>
          </p:txBody>
        </p:sp>
      </p:grpSp>
      <p:grpSp>
        <p:nvGrpSpPr>
          <p:cNvPr id="36867" name="Group 8"/>
          <p:cNvGrpSpPr>
            <a:grpSpLocks/>
          </p:cNvGrpSpPr>
          <p:nvPr/>
        </p:nvGrpSpPr>
        <p:grpSpPr bwMode="auto">
          <a:xfrm>
            <a:off x="2871788" y="1193800"/>
            <a:ext cx="1279525" cy="1014413"/>
            <a:chOff x="474" y="936"/>
            <a:chExt cx="806" cy="639"/>
          </a:xfrm>
        </p:grpSpPr>
        <p:pic>
          <p:nvPicPr>
            <p:cNvPr id="368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936"/>
              <a:ext cx="68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2" name="Rectangle 10"/>
            <p:cNvSpPr>
              <a:spLocks noChangeArrowheads="1"/>
            </p:cNvSpPr>
            <p:nvPr/>
          </p:nvSpPr>
          <p:spPr bwMode="auto">
            <a:xfrm>
              <a:off x="474" y="1344"/>
              <a:ext cx="8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Inspiration</a:t>
              </a:r>
            </a:p>
          </p:txBody>
        </p:sp>
      </p:grpSp>
      <p:grpSp>
        <p:nvGrpSpPr>
          <p:cNvPr id="36868" name="Group 11"/>
          <p:cNvGrpSpPr>
            <a:grpSpLocks/>
          </p:cNvGrpSpPr>
          <p:nvPr/>
        </p:nvGrpSpPr>
        <p:grpSpPr bwMode="auto">
          <a:xfrm>
            <a:off x="4945063" y="1193800"/>
            <a:ext cx="1368425" cy="1014413"/>
            <a:chOff x="1777" y="936"/>
            <a:chExt cx="862" cy="639"/>
          </a:xfrm>
        </p:grpSpPr>
        <p:pic>
          <p:nvPicPr>
            <p:cNvPr id="36879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936"/>
              <a:ext cx="594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0" name="Rectangle 13"/>
            <p:cNvSpPr>
              <a:spLocks noChangeArrowheads="1"/>
            </p:cNvSpPr>
            <p:nvPr/>
          </p:nvSpPr>
          <p:spPr bwMode="auto">
            <a:xfrm>
              <a:off x="1777" y="1344"/>
              <a:ext cx="8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Application</a:t>
              </a:r>
            </a:p>
          </p:txBody>
        </p:sp>
      </p:grpSp>
      <p:grpSp>
        <p:nvGrpSpPr>
          <p:cNvPr id="36869" name="Group 14"/>
          <p:cNvGrpSpPr>
            <a:grpSpLocks/>
          </p:cNvGrpSpPr>
          <p:nvPr/>
        </p:nvGrpSpPr>
        <p:grpSpPr bwMode="auto">
          <a:xfrm>
            <a:off x="2627313" y="5084763"/>
            <a:ext cx="1768475" cy="1087437"/>
            <a:chOff x="476" y="3203"/>
            <a:chExt cx="1114" cy="685"/>
          </a:xfrm>
        </p:grpSpPr>
        <p:pic>
          <p:nvPicPr>
            <p:cNvPr id="36877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" y="3203"/>
              <a:ext cx="381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8" name="Rectangle 16"/>
            <p:cNvSpPr>
              <a:spLocks noChangeArrowheads="1"/>
            </p:cNvSpPr>
            <p:nvPr/>
          </p:nvSpPr>
          <p:spPr bwMode="auto">
            <a:xfrm>
              <a:off x="476" y="3657"/>
              <a:ext cx="11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Consommation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659563" y="2774950"/>
            <a:ext cx="1841500" cy="1085850"/>
            <a:chOff x="4195" y="709"/>
            <a:chExt cx="1160" cy="684"/>
          </a:xfrm>
        </p:grpSpPr>
        <p:pic>
          <p:nvPicPr>
            <p:cNvPr id="36875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709"/>
              <a:ext cx="32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6" name="Rectangle 19"/>
            <p:cNvSpPr>
              <a:spLocks noChangeArrowheads="1"/>
            </p:cNvSpPr>
            <p:nvPr/>
          </p:nvSpPr>
          <p:spPr bwMode="auto">
            <a:xfrm>
              <a:off x="4195" y="1162"/>
              <a:ext cx="1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Prise de risques</a:t>
              </a:r>
            </a:p>
          </p:txBody>
        </p:sp>
      </p:grpSp>
      <p:cxnSp>
        <p:nvCxnSpPr>
          <p:cNvPr id="1288212" name="AutoShape 20"/>
          <p:cNvCxnSpPr>
            <a:cxnSpLocks noChangeShapeType="1"/>
          </p:cNvCxnSpPr>
          <p:nvPr/>
        </p:nvCxnSpPr>
        <p:spPr bwMode="auto">
          <a:xfrm rot="-5400000">
            <a:off x="1623220" y="1354931"/>
            <a:ext cx="1147762" cy="1546225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8213" name="AutoShape 21"/>
          <p:cNvCxnSpPr>
            <a:cxnSpLocks noChangeShapeType="1"/>
          </p:cNvCxnSpPr>
          <p:nvPr/>
        </p:nvCxnSpPr>
        <p:spPr bwMode="auto">
          <a:xfrm rot="5400000" flipH="1">
            <a:off x="6229350" y="1423988"/>
            <a:ext cx="1220787" cy="1481138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8216" name="AutoShape 24"/>
          <p:cNvCxnSpPr>
            <a:cxnSpLocks noChangeShapeType="1"/>
            <a:endCxn id="36886" idx="2"/>
          </p:cNvCxnSpPr>
          <p:nvPr/>
        </p:nvCxnSpPr>
        <p:spPr bwMode="auto">
          <a:xfrm rot="10800000">
            <a:off x="1423988" y="3860800"/>
            <a:ext cx="1784350" cy="15843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8217" name="AutoShape 25"/>
          <p:cNvCxnSpPr>
            <a:cxnSpLocks noChangeShapeType="1"/>
            <a:endCxn id="36876" idx="2"/>
          </p:cNvCxnSpPr>
          <p:nvPr/>
        </p:nvCxnSpPr>
        <p:spPr bwMode="auto">
          <a:xfrm flipV="1">
            <a:off x="3813175" y="3860800"/>
            <a:ext cx="3767138" cy="15843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440174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8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8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8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8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1468249" y="1916832"/>
            <a:ext cx="6674599" cy="415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Alcool </a:t>
            </a:r>
            <a:r>
              <a:rPr lang="fr-CH" sz="2400" dirty="0">
                <a:latin typeface="Univers" charset="0"/>
                <a:sym typeface="Wingdings 3" charset="0"/>
              </a:rPr>
              <a:t> pas d’effet significatif sur les scores de créativité</a:t>
            </a:r>
          </a:p>
          <a:p>
            <a:pPr marL="287338" indent="-287338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  <a:sym typeface="Wingdings 3" charset="0"/>
              </a:rPr>
              <a:t>Mais….</a:t>
            </a:r>
          </a:p>
          <a:p>
            <a:pPr marL="661988" lvl="1" indent="-184150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200" dirty="0">
                <a:latin typeface="Univers" charset="0"/>
              </a:rPr>
              <a:t>Sujets qui croyaient avoir reçu OH </a:t>
            </a:r>
            <a:r>
              <a:rPr lang="fr-CH" sz="2200" dirty="0">
                <a:latin typeface="Univers" charset="0"/>
                <a:sym typeface="Wingdings 3" charset="0"/>
              </a:rPr>
              <a:t> auto-évaluation plus favorable de leur réponse !</a:t>
            </a:r>
          </a:p>
          <a:p>
            <a:pPr marL="1165225" lvl="2" indent="-250825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200" dirty="0">
                <a:latin typeface="Univers" charset="0"/>
              </a:rPr>
              <a:t>Effet indépendant du contenu réel boisson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/>
              <a:t>Effet </a:t>
            </a:r>
            <a:r>
              <a:rPr lang="fr-CH" sz="4000" dirty="0" smtClean="0"/>
              <a:t>alcool </a:t>
            </a:r>
            <a:r>
              <a:rPr lang="fr-CH" sz="4000" dirty="0"/>
              <a:t>sur </a:t>
            </a:r>
            <a:r>
              <a:rPr lang="fr-CH" sz="4000" dirty="0" smtClean="0"/>
              <a:t>créativité</a:t>
            </a:r>
            <a:endParaRPr lang="fr-CH" sz="4000" dirty="0"/>
          </a:p>
        </p:txBody>
      </p:sp>
      <p:sp>
        <p:nvSpPr>
          <p:cNvPr id="9" name="ZoneTexte 4"/>
          <p:cNvSpPr txBox="1"/>
          <p:nvPr/>
        </p:nvSpPr>
        <p:spPr>
          <a:xfrm>
            <a:off x="827584" y="6488668"/>
            <a:ext cx="9490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Lang et al., 1984</a:t>
            </a:r>
          </a:p>
        </p:txBody>
      </p:sp>
    </p:spTree>
    <p:extLst>
      <p:ext uri="{BB962C8B-B14F-4D97-AF65-F5344CB8AC3E}">
        <p14:creationId xmlns:p14="http://schemas.microsoft.com/office/powerpoint/2010/main" val="117953823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86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1468249" y="1793368"/>
            <a:ext cx="6674599" cy="415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Etudiants mâles</a:t>
            </a:r>
          </a:p>
          <a:p>
            <a:pPr marL="287338" indent="-287338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Test d’association de mots</a:t>
            </a:r>
          </a:p>
          <a:p>
            <a:pPr marL="287338" indent="-287338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Whisky </a:t>
            </a:r>
            <a:r>
              <a:rPr lang="fr-CH" sz="2400" dirty="0">
                <a:latin typeface="Univers" charset="0"/>
                <a:sym typeface="Wingdings 3" charset="0"/>
              </a:rPr>
              <a:t>  “solutions originales”</a:t>
            </a:r>
          </a:p>
          <a:p>
            <a:pPr marL="287338" indent="-287338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  <a:sym typeface="Wingdings 3" charset="0"/>
              </a:rPr>
              <a:t>Mais </a:t>
            </a:r>
          </a:p>
          <a:p>
            <a:pPr marL="661988" lvl="1" indent="-184150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>
                <a:latin typeface="Univers" charset="0"/>
                <a:sym typeface="Wingdings 3" charset="0"/>
              </a:rPr>
              <a:t> adéquation réponses</a:t>
            </a:r>
          </a:p>
          <a:p>
            <a:pPr marL="661988" lvl="1" indent="-184150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>
                <a:latin typeface="Univers" charset="0"/>
                <a:sym typeface="Wingdings 3" charset="0"/>
              </a:rPr>
              <a:t> habilités de résolution de problèmes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 smtClean="0"/>
              <a:t>Alcool </a:t>
            </a:r>
            <a:r>
              <a:rPr lang="fr-CH" sz="4400" dirty="0"/>
              <a:t>et </a:t>
            </a:r>
            <a:r>
              <a:rPr lang="fr-CH" sz="4400" dirty="0" smtClean="0"/>
              <a:t>créativité</a:t>
            </a:r>
            <a:endParaRPr lang="fr-CH" sz="4400" dirty="0"/>
          </a:p>
        </p:txBody>
      </p:sp>
      <p:sp>
        <p:nvSpPr>
          <p:cNvPr id="8" name="ZoneTexte 4"/>
          <p:cNvSpPr txBox="1"/>
          <p:nvPr/>
        </p:nvSpPr>
        <p:spPr>
          <a:xfrm>
            <a:off x="827584" y="6488668"/>
            <a:ext cx="783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dirty="0"/>
              <a:t>Hajcak, 1976</a:t>
            </a:r>
          </a:p>
        </p:txBody>
      </p:sp>
    </p:spTree>
    <p:extLst>
      <p:ext uri="{BB962C8B-B14F-4D97-AF65-F5344CB8AC3E}">
        <p14:creationId xmlns:p14="http://schemas.microsoft.com/office/powerpoint/2010/main" val="310741769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7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210" grpId="0" build="p" bldLvl="5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Sujets avec score créativité &gt; médiane en condition placébo: </a:t>
            </a:r>
            <a:r>
              <a:rPr lang="fr-CH" sz="2400" dirty="0">
                <a:latin typeface="Univers" charset="0"/>
                <a:sym typeface="Wingdings 3" charset="0"/>
              </a:rPr>
              <a:t> significative créativité sous </a:t>
            </a:r>
            <a:r>
              <a:rPr lang="fr-CH" sz="2400" dirty="0">
                <a:latin typeface="Univers" charset="0"/>
              </a:rPr>
              <a:t>OH</a:t>
            </a:r>
          </a:p>
          <a:p>
            <a:pPr marL="287338" indent="-287338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Sujets avec score créativité &lt; médiane en condition placébo: </a:t>
            </a:r>
            <a:r>
              <a:rPr lang="fr-CH" sz="2400" dirty="0">
                <a:latin typeface="Univers" charset="0"/>
                <a:sym typeface="Wingdings 3" charset="0"/>
              </a:rPr>
              <a:t> significative créativité sous </a:t>
            </a:r>
            <a:r>
              <a:rPr lang="fr-CH" sz="2400" dirty="0">
                <a:latin typeface="Univers" charset="0"/>
              </a:rPr>
              <a:t>OH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7435155" cy="1143000"/>
          </a:xfrm>
        </p:spPr>
        <p:txBody>
          <a:bodyPr/>
          <a:lstStyle/>
          <a:p>
            <a:r>
              <a:rPr lang="fr-CH" sz="4000" dirty="0"/>
              <a:t>Différence entre +</a:t>
            </a:r>
            <a:r>
              <a:rPr lang="fr-CH" sz="4000" dirty="0" smtClean="0"/>
              <a:t>ou- créatifs</a:t>
            </a:r>
            <a:endParaRPr lang="fr-CH" sz="4000" dirty="0"/>
          </a:p>
        </p:txBody>
      </p:sp>
      <p:sp>
        <p:nvSpPr>
          <p:cNvPr id="8" name="ZoneTexte 4"/>
          <p:cNvSpPr txBox="1"/>
          <p:nvPr/>
        </p:nvSpPr>
        <p:spPr>
          <a:xfrm>
            <a:off x="827584" y="6488668"/>
            <a:ext cx="966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err="1"/>
              <a:t>Lowe</a:t>
            </a:r>
            <a:r>
              <a:rPr lang="pl-PL" sz="800" dirty="0"/>
              <a:t> et al., 1994</a:t>
            </a:r>
          </a:p>
        </p:txBody>
      </p:sp>
    </p:spTree>
    <p:extLst>
      <p:ext uri="{BB962C8B-B14F-4D97-AF65-F5344CB8AC3E}">
        <p14:creationId xmlns:p14="http://schemas.microsoft.com/office/powerpoint/2010/main" val="189372457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86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>
                <a:latin typeface="Univers" charset="0"/>
              </a:rPr>
              <a:t>619 rapports écrits (1-20 pages) </a:t>
            </a:r>
          </a:p>
          <a:p>
            <a:pPr marL="287338" indent="-287338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>
                <a:latin typeface="Univers" charset="0"/>
              </a:rPr>
              <a:t>459 femmes et 160 hommes</a:t>
            </a:r>
          </a:p>
          <a:p>
            <a:pPr marL="287338" indent="-287338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>
                <a:latin typeface="Univers" charset="0"/>
              </a:rPr>
              <a:t>Corrélations entre « utilisation substances » et créativité</a:t>
            </a:r>
          </a:p>
          <a:p>
            <a:pPr marL="287338" indent="-287338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endParaRPr lang="fr-CH" sz="2400">
              <a:latin typeface="Univers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/>
              <a:t>Utilisation de </a:t>
            </a:r>
            <a:r>
              <a:rPr lang="fr-CH" sz="4400" dirty="0" smtClean="0"/>
              <a:t>substances</a:t>
            </a:r>
            <a:endParaRPr lang="fr-CH" sz="4400" dirty="0"/>
          </a:p>
        </p:txBody>
      </p:sp>
      <p:sp>
        <p:nvSpPr>
          <p:cNvPr id="8" name="ZoneTexte 4"/>
          <p:cNvSpPr txBox="1"/>
          <p:nvPr/>
        </p:nvSpPr>
        <p:spPr>
          <a:xfrm>
            <a:off x="827584" y="6488668"/>
            <a:ext cx="966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err="1"/>
              <a:t>Lowe</a:t>
            </a:r>
            <a:r>
              <a:rPr lang="pl-PL" sz="800" dirty="0"/>
              <a:t> et al., </a:t>
            </a:r>
            <a:r>
              <a:rPr lang="pl-PL" sz="800" dirty="0" smtClean="0"/>
              <a:t>1995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256617684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6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6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70" grpId="0" build="p" bldLvl="5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1468249" y="2081399"/>
            <a:ext cx="6674599" cy="39682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1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Tâche: combiner de façon créative des images de fleurs</a:t>
            </a:r>
          </a:p>
          <a:p>
            <a:pPr marL="661988" lvl="1" indent="-184150" eaLnBrk="1" hangingPunct="1">
              <a:lnSpc>
                <a:spcPct val="11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1600" dirty="0">
                <a:latin typeface="Univers" charset="0"/>
              </a:rPr>
              <a:t>Images organisés selon 3 dimensions: couleur, forme, nombre</a:t>
            </a:r>
          </a:p>
          <a:p>
            <a:pPr marL="287338" indent="-287338" eaLnBrk="1" hangingPunct="1">
              <a:lnSpc>
                <a:spcPct val="11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Pas d’effet pharmacologique OH (0.2-0.4‰) sur combinaison créatives</a:t>
            </a:r>
          </a:p>
          <a:p>
            <a:pPr marL="287338" indent="-287338" eaLnBrk="1" hangingPunct="1">
              <a:lnSpc>
                <a:spcPct val="11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None/>
            </a:pPr>
            <a:r>
              <a:rPr lang="fr-CH" i="1" dirty="0">
                <a:latin typeface="Univers" charset="0"/>
              </a:rPr>
              <a:t>mais</a:t>
            </a:r>
          </a:p>
          <a:p>
            <a:pPr marL="287338" indent="-287338" eaLnBrk="1" hangingPunct="1">
              <a:lnSpc>
                <a:spcPct val="11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  <a:sym typeface="Wingdings 3" charset="0"/>
              </a:rPr>
              <a:t> </a:t>
            </a:r>
            <a:r>
              <a:rPr lang="fr-CH" dirty="0">
                <a:latin typeface="Univers" charset="0"/>
              </a:rPr>
              <a:t>innovation et recombinaisons structurelles si sujets pensaient avoir consommé OH</a:t>
            </a:r>
          </a:p>
          <a:p>
            <a:pPr marL="661988" lvl="1" indent="-184150" eaLnBrk="1" hangingPunct="1">
              <a:lnSpc>
                <a:spcPct val="11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1600" dirty="0">
                <a:latin typeface="Univers" charset="0"/>
              </a:rPr>
              <a:t>Indépendamment de la consommation OH ou placébo</a:t>
            </a:r>
          </a:p>
          <a:p>
            <a:pPr marL="287338" indent="-287338" eaLnBrk="1" hangingPunct="1">
              <a:lnSpc>
                <a:spcPct val="11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  <a:sym typeface="Wingdings 3" charset="0"/>
              </a:rPr>
              <a:t></a:t>
            </a:r>
            <a:r>
              <a:rPr lang="fr-CH" dirty="0">
                <a:latin typeface="Univers" charset="0"/>
              </a:rPr>
              <a:t> personnes créatives tirent inspiration de consommation OH, mais effet est plutôt du aux attentes qu’aux effets pharmacologiques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800" dirty="0" smtClean="0"/>
              <a:t>Alcool </a:t>
            </a:r>
            <a:r>
              <a:rPr lang="fr-CH" sz="4800" dirty="0"/>
              <a:t>et </a:t>
            </a:r>
            <a:r>
              <a:rPr lang="fr-CH" sz="4800" dirty="0" smtClean="0"/>
              <a:t>créativité</a:t>
            </a:r>
            <a:endParaRPr lang="fr-CH" sz="4800" dirty="0"/>
          </a:p>
        </p:txBody>
      </p:sp>
      <p:sp>
        <p:nvSpPr>
          <p:cNvPr id="8" name="ZoneTexte 4"/>
          <p:cNvSpPr txBox="1"/>
          <p:nvPr/>
        </p:nvSpPr>
        <p:spPr>
          <a:xfrm>
            <a:off x="827584" y="6488668"/>
            <a:ext cx="698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err="1"/>
              <a:t>Lapp</a:t>
            </a:r>
            <a:r>
              <a:rPr lang="pl-PL" sz="800" dirty="0"/>
              <a:t>, 1994</a:t>
            </a:r>
          </a:p>
        </p:txBody>
      </p:sp>
    </p:spTree>
    <p:extLst>
      <p:ext uri="{BB962C8B-B14F-4D97-AF65-F5344CB8AC3E}">
        <p14:creationId xmlns:p14="http://schemas.microsoft.com/office/powerpoint/2010/main" val="23079955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7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7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7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7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7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7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7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4" grpId="0" build="p" bldLvl="5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/>
          <p:cNvGrpSpPr>
            <a:grpSpLocks/>
          </p:cNvGrpSpPr>
          <p:nvPr/>
        </p:nvGrpSpPr>
        <p:grpSpPr bwMode="auto">
          <a:xfrm>
            <a:off x="795338" y="2701925"/>
            <a:ext cx="1257300" cy="1158875"/>
            <a:chOff x="4946" y="1071"/>
            <a:chExt cx="792" cy="730"/>
          </a:xfrm>
        </p:grpSpPr>
        <p:pic>
          <p:nvPicPr>
            <p:cNvPr id="43029" name="Picture 3" descr="Sensibilité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" y="1071"/>
              <a:ext cx="655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0" name="Text Box 4"/>
            <p:cNvSpPr txBox="1">
              <a:spLocks noChangeArrowheads="1"/>
            </p:cNvSpPr>
            <p:nvPr/>
          </p:nvSpPr>
          <p:spPr bwMode="auto">
            <a:xfrm>
              <a:off x="4946" y="1570"/>
              <a:ext cx="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7338" indent="-287338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Sensibilité</a:t>
              </a:r>
            </a:p>
          </p:txBody>
        </p:sp>
      </p:grpSp>
      <p:grpSp>
        <p:nvGrpSpPr>
          <p:cNvPr id="43010" name="Group 5"/>
          <p:cNvGrpSpPr>
            <a:grpSpLocks/>
          </p:cNvGrpSpPr>
          <p:nvPr/>
        </p:nvGrpSpPr>
        <p:grpSpPr bwMode="auto">
          <a:xfrm>
            <a:off x="2628900" y="549275"/>
            <a:ext cx="3887788" cy="1800225"/>
            <a:chOff x="1656" y="346"/>
            <a:chExt cx="2449" cy="1134"/>
          </a:xfrm>
        </p:grpSpPr>
        <p:sp>
          <p:nvSpPr>
            <p:cNvPr id="43027" name="Rectangle 6"/>
            <p:cNvSpPr>
              <a:spLocks noChangeArrowheads="1"/>
            </p:cNvSpPr>
            <p:nvPr/>
          </p:nvSpPr>
          <p:spPr bwMode="auto">
            <a:xfrm>
              <a:off x="1656" y="346"/>
              <a:ext cx="2449" cy="11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43028" name="Rectangle 7"/>
            <p:cNvSpPr>
              <a:spLocks noChangeArrowheads="1"/>
            </p:cNvSpPr>
            <p:nvPr/>
          </p:nvSpPr>
          <p:spPr bwMode="auto">
            <a:xfrm>
              <a:off x="2488" y="434"/>
              <a:ext cx="7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 i="1"/>
                <a:t>Créativité</a:t>
              </a:r>
            </a:p>
          </p:txBody>
        </p:sp>
      </p:grpSp>
      <p:grpSp>
        <p:nvGrpSpPr>
          <p:cNvPr id="43011" name="Group 8"/>
          <p:cNvGrpSpPr>
            <a:grpSpLocks/>
          </p:cNvGrpSpPr>
          <p:nvPr/>
        </p:nvGrpSpPr>
        <p:grpSpPr bwMode="auto">
          <a:xfrm>
            <a:off x="2871788" y="1193800"/>
            <a:ext cx="1279525" cy="1014413"/>
            <a:chOff x="474" y="936"/>
            <a:chExt cx="806" cy="639"/>
          </a:xfrm>
        </p:grpSpPr>
        <p:pic>
          <p:nvPicPr>
            <p:cNvPr id="4302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936"/>
              <a:ext cx="68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6" name="Rectangle 10"/>
            <p:cNvSpPr>
              <a:spLocks noChangeArrowheads="1"/>
            </p:cNvSpPr>
            <p:nvPr/>
          </p:nvSpPr>
          <p:spPr bwMode="auto">
            <a:xfrm>
              <a:off x="474" y="1344"/>
              <a:ext cx="8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Inspiration</a:t>
              </a:r>
            </a:p>
          </p:txBody>
        </p:sp>
      </p:grpSp>
      <p:grpSp>
        <p:nvGrpSpPr>
          <p:cNvPr id="43012" name="Group 11"/>
          <p:cNvGrpSpPr>
            <a:grpSpLocks/>
          </p:cNvGrpSpPr>
          <p:nvPr/>
        </p:nvGrpSpPr>
        <p:grpSpPr bwMode="auto">
          <a:xfrm>
            <a:off x="4945063" y="1193800"/>
            <a:ext cx="1368425" cy="1014413"/>
            <a:chOff x="1777" y="936"/>
            <a:chExt cx="862" cy="639"/>
          </a:xfrm>
        </p:grpSpPr>
        <p:pic>
          <p:nvPicPr>
            <p:cNvPr id="4302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936"/>
              <a:ext cx="594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4" name="Rectangle 13"/>
            <p:cNvSpPr>
              <a:spLocks noChangeArrowheads="1"/>
            </p:cNvSpPr>
            <p:nvPr/>
          </p:nvSpPr>
          <p:spPr bwMode="auto">
            <a:xfrm>
              <a:off x="1777" y="1344"/>
              <a:ext cx="8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Application</a:t>
              </a:r>
            </a:p>
          </p:txBody>
        </p:sp>
      </p:grpSp>
      <p:grpSp>
        <p:nvGrpSpPr>
          <p:cNvPr id="43013" name="Group 14"/>
          <p:cNvGrpSpPr>
            <a:grpSpLocks/>
          </p:cNvGrpSpPr>
          <p:nvPr/>
        </p:nvGrpSpPr>
        <p:grpSpPr bwMode="auto">
          <a:xfrm>
            <a:off x="2627313" y="5084763"/>
            <a:ext cx="1768475" cy="1087437"/>
            <a:chOff x="476" y="3203"/>
            <a:chExt cx="1114" cy="685"/>
          </a:xfrm>
        </p:grpSpPr>
        <p:pic>
          <p:nvPicPr>
            <p:cNvPr id="43021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" y="3203"/>
              <a:ext cx="381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2" name="Rectangle 16"/>
            <p:cNvSpPr>
              <a:spLocks noChangeArrowheads="1"/>
            </p:cNvSpPr>
            <p:nvPr/>
          </p:nvSpPr>
          <p:spPr bwMode="auto">
            <a:xfrm>
              <a:off x="476" y="3657"/>
              <a:ext cx="11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Consommation</a:t>
              </a:r>
            </a:p>
          </p:txBody>
        </p:sp>
      </p:grpSp>
      <p:grpSp>
        <p:nvGrpSpPr>
          <p:cNvPr id="43014" name="Group 17"/>
          <p:cNvGrpSpPr>
            <a:grpSpLocks/>
          </p:cNvGrpSpPr>
          <p:nvPr/>
        </p:nvGrpSpPr>
        <p:grpSpPr bwMode="auto">
          <a:xfrm>
            <a:off x="6659563" y="2774950"/>
            <a:ext cx="1841500" cy="1085850"/>
            <a:chOff x="4195" y="709"/>
            <a:chExt cx="1160" cy="684"/>
          </a:xfrm>
        </p:grpSpPr>
        <p:pic>
          <p:nvPicPr>
            <p:cNvPr id="4301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709"/>
              <a:ext cx="32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0" name="Rectangle 19"/>
            <p:cNvSpPr>
              <a:spLocks noChangeArrowheads="1"/>
            </p:cNvSpPr>
            <p:nvPr/>
          </p:nvSpPr>
          <p:spPr bwMode="auto">
            <a:xfrm>
              <a:off x="4195" y="1162"/>
              <a:ext cx="1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Prise de risques</a:t>
              </a:r>
            </a:p>
          </p:txBody>
        </p:sp>
      </p:grpSp>
      <p:cxnSp>
        <p:nvCxnSpPr>
          <p:cNvPr id="43015" name="AutoShape 20"/>
          <p:cNvCxnSpPr>
            <a:cxnSpLocks noChangeShapeType="1"/>
          </p:cNvCxnSpPr>
          <p:nvPr/>
        </p:nvCxnSpPr>
        <p:spPr bwMode="auto">
          <a:xfrm rot="-5400000">
            <a:off x="1623220" y="1354931"/>
            <a:ext cx="1147762" cy="1546225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AutoShape 21"/>
          <p:cNvCxnSpPr>
            <a:cxnSpLocks noChangeShapeType="1"/>
          </p:cNvCxnSpPr>
          <p:nvPr/>
        </p:nvCxnSpPr>
        <p:spPr bwMode="auto">
          <a:xfrm rot="5400000" flipH="1">
            <a:off x="6229350" y="1423988"/>
            <a:ext cx="1220787" cy="1481138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264" name="AutoShape 24"/>
          <p:cNvCxnSpPr>
            <a:cxnSpLocks noChangeShapeType="1"/>
          </p:cNvCxnSpPr>
          <p:nvPr/>
        </p:nvCxnSpPr>
        <p:spPr bwMode="auto">
          <a:xfrm>
            <a:off x="1943100" y="3116263"/>
            <a:ext cx="1568450" cy="1968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265" name="AutoShape 25"/>
          <p:cNvCxnSpPr>
            <a:cxnSpLocks noChangeShapeType="1"/>
          </p:cNvCxnSpPr>
          <p:nvPr/>
        </p:nvCxnSpPr>
        <p:spPr bwMode="auto">
          <a:xfrm rot="10800000" flipV="1">
            <a:off x="3511550" y="3135313"/>
            <a:ext cx="3811588" cy="19494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8266013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9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2"/>
          <p:cNvGrpSpPr>
            <a:grpSpLocks/>
          </p:cNvGrpSpPr>
          <p:nvPr/>
        </p:nvGrpSpPr>
        <p:grpSpPr bwMode="auto">
          <a:xfrm>
            <a:off x="795338" y="2701925"/>
            <a:ext cx="1257300" cy="1158875"/>
            <a:chOff x="4946" y="1071"/>
            <a:chExt cx="792" cy="730"/>
          </a:xfrm>
        </p:grpSpPr>
        <p:pic>
          <p:nvPicPr>
            <p:cNvPr id="44056" name="Picture 3" descr="Sensibilité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" y="1071"/>
              <a:ext cx="655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7" name="Text Box 4"/>
            <p:cNvSpPr txBox="1">
              <a:spLocks noChangeArrowheads="1"/>
            </p:cNvSpPr>
            <p:nvPr/>
          </p:nvSpPr>
          <p:spPr bwMode="auto">
            <a:xfrm>
              <a:off x="4946" y="1570"/>
              <a:ext cx="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7338" indent="-287338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Sensibilité</a:t>
              </a:r>
            </a:p>
          </p:txBody>
        </p:sp>
      </p:grpSp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2628900" y="549275"/>
            <a:ext cx="3887788" cy="1800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3949700" y="688975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7338" indent="-287338"/>
            <a:r>
              <a:rPr lang="fr-CH" i="1"/>
              <a:t>Créativité</a:t>
            </a:r>
          </a:p>
        </p:txBody>
      </p:sp>
      <p:grpSp>
        <p:nvGrpSpPr>
          <p:cNvPr id="44036" name="Group 7"/>
          <p:cNvGrpSpPr>
            <a:grpSpLocks/>
          </p:cNvGrpSpPr>
          <p:nvPr/>
        </p:nvGrpSpPr>
        <p:grpSpPr bwMode="auto">
          <a:xfrm>
            <a:off x="2871788" y="1193800"/>
            <a:ext cx="1279525" cy="1014413"/>
            <a:chOff x="474" y="936"/>
            <a:chExt cx="806" cy="639"/>
          </a:xfrm>
        </p:grpSpPr>
        <p:pic>
          <p:nvPicPr>
            <p:cNvPr id="4405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936"/>
              <a:ext cx="68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5" name="Rectangle 9"/>
            <p:cNvSpPr>
              <a:spLocks noChangeArrowheads="1"/>
            </p:cNvSpPr>
            <p:nvPr/>
          </p:nvSpPr>
          <p:spPr bwMode="auto">
            <a:xfrm>
              <a:off x="474" y="1344"/>
              <a:ext cx="8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Inspiration</a:t>
              </a:r>
            </a:p>
          </p:txBody>
        </p:sp>
      </p:grpSp>
      <p:grpSp>
        <p:nvGrpSpPr>
          <p:cNvPr id="44037" name="Group 10"/>
          <p:cNvGrpSpPr>
            <a:grpSpLocks/>
          </p:cNvGrpSpPr>
          <p:nvPr/>
        </p:nvGrpSpPr>
        <p:grpSpPr bwMode="auto">
          <a:xfrm>
            <a:off x="4945063" y="1192213"/>
            <a:ext cx="1368425" cy="1014412"/>
            <a:chOff x="1777" y="936"/>
            <a:chExt cx="862" cy="639"/>
          </a:xfrm>
        </p:grpSpPr>
        <p:pic>
          <p:nvPicPr>
            <p:cNvPr id="4405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936"/>
              <a:ext cx="594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3" name="Rectangle 12"/>
            <p:cNvSpPr>
              <a:spLocks noChangeArrowheads="1"/>
            </p:cNvSpPr>
            <p:nvPr/>
          </p:nvSpPr>
          <p:spPr bwMode="auto">
            <a:xfrm>
              <a:off x="1777" y="1344"/>
              <a:ext cx="8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Application</a:t>
              </a:r>
            </a:p>
          </p:txBody>
        </p:sp>
      </p:grpSp>
      <p:grpSp>
        <p:nvGrpSpPr>
          <p:cNvPr id="44038" name="Group 16"/>
          <p:cNvGrpSpPr>
            <a:grpSpLocks/>
          </p:cNvGrpSpPr>
          <p:nvPr/>
        </p:nvGrpSpPr>
        <p:grpSpPr bwMode="auto">
          <a:xfrm>
            <a:off x="6659563" y="2774950"/>
            <a:ext cx="1841500" cy="1085850"/>
            <a:chOff x="4195" y="709"/>
            <a:chExt cx="1160" cy="684"/>
          </a:xfrm>
        </p:grpSpPr>
        <p:pic>
          <p:nvPicPr>
            <p:cNvPr id="44050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709"/>
              <a:ext cx="32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1" name="Rectangle 18"/>
            <p:cNvSpPr>
              <a:spLocks noChangeArrowheads="1"/>
            </p:cNvSpPr>
            <p:nvPr/>
          </p:nvSpPr>
          <p:spPr bwMode="auto">
            <a:xfrm>
              <a:off x="4195" y="1162"/>
              <a:ext cx="1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Prise de risques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033963" y="5083175"/>
            <a:ext cx="1190625" cy="1089025"/>
            <a:chOff x="3243" y="3202"/>
            <a:chExt cx="750" cy="686"/>
          </a:xfrm>
        </p:grpSpPr>
        <p:sp>
          <p:nvSpPr>
            <p:cNvPr id="44048" name="Rectangle 20"/>
            <p:cNvSpPr>
              <a:spLocks noChangeArrowheads="1"/>
            </p:cNvSpPr>
            <p:nvPr/>
          </p:nvSpPr>
          <p:spPr bwMode="auto">
            <a:xfrm>
              <a:off x="3243" y="3657"/>
              <a:ext cx="7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Addiction</a:t>
              </a:r>
            </a:p>
          </p:txBody>
        </p:sp>
        <p:pic>
          <p:nvPicPr>
            <p:cNvPr id="44049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3390" y="3135"/>
              <a:ext cx="455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4040" name="AutoShape 22"/>
          <p:cNvCxnSpPr>
            <a:cxnSpLocks noChangeShapeType="1"/>
          </p:cNvCxnSpPr>
          <p:nvPr/>
        </p:nvCxnSpPr>
        <p:spPr bwMode="auto">
          <a:xfrm rot="-5400000">
            <a:off x="1623220" y="1354931"/>
            <a:ext cx="1147762" cy="1546225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AutoShape 23"/>
          <p:cNvCxnSpPr>
            <a:cxnSpLocks noChangeShapeType="1"/>
          </p:cNvCxnSpPr>
          <p:nvPr/>
        </p:nvCxnSpPr>
        <p:spPr bwMode="auto">
          <a:xfrm rot="5400000" flipH="1">
            <a:off x="6228556" y="1423194"/>
            <a:ext cx="1222375" cy="1481138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042" name="Group 26"/>
          <p:cNvGrpSpPr>
            <a:grpSpLocks/>
          </p:cNvGrpSpPr>
          <p:nvPr/>
        </p:nvGrpSpPr>
        <p:grpSpPr bwMode="auto">
          <a:xfrm>
            <a:off x="2627313" y="5084763"/>
            <a:ext cx="1768475" cy="1087437"/>
            <a:chOff x="476" y="3203"/>
            <a:chExt cx="1114" cy="685"/>
          </a:xfrm>
        </p:grpSpPr>
        <p:pic>
          <p:nvPicPr>
            <p:cNvPr id="44046" name="Picture 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" y="3203"/>
              <a:ext cx="381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7" name="Rectangle 28"/>
            <p:cNvSpPr>
              <a:spLocks noChangeArrowheads="1"/>
            </p:cNvSpPr>
            <p:nvPr/>
          </p:nvSpPr>
          <p:spPr bwMode="auto">
            <a:xfrm>
              <a:off x="476" y="3657"/>
              <a:ext cx="11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Consommation</a:t>
              </a:r>
            </a:p>
          </p:txBody>
        </p:sp>
      </p:grpSp>
      <p:cxnSp>
        <p:nvCxnSpPr>
          <p:cNvPr id="1287197" name="AutoShape 29"/>
          <p:cNvCxnSpPr>
            <a:cxnSpLocks noChangeShapeType="1"/>
          </p:cNvCxnSpPr>
          <p:nvPr/>
        </p:nvCxnSpPr>
        <p:spPr bwMode="auto">
          <a:xfrm>
            <a:off x="3813175" y="5445125"/>
            <a:ext cx="1349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7199" name="AutoShape 31"/>
          <p:cNvCxnSpPr>
            <a:cxnSpLocks noChangeShapeType="1"/>
          </p:cNvCxnSpPr>
          <p:nvPr/>
        </p:nvCxnSpPr>
        <p:spPr bwMode="auto">
          <a:xfrm>
            <a:off x="1943100" y="3116263"/>
            <a:ext cx="2486025" cy="23288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7200" name="AutoShape 32"/>
          <p:cNvCxnSpPr>
            <a:cxnSpLocks noChangeShapeType="1"/>
          </p:cNvCxnSpPr>
          <p:nvPr/>
        </p:nvCxnSpPr>
        <p:spPr bwMode="auto">
          <a:xfrm rot="10800000" flipV="1">
            <a:off x="4429125" y="3135313"/>
            <a:ext cx="2894013" cy="23098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5304852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8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8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580063" y="1341438"/>
            <a:ext cx="1219200" cy="1511300"/>
            <a:chOff x="3833" y="845"/>
            <a:chExt cx="768" cy="952"/>
          </a:xfrm>
        </p:grpSpPr>
        <p:pic>
          <p:nvPicPr>
            <p:cNvPr id="717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845"/>
              <a:ext cx="768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9"/>
            <p:cNvSpPr txBox="1">
              <a:spLocks noChangeArrowheads="1"/>
            </p:cNvSpPr>
            <p:nvPr/>
          </p:nvSpPr>
          <p:spPr bwMode="auto">
            <a:xfrm>
              <a:off x="4005" y="1566"/>
              <a:ext cx="4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Kant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flipH="1">
            <a:off x="5724525" y="2916238"/>
            <a:ext cx="931863" cy="1376362"/>
            <a:chOff x="3750" y="1782"/>
            <a:chExt cx="582" cy="826"/>
          </a:xfrm>
        </p:grpSpPr>
        <p:pic>
          <p:nvPicPr>
            <p:cNvPr id="717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782"/>
              <a:ext cx="582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 Box 11"/>
            <p:cNvSpPr txBox="1">
              <a:spLocks noChangeArrowheads="1"/>
            </p:cNvSpPr>
            <p:nvPr/>
          </p:nvSpPr>
          <p:spPr bwMode="auto">
            <a:xfrm>
              <a:off x="3786" y="2387"/>
              <a:ext cx="5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Sartre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 flipH="1">
            <a:off x="5726113" y="4452938"/>
            <a:ext cx="925512" cy="1430337"/>
            <a:chOff x="3781" y="2805"/>
            <a:chExt cx="583" cy="901"/>
          </a:xfrm>
        </p:grpSpPr>
        <p:pic>
          <p:nvPicPr>
            <p:cNvPr id="7175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" y="2805"/>
              <a:ext cx="525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12"/>
            <p:cNvSpPr txBox="1">
              <a:spLocks noChangeArrowheads="1"/>
            </p:cNvSpPr>
            <p:nvPr/>
          </p:nvSpPr>
          <p:spPr bwMode="auto">
            <a:xfrm>
              <a:off x="3781" y="3475"/>
              <a:ext cx="5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Sinatra</a:t>
              </a:r>
            </a:p>
          </p:txBody>
        </p:sp>
      </p:grpSp>
      <p:sp>
        <p:nvSpPr>
          <p:cNvPr id="1341453" name="Rectangle 13"/>
          <p:cNvSpPr>
            <a:spLocks noChangeArrowheads="1"/>
          </p:cNvSpPr>
          <p:nvPr/>
        </p:nvSpPr>
        <p:spPr bwMode="auto">
          <a:xfrm>
            <a:off x="1722438" y="1806575"/>
            <a:ext cx="2940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H" sz="3200"/>
              <a:t>To be, is to do</a:t>
            </a:r>
          </a:p>
        </p:txBody>
      </p:sp>
      <p:sp>
        <p:nvSpPr>
          <p:cNvPr id="1341454" name="Rectangle 14"/>
          <p:cNvSpPr>
            <a:spLocks noChangeArrowheads="1"/>
          </p:cNvSpPr>
          <p:nvPr/>
        </p:nvSpPr>
        <p:spPr bwMode="auto">
          <a:xfrm>
            <a:off x="1722438" y="3314700"/>
            <a:ext cx="2940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H" sz="3200"/>
              <a:t>To do, is to be</a:t>
            </a:r>
          </a:p>
        </p:txBody>
      </p:sp>
      <p:sp>
        <p:nvSpPr>
          <p:cNvPr id="1341455" name="Rectangle 15"/>
          <p:cNvSpPr>
            <a:spLocks noChangeArrowheads="1"/>
          </p:cNvSpPr>
          <p:nvPr/>
        </p:nvSpPr>
        <p:spPr bwMode="auto">
          <a:xfrm>
            <a:off x="1714500" y="4878388"/>
            <a:ext cx="307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H" sz="3200"/>
              <a:t>Do be do be do</a:t>
            </a:r>
          </a:p>
        </p:txBody>
      </p:sp>
    </p:spTree>
    <p:extLst>
      <p:ext uri="{BB962C8B-B14F-4D97-AF65-F5344CB8AC3E}">
        <p14:creationId xmlns:p14="http://schemas.microsoft.com/office/powerpoint/2010/main" val="294494272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4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53" grpId="0"/>
      <p:bldP spid="1341454" grpId="0"/>
      <p:bldP spid="134145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2"/>
          <p:cNvGrpSpPr>
            <a:grpSpLocks/>
          </p:cNvGrpSpPr>
          <p:nvPr/>
        </p:nvGrpSpPr>
        <p:grpSpPr bwMode="auto">
          <a:xfrm>
            <a:off x="795338" y="2701925"/>
            <a:ext cx="1257300" cy="1158875"/>
            <a:chOff x="4946" y="1071"/>
            <a:chExt cx="792" cy="730"/>
          </a:xfrm>
        </p:grpSpPr>
        <p:pic>
          <p:nvPicPr>
            <p:cNvPr id="45077" name="Picture 3" descr="Sensibilité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" y="1071"/>
              <a:ext cx="655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8" name="Text Box 4"/>
            <p:cNvSpPr txBox="1">
              <a:spLocks noChangeArrowheads="1"/>
            </p:cNvSpPr>
            <p:nvPr/>
          </p:nvSpPr>
          <p:spPr bwMode="auto">
            <a:xfrm>
              <a:off x="4946" y="1570"/>
              <a:ext cx="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7338" indent="-287338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Sensibilité</a:t>
              </a:r>
            </a:p>
          </p:txBody>
        </p:sp>
      </p:grpSp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2628900" y="549275"/>
            <a:ext cx="3887788" cy="1800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3949700" y="688975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7338" indent="-287338"/>
            <a:r>
              <a:rPr lang="fr-CH" i="1"/>
              <a:t>Créativité</a:t>
            </a:r>
          </a:p>
        </p:txBody>
      </p:sp>
      <p:grpSp>
        <p:nvGrpSpPr>
          <p:cNvPr id="45060" name="Group 7"/>
          <p:cNvGrpSpPr>
            <a:grpSpLocks/>
          </p:cNvGrpSpPr>
          <p:nvPr/>
        </p:nvGrpSpPr>
        <p:grpSpPr bwMode="auto">
          <a:xfrm>
            <a:off x="2871788" y="1193800"/>
            <a:ext cx="1279525" cy="1014413"/>
            <a:chOff x="474" y="936"/>
            <a:chExt cx="806" cy="639"/>
          </a:xfrm>
        </p:grpSpPr>
        <p:pic>
          <p:nvPicPr>
            <p:cNvPr id="4507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936"/>
              <a:ext cx="68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6" name="Rectangle 9"/>
            <p:cNvSpPr>
              <a:spLocks noChangeArrowheads="1"/>
            </p:cNvSpPr>
            <p:nvPr/>
          </p:nvSpPr>
          <p:spPr bwMode="auto">
            <a:xfrm>
              <a:off x="474" y="1344"/>
              <a:ext cx="8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Inspiration</a:t>
              </a:r>
            </a:p>
          </p:txBody>
        </p:sp>
      </p:grpSp>
      <p:grpSp>
        <p:nvGrpSpPr>
          <p:cNvPr id="45061" name="Group 10"/>
          <p:cNvGrpSpPr>
            <a:grpSpLocks/>
          </p:cNvGrpSpPr>
          <p:nvPr/>
        </p:nvGrpSpPr>
        <p:grpSpPr bwMode="auto">
          <a:xfrm>
            <a:off x="4945063" y="1192213"/>
            <a:ext cx="1368425" cy="1014412"/>
            <a:chOff x="1777" y="936"/>
            <a:chExt cx="862" cy="639"/>
          </a:xfrm>
        </p:grpSpPr>
        <p:pic>
          <p:nvPicPr>
            <p:cNvPr id="4507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936"/>
              <a:ext cx="594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4" name="Rectangle 12"/>
            <p:cNvSpPr>
              <a:spLocks noChangeArrowheads="1"/>
            </p:cNvSpPr>
            <p:nvPr/>
          </p:nvSpPr>
          <p:spPr bwMode="auto">
            <a:xfrm>
              <a:off x="1777" y="1344"/>
              <a:ext cx="8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Application</a:t>
              </a:r>
            </a:p>
          </p:txBody>
        </p:sp>
      </p:grpSp>
      <p:grpSp>
        <p:nvGrpSpPr>
          <p:cNvPr id="45062" name="Group 13"/>
          <p:cNvGrpSpPr>
            <a:grpSpLocks/>
          </p:cNvGrpSpPr>
          <p:nvPr/>
        </p:nvGrpSpPr>
        <p:grpSpPr bwMode="auto">
          <a:xfrm>
            <a:off x="6659563" y="2774950"/>
            <a:ext cx="1841500" cy="1085850"/>
            <a:chOff x="4195" y="709"/>
            <a:chExt cx="1160" cy="684"/>
          </a:xfrm>
        </p:grpSpPr>
        <p:pic>
          <p:nvPicPr>
            <p:cNvPr id="45071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709"/>
              <a:ext cx="32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2" name="Rectangle 15"/>
            <p:cNvSpPr>
              <a:spLocks noChangeArrowheads="1"/>
            </p:cNvSpPr>
            <p:nvPr/>
          </p:nvSpPr>
          <p:spPr bwMode="auto">
            <a:xfrm>
              <a:off x="4195" y="1162"/>
              <a:ext cx="1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Prise de risques</a:t>
              </a:r>
            </a:p>
          </p:txBody>
        </p:sp>
      </p:grpSp>
      <p:grpSp>
        <p:nvGrpSpPr>
          <p:cNvPr id="45063" name="Group 16"/>
          <p:cNvGrpSpPr>
            <a:grpSpLocks/>
          </p:cNvGrpSpPr>
          <p:nvPr/>
        </p:nvGrpSpPr>
        <p:grpSpPr bwMode="auto">
          <a:xfrm>
            <a:off x="5033963" y="5083175"/>
            <a:ext cx="1190625" cy="1089025"/>
            <a:chOff x="3243" y="3202"/>
            <a:chExt cx="750" cy="686"/>
          </a:xfrm>
        </p:grpSpPr>
        <p:sp>
          <p:nvSpPr>
            <p:cNvPr id="45069" name="Rectangle 17"/>
            <p:cNvSpPr>
              <a:spLocks noChangeArrowheads="1"/>
            </p:cNvSpPr>
            <p:nvPr/>
          </p:nvSpPr>
          <p:spPr bwMode="auto">
            <a:xfrm>
              <a:off x="3243" y="3657"/>
              <a:ext cx="7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7338" indent="-287338"/>
              <a:r>
                <a:rPr lang="fr-CH"/>
                <a:t>Addiction</a:t>
              </a:r>
            </a:p>
          </p:txBody>
        </p:sp>
        <p:pic>
          <p:nvPicPr>
            <p:cNvPr id="45070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3390" y="3135"/>
              <a:ext cx="455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5064" name="AutoShape 19"/>
          <p:cNvCxnSpPr>
            <a:cxnSpLocks noChangeShapeType="1"/>
          </p:cNvCxnSpPr>
          <p:nvPr/>
        </p:nvCxnSpPr>
        <p:spPr bwMode="auto">
          <a:xfrm rot="-5400000">
            <a:off x="1623220" y="1354931"/>
            <a:ext cx="1147762" cy="1546225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5" name="AutoShape 20"/>
          <p:cNvCxnSpPr>
            <a:cxnSpLocks noChangeShapeType="1"/>
          </p:cNvCxnSpPr>
          <p:nvPr/>
        </p:nvCxnSpPr>
        <p:spPr bwMode="auto">
          <a:xfrm rot="5400000" flipH="1">
            <a:off x="6228556" y="1423194"/>
            <a:ext cx="1222375" cy="1481138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9243" name="AutoShape 27"/>
          <p:cNvCxnSpPr>
            <a:cxnSpLocks noChangeShapeType="1"/>
            <a:endCxn id="45078" idx="2"/>
          </p:cNvCxnSpPr>
          <p:nvPr/>
        </p:nvCxnSpPr>
        <p:spPr bwMode="auto">
          <a:xfrm rot="10800000">
            <a:off x="1423988" y="3860800"/>
            <a:ext cx="3738562" cy="15843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9245" name="AutoShape 29"/>
          <p:cNvCxnSpPr>
            <a:cxnSpLocks noChangeShapeType="1"/>
            <a:endCxn id="45072" idx="2"/>
          </p:cNvCxnSpPr>
          <p:nvPr/>
        </p:nvCxnSpPr>
        <p:spPr bwMode="auto">
          <a:xfrm flipV="1">
            <a:off x="6099175" y="3860800"/>
            <a:ext cx="1481138" cy="15843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9247" name="AutoShape 31"/>
          <p:cNvCxnSpPr>
            <a:cxnSpLocks noChangeShapeType="1"/>
            <a:stCxn id="45074" idx="2"/>
          </p:cNvCxnSpPr>
          <p:nvPr/>
        </p:nvCxnSpPr>
        <p:spPr bwMode="auto">
          <a:xfrm>
            <a:off x="5629275" y="2206625"/>
            <a:ext cx="1588" cy="2878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9533537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8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1468249" y="2081399"/>
            <a:ext cx="6674599" cy="332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4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Trouble léger </a:t>
            </a:r>
            <a:r>
              <a:rPr lang="fr-CH" sz="2400" dirty="0">
                <a:latin typeface="Univers" charset="0"/>
                <a:sym typeface="Wingdings 3" charset="0"/>
              </a:rPr>
              <a:t></a:t>
            </a:r>
            <a:r>
              <a:rPr lang="fr-CH" sz="2400" dirty="0">
                <a:latin typeface="Univers" charset="0"/>
              </a:rPr>
              <a:t> force motrice créativité</a:t>
            </a:r>
          </a:p>
          <a:p>
            <a:pPr marL="287338" indent="-287338" eaLnBrk="1" hangingPunct="1">
              <a:lnSpc>
                <a:spcPct val="14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« High achievers » sans trouble mental </a:t>
            </a:r>
            <a:r>
              <a:rPr lang="fr-CH" sz="2400" dirty="0">
                <a:latin typeface="Univers" charset="0"/>
                <a:sym typeface="Wingdings 3" charset="0"/>
              </a:rPr>
              <a:t> </a:t>
            </a:r>
            <a:r>
              <a:rPr lang="fr-CH" sz="2400" dirty="0">
                <a:latin typeface="Univers" charset="0"/>
              </a:rPr>
              <a:t>capacité de créer propre malaise psychologique</a:t>
            </a:r>
          </a:p>
          <a:p>
            <a:pPr marL="287338" indent="-287338" eaLnBrk="1" hangingPunct="1">
              <a:lnSpc>
                <a:spcPct val="14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Conduites addictives : moyen pour induire malaise psychologique 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Créativité et malaise </a:t>
            </a:r>
            <a:r>
              <a:rPr lang="fr-CH" dirty="0" smtClean="0"/>
              <a:t>psychologique</a:t>
            </a:r>
            <a:endParaRPr lang="fr-CH" dirty="0"/>
          </a:p>
        </p:txBody>
      </p:sp>
      <p:sp>
        <p:nvSpPr>
          <p:cNvPr id="8" name="ZoneTexte 4"/>
          <p:cNvSpPr txBox="1"/>
          <p:nvPr/>
        </p:nvSpPr>
        <p:spPr>
          <a:xfrm>
            <a:off x="827584" y="6488668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Ludwig, 1995</a:t>
            </a:r>
          </a:p>
        </p:txBody>
      </p:sp>
    </p:spTree>
    <p:extLst>
      <p:ext uri="{BB962C8B-B14F-4D97-AF65-F5344CB8AC3E}">
        <p14:creationId xmlns:p14="http://schemas.microsoft.com/office/powerpoint/2010/main" val="412941596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50" grpId="0" build="p" bldLvl="5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1141" name="Picture 5"/>
          <p:cNvPicPr>
            <a:picLocks noChangeAspect="1" noChangeArrowheads="1"/>
          </p:cNvPicPr>
          <p:nvPr/>
        </p:nvPicPr>
        <p:blipFill>
          <a:blip r:embed="rId2">
            <a:lum brigh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989138"/>
            <a:ext cx="9001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2" name="Text Box 6"/>
          <p:cNvSpPr txBox="1">
            <a:spLocks noChangeArrowheads="1"/>
          </p:cNvSpPr>
          <p:nvPr/>
        </p:nvSpPr>
        <p:spPr bwMode="auto">
          <a:xfrm>
            <a:off x="2247900" y="2276475"/>
            <a:ext cx="2252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1800">
                <a:solidFill>
                  <a:srgbClr val="BFBFBF"/>
                </a:solidFill>
              </a:rPr>
              <a:t>Créativité ?</a:t>
            </a:r>
          </a:p>
          <a:p>
            <a:pPr algn="l" eaLnBrk="1" hangingPunct="1"/>
            <a:r>
              <a:rPr lang="fr-CH" sz="1800">
                <a:solidFill>
                  <a:srgbClr val="BFBFBF"/>
                </a:solidFill>
              </a:rPr>
              <a:t>Personne créative 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5650" y="4589463"/>
            <a:ext cx="3373438" cy="1071562"/>
            <a:chOff x="476" y="2891"/>
            <a:chExt cx="2125" cy="675"/>
          </a:xfrm>
        </p:grpSpPr>
        <p:pic>
          <p:nvPicPr>
            <p:cNvPr id="4711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891"/>
              <a:ext cx="861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8" name="Text Box 9"/>
            <p:cNvSpPr txBox="1">
              <a:spLocks noChangeArrowheads="1"/>
            </p:cNvSpPr>
            <p:nvPr/>
          </p:nvSpPr>
          <p:spPr bwMode="auto">
            <a:xfrm>
              <a:off x="1474" y="3026"/>
              <a:ext cx="11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fr-CH" sz="1800"/>
                <a:t>Fonctions de l’art ?</a:t>
              </a:r>
            </a:p>
          </p:txBody>
        </p:sp>
      </p:grpSp>
      <p:pic>
        <p:nvPicPr>
          <p:cNvPr id="137114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644900"/>
            <a:ext cx="12604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1147" name="AutoShape 11"/>
          <p:cNvCxnSpPr>
            <a:cxnSpLocks noChangeShapeType="1"/>
            <a:endCxn id="1371142" idx="3"/>
          </p:cNvCxnSpPr>
          <p:nvPr/>
        </p:nvCxnSpPr>
        <p:spPr bwMode="auto">
          <a:xfrm rot="5400000" flipH="1">
            <a:off x="5443538" y="1654175"/>
            <a:ext cx="1047750" cy="2933700"/>
          </a:xfrm>
          <a:prstGeom prst="curvedConnector2">
            <a:avLst/>
          </a:prstGeom>
          <a:noFill/>
          <a:ln w="9525">
            <a:solidFill>
              <a:srgbClr val="A6A6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1148" name="AutoShape 12"/>
          <p:cNvCxnSpPr>
            <a:cxnSpLocks noChangeShapeType="1"/>
            <a:stCxn id="1371142" idx="2"/>
          </p:cNvCxnSpPr>
          <p:nvPr/>
        </p:nvCxnSpPr>
        <p:spPr bwMode="auto">
          <a:xfrm rot="16200000" flipH="1">
            <a:off x="4544218" y="1748632"/>
            <a:ext cx="1090613" cy="3429000"/>
          </a:xfrm>
          <a:prstGeom prst="curvedConnector2">
            <a:avLst/>
          </a:prstGeom>
          <a:noFill/>
          <a:ln w="9525">
            <a:solidFill>
              <a:srgbClr val="A6A6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1149" name="Text Box 13"/>
          <p:cNvSpPr txBox="1">
            <a:spLocks noChangeArrowheads="1"/>
          </p:cNvSpPr>
          <p:nvPr/>
        </p:nvSpPr>
        <p:spPr bwMode="auto">
          <a:xfrm>
            <a:off x="5307013" y="2919413"/>
            <a:ext cx="4414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600">
                <a:solidFill>
                  <a:srgbClr val="BFBFBF"/>
                </a:solidFill>
              </a:rPr>
              <a:t>?</a:t>
            </a:r>
          </a:p>
        </p:txBody>
      </p:sp>
      <p:cxnSp>
        <p:nvCxnSpPr>
          <p:cNvPr id="1371150" name="AutoShape 14"/>
          <p:cNvCxnSpPr>
            <a:cxnSpLocks noChangeShapeType="1"/>
            <a:endCxn id="47118" idx="3"/>
          </p:cNvCxnSpPr>
          <p:nvPr/>
        </p:nvCxnSpPr>
        <p:spPr bwMode="auto">
          <a:xfrm rot="5400000">
            <a:off x="5405438" y="3095625"/>
            <a:ext cx="752475" cy="33051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1151" name="Text Box 15"/>
          <p:cNvSpPr txBox="1">
            <a:spLocks noChangeArrowheads="1"/>
          </p:cNvSpPr>
          <p:nvPr/>
        </p:nvSpPr>
        <p:spPr bwMode="auto">
          <a:xfrm>
            <a:off x="5508625" y="4948238"/>
            <a:ext cx="42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600"/>
              <a:t>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/>
              <a:t>Les grandes </a:t>
            </a:r>
            <a:r>
              <a:rPr lang="fr-CH" sz="4400" dirty="0" smtClean="0"/>
              <a:t>questions</a:t>
            </a:r>
            <a:endParaRPr lang="fr-CH" sz="4400" dirty="0"/>
          </a:p>
        </p:txBody>
      </p:sp>
    </p:spTree>
    <p:extLst>
      <p:ext uri="{BB962C8B-B14F-4D97-AF65-F5344CB8AC3E}">
        <p14:creationId xmlns:p14="http://schemas.microsoft.com/office/powerpoint/2010/main" val="72791041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2" grpId="0"/>
      <p:bldP spid="1371149" grpId="0"/>
      <p:bldP spid="13711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900113" y="692150"/>
            <a:ext cx="1076325" cy="1649413"/>
            <a:chOff x="567" y="436"/>
            <a:chExt cx="678" cy="103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436"/>
              <a:ext cx="56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67" y="1071"/>
              <a:ext cx="6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 dirty="0"/>
                <a:t>Contrôle</a:t>
              </a:r>
            </a:p>
            <a:p>
              <a:pPr eaLnBrk="1" hangingPunct="1"/>
              <a:r>
                <a:rPr lang="fr-CH" sz="1800" dirty="0"/>
                <a:t>magique</a:t>
              </a:r>
            </a:p>
          </p:txBody>
        </p:sp>
      </p:grpSp>
      <p:cxnSp>
        <p:nvCxnSpPr>
          <p:cNvPr id="12" name="AutoShape 6"/>
          <p:cNvCxnSpPr>
            <a:cxnSpLocks noChangeShapeType="1"/>
            <a:endCxn id="11" idx="2"/>
          </p:cNvCxnSpPr>
          <p:nvPr/>
        </p:nvCxnSpPr>
        <p:spPr bwMode="auto">
          <a:xfrm rot="5400000" flipH="1">
            <a:off x="2212975" y="1566863"/>
            <a:ext cx="939800" cy="24892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C47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2"/>
          <p:cNvSpPr txBox="1">
            <a:spLocks noChangeArrowheads="1"/>
          </p:cNvSpPr>
          <p:nvPr/>
        </p:nvSpPr>
        <p:spPr bwMode="auto">
          <a:xfrm>
            <a:off x="3660775" y="3141663"/>
            <a:ext cx="1822450" cy="954087"/>
          </a:xfrm>
          <a:prstGeom prst="ellipse">
            <a:avLst/>
          </a:prstGeom>
          <a:solidFill>
            <a:srgbClr val="47439B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9pPr>
          </a:lstStyle>
          <a:p>
            <a:pPr algn="ctr" eaLnBrk="1" hangingPunct="1"/>
            <a:r>
              <a:rPr lang="fr-CH" sz="2000" smtClean="0">
                <a:latin typeface="Univers" charset="0"/>
              </a:rPr>
              <a:t>Fonctions de l’art</a:t>
            </a:r>
            <a:endParaRPr lang="fr-CH" sz="2000"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3998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476672"/>
            <a:ext cx="7435155" cy="144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3600" dirty="0"/>
              <a:t>Contrôle magique environnement</a:t>
            </a:r>
          </a:p>
        </p:txBody>
      </p:sp>
      <p:sp>
        <p:nvSpPr>
          <p:cNvPr id="49154" name="Line 4"/>
          <p:cNvSpPr>
            <a:spLocks noChangeShapeType="1"/>
          </p:cNvSpPr>
          <p:nvPr/>
        </p:nvSpPr>
        <p:spPr bwMode="auto">
          <a:xfrm>
            <a:off x="457200" y="1828800"/>
            <a:ext cx="3048000" cy="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endParaRPr lang="fr-CH" sz="4400" b="1" spc="200">
              <a:solidFill>
                <a:srgbClr val="468BB5"/>
              </a:solidFill>
              <a:latin typeface="Arial Narrow" pitchFamily="34" charset="0"/>
              <a:cs typeface="+mj-cs"/>
            </a:endParaRPr>
          </a:p>
        </p:txBody>
      </p:sp>
      <p:sp>
        <p:nvSpPr>
          <p:cNvPr id="1113113" name="Rectangle 25"/>
          <p:cNvSpPr>
            <a:spLocks noChangeArrowheads="1"/>
          </p:cNvSpPr>
          <p:nvPr/>
        </p:nvSpPr>
        <p:spPr bwMode="auto">
          <a:xfrm>
            <a:off x="1042988" y="1989138"/>
            <a:ext cx="3202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H" b="1" i="1" dirty="0">
                <a:solidFill>
                  <a:srgbClr val="3B5491"/>
                </a:solidFill>
              </a:rPr>
              <a:t>Magie capture d’une image</a:t>
            </a:r>
          </a:p>
        </p:txBody>
      </p:sp>
      <p:sp>
        <p:nvSpPr>
          <p:cNvPr id="1113117" name="Text Box 29"/>
          <p:cNvSpPr txBox="1">
            <a:spLocks noChangeArrowheads="1"/>
          </p:cNvSpPr>
          <p:nvPr/>
        </p:nvSpPr>
        <p:spPr bwMode="auto">
          <a:xfrm>
            <a:off x="4572000" y="1989138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 b="1" i="1">
                <a:solidFill>
                  <a:srgbClr val="3B5491"/>
                </a:solidFill>
              </a:rPr>
              <a:t>Magie des performances ‘artistiques’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998538" y="2781300"/>
            <a:ext cx="3235325" cy="935038"/>
            <a:chOff x="629" y="1752"/>
            <a:chExt cx="2038" cy="589"/>
          </a:xfrm>
        </p:grpSpPr>
        <p:pic>
          <p:nvPicPr>
            <p:cNvPr id="49171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" y="1752"/>
              <a:ext cx="525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2" name="Rectangle 30"/>
            <p:cNvSpPr>
              <a:spLocks noChangeArrowheads="1"/>
            </p:cNvSpPr>
            <p:nvPr/>
          </p:nvSpPr>
          <p:spPr bwMode="auto">
            <a:xfrm>
              <a:off x="1156" y="1864"/>
              <a:ext cx="151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fr-CH" sz="1600"/>
                <a:t>Dessins cavernes (proies du chasseur)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187450" y="4149725"/>
            <a:ext cx="2592388" cy="935038"/>
            <a:chOff x="748" y="2614"/>
            <a:chExt cx="1633" cy="589"/>
          </a:xfrm>
        </p:grpSpPr>
        <p:pic>
          <p:nvPicPr>
            <p:cNvPr id="49169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614"/>
              <a:ext cx="407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0" name="Rectangle 33"/>
            <p:cNvSpPr>
              <a:spLocks noChangeArrowheads="1"/>
            </p:cNvSpPr>
            <p:nvPr/>
          </p:nvSpPr>
          <p:spPr bwMode="auto">
            <a:xfrm>
              <a:off x="1156" y="2725"/>
              <a:ext cx="122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fr-CH" sz="1600"/>
                <a:t>Représentations Voodoo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643438" y="2886075"/>
            <a:ext cx="3443287" cy="830263"/>
            <a:chOff x="2925" y="1682"/>
            <a:chExt cx="2169" cy="523"/>
          </a:xfrm>
        </p:grpSpPr>
        <p:pic>
          <p:nvPicPr>
            <p:cNvPr id="49167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682"/>
              <a:ext cx="72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8" name="Text Box 34"/>
            <p:cNvSpPr txBox="1">
              <a:spLocks noChangeArrowheads="1"/>
            </p:cNvSpPr>
            <p:nvPr/>
          </p:nvSpPr>
          <p:spPr bwMode="auto">
            <a:xfrm>
              <a:off x="3742" y="1760"/>
              <a:ext cx="135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fr-CH" sz="1600"/>
                <a:t>Dance de la pluie (influencer nature)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837113" y="3890963"/>
            <a:ext cx="3313112" cy="935037"/>
            <a:chOff x="3047" y="2382"/>
            <a:chExt cx="2087" cy="589"/>
          </a:xfrm>
        </p:grpSpPr>
        <p:pic>
          <p:nvPicPr>
            <p:cNvPr id="49165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" y="2382"/>
              <a:ext cx="740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6" name="Text Box 35"/>
            <p:cNvSpPr txBox="1">
              <a:spLocks noChangeArrowheads="1"/>
            </p:cNvSpPr>
            <p:nvPr/>
          </p:nvSpPr>
          <p:spPr bwMode="auto">
            <a:xfrm>
              <a:off x="3742" y="2493"/>
              <a:ext cx="13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fr-CH" sz="1600"/>
                <a:t>Dance de guerre (influencer humains)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5076825" y="5002213"/>
            <a:ext cx="2378075" cy="765175"/>
            <a:chOff x="3198" y="3151"/>
            <a:chExt cx="1498" cy="482"/>
          </a:xfrm>
        </p:grpSpPr>
        <p:pic>
          <p:nvPicPr>
            <p:cNvPr id="49163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3151"/>
              <a:ext cx="498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4" name="Text Box 37"/>
            <p:cNvSpPr txBox="1">
              <a:spLocks noChangeArrowheads="1"/>
            </p:cNvSpPr>
            <p:nvPr/>
          </p:nvSpPr>
          <p:spPr bwMode="auto">
            <a:xfrm>
              <a:off x="3742" y="3208"/>
              <a:ext cx="95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fr-CH" sz="1600"/>
                <a:t>Cérémonies religieuses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64581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090" grpId="0"/>
      <p:bldP spid="1113113" grpId="0"/>
      <p:bldP spid="11131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5" name="Rectangle 3"/>
          <p:cNvSpPr>
            <a:spLocks noGrp="1" noChangeArrowheads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>
                <a:latin typeface="Univers" charset="0"/>
              </a:rPr>
              <a:t>Immortalité</a:t>
            </a:r>
          </a:p>
          <a:p>
            <a:pPr marL="661988" lvl="1" indent="-184150" eaLnBrk="1" hangingPunct="1">
              <a:lnSpc>
                <a:spcPct val="17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>
                <a:latin typeface="Univers" charset="0"/>
              </a:rPr>
              <a:t>S’emparer du passé</a:t>
            </a:r>
          </a:p>
        </p:txBody>
      </p:sp>
      <p:sp>
        <p:nvSpPr>
          <p:cNvPr id="11141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838453"/>
            <a:ext cx="6715125" cy="646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3600"/>
              <a:t>Contrôle magique du temps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31888" y="3502025"/>
            <a:ext cx="3481387" cy="1079500"/>
            <a:chOff x="713" y="2206"/>
            <a:chExt cx="2193" cy="680"/>
          </a:xfrm>
        </p:grpSpPr>
        <p:pic>
          <p:nvPicPr>
            <p:cNvPr id="50185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" y="2206"/>
              <a:ext cx="56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6" name="Rectangle 14"/>
            <p:cNvSpPr>
              <a:spLocks noChangeArrowheads="1"/>
            </p:cNvSpPr>
            <p:nvPr/>
          </p:nvSpPr>
          <p:spPr bwMode="auto">
            <a:xfrm>
              <a:off x="1338" y="2384"/>
              <a:ext cx="15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CH"/>
                <a:t>passé communautaire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71550" y="4899025"/>
            <a:ext cx="5060950" cy="690563"/>
            <a:chOff x="612" y="3086"/>
            <a:chExt cx="3188" cy="435"/>
          </a:xfrm>
        </p:grpSpPr>
        <p:pic>
          <p:nvPicPr>
            <p:cNvPr id="5018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3086"/>
              <a:ext cx="59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4" name="Rectangle 16"/>
            <p:cNvSpPr>
              <a:spLocks noChangeArrowheads="1"/>
            </p:cNvSpPr>
            <p:nvPr/>
          </p:nvSpPr>
          <p:spPr bwMode="auto">
            <a:xfrm>
              <a:off x="1338" y="3188"/>
              <a:ext cx="2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CH"/>
                <a:t>passé individuel (portrait, mémoire)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33683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5" grpId="0" build="p"/>
      <p:bldP spid="11141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900113" y="692150"/>
            <a:ext cx="1076325" cy="1649413"/>
            <a:chOff x="567" y="436"/>
            <a:chExt cx="678" cy="1039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436"/>
              <a:ext cx="56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67" y="1071"/>
              <a:ext cx="6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Contrôle</a:t>
              </a:r>
            </a:p>
            <a:p>
              <a:pPr eaLnBrk="1" hangingPunct="1"/>
              <a:r>
                <a:rPr lang="fr-CH" sz="1800"/>
                <a:t>magique</a:t>
              </a:r>
            </a:p>
          </p:txBody>
        </p:sp>
      </p:grpSp>
      <p:cxnSp>
        <p:nvCxnSpPr>
          <p:cNvPr id="17" name="AutoShape 6"/>
          <p:cNvCxnSpPr>
            <a:cxnSpLocks noChangeShapeType="1"/>
            <a:endCxn id="16" idx="2"/>
          </p:cNvCxnSpPr>
          <p:nvPr/>
        </p:nvCxnSpPr>
        <p:spPr bwMode="auto">
          <a:xfrm rot="16200000" flipV="1">
            <a:off x="2178344" y="1601496"/>
            <a:ext cx="1009257" cy="248939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C47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2916238" y="404813"/>
            <a:ext cx="1397000" cy="1504950"/>
            <a:chOff x="1837" y="255"/>
            <a:chExt cx="880" cy="948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" y="255"/>
              <a:ext cx="749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837" y="799"/>
              <a:ext cx="8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Service religieux</a:t>
              </a:r>
            </a:p>
          </p:txBody>
        </p:sp>
      </p:grpSp>
      <p:cxnSp>
        <p:nvCxnSpPr>
          <p:cNvPr id="21" name="AutoShape 9"/>
          <p:cNvCxnSpPr>
            <a:cxnSpLocks noChangeShapeType="1"/>
            <a:endCxn id="20" idx="2"/>
          </p:cNvCxnSpPr>
          <p:nvPr/>
        </p:nvCxnSpPr>
        <p:spPr bwMode="auto">
          <a:xfrm rot="16200000" flipV="1">
            <a:off x="3477419" y="2047082"/>
            <a:ext cx="1231900" cy="9572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A414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2"/>
          <p:cNvSpPr txBox="1">
            <a:spLocks noChangeArrowheads="1"/>
          </p:cNvSpPr>
          <p:nvPr/>
        </p:nvSpPr>
        <p:spPr bwMode="auto">
          <a:xfrm>
            <a:off x="3660775" y="3141663"/>
            <a:ext cx="1822450" cy="954087"/>
          </a:xfrm>
          <a:prstGeom prst="ellipse">
            <a:avLst/>
          </a:prstGeom>
          <a:solidFill>
            <a:srgbClr val="47439B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9pPr>
          </a:lstStyle>
          <a:p>
            <a:pPr algn="ctr" eaLnBrk="1" hangingPunct="1"/>
            <a:r>
              <a:rPr lang="fr-CH" sz="2000" smtClean="0">
                <a:latin typeface="Univers" charset="0"/>
              </a:rPr>
              <a:t>Fonctions de l’art</a:t>
            </a:r>
            <a:endParaRPr lang="fr-CH" sz="2000"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7499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838453"/>
            <a:ext cx="6715125" cy="646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/>
              <a:t>Service religieux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0" y="4797425"/>
            <a:ext cx="59039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31800" indent="-2159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C72C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47700" indent="-2159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C72C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863600" indent="-2159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C72C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079500" indent="-2159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C72C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>
              <a:lnSpc>
                <a:spcPct val="120000"/>
              </a:lnSpc>
              <a:buClr>
                <a:srgbClr val="C5880F"/>
              </a:buClr>
              <a:buSzPct val="70000"/>
              <a:buFont typeface="Wingdings" charset="0"/>
              <a:buNone/>
            </a:pPr>
            <a:r>
              <a:rPr lang="fr-FR" sz="2000" smtClean="0">
                <a:latin typeface="Univers" charset="0"/>
              </a:rPr>
              <a:t>Evangélisation</a:t>
            </a:r>
          </a:p>
          <a:p>
            <a:pPr marL="661988" lvl="1" indent="-184150">
              <a:lnSpc>
                <a:spcPct val="12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FR" sz="1800" smtClean="0">
                <a:latin typeface="Univers" charset="0"/>
              </a:rPr>
              <a:t>Vitraux cathédrales</a:t>
            </a:r>
          </a:p>
          <a:p>
            <a:pPr marL="661988" lvl="1" indent="-184150">
              <a:lnSpc>
                <a:spcPct val="12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FR" sz="1800" smtClean="0">
                <a:latin typeface="Univers" charset="0"/>
              </a:rPr>
              <a:t>Pièces morales</a:t>
            </a:r>
            <a:endParaRPr lang="fr-FR" sz="1800">
              <a:latin typeface="Univers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3357563"/>
            <a:ext cx="102235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854575"/>
            <a:ext cx="647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5541963"/>
            <a:ext cx="8636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286000" y="1916113"/>
            <a:ext cx="4572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7338" indent="-287338" algn="l">
              <a:lnSpc>
                <a:spcPct val="120000"/>
              </a:lnSpc>
              <a:buClr>
                <a:srgbClr val="C5880F"/>
              </a:buClr>
              <a:buSzPct val="70000"/>
              <a:buFont typeface="Wingdings" charset="0"/>
              <a:buNone/>
            </a:pPr>
            <a:r>
              <a:rPr lang="fr-FR" sz="2000"/>
              <a:t>Apaisement</a:t>
            </a:r>
          </a:p>
          <a:p>
            <a:pPr marL="661988" lvl="1" indent="-184150" algn="l">
              <a:lnSpc>
                <a:spcPct val="12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FR"/>
              <a:t>Offrandes aux dieux</a:t>
            </a:r>
          </a:p>
          <a:p>
            <a:pPr marL="661988" lvl="1" indent="-184150" algn="l">
              <a:lnSpc>
                <a:spcPct val="12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FR"/>
              <a:t>Sacrifices</a:t>
            </a:r>
            <a:endParaRPr lang="fr-CH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286000" y="3502025"/>
            <a:ext cx="457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7338" indent="-287338" algn="l">
              <a:lnSpc>
                <a:spcPct val="120000"/>
              </a:lnSpc>
              <a:buClr>
                <a:srgbClr val="C5880F"/>
              </a:buClr>
              <a:buSzPct val="70000"/>
              <a:buFont typeface="Wingdings" charset="0"/>
              <a:buNone/>
            </a:pPr>
            <a:r>
              <a:rPr lang="fr-CH" sz="2000"/>
              <a:t>Expression révérence et appréciation</a:t>
            </a:r>
          </a:p>
          <a:p>
            <a:pPr marL="661988" lvl="1" indent="-184150" algn="l">
              <a:lnSpc>
                <a:spcPct val="12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/>
              <a:t>Grandes cathédrales etc</a:t>
            </a: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133600"/>
            <a:ext cx="10080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1884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2" grpId="0"/>
      <p:bldP spid="13" grpId="0" build="p" bldLvl="5"/>
      <p:bldP spid="17" grpId="0" build="p" bldLvl="2"/>
      <p:bldP spid="18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900113" y="692150"/>
            <a:ext cx="1076325" cy="1649413"/>
            <a:chOff x="567" y="436"/>
            <a:chExt cx="678" cy="103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436"/>
              <a:ext cx="56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567" y="1071"/>
              <a:ext cx="6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Contrôle</a:t>
              </a:r>
            </a:p>
            <a:p>
              <a:pPr eaLnBrk="1" hangingPunct="1"/>
              <a:r>
                <a:rPr lang="fr-CH" sz="1800"/>
                <a:t>magique</a:t>
              </a:r>
            </a:p>
          </p:txBody>
        </p:sp>
      </p:grpSp>
      <p:cxnSp>
        <p:nvCxnSpPr>
          <p:cNvPr id="19" name="AutoShape 6"/>
          <p:cNvCxnSpPr>
            <a:cxnSpLocks noChangeShapeType="1"/>
            <a:endCxn id="18" idx="2"/>
          </p:cNvCxnSpPr>
          <p:nvPr/>
        </p:nvCxnSpPr>
        <p:spPr bwMode="auto">
          <a:xfrm rot="5400000" flipH="1">
            <a:off x="2212975" y="1566863"/>
            <a:ext cx="939800" cy="24892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C47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04813"/>
            <a:ext cx="11890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916238" y="12684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religieux</a:t>
            </a:r>
          </a:p>
        </p:txBody>
      </p:sp>
      <p:cxnSp>
        <p:nvCxnSpPr>
          <p:cNvPr id="22" name="AutoShape 9"/>
          <p:cNvCxnSpPr>
            <a:cxnSpLocks noChangeShapeType="1"/>
            <a:endCxn id="21" idx="2"/>
          </p:cNvCxnSpPr>
          <p:nvPr/>
        </p:nvCxnSpPr>
        <p:spPr bwMode="auto">
          <a:xfrm rot="5400000" flipH="1">
            <a:off x="3477419" y="2047082"/>
            <a:ext cx="1231900" cy="9572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A414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4859338" y="476250"/>
            <a:ext cx="1404937" cy="1433513"/>
            <a:chOff x="3061" y="300"/>
            <a:chExt cx="885" cy="903"/>
          </a:xfrm>
        </p:grpSpPr>
        <p:pic>
          <p:nvPicPr>
            <p:cNvPr id="24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" y="300"/>
              <a:ext cx="683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3061" y="799"/>
              <a:ext cx="88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Service d’état</a:t>
              </a:r>
            </a:p>
          </p:txBody>
        </p:sp>
      </p:grpSp>
      <p:cxnSp>
        <p:nvCxnSpPr>
          <p:cNvPr id="26" name="AutoShape 30"/>
          <p:cNvCxnSpPr>
            <a:cxnSpLocks noChangeShapeType="1"/>
            <a:endCxn id="25" idx="2"/>
          </p:cNvCxnSpPr>
          <p:nvPr/>
        </p:nvCxnSpPr>
        <p:spPr bwMode="auto">
          <a:xfrm rot="16200000">
            <a:off x="4451350" y="2030413"/>
            <a:ext cx="1231900" cy="9906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156A7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2"/>
          <p:cNvSpPr txBox="1">
            <a:spLocks noChangeArrowheads="1"/>
          </p:cNvSpPr>
          <p:nvPr/>
        </p:nvSpPr>
        <p:spPr bwMode="auto">
          <a:xfrm>
            <a:off x="3660775" y="3141663"/>
            <a:ext cx="1822450" cy="954087"/>
          </a:xfrm>
          <a:prstGeom prst="ellipse">
            <a:avLst/>
          </a:prstGeom>
          <a:solidFill>
            <a:srgbClr val="47439B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9pPr>
          </a:lstStyle>
          <a:p>
            <a:pPr algn="ctr" eaLnBrk="1" hangingPunct="1"/>
            <a:r>
              <a:rPr lang="fr-CH" sz="2000" smtClean="0">
                <a:latin typeface="Univers" charset="0"/>
              </a:rPr>
              <a:t>Fonctions de l’art</a:t>
            </a:r>
            <a:endParaRPr lang="fr-CH" sz="2000"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8046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836712"/>
            <a:ext cx="6715125" cy="646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3600"/>
              <a:t>Servir l’état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76375" y="2205038"/>
            <a:ext cx="5127625" cy="1381125"/>
            <a:chOff x="930" y="1389"/>
            <a:chExt cx="3230" cy="870"/>
          </a:xfrm>
        </p:grpSpPr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389"/>
              <a:ext cx="1182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9" name="Rectangle 8"/>
            <p:cNvSpPr>
              <a:spLocks noChangeArrowheads="1"/>
            </p:cNvSpPr>
            <p:nvPr/>
          </p:nvSpPr>
          <p:spPr bwMode="auto">
            <a:xfrm>
              <a:off x="2245" y="1661"/>
              <a:ext cx="19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C5880F"/>
                </a:buClr>
                <a:buSzPct val="70000"/>
                <a:buFont typeface="Wingdings" charset="0"/>
                <a:buNone/>
              </a:pPr>
              <a:r>
                <a:rPr lang="fr-CH" sz="2800"/>
                <a:t>Instrument d’état</a:t>
              </a:r>
            </a:p>
          </p:txBody>
        </p:sp>
      </p:grpSp>
      <p:grpSp>
        <p:nvGrpSpPr>
          <p:cNvPr id="2" name="Gruppierung 1"/>
          <p:cNvGrpSpPr/>
          <p:nvPr/>
        </p:nvGrpSpPr>
        <p:grpSpPr>
          <a:xfrm>
            <a:off x="1547664" y="4293096"/>
            <a:ext cx="6070749" cy="1152128"/>
            <a:chOff x="1547664" y="4293096"/>
            <a:chExt cx="6070749" cy="1152128"/>
          </a:xfrm>
        </p:grpSpPr>
        <p:sp>
          <p:nvSpPr>
            <p:cNvPr id="54280" name="Rectangle 3"/>
            <p:cNvSpPr>
              <a:spLocks noChangeArrowheads="1"/>
            </p:cNvSpPr>
            <p:nvPr/>
          </p:nvSpPr>
          <p:spPr bwMode="auto">
            <a:xfrm>
              <a:off x="3563938" y="4610100"/>
              <a:ext cx="40544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C5880F"/>
                </a:buClr>
                <a:buSzPct val="70000"/>
                <a:buFont typeface="Wingdings" charset="0"/>
                <a:buNone/>
              </a:pPr>
              <a:r>
                <a:rPr lang="fr-CH" sz="2800"/>
                <a:t>Art comme propagande</a:t>
              </a:r>
            </a:p>
          </p:txBody>
        </p:sp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7664" y="4293096"/>
              <a:ext cx="1728192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18562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8" name="Rectangle 4"/>
          <p:cNvSpPr>
            <a:spLocks noChangeArrowheads="1"/>
          </p:cNvSpPr>
          <p:nvPr/>
        </p:nvSpPr>
        <p:spPr bwMode="auto">
          <a:xfrm>
            <a:off x="1403350" y="2420938"/>
            <a:ext cx="63373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fr-CH" sz="2800"/>
              <a:t>Mieux vaut habiter une maison en L</a:t>
            </a:r>
          </a:p>
          <a:p>
            <a:pPr algn="l">
              <a:lnSpc>
                <a:spcPct val="170000"/>
              </a:lnSpc>
            </a:pPr>
            <a:r>
              <a:rPr lang="fr-CH" sz="2800"/>
              <a:t>qu'un château hanté</a:t>
            </a:r>
            <a:r>
              <a:rPr lang="fr-FR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10695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4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6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900113" y="692150"/>
            <a:ext cx="1076325" cy="1649413"/>
            <a:chOff x="567" y="436"/>
            <a:chExt cx="678" cy="1039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436"/>
              <a:ext cx="56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567" y="1071"/>
              <a:ext cx="6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Contrôle</a:t>
              </a:r>
            </a:p>
            <a:p>
              <a:pPr eaLnBrk="1" hangingPunct="1"/>
              <a:r>
                <a:rPr lang="fr-CH" sz="1800"/>
                <a:t>magique</a:t>
              </a:r>
            </a:p>
          </p:txBody>
        </p:sp>
      </p:grpSp>
      <p:cxnSp>
        <p:nvCxnSpPr>
          <p:cNvPr id="22" name="AutoShape 6"/>
          <p:cNvCxnSpPr>
            <a:cxnSpLocks noChangeShapeType="1"/>
            <a:endCxn id="21" idx="2"/>
          </p:cNvCxnSpPr>
          <p:nvPr/>
        </p:nvCxnSpPr>
        <p:spPr bwMode="auto">
          <a:xfrm rot="5400000" flipH="1">
            <a:off x="2212975" y="1566863"/>
            <a:ext cx="939800" cy="24892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C47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04813"/>
            <a:ext cx="11890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16238" y="12684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religieux</a:t>
            </a:r>
          </a:p>
        </p:txBody>
      </p:sp>
      <p:cxnSp>
        <p:nvCxnSpPr>
          <p:cNvPr id="25" name="AutoShape 9"/>
          <p:cNvCxnSpPr>
            <a:cxnSpLocks noChangeShapeType="1"/>
            <a:endCxn id="24" idx="2"/>
          </p:cNvCxnSpPr>
          <p:nvPr/>
        </p:nvCxnSpPr>
        <p:spPr bwMode="auto">
          <a:xfrm rot="5400000" flipH="1">
            <a:off x="3477419" y="2047082"/>
            <a:ext cx="1231900" cy="9572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A414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6804025" y="765175"/>
            <a:ext cx="1397000" cy="1576388"/>
            <a:chOff x="4286" y="482"/>
            <a:chExt cx="880" cy="993"/>
          </a:xfrm>
        </p:grpSpPr>
        <p:pic>
          <p:nvPicPr>
            <p:cNvPr id="2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" y="482"/>
              <a:ext cx="548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4286" y="1071"/>
              <a:ext cx="8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Besoin</a:t>
              </a:r>
            </a:p>
            <a:p>
              <a:pPr eaLnBrk="1" hangingPunct="1"/>
              <a:r>
                <a:rPr lang="fr-CH" sz="1800"/>
                <a:t>biologique</a:t>
              </a:r>
            </a:p>
          </p:txBody>
        </p:sp>
      </p:grpSp>
      <p:cxnSp>
        <p:nvCxnSpPr>
          <p:cNvPr id="29" name="AutoShape 12"/>
          <p:cNvCxnSpPr>
            <a:cxnSpLocks noChangeShapeType="1"/>
            <a:endCxn id="28" idx="2"/>
          </p:cNvCxnSpPr>
          <p:nvPr/>
        </p:nvCxnSpPr>
        <p:spPr bwMode="auto">
          <a:xfrm rot="16200000">
            <a:off x="5889625" y="1668463"/>
            <a:ext cx="939800" cy="22860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2A7E2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76250"/>
            <a:ext cx="10842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4859338" y="1268413"/>
            <a:ext cx="1404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d’état</a:t>
            </a:r>
          </a:p>
        </p:txBody>
      </p:sp>
      <p:cxnSp>
        <p:nvCxnSpPr>
          <p:cNvPr id="32" name="AutoShape 30"/>
          <p:cNvCxnSpPr>
            <a:cxnSpLocks noChangeShapeType="1"/>
            <a:endCxn id="31" idx="2"/>
          </p:cNvCxnSpPr>
          <p:nvPr/>
        </p:nvCxnSpPr>
        <p:spPr bwMode="auto">
          <a:xfrm rot="16200000">
            <a:off x="4451350" y="2030413"/>
            <a:ext cx="1231900" cy="9906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156A7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Oval 2"/>
          <p:cNvSpPr txBox="1">
            <a:spLocks noChangeArrowheads="1"/>
          </p:cNvSpPr>
          <p:nvPr/>
        </p:nvSpPr>
        <p:spPr bwMode="auto">
          <a:xfrm>
            <a:off x="3660775" y="3141663"/>
            <a:ext cx="1822450" cy="954087"/>
          </a:xfrm>
          <a:prstGeom prst="ellipse">
            <a:avLst/>
          </a:prstGeom>
          <a:solidFill>
            <a:srgbClr val="47439B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9pPr>
          </a:lstStyle>
          <a:p>
            <a:pPr algn="ctr" eaLnBrk="1" hangingPunct="1"/>
            <a:r>
              <a:rPr lang="fr-CH" sz="2000" smtClean="0">
                <a:latin typeface="Univers" charset="0"/>
              </a:rPr>
              <a:t>Fonctions de l’art</a:t>
            </a:r>
            <a:endParaRPr lang="fr-CH" sz="2000"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013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1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2219325" y="2081399"/>
            <a:ext cx="5923523" cy="3352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4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Art </a:t>
            </a:r>
            <a:r>
              <a:rPr lang="fr-CH" dirty="0">
                <a:latin typeface="Univers" charset="0"/>
                <a:sym typeface="Wingdings 3" charset="0"/>
              </a:rPr>
              <a:t></a:t>
            </a:r>
            <a:r>
              <a:rPr lang="fr-CH" dirty="0">
                <a:latin typeface="Univers" charset="0"/>
              </a:rPr>
              <a:t> sous-produit de l’évolution </a:t>
            </a:r>
          </a:p>
          <a:p>
            <a:pPr marL="287338" indent="-287338" eaLnBrk="1" hangingPunct="1">
              <a:lnSpc>
                <a:spcPct val="14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Détection ordre dans environnement  </a:t>
            </a:r>
            <a:r>
              <a:rPr lang="fr-CH" dirty="0">
                <a:latin typeface="Univers" charset="0"/>
                <a:sym typeface="Wingdings 3" charset="0"/>
              </a:rPr>
              <a:t> </a:t>
            </a:r>
            <a:r>
              <a:rPr lang="fr-CH" dirty="0">
                <a:latin typeface="Univers" charset="0"/>
              </a:rPr>
              <a:t>avantage évolutif ?</a:t>
            </a:r>
            <a:endParaRPr lang="fr-CH" dirty="0">
              <a:latin typeface="Univers" charset="0"/>
              <a:sym typeface="Wingdings 3" charset="0"/>
            </a:endParaRPr>
          </a:p>
          <a:p>
            <a:pPr marL="661988" lvl="1" indent="-184150" eaLnBrk="1" hangingPunct="1">
              <a:lnSpc>
                <a:spcPct val="14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1600" dirty="0">
                <a:latin typeface="Univers" charset="0"/>
              </a:rPr>
              <a:t>Habilités scientifiques, mathématiques (et éventuellement art) sous-produit de ces habilités</a:t>
            </a:r>
          </a:p>
          <a:p>
            <a:pPr marL="661988" lvl="1" indent="-184150" eaLnBrk="1" hangingPunct="1">
              <a:lnSpc>
                <a:spcPct val="14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1600" dirty="0">
                <a:latin typeface="Univers" charset="0"/>
              </a:rPr>
              <a:t>Habilités visuelles, auditives, motrices, et pouvoir d’imagination </a:t>
            </a:r>
            <a:r>
              <a:rPr lang="fr-CH" sz="1600" dirty="0">
                <a:latin typeface="Univers" charset="0"/>
                <a:sym typeface="Wingdings 3" charset="0"/>
              </a:rPr>
              <a:t> grande valeur évolutive et de survie</a:t>
            </a:r>
          </a:p>
          <a:p>
            <a:pPr marL="287338" indent="-287338" eaLnBrk="1" hangingPunct="1">
              <a:lnSpc>
                <a:spcPct val="14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Avantage dans sélection partner sexuel</a:t>
            </a:r>
          </a:p>
        </p:txBody>
      </p:sp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910461"/>
            <a:ext cx="6715125" cy="646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3600"/>
              <a:t>Besoin biologique</a:t>
            </a:r>
          </a:p>
        </p:txBody>
      </p:sp>
      <p:pic>
        <p:nvPicPr>
          <p:cNvPr id="11182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13192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82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133600"/>
            <a:ext cx="10525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8035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 build="p"/>
      <p:bldP spid="11182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3635896" y="2081399"/>
            <a:ext cx="4506952" cy="368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Vie ≈ désordre</a:t>
            </a:r>
          </a:p>
          <a:p>
            <a:pPr marL="287338" indent="-287338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Préférence de l’homme pour </a:t>
            </a:r>
            <a:r>
              <a:rPr lang="fr-CH" dirty="0" smtClean="0">
                <a:latin typeface="Univers" charset="0"/>
              </a:rPr>
              <a:t>l’ordre</a:t>
            </a:r>
            <a:endParaRPr lang="fr-CH" dirty="0">
              <a:latin typeface="Univers" charset="0"/>
            </a:endParaRPr>
          </a:p>
          <a:p>
            <a:pPr marL="287338" indent="-287338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Art met de l’ordre, structure</a:t>
            </a:r>
          </a:p>
          <a:p>
            <a:pPr marL="661988" lvl="1" indent="-184150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1600" dirty="0">
                <a:latin typeface="Univers" charset="0"/>
              </a:rPr>
              <a:t>Satisfait un besoin, que la réalité ne satisfait pas</a:t>
            </a:r>
          </a:p>
          <a:p>
            <a:pPr marL="287338" indent="-287338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Aristote: art est une amélioration de la réalité, la rend plus balancée</a:t>
            </a:r>
          </a:p>
          <a:p>
            <a:pPr marL="287338" indent="-287338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Ex: Roman, Biographie vs « vie réelle »</a:t>
            </a:r>
          </a:p>
        </p:txBody>
      </p:sp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910461"/>
            <a:ext cx="6715125" cy="646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3600" dirty="0"/>
              <a:t>Besoin en ordre</a:t>
            </a:r>
          </a:p>
        </p:txBody>
      </p:sp>
      <p:pic>
        <p:nvPicPr>
          <p:cNvPr id="11212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84413"/>
            <a:ext cx="2324100" cy="3305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9829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3" grpId="0" build="p"/>
      <p:bldP spid="112128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7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3635896" y="2081399"/>
            <a:ext cx="4506952" cy="370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Existence quotidienne souvent peu stimulante</a:t>
            </a:r>
          </a:p>
          <a:p>
            <a:pPr marL="287338" indent="-287338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Stimulation modérée perçue comme agréable</a:t>
            </a:r>
          </a:p>
          <a:p>
            <a:pPr marL="287338" indent="-287338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endParaRPr lang="fr-CH" dirty="0">
              <a:latin typeface="Univers" charset="0"/>
            </a:endParaRPr>
          </a:p>
          <a:p>
            <a:pPr marL="287338" indent="-287338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Hypothèse contraire à celle de l’ordre</a:t>
            </a:r>
          </a:p>
          <a:p>
            <a:pPr marL="287338" indent="-287338" eaLnBrk="1" hangingPunct="1">
              <a:lnSpc>
                <a:spcPct val="15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dirty="0">
                <a:latin typeface="Univers" charset="0"/>
              </a:rPr>
              <a:t>Recherche du désordre pour la stimulation</a:t>
            </a:r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910461"/>
            <a:ext cx="6715125" cy="646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3600"/>
              <a:t>Besoin en stimulation</a:t>
            </a:r>
          </a:p>
        </p:txBody>
      </p:sp>
      <p:pic>
        <p:nvPicPr>
          <p:cNvPr id="11223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2274888"/>
            <a:ext cx="242887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3397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07" grpId="0" build="p"/>
      <p:bldP spid="112230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900113" y="692150"/>
            <a:ext cx="1076325" cy="1649413"/>
            <a:chOff x="567" y="436"/>
            <a:chExt cx="678" cy="1039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436"/>
              <a:ext cx="56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567" y="1071"/>
              <a:ext cx="6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Contrôle</a:t>
              </a:r>
            </a:p>
            <a:p>
              <a:pPr eaLnBrk="1" hangingPunct="1"/>
              <a:r>
                <a:rPr lang="fr-CH" sz="1800"/>
                <a:t>magique</a:t>
              </a:r>
            </a:p>
          </p:txBody>
        </p:sp>
      </p:grpSp>
      <p:cxnSp>
        <p:nvCxnSpPr>
          <p:cNvPr id="25" name="AutoShape 6"/>
          <p:cNvCxnSpPr>
            <a:cxnSpLocks noChangeShapeType="1"/>
            <a:endCxn id="24" idx="2"/>
          </p:cNvCxnSpPr>
          <p:nvPr/>
        </p:nvCxnSpPr>
        <p:spPr bwMode="auto">
          <a:xfrm rot="5400000" flipH="1">
            <a:off x="2212975" y="1566863"/>
            <a:ext cx="939800" cy="24892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C47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04813"/>
            <a:ext cx="11890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916238" y="12684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religieux</a:t>
            </a:r>
          </a:p>
        </p:txBody>
      </p:sp>
      <p:cxnSp>
        <p:nvCxnSpPr>
          <p:cNvPr id="28" name="AutoShape 9"/>
          <p:cNvCxnSpPr>
            <a:cxnSpLocks noChangeShapeType="1"/>
            <a:endCxn id="27" idx="2"/>
          </p:cNvCxnSpPr>
          <p:nvPr/>
        </p:nvCxnSpPr>
        <p:spPr bwMode="auto">
          <a:xfrm rot="5400000" flipH="1">
            <a:off x="3477419" y="2047082"/>
            <a:ext cx="1231900" cy="9572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A414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765175"/>
            <a:ext cx="8699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804025" y="17002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Besoin</a:t>
            </a:r>
          </a:p>
          <a:p>
            <a:pPr eaLnBrk="1" hangingPunct="1"/>
            <a:r>
              <a:rPr lang="fr-CH" sz="1800"/>
              <a:t>biologique</a:t>
            </a:r>
          </a:p>
        </p:txBody>
      </p:sp>
      <p:cxnSp>
        <p:nvCxnSpPr>
          <p:cNvPr id="31" name="AutoShape 12"/>
          <p:cNvCxnSpPr>
            <a:cxnSpLocks noChangeShapeType="1"/>
            <a:endCxn id="30" idx="2"/>
          </p:cNvCxnSpPr>
          <p:nvPr/>
        </p:nvCxnSpPr>
        <p:spPr bwMode="auto">
          <a:xfrm rot="16200000">
            <a:off x="5889625" y="1668463"/>
            <a:ext cx="939800" cy="22860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2A7E2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539750" y="2989263"/>
            <a:ext cx="1397000" cy="1519237"/>
            <a:chOff x="340" y="1883"/>
            <a:chExt cx="880" cy="957"/>
          </a:xfrm>
        </p:grpSpPr>
        <p:pic>
          <p:nvPicPr>
            <p:cNvPr id="33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" y="1883"/>
              <a:ext cx="531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340" y="2609"/>
              <a:ext cx="8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Catharsis</a:t>
              </a:r>
            </a:p>
          </p:txBody>
        </p:sp>
      </p:grpSp>
      <p:cxnSp>
        <p:nvCxnSpPr>
          <p:cNvPr id="35" name="AutoShape 15"/>
          <p:cNvCxnSpPr>
            <a:cxnSpLocks noChangeShapeType="1"/>
          </p:cNvCxnSpPr>
          <p:nvPr/>
        </p:nvCxnSpPr>
        <p:spPr bwMode="auto">
          <a:xfrm rot="10800000">
            <a:off x="1658938" y="3602038"/>
            <a:ext cx="2001837" cy="17462"/>
          </a:xfrm>
          <a:prstGeom prst="curvedConnector3">
            <a:avLst>
              <a:gd name="adj1" fmla="val 50042"/>
            </a:avLst>
          </a:prstGeom>
          <a:noFill/>
          <a:ln w="28575">
            <a:solidFill>
              <a:srgbClr val="8D518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76250"/>
            <a:ext cx="10842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4859338" y="1268413"/>
            <a:ext cx="1404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d’état</a:t>
            </a:r>
          </a:p>
        </p:txBody>
      </p:sp>
      <p:cxnSp>
        <p:nvCxnSpPr>
          <p:cNvPr id="38" name="AutoShape 30"/>
          <p:cNvCxnSpPr>
            <a:cxnSpLocks noChangeShapeType="1"/>
            <a:endCxn id="37" idx="2"/>
          </p:cNvCxnSpPr>
          <p:nvPr/>
        </p:nvCxnSpPr>
        <p:spPr bwMode="auto">
          <a:xfrm rot="16200000">
            <a:off x="4451350" y="2030413"/>
            <a:ext cx="1231900" cy="9906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156A7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2"/>
          <p:cNvSpPr txBox="1">
            <a:spLocks noChangeArrowheads="1"/>
          </p:cNvSpPr>
          <p:nvPr/>
        </p:nvSpPr>
        <p:spPr bwMode="auto">
          <a:xfrm>
            <a:off x="3660775" y="3141663"/>
            <a:ext cx="1822450" cy="954087"/>
          </a:xfrm>
          <a:prstGeom prst="ellipse">
            <a:avLst/>
          </a:prstGeom>
          <a:solidFill>
            <a:srgbClr val="47439B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9pPr>
          </a:lstStyle>
          <a:p>
            <a:pPr algn="ctr" eaLnBrk="1" hangingPunct="1"/>
            <a:r>
              <a:rPr lang="fr-CH" sz="2000" smtClean="0">
                <a:latin typeface="Univers" charset="0"/>
              </a:rPr>
              <a:t>Fonctions de l’art</a:t>
            </a:r>
            <a:endParaRPr lang="fr-CH" sz="2000" dirty="0"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1666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1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971600" y="1700808"/>
            <a:ext cx="7171248" cy="36610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3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Purification / purge des propres émotions</a:t>
            </a:r>
          </a:p>
          <a:p>
            <a:pPr marL="661988" lvl="1" indent="-184150" eaLnBrk="1" hangingPunct="1">
              <a:lnSpc>
                <a:spcPct val="13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>
                <a:latin typeface="Univers" charset="0"/>
              </a:rPr>
              <a:t>Pitié, terreur</a:t>
            </a:r>
          </a:p>
          <a:p>
            <a:pPr marL="661988" lvl="1" indent="-184150" eaLnBrk="1" hangingPunct="1">
              <a:lnSpc>
                <a:spcPct val="13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>
                <a:latin typeface="Univers" charset="0"/>
              </a:rPr>
              <a:t>Témoignage drame tragique</a:t>
            </a:r>
          </a:p>
          <a:p>
            <a:pPr marL="661988" lvl="1" indent="-184150" eaLnBrk="1" hangingPunct="1">
              <a:lnSpc>
                <a:spcPct val="13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endParaRPr lang="fr-CH" sz="2000" dirty="0">
              <a:latin typeface="Univers" charset="0"/>
            </a:endParaRPr>
          </a:p>
          <a:p>
            <a:pPr marL="1611313" lvl="3" indent="-239713" eaLnBrk="1" hangingPunct="1">
              <a:lnSpc>
                <a:spcPct val="13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i="1" dirty="0">
                <a:latin typeface="Univers" charset="0"/>
              </a:rPr>
              <a:t>Ex. théâtre classique </a:t>
            </a:r>
            <a:r>
              <a:rPr lang="fr-CH" i="1" dirty="0" smtClean="0">
                <a:latin typeface="Univers" charset="0"/>
              </a:rPr>
              <a:t>grec</a:t>
            </a:r>
          </a:p>
          <a:p>
            <a:pPr marL="1371600" lvl="3" indent="0" eaLnBrk="1" hangingPunct="1">
              <a:lnSpc>
                <a:spcPct val="130000"/>
              </a:lnSpc>
              <a:spcBef>
                <a:spcPct val="0"/>
              </a:spcBef>
              <a:buClr>
                <a:srgbClr val="C5880F"/>
              </a:buClr>
              <a:buSzPct val="70000"/>
              <a:buNone/>
            </a:pPr>
            <a:endParaRPr lang="fr-CH" i="1" dirty="0">
              <a:latin typeface="Univers" charset="0"/>
            </a:endParaRPr>
          </a:p>
          <a:p>
            <a:pPr marL="1611313" lvl="3" indent="-239713" eaLnBrk="1" hangingPunct="1">
              <a:lnSpc>
                <a:spcPct val="13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i="1" dirty="0">
                <a:latin typeface="Univers" charset="0"/>
              </a:rPr>
              <a:t>Tragédies, films mélodramatiques </a:t>
            </a:r>
            <a:r>
              <a:rPr lang="fr-CH" i="1" dirty="0">
                <a:latin typeface="Univers" charset="0"/>
                <a:sym typeface="Wingdings 3" charset="0"/>
              </a:rPr>
              <a:t> </a:t>
            </a:r>
            <a:r>
              <a:rPr lang="fr-CH" i="1" dirty="0">
                <a:latin typeface="Univers" charset="0"/>
              </a:rPr>
              <a:t>gestion des adversités de la vie avec « distance sûre »</a:t>
            </a:r>
          </a:p>
        </p:txBody>
      </p:sp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910461"/>
            <a:ext cx="6715125" cy="646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3600" dirty="0"/>
              <a:t>Catharsis</a:t>
            </a:r>
          </a:p>
        </p:txBody>
      </p:sp>
      <p:pic>
        <p:nvPicPr>
          <p:cNvPr id="1123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61297"/>
            <a:ext cx="8223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33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410359"/>
            <a:ext cx="68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6554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1" grpId="0" build="p"/>
      <p:bldP spid="112333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900113" y="692150"/>
            <a:ext cx="1076325" cy="1649413"/>
            <a:chOff x="567" y="436"/>
            <a:chExt cx="678" cy="1039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436"/>
              <a:ext cx="56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567" y="1071"/>
              <a:ext cx="6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Contrôle</a:t>
              </a:r>
            </a:p>
            <a:p>
              <a:pPr eaLnBrk="1" hangingPunct="1"/>
              <a:r>
                <a:rPr lang="fr-CH" sz="1800"/>
                <a:t>magique</a:t>
              </a:r>
            </a:p>
          </p:txBody>
        </p:sp>
      </p:grpSp>
      <p:cxnSp>
        <p:nvCxnSpPr>
          <p:cNvPr id="28" name="AutoShape 6"/>
          <p:cNvCxnSpPr>
            <a:cxnSpLocks noChangeShapeType="1"/>
            <a:endCxn id="27" idx="2"/>
          </p:cNvCxnSpPr>
          <p:nvPr/>
        </p:nvCxnSpPr>
        <p:spPr bwMode="auto">
          <a:xfrm rot="5400000" flipH="1">
            <a:off x="2212975" y="1566863"/>
            <a:ext cx="939800" cy="24892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C47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04813"/>
            <a:ext cx="11890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916238" y="12684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religieux</a:t>
            </a:r>
          </a:p>
        </p:txBody>
      </p:sp>
      <p:cxnSp>
        <p:nvCxnSpPr>
          <p:cNvPr id="31" name="AutoShape 9"/>
          <p:cNvCxnSpPr>
            <a:cxnSpLocks noChangeShapeType="1"/>
            <a:endCxn id="30" idx="2"/>
          </p:cNvCxnSpPr>
          <p:nvPr/>
        </p:nvCxnSpPr>
        <p:spPr bwMode="auto">
          <a:xfrm rot="5400000" flipH="1">
            <a:off x="3477419" y="2047082"/>
            <a:ext cx="1231900" cy="9572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A414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765175"/>
            <a:ext cx="8699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804025" y="17002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Besoin</a:t>
            </a:r>
          </a:p>
          <a:p>
            <a:pPr eaLnBrk="1" hangingPunct="1"/>
            <a:r>
              <a:rPr lang="fr-CH" sz="1800"/>
              <a:t>biologique</a:t>
            </a:r>
          </a:p>
        </p:txBody>
      </p:sp>
      <p:cxnSp>
        <p:nvCxnSpPr>
          <p:cNvPr id="34" name="AutoShape 12"/>
          <p:cNvCxnSpPr>
            <a:cxnSpLocks noChangeShapeType="1"/>
            <a:endCxn id="33" idx="2"/>
          </p:cNvCxnSpPr>
          <p:nvPr/>
        </p:nvCxnSpPr>
        <p:spPr bwMode="auto">
          <a:xfrm rot="16200000">
            <a:off x="5889625" y="1668463"/>
            <a:ext cx="939800" cy="22860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2A7E2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989263"/>
            <a:ext cx="842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539750" y="4141788"/>
            <a:ext cx="139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Catharsis</a:t>
            </a:r>
          </a:p>
        </p:txBody>
      </p:sp>
      <p:cxnSp>
        <p:nvCxnSpPr>
          <p:cNvPr id="37" name="AutoShape 15"/>
          <p:cNvCxnSpPr>
            <a:cxnSpLocks noChangeShapeType="1"/>
          </p:cNvCxnSpPr>
          <p:nvPr/>
        </p:nvCxnSpPr>
        <p:spPr bwMode="auto">
          <a:xfrm rot="10800000">
            <a:off x="1658938" y="3602038"/>
            <a:ext cx="2001837" cy="17462"/>
          </a:xfrm>
          <a:prstGeom prst="curvedConnector3">
            <a:avLst>
              <a:gd name="adj1" fmla="val 50042"/>
            </a:avLst>
          </a:prstGeom>
          <a:noFill/>
          <a:ln w="28575">
            <a:solidFill>
              <a:srgbClr val="8D518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" name="Group 24"/>
          <p:cNvGrpSpPr>
            <a:grpSpLocks/>
          </p:cNvGrpSpPr>
          <p:nvPr/>
        </p:nvGrpSpPr>
        <p:grpSpPr bwMode="auto">
          <a:xfrm>
            <a:off x="827088" y="4941888"/>
            <a:ext cx="1584325" cy="1254125"/>
            <a:chOff x="460" y="3219"/>
            <a:chExt cx="998" cy="790"/>
          </a:xfrm>
        </p:grpSpPr>
        <p:pic>
          <p:nvPicPr>
            <p:cNvPr id="39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219"/>
              <a:ext cx="785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460" y="3778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Illumination</a:t>
              </a:r>
            </a:p>
          </p:txBody>
        </p:sp>
      </p:grpSp>
      <p:cxnSp>
        <p:nvCxnSpPr>
          <p:cNvPr id="41" name="AutoShape 27"/>
          <p:cNvCxnSpPr>
            <a:cxnSpLocks noChangeShapeType="1"/>
          </p:cNvCxnSpPr>
          <p:nvPr/>
        </p:nvCxnSpPr>
        <p:spPr bwMode="auto">
          <a:xfrm rot="16200000">
            <a:off x="2281238" y="3295650"/>
            <a:ext cx="985838" cy="2306637"/>
          </a:xfrm>
          <a:prstGeom prst="curvedConnector3">
            <a:avLst>
              <a:gd name="adj1" fmla="val 42995"/>
            </a:avLst>
          </a:prstGeom>
          <a:noFill/>
          <a:ln w="28575">
            <a:solidFill>
              <a:srgbClr val="8F864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76250"/>
            <a:ext cx="10842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4859338" y="1268413"/>
            <a:ext cx="1404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d’état</a:t>
            </a:r>
          </a:p>
        </p:txBody>
      </p:sp>
      <p:cxnSp>
        <p:nvCxnSpPr>
          <p:cNvPr id="44" name="AutoShape 30"/>
          <p:cNvCxnSpPr>
            <a:cxnSpLocks noChangeShapeType="1"/>
            <a:endCxn id="43" idx="2"/>
          </p:cNvCxnSpPr>
          <p:nvPr/>
        </p:nvCxnSpPr>
        <p:spPr bwMode="auto">
          <a:xfrm rot="16200000">
            <a:off x="4451350" y="2030413"/>
            <a:ext cx="1231900" cy="9906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156A7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Oval 2"/>
          <p:cNvSpPr txBox="1">
            <a:spLocks noChangeArrowheads="1"/>
          </p:cNvSpPr>
          <p:nvPr/>
        </p:nvSpPr>
        <p:spPr bwMode="auto">
          <a:xfrm>
            <a:off x="3660775" y="3141663"/>
            <a:ext cx="1822450" cy="954087"/>
          </a:xfrm>
          <a:prstGeom prst="ellipse">
            <a:avLst/>
          </a:prstGeom>
          <a:solidFill>
            <a:srgbClr val="47439B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9pPr>
          </a:lstStyle>
          <a:p>
            <a:pPr algn="ctr" eaLnBrk="1" hangingPunct="1"/>
            <a:r>
              <a:rPr lang="fr-CH" sz="2000" smtClean="0">
                <a:latin typeface="Univers" charset="0"/>
              </a:rPr>
              <a:t>Fonctions de l’art</a:t>
            </a:r>
            <a:endParaRPr lang="fr-CH" sz="2000"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4575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910461"/>
            <a:ext cx="6715125" cy="646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3600"/>
              <a:t>Enrichissement / Illumination</a:t>
            </a:r>
          </a:p>
        </p:txBody>
      </p:sp>
      <p:sp>
        <p:nvSpPr>
          <p:cNvPr id="1130507" name="Rectangle 11"/>
          <p:cNvSpPr>
            <a:spLocks noChangeArrowheads="1"/>
          </p:cNvSpPr>
          <p:nvPr/>
        </p:nvSpPr>
        <p:spPr bwMode="auto">
          <a:xfrm>
            <a:off x="900113" y="2117725"/>
            <a:ext cx="755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7338" indent="-287338" algn="l"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800"/>
              <a:t>L’art pour améliorer les personnes ?</a:t>
            </a:r>
          </a:p>
        </p:txBody>
      </p:sp>
    </p:spTree>
    <p:extLst>
      <p:ext uri="{BB962C8B-B14F-4D97-AF65-F5344CB8AC3E}">
        <p14:creationId xmlns:p14="http://schemas.microsoft.com/office/powerpoint/2010/main" val="145686457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98" grpId="0"/>
      <p:bldP spid="113050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900113" y="692150"/>
            <a:ext cx="1076325" cy="1649413"/>
            <a:chOff x="567" y="436"/>
            <a:chExt cx="678" cy="1039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436"/>
              <a:ext cx="56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567" y="1071"/>
              <a:ext cx="6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Contrôle</a:t>
              </a:r>
            </a:p>
            <a:p>
              <a:pPr eaLnBrk="1" hangingPunct="1"/>
              <a:r>
                <a:rPr lang="fr-CH" sz="1800"/>
                <a:t>magique</a:t>
              </a:r>
            </a:p>
          </p:txBody>
        </p:sp>
      </p:grpSp>
      <p:cxnSp>
        <p:nvCxnSpPr>
          <p:cNvPr id="33" name="AutoShape 6"/>
          <p:cNvCxnSpPr>
            <a:cxnSpLocks noChangeShapeType="1"/>
            <a:endCxn id="32" idx="2"/>
          </p:cNvCxnSpPr>
          <p:nvPr/>
        </p:nvCxnSpPr>
        <p:spPr bwMode="auto">
          <a:xfrm rot="5400000" flipH="1">
            <a:off x="2212975" y="1566863"/>
            <a:ext cx="939800" cy="24892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C47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04813"/>
            <a:ext cx="11890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916238" y="12684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religieux</a:t>
            </a:r>
          </a:p>
        </p:txBody>
      </p:sp>
      <p:cxnSp>
        <p:nvCxnSpPr>
          <p:cNvPr id="36" name="AutoShape 9"/>
          <p:cNvCxnSpPr>
            <a:cxnSpLocks noChangeShapeType="1"/>
            <a:endCxn id="35" idx="2"/>
          </p:cNvCxnSpPr>
          <p:nvPr/>
        </p:nvCxnSpPr>
        <p:spPr bwMode="auto">
          <a:xfrm rot="5400000" flipH="1">
            <a:off x="3477419" y="2047082"/>
            <a:ext cx="1231900" cy="9572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A414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765175"/>
            <a:ext cx="8699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804025" y="17002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Besoin</a:t>
            </a:r>
          </a:p>
          <a:p>
            <a:pPr eaLnBrk="1" hangingPunct="1"/>
            <a:r>
              <a:rPr lang="fr-CH" sz="1800"/>
              <a:t>biologique</a:t>
            </a:r>
          </a:p>
        </p:txBody>
      </p:sp>
      <p:cxnSp>
        <p:nvCxnSpPr>
          <p:cNvPr id="39" name="AutoShape 12"/>
          <p:cNvCxnSpPr>
            <a:cxnSpLocks noChangeShapeType="1"/>
            <a:endCxn id="38" idx="2"/>
          </p:cNvCxnSpPr>
          <p:nvPr/>
        </p:nvCxnSpPr>
        <p:spPr bwMode="auto">
          <a:xfrm rot="16200000">
            <a:off x="5889625" y="1668463"/>
            <a:ext cx="939800" cy="22860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2A7E2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989263"/>
            <a:ext cx="842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539750" y="4141788"/>
            <a:ext cx="139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Catharsis</a:t>
            </a:r>
          </a:p>
        </p:txBody>
      </p:sp>
      <p:cxnSp>
        <p:nvCxnSpPr>
          <p:cNvPr id="42" name="AutoShape 15"/>
          <p:cNvCxnSpPr>
            <a:cxnSpLocks noChangeShapeType="1"/>
          </p:cNvCxnSpPr>
          <p:nvPr/>
        </p:nvCxnSpPr>
        <p:spPr bwMode="auto">
          <a:xfrm rot="10800000">
            <a:off x="1658938" y="3602038"/>
            <a:ext cx="2001837" cy="17462"/>
          </a:xfrm>
          <a:prstGeom prst="curvedConnector3">
            <a:avLst>
              <a:gd name="adj1" fmla="val 50042"/>
            </a:avLst>
          </a:prstGeom>
          <a:noFill/>
          <a:ln w="28575">
            <a:solidFill>
              <a:srgbClr val="8D518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3" name="Group 16"/>
          <p:cNvGrpSpPr>
            <a:grpSpLocks/>
          </p:cNvGrpSpPr>
          <p:nvPr/>
        </p:nvGrpSpPr>
        <p:grpSpPr bwMode="auto">
          <a:xfrm>
            <a:off x="2627313" y="5413375"/>
            <a:ext cx="1871662" cy="1111250"/>
            <a:chOff x="1746" y="3158"/>
            <a:chExt cx="1179" cy="700"/>
          </a:xfrm>
        </p:grpSpPr>
        <p:pic>
          <p:nvPicPr>
            <p:cNvPr id="44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" y="3158"/>
              <a:ext cx="63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1746" y="3627"/>
              <a:ext cx="1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Communication</a:t>
              </a:r>
            </a:p>
          </p:txBody>
        </p:sp>
      </p:grpSp>
      <p:cxnSp>
        <p:nvCxnSpPr>
          <p:cNvPr id="46" name="AutoShape 19"/>
          <p:cNvCxnSpPr>
            <a:cxnSpLocks noChangeShapeType="1"/>
          </p:cNvCxnSpPr>
          <p:nvPr/>
        </p:nvCxnSpPr>
        <p:spPr bwMode="auto">
          <a:xfrm rot="5400000">
            <a:off x="3444875" y="4286250"/>
            <a:ext cx="1317625" cy="936625"/>
          </a:xfrm>
          <a:prstGeom prst="curvedConnector3">
            <a:avLst>
              <a:gd name="adj1" fmla="val 49880"/>
            </a:avLst>
          </a:prstGeom>
          <a:noFill/>
          <a:ln w="28575">
            <a:solidFill>
              <a:srgbClr val="3D79A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" name="Group 24"/>
          <p:cNvGrpSpPr>
            <a:grpSpLocks/>
          </p:cNvGrpSpPr>
          <p:nvPr/>
        </p:nvGrpSpPr>
        <p:grpSpPr bwMode="auto">
          <a:xfrm>
            <a:off x="827088" y="4941888"/>
            <a:ext cx="1584325" cy="1254125"/>
            <a:chOff x="460" y="3219"/>
            <a:chExt cx="998" cy="790"/>
          </a:xfrm>
        </p:grpSpPr>
        <p:pic>
          <p:nvPicPr>
            <p:cNvPr id="48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219"/>
              <a:ext cx="785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460" y="3778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Illumination</a:t>
              </a:r>
            </a:p>
          </p:txBody>
        </p:sp>
      </p:grpSp>
      <p:cxnSp>
        <p:nvCxnSpPr>
          <p:cNvPr id="50" name="AutoShape 27"/>
          <p:cNvCxnSpPr>
            <a:cxnSpLocks noChangeShapeType="1"/>
          </p:cNvCxnSpPr>
          <p:nvPr/>
        </p:nvCxnSpPr>
        <p:spPr bwMode="auto">
          <a:xfrm rot="16200000">
            <a:off x="2281238" y="3295650"/>
            <a:ext cx="985838" cy="2306637"/>
          </a:xfrm>
          <a:prstGeom prst="curvedConnector3">
            <a:avLst>
              <a:gd name="adj1" fmla="val 42995"/>
            </a:avLst>
          </a:prstGeom>
          <a:noFill/>
          <a:ln w="28575">
            <a:solidFill>
              <a:srgbClr val="8F864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76250"/>
            <a:ext cx="10842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4859338" y="1268413"/>
            <a:ext cx="1404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d’état</a:t>
            </a:r>
          </a:p>
        </p:txBody>
      </p:sp>
      <p:cxnSp>
        <p:nvCxnSpPr>
          <p:cNvPr id="53" name="AutoShape 30"/>
          <p:cNvCxnSpPr>
            <a:cxnSpLocks noChangeShapeType="1"/>
            <a:endCxn id="52" idx="2"/>
          </p:cNvCxnSpPr>
          <p:nvPr/>
        </p:nvCxnSpPr>
        <p:spPr bwMode="auto">
          <a:xfrm rot="16200000">
            <a:off x="4451350" y="2030413"/>
            <a:ext cx="1231900" cy="9906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156A7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Oval 2"/>
          <p:cNvSpPr txBox="1">
            <a:spLocks noChangeArrowheads="1"/>
          </p:cNvSpPr>
          <p:nvPr/>
        </p:nvSpPr>
        <p:spPr bwMode="auto">
          <a:xfrm>
            <a:off x="3660775" y="3141663"/>
            <a:ext cx="1822450" cy="954087"/>
          </a:xfrm>
          <a:prstGeom prst="ellipse">
            <a:avLst/>
          </a:prstGeom>
          <a:solidFill>
            <a:srgbClr val="47439B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9pPr>
          </a:lstStyle>
          <a:p>
            <a:pPr algn="ctr" eaLnBrk="1" hangingPunct="1"/>
            <a:r>
              <a:rPr lang="fr-CH" sz="2000" smtClean="0">
                <a:latin typeface="Univers" charset="0"/>
              </a:rPr>
              <a:t>Fonctions de l’art</a:t>
            </a:r>
            <a:endParaRPr lang="fr-CH" sz="2000"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6753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1468249" y="2081399"/>
            <a:ext cx="6674599" cy="38779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973263" lvl="1" indent="-173038" eaLnBrk="1" hangingPunct="1">
              <a:lnSpc>
                <a:spcPct val="20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Communication de choses non communicables autrement ?</a:t>
            </a:r>
          </a:p>
          <a:p>
            <a:pPr marL="287338" indent="-287338" eaLnBrk="1" hangingPunct="1">
              <a:lnSpc>
                <a:spcPct val="20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Succès de l’art </a:t>
            </a:r>
            <a:r>
              <a:rPr lang="fr-CH" sz="2400" dirty="0">
                <a:latin typeface="Univers" charset="0"/>
                <a:sym typeface="Wingdings 3" charset="0"/>
              </a:rPr>
              <a:t> </a:t>
            </a:r>
            <a:r>
              <a:rPr lang="fr-CH" sz="2400" dirty="0">
                <a:latin typeface="Univers" charset="0"/>
              </a:rPr>
              <a:t>communication réussie ?</a:t>
            </a:r>
          </a:p>
          <a:p>
            <a:pPr marL="287338" indent="-287338" eaLnBrk="1" hangingPunct="1">
              <a:lnSpc>
                <a:spcPct val="20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Musique absolue, art abstraite, poésie surréaliste: Communication d’émotions ?</a:t>
            </a:r>
          </a:p>
        </p:txBody>
      </p:sp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836712"/>
            <a:ext cx="6715125" cy="646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z="3600"/>
              <a:t>Communication</a:t>
            </a:r>
          </a:p>
        </p:txBody>
      </p:sp>
      <p:pic>
        <p:nvPicPr>
          <p:cNvPr id="11264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82" y="2133600"/>
            <a:ext cx="1365250" cy="1501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5160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3" grpId="0" build="p"/>
      <p:bldP spid="11264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0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617913"/>
            <a:ext cx="18732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6026" name="Text Box 10"/>
          <p:cNvSpPr txBox="1">
            <a:spLocks noChangeArrowheads="1"/>
          </p:cNvSpPr>
          <p:nvPr/>
        </p:nvSpPr>
        <p:spPr bwMode="auto">
          <a:xfrm>
            <a:off x="1116013" y="2060575"/>
            <a:ext cx="20685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Arrangement standard des éléments</a:t>
            </a:r>
          </a:p>
          <a:p>
            <a:pPr eaLnBrk="1" hangingPunct="1"/>
            <a:r>
              <a:rPr lang="fr-CH" sz="1800"/>
              <a:t>constituants</a:t>
            </a:r>
          </a:p>
        </p:txBody>
      </p:sp>
      <p:sp>
        <p:nvSpPr>
          <p:cNvPr id="1366027" name="Text Box 11"/>
          <p:cNvSpPr txBox="1">
            <a:spLocks noChangeArrowheads="1"/>
          </p:cNvSpPr>
          <p:nvPr/>
        </p:nvSpPr>
        <p:spPr bwMode="auto">
          <a:xfrm>
            <a:off x="3908425" y="3357563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Processus créatif</a:t>
            </a:r>
          </a:p>
        </p:txBody>
      </p:sp>
      <p:sp>
        <p:nvSpPr>
          <p:cNvPr id="1366028" name="Text Box 12"/>
          <p:cNvSpPr txBox="1">
            <a:spLocks noChangeArrowheads="1"/>
          </p:cNvSpPr>
          <p:nvPr/>
        </p:nvSpPr>
        <p:spPr bwMode="auto">
          <a:xfrm>
            <a:off x="6283325" y="4437063"/>
            <a:ext cx="1333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émergence</a:t>
            </a:r>
          </a:p>
        </p:txBody>
      </p:sp>
      <p:sp>
        <p:nvSpPr>
          <p:cNvPr id="1366029" name="Rectangle 13"/>
          <p:cNvSpPr>
            <a:spLocks noChangeArrowheads="1"/>
          </p:cNvSpPr>
          <p:nvPr/>
        </p:nvSpPr>
        <p:spPr bwMode="auto">
          <a:xfrm>
            <a:off x="5653088" y="2270125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CH"/>
              <a:t>Nouvel arrangement </a:t>
            </a:r>
          </a:p>
        </p:txBody>
      </p:sp>
      <p:sp>
        <p:nvSpPr>
          <p:cNvPr id="1366030" name="Rectangle 14"/>
          <p:cNvSpPr>
            <a:spLocks noChangeArrowheads="1"/>
          </p:cNvSpPr>
          <p:nvPr/>
        </p:nvSpPr>
        <p:spPr bwMode="auto">
          <a:xfrm>
            <a:off x="5680075" y="5229225"/>
            <a:ext cx="2536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CH" dirty="0"/>
              <a:t>propriétés différentes des éléments</a:t>
            </a:r>
          </a:p>
        </p:txBody>
      </p:sp>
      <p:pic>
        <p:nvPicPr>
          <p:cNvPr id="136603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2852738"/>
            <a:ext cx="12144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66036" name="AutoShape 20"/>
          <p:cNvCxnSpPr>
            <a:cxnSpLocks noChangeShapeType="1"/>
            <a:endCxn id="1366027" idx="1"/>
          </p:cNvCxnSpPr>
          <p:nvPr/>
        </p:nvCxnSpPr>
        <p:spPr bwMode="auto">
          <a:xfrm>
            <a:off x="2989263" y="3678238"/>
            <a:ext cx="919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6037" name="AutoShape 21"/>
          <p:cNvCxnSpPr>
            <a:cxnSpLocks noChangeShapeType="1"/>
            <a:stCxn id="1366027" idx="3"/>
          </p:cNvCxnSpPr>
          <p:nvPr/>
        </p:nvCxnSpPr>
        <p:spPr bwMode="auto">
          <a:xfrm>
            <a:off x="5276850" y="3678238"/>
            <a:ext cx="881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6038" name="AutoShape 22"/>
          <p:cNvCxnSpPr>
            <a:cxnSpLocks noChangeShapeType="1"/>
            <a:stCxn id="1366028" idx="2"/>
            <a:endCxn id="1366030" idx="0"/>
          </p:cNvCxnSpPr>
          <p:nvPr/>
        </p:nvCxnSpPr>
        <p:spPr bwMode="auto">
          <a:xfrm flipH="1">
            <a:off x="6948488" y="4803775"/>
            <a:ext cx="1587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800" dirty="0" smtClean="0"/>
              <a:t>Créativité</a:t>
            </a:r>
            <a:endParaRPr lang="fr-CH" sz="4800" dirty="0"/>
          </a:p>
        </p:txBody>
      </p:sp>
    </p:spTree>
    <p:extLst>
      <p:ext uri="{BB962C8B-B14F-4D97-AF65-F5344CB8AC3E}">
        <p14:creationId xmlns:p14="http://schemas.microsoft.com/office/powerpoint/2010/main" val="327617960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6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6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6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6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6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26" grpId="0"/>
      <p:bldP spid="1366027" grpId="0"/>
      <p:bldP spid="1366028" grpId="0"/>
      <p:bldP spid="1366029" grpId="0"/>
      <p:bldP spid="13660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900113" y="692150"/>
            <a:ext cx="1076325" cy="1649413"/>
            <a:chOff x="567" y="436"/>
            <a:chExt cx="678" cy="1039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436"/>
              <a:ext cx="56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567" y="1071"/>
              <a:ext cx="6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Contrôle</a:t>
              </a:r>
            </a:p>
            <a:p>
              <a:pPr eaLnBrk="1" hangingPunct="1"/>
              <a:r>
                <a:rPr lang="fr-CH" sz="1800"/>
                <a:t>magique</a:t>
              </a:r>
            </a:p>
          </p:txBody>
        </p:sp>
      </p:grpSp>
      <p:cxnSp>
        <p:nvCxnSpPr>
          <p:cNvPr id="35" name="AutoShape 6"/>
          <p:cNvCxnSpPr>
            <a:cxnSpLocks noChangeShapeType="1"/>
            <a:endCxn id="34" idx="2"/>
          </p:cNvCxnSpPr>
          <p:nvPr/>
        </p:nvCxnSpPr>
        <p:spPr bwMode="auto">
          <a:xfrm rot="5400000" flipH="1">
            <a:off x="2212975" y="1566863"/>
            <a:ext cx="939800" cy="24892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C47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04813"/>
            <a:ext cx="11890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916238" y="12684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religieux</a:t>
            </a:r>
          </a:p>
        </p:txBody>
      </p:sp>
      <p:cxnSp>
        <p:nvCxnSpPr>
          <p:cNvPr id="38" name="AutoShape 9"/>
          <p:cNvCxnSpPr>
            <a:cxnSpLocks noChangeShapeType="1"/>
            <a:endCxn id="37" idx="2"/>
          </p:cNvCxnSpPr>
          <p:nvPr/>
        </p:nvCxnSpPr>
        <p:spPr bwMode="auto">
          <a:xfrm rot="5400000" flipH="1">
            <a:off x="3477419" y="2047082"/>
            <a:ext cx="1231900" cy="9572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A414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765175"/>
            <a:ext cx="8699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6804025" y="17002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Besoin</a:t>
            </a:r>
          </a:p>
          <a:p>
            <a:pPr eaLnBrk="1" hangingPunct="1"/>
            <a:r>
              <a:rPr lang="fr-CH" sz="1800"/>
              <a:t>biologique</a:t>
            </a:r>
          </a:p>
        </p:txBody>
      </p:sp>
      <p:cxnSp>
        <p:nvCxnSpPr>
          <p:cNvPr id="41" name="AutoShape 12"/>
          <p:cNvCxnSpPr>
            <a:cxnSpLocks noChangeShapeType="1"/>
            <a:endCxn id="40" idx="2"/>
          </p:cNvCxnSpPr>
          <p:nvPr/>
        </p:nvCxnSpPr>
        <p:spPr bwMode="auto">
          <a:xfrm rot="16200000">
            <a:off x="5889625" y="1668463"/>
            <a:ext cx="939800" cy="22860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2A7E2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989263"/>
            <a:ext cx="842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39750" y="4141788"/>
            <a:ext cx="139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Catharsis</a:t>
            </a:r>
          </a:p>
        </p:txBody>
      </p:sp>
      <p:cxnSp>
        <p:nvCxnSpPr>
          <p:cNvPr id="44" name="AutoShape 15"/>
          <p:cNvCxnSpPr>
            <a:cxnSpLocks noChangeShapeType="1"/>
          </p:cNvCxnSpPr>
          <p:nvPr/>
        </p:nvCxnSpPr>
        <p:spPr bwMode="auto">
          <a:xfrm rot="10800000">
            <a:off x="1658938" y="3602038"/>
            <a:ext cx="2001837" cy="17462"/>
          </a:xfrm>
          <a:prstGeom prst="curvedConnector3">
            <a:avLst>
              <a:gd name="adj1" fmla="val 50042"/>
            </a:avLst>
          </a:prstGeom>
          <a:noFill/>
          <a:ln w="28575">
            <a:solidFill>
              <a:srgbClr val="8D518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" name="Group 16"/>
          <p:cNvGrpSpPr>
            <a:grpSpLocks/>
          </p:cNvGrpSpPr>
          <p:nvPr/>
        </p:nvGrpSpPr>
        <p:grpSpPr bwMode="auto">
          <a:xfrm>
            <a:off x="2627313" y="5413375"/>
            <a:ext cx="1871662" cy="1111250"/>
            <a:chOff x="1746" y="3158"/>
            <a:chExt cx="1179" cy="700"/>
          </a:xfrm>
        </p:grpSpPr>
        <p:pic>
          <p:nvPicPr>
            <p:cNvPr id="46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" y="3158"/>
              <a:ext cx="63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1746" y="3627"/>
              <a:ext cx="1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Communication</a:t>
              </a:r>
            </a:p>
          </p:txBody>
        </p:sp>
      </p:grpSp>
      <p:cxnSp>
        <p:nvCxnSpPr>
          <p:cNvPr id="48" name="AutoShape 19"/>
          <p:cNvCxnSpPr>
            <a:cxnSpLocks noChangeShapeType="1"/>
          </p:cNvCxnSpPr>
          <p:nvPr/>
        </p:nvCxnSpPr>
        <p:spPr bwMode="auto">
          <a:xfrm rot="5400000">
            <a:off x="3444875" y="4286250"/>
            <a:ext cx="1317625" cy="936625"/>
          </a:xfrm>
          <a:prstGeom prst="curvedConnector3">
            <a:avLst>
              <a:gd name="adj1" fmla="val 49880"/>
            </a:avLst>
          </a:prstGeom>
          <a:noFill/>
          <a:ln w="28575">
            <a:solidFill>
              <a:srgbClr val="3D79A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9" name="Group 20"/>
          <p:cNvGrpSpPr>
            <a:grpSpLocks/>
          </p:cNvGrpSpPr>
          <p:nvPr/>
        </p:nvGrpSpPr>
        <p:grpSpPr bwMode="auto">
          <a:xfrm>
            <a:off x="4645025" y="5418138"/>
            <a:ext cx="1871663" cy="1106487"/>
            <a:chOff x="2835" y="3203"/>
            <a:chExt cx="1179" cy="697"/>
          </a:xfrm>
        </p:grpSpPr>
        <p:pic>
          <p:nvPicPr>
            <p:cNvPr id="50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3203"/>
              <a:ext cx="680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2835" y="3669"/>
              <a:ext cx="1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Education</a:t>
              </a:r>
            </a:p>
          </p:txBody>
        </p:sp>
      </p:grpSp>
      <p:cxnSp>
        <p:nvCxnSpPr>
          <p:cNvPr id="52" name="AutoShape 23"/>
          <p:cNvCxnSpPr>
            <a:cxnSpLocks noChangeShapeType="1"/>
          </p:cNvCxnSpPr>
          <p:nvPr/>
        </p:nvCxnSpPr>
        <p:spPr bwMode="auto">
          <a:xfrm rot="16200000" flipH="1">
            <a:off x="4397375" y="4270375"/>
            <a:ext cx="1322388" cy="973138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rgbClr val="EC9B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3" name="Group 24"/>
          <p:cNvGrpSpPr>
            <a:grpSpLocks/>
          </p:cNvGrpSpPr>
          <p:nvPr/>
        </p:nvGrpSpPr>
        <p:grpSpPr bwMode="auto">
          <a:xfrm>
            <a:off x="827088" y="4941888"/>
            <a:ext cx="1584325" cy="1254125"/>
            <a:chOff x="460" y="3219"/>
            <a:chExt cx="998" cy="790"/>
          </a:xfrm>
        </p:grpSpPr>
        <p:pic>
          <p:nvPicPr>
            <p:cNvPr id="54" name="Picture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219"/>
              <a:ext cx="785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 Box 26"/>
            <p:cNvSpPr txBox="1">
              <a:spLocks noChangeArrowheads="1"/>
            </p:cNvSpPr>
            <p:nvPr/>
          </p:nvSpPr>
          <p:spPr bwMode="auto">
            <a:xfrm>
              <a:off x="460" y="3778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Illumination</a:t>
              </a:r>
            </a:p>
          </p:txBody>
        </p:sp>
      </p:grpSp>
      <p:cxnSp>
        <p:nvCxnSpPr>
          <p:cNvPr id="56" name="AutoShape 27"/>
          <p:cNvCxnSpPr>
            <a:cxnSpLocks noChangeShapeType="1"/>
          </p:cNvCxnSpPr>
          <p:nvPr/>
        </p:nvCxnSpPr>
        <p:spPr bwMode="auto">
          <a:xfrm rot="16200000">
            <a:off x="2281238" y="3295650"/>
            <a:ext cx="985838" cy="2306637"/>
          </a:xfrm>
          <a:prstGeom prst="curvedConnector3">
            <a:avLst>
              <a:gd name="adj1" fmla="val 42995"/>
            </a:avLst>
          </a:prstGeom>
          <a:noFill/>
          <a:ln w="28575">
            <a:solidFill>
              <a:srgbClr val="8F864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7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76250"/>
            <a:ext cx="10842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4859338" y="1268413"/>
            <a:ext cx="1404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d’état</a:t>
            </a:r>
          </a:p>
        </p:txBody>
      </p:sp>
      <p:cxnSp>
        <p:nvCxnSpPr>
          <p:cNvPr id="59" name="AutoShape 30"/>
          <p:cNvCxnSpPr>
            <a:cxnSpLocks noChangeShapeType="1"/>
            <a:endCxn id="58" idx="2"/>
          </p:cNvCxnSpPr>
          <p:nvPr/>
        </p:nvCxnSpPr>
        <p:spPr bwMode="auto">
          <a:xfrm rot="16200000">
            <a:off x="4451350" y="2030413"/>
            <a:ext cx="1231900" cy="9906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156A7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Oval 2"/>
          <p:cNvSpPr txBox="1">
            <a:spLocks noChangeArrowheads="1"/>
          </p:cNvSpPr>
          <p:nvPr/>
        </p:nvSpPr>
        <p:spPr bwMode="auto">
          <a:xfrm>
            <a:off x="3660775" y="3141663"/>
            <a:ext cx="1822450" cy="954087"/>
          </a:xfrm>
          <a:prstGeom prst="ellipse">
            <a:avLst/>
          </a:prstGeom>
          <a:solidFill>
            <a:srgbClr val="47439B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9pPr>
          </a:lstStyle>
          <a:p>
            <a:pPr algn="ctr" eaLnBrk="1" hangingPunct="1"/>
            <a:r>
              <a:rPr lang="fr-CH" sz="2000" smtClean="0">
                <a:latin typeface="Univers" charset="0"/>
              </a:rPr>
              <a:t>Fonctions de l’art</a:t>
            </a:r>
            <a:endParaRPr lang="fr-CH" sz="2000"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7726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838453"/>
            <a:ext cx="6715125" cy="646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z="4800"/>
              <a:t>Education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42988" y="2060575"/>
            <a:ext cx="6624637" cy="1306513"/>
            <a:chOff x="657" y="1298"/>
            <a:chExt cx="4173" cy="823"/>
          </a:xfrm>
        </p:grpSpPr>
        <p:pic>
          <p:nvPicPr>
            <p:cNvPr id="66571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298"/>
              <a:ext cx="589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2" name="Rectangle 14"/>
            <p:cNvSpPr>
              <a:spLocks noChangeArrowheads="1"/>
            </p:cNvSpPr>
            <p:nvPr/>
          </p:nvSpPr>
          <p:spPr bwMode="auto">
            <a:xfrm>
              <a:off x="1449" y="1457"/>
              <a:ext cx="338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fr-CH" sz="2400"/>
                <a:t>Romans, films etc. enseignent sur interaction sociales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042988" y="3586163"/>
            <a:ext cx="6351587" cy="1066800"/>
            <a:chOff x="657" y="2259"/>
            <a:chExt cx="4001" cy="672"/>
          </a:xfrm>
        </p:grpSpPr>
        <p:pic>
          <p:nvPicPr>
            <p:cNvPr id="6656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259"/>
              <a:ext cx="58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0" name="Rectangle 15"/>
            <p:cNvSpPr>
              <a:spLocks noChangeArrowheads="1"/>
            </p:cNvSpPr>
            <p:nvPr/>
          </p:nvSpPr>
          <p:spPr bwMode="auto">
            <a:xfrm>
              <a:off x="1449" y="2336"/>
              <a:ext cx="320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buClr>
                  <a:srgbClr val="C5880F"/>
                </a:buClr>
                <a:buSzPct val="70000"/>
                <a:buFont typeface="Wingdings" charset="0"/>
                <a:buNone/>
              </a:pPr>
              <a:r>
                <a:rPr lang="fr-CH" sz="2400"/>
                <a:t>Arts visuels sur autres endroits, personnes, choses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827088" y="4927600"/>
            <a:ext cx="6070600" cy="974725"/>
            <a:chOff x="521" y="3104"/>
            <a:chExt cx="3824" cy="614"/>
          </a:xfrm>
        </p:grpSpPr>
        <p:pic>
          <p:nvPicPr>
            <p:cNvPr id="6656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104"/>
              <a:ext cx="767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8" name="Rectangle 16"/>
            <p:cNvSpPr>
              <a:spLocks noChangeArrowheads="1"/>
            </p:cNvSpPr>
            <p:nvPr/>
          </p:nvSpPr>
          <p:spPr bwMode="auto">
            <a:xfrm>
              <a:off x="1449" y="3152"/>
              <a:ext cx="289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buClr>
                  <a:srgbClr val="C5880F"/>
                </a:buClr>
                <a:buSzPct val="70000"/>
                <a:buFont typeface="Wingdings" charset="0"/>
                <a:buNone/>
              </a:pPr>
              <a:r>
                <a:rPr lang="fr-CH" sz="2400"/>
                <a:t>Poésie et musique sur l’émotionnel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84356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40"/>
          <p:cNvGrpSpPr>
            <a:grpSpLocks/>
          </p:cNvGrpSpPr>
          <p:nvPr/>
        </p:nvGrpSpPr>
        <p:grpSpPr bwMode="auto">
          <a:xfrm>
            <a:off x="900113" y="692150"/>
            <a:ext cx="1076325" cy="1649413"/>
            <a:chOff x="567" y="436"/>
            <a:chExt cx="678" cy="1039"/>
          </a:xfrm>
        </p:grpSpPr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436"/>
              <a:ext cx="56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567" y="1071"/>
              <a:ext cx="6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Contrôle</a:t>
              </a:r>
            </a:p>
            <a:p>
              <a:pPr eaLnBrk="1" hangingPunct="1"/>
              <a:r>
                <a:rPr lang="fr-CH" sz="1800"/>
                <a:t>magique</a:t>
              </a:r>
            </a:p>
          </p:txBody>
        </p:sp>
      </p:grpSp>
      <p:cxnSp>
        <p:nvCxnSpPr>
          <p:cNvPr id="69" name="AutoShape 5"/>
          <p:cNvCxnSpPr>
            <a:cxnSpLocks noChangeShapeType="1"/>
            <a:endCxn id="68" idx="2"/>
          </p:cNvCxnSpPr>
          <p:nvPr/>
        </p:nvCxnSpPr>
        <p:spPr bwMode="auto">
          <a:xfrm rot="5400000" flipH="1">
            <a:off x="2212975" y="1566863"/>
            <a:ext cx="939800" cy="24892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C47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04813"/>
            <a:ext cx="11890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2916238" y="12684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religieux</a:t>
            </a:r>
          </a:p>
        </p:txBody>
      </p:sp>
      <p:cxnSp>
        <p:nvCxnSpPr>
          <p:cNvPr id="72" name="AutoShape 8"/>
          <p:cNvCxnSpPr>
            <a:cxnSpLocks noChangeShapeType="1"/>
            <a:endCxn id="71" idx="2"/>
          </p:cNvCxnSpPr>
          <p:nvPr/>
        </p:nvCxnSpPr>
        <p:spPr bwMode="auto">
          <a:xfrm rot="5400000" flipH="1">
            <a:off x="3477419" y="2047082"/>
            <a:ext cx="1231900" cy="9572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A414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765175"/>
            <a:ext cx="8699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6804025" y="17002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Besoin</a:t>
            </a:r>
          </a:p>
          <a:p>
            <a:pPr eaLnBrk="1" hangingPunct="1"/>
            <a:r>
              <a:rPr lang="fr-CH" sz="1800"/>
              <a:t>biologique</a:t>
            </a:r>
          </a:p>
        </p:txBody>
      </p:sp>
      <p:cxnSp>
        <p:nvCxnSpPr>
          <p:cNvPr id="75" name="AutoShape 11"/>
          <p:cNvCxnSpPr>
            <a:cxnSpLocks noChangeShapeType="1"/>
            <a:endCxn id="74" idx="2"/>
          </p:cNvCxnSpPr>
          <p:nvPr/>
        </p:nvCxnSpPr>
        <p:spPr bwMode="auto">
          <a:xfrm rot="16200000">
            <a:off x="5889625" y="1668463"/>
            <a:ext cx="939800" cy="22860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2A7E2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989263"/>
            <a:ext cx="842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539750" y="4141788"/>
            <a:ext cx="139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Catharsis</a:t>
            </a:r>
          </a:p>
        </p:txBody>
      </p:sp>
      <p:cxnSp>
        <p:nvCxnSpPr>
          <p:cNvPr id="78" name="AutoShape 14"/>
          <p:cNvCxnSpPr>
            <a:cxnSpLocks noChangeShapeType="1"/>
          </p:cNvCxnSpPr>
          <p:nvPr/>
        </p:nvCxnSpPr>
        <p:spPr bwMode="auto">
          <a:xfrm rot="10800000">
            <a:off x="1658938" y="3602038"/>
            <a:ext cx="2001837" cy="17462"/>
          </a:xfrm>
          <a:prstGeom prst="curvedConnector3">
            <a:avLst>
              <a:gd name="adj1" fmla="val 50042"/>
            </a:avLst>
          </a:prstGeom>
          <a:noFill/>
          <a:ln w="28575">
            <a:solidFill>
              <a:srgbClr val="8D518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9" name="Group 35"/>
          <p:cNvGrpSpPr>
            <a:grpSpLocks/>
          </p:cNvGrpSpPr>
          <p:nvPr/>
        </p:nvGrpSpPr>
        <p:grpSpPr bwMode="auto">
          <a:xfrm>
            <a:off x="2627313" y="5413375"/>
            <a:ext cx="1871662" cy="1111250"/>
            <a:chOff x="1746" y="3158"/>
            <a:chExt cx="1179" cy="700"/>
          </a:xfrm>
        </p:grpSpPr>
        <p:pic>
          <p:nvPicPr>
            <p:cNvPr id="80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" y="3158"/>
              <a:ext cx="63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Text Box 16"/>
            <p:cNvSpPr txBox="1">
              <a:spLocks noChangeArrowheads="1"/>
            </p:cNvSpPr>
            <p:nvPr/>
          </p:nvSpPr>
          <p:spPr bwMode="auto">
            <a:xfrm>
              <a:off x="1746" y="3627"/>
              <a:ext cx="1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Communication</a:t>
              </a:r>
            </a:p>
          </p:txBody>
        </p:sp>
      </p:grpSp>
      <p:cxnSp>
        <p:nvCxnSpPr>
          <p:cNvPr id="82" name="AutoShape 17"/>
          <p:cNvCxnSpPr>
            <a:cxnSpLocks noChangeShapeType="1"/>
          </p:cNvCxnSpPr>
          <p:nvPr/>
        </p:nvCxnSpPr>
        <p:spPr bwMode="auto">
          <a:xfrm rot="5400000">
            <a:off x="3444875" y="4286250"/>
            <a:ext cx="1317625" cy="936625"/>
          </a:xfrm>
          <a:prstGeom prst="curvedConnector3">
            <a:avLst>
              <a:gd name="adj1" fmla="val 49880"/>
            </a:avLst>
          </a:prstGeom>
          <a:noFill/>
          <a:ln w="28575">
            <a:solidFill>
              <a:srgbClr val="3D79A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3" name="Group 37"/>
          <p:cNvGrpSpPr>
            <a:grpSpLocks/>
          </p:cNvGrpSpPr>
          <p:nvPr/>
        </p:nvGrpSpPr>
        <p:grpSpPr bwMode="auto">
          <a:xfrm>
            <a:off x="4645025" y="5418138"/>
            <a:ext cx="1871663" cy="1106487"/>
            <a:chOff x="2835" y="3203"/>
            <a:chExt cx="1179" cy="697"/>
          </a:xfrm>
        </p:grpSpPr>
        <p:pic>
          <p:nvPicPr>
            <p:cNvPr id="84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3203"/>
              <a:ext cx="680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 Box 19"/>
            <p:cNvSpPr txBox="1">
              <a:spLocks noChangeArrowheads="1"/>
            </p:cNvSpPr>
            <p:nvPr/>
          </p:nvSpPr>
          <p:spPr bwMode="auto">
            <a:xfrm>
              <a:off x="2835" y="3669"/>
              <a:ext cx="1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Education</a:t>
              </a:r>
            </a:p>
          </p:txBody>
        </p:sp>
      </p:grpSp>
      <p:cxnSp>
        <p:nvCxnSpPr>
          <p:cNvPr id="86" name="AutoShape 20"/>
          <p:cNvCxnSpPr>
            <a:cxnSpLocks noChangeShapeType="1"/>
          </p:cNvCxnSpPr>
          <p:nvPr/>
        </p:nvCxnSpPr>
        <p:spPr bwMode="auto">
          <a:xfrm rot="16200000" flipH="1">
            <a:off x="4397375" y="4270375"/>
            <a:ext cx="1322388" cy="973138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rgbClr val="EC9B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" name="Group 36"/>
          <p:cNvGrpSpPr>
            <a:grpSpLocks/>
          </p:cNvGrpSpPr>
          <p:nvPr/>
        </p:nvGrpSpPr>
        <p:grpSpPr bwMode="auto">
          <a:xfrm>
            <a:off x="827088" y="4941888"/>
            <a:ext cx="1584325" cy="1254125"/>
            <a:chOff x="460" y="3219"/>
            <a:chExt cx="998" cy="790"/>
          </a:xfrm>
        </p:grpSpPr>
        <p:pic>
          <p:nvPicPr>
            <p:cNvPr id="88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219"/>
              <a:ext cx="785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Text Box 25"/>
            <p:cNvSpPr txBox="1">
              <a:spLocks noChangeArrowheads="1"/>
            </p:cNvSpPr>
            <p:nvPr/>
          </p:nvSpPr>
          <p:spPr bwMode="auto">
            <a:xfrm>
              <a:off x="460" y="3778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Illumination</a:t>
              </a:r>
            </a:p>
          </p:txBody>
        </p:sp>
      </p:grpSp>
      <p:cxnSp>
        <p:nvCxnSpPr>
          <p:cNvPr id="90" name="AutoShape 26"/>
          <p:cNvCxnSpPr>
            <a:cxnSpLocks noChangeShapeType="1"/>
          </p:cNvCxnSpPr>
          <p:nvPr/>
        </p:nvCxnSpPr>
        <p:spPr bwMode="auto">
          <a:xfrm rot="16200000">
            <a:off x="2281238" y="3295650"/>
            <a:ext cx="985838" cy="2306637"/>
          </a:xfrm>
          <a:prstGeom prst="curvedConnector3">
            <a:avLst>
              <a:gd name="adj1" fmla="val 42995"/>
            </a:avLst>
          </a:prstGeom>
          <a:noFill/>
          <a:ln w="28575">
            <a:solidFill>
              <a:srgbClr val="8F864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1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76250"/>
            <a:ext cx="10842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 Box 28"/>
          <p:cNvSpPr txBox="1">
            <a:spLocks noChangeArrowheads="1"/>
          </p:cNvSpPr>
          <p:nvPr/>
        </p:nvSpPr>
        <p:spPr bwMode="auto">
          <a:xfrm>
            <a:off x="4859338" y="1268413"/>
            <a:ext cx="1404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d’état</a:t>
            </a:r>
          </a:p>
        </p:txBody>
      </p:sp>
      <p:cxnSp>
        <p:nvCxnSpPr>
          <p:cNvPr id="93" name="AutoShape 29"/>
          <p:cNvCxnSpPr>
            <a:cxnSpLocks noChangeShapeType="1"/>
            <a:endCxn id="92" idx="2"/>
          </p:cNvCxnSpPr>
          <p:nvPr/>
        </p:nvCxnSpPr>
        <p:spPr bwMode="auto">
          <a:xfrm rot="16200000">
            <a:off x="4451350" y="2030413"/>
            <a:ext cx="1231900" cy="9906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156A7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4" name="Group 38"/>
          <p:cNvGrpSpPr>
            <a:grpSpLocks/>
          </p:cNvGrpSpPr>
          <p:nvPr/>
        </p:nvGrpSpPr>
        <p:grpSpPr bwMode="auto">
          <a:xfrm>
            <a:off x="6804025" y="5013325"/>
            <a:ext cx="1871663" cy="1035050"/>
            <a:chOff x="4332" y="3236"/>
            <a:chExt cx="1179" cy="652"/>
          </a:xfrm>
        </p:grpSpPr>
        <p:pic>
          <p:nvPicPr>
            <p:cNvPr id="95" name="Picture 3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3236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Text Box 31"/>
            <p:cNvSpPr txBox="1">
              <a:spLocks noChangeArrowheads="1"/>
            </p:cNvSpPr>
            <p:nvPr/>
          </p:nvSpPr>
          <p:spPr bwMode="auto">
            <a:xfrm>
              <a:off x="4332" y="3657"/>
              <a:ext cx="1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Divertissement</a:t>
              </a:r>
            </a:p>
          </p:txBody>
        </p:sp>
      </p:grpSp>
      <p:cxnSp>
        <p:nvCxnSpPr>
          <p:cNvPr id="97" name="AutoShape 32"/>
          <p:cNvCxnSpPr>
            <a:cxnSpLocks noChangeShapeType="1"/>
          </p:cNvCxnSpPr>
          <p:nvPr/>
        </p:nvCxnSpPr>
        <p:spPr bwMode="auto">
          <a:xfrm rot="16200000" flipH="1">
            <a:off x="5949156" y="3223419"/>
            <a:ext cx="1057275" cy="2522538"/>
          </a:xfrm>
          <a:prstGeom prst="curvedConnector3">
            <a:avLst>
              <a:gd name="adj1" fmla="val 56458"/>
            </a:avLst>
          </a:prstGeom>
          <a:noFill/>
          <a:ln w="28575">
            <a:solidFill>
              <a:srgbClr val="47439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Oval 2"/>
          <p:cNvSpPr txBox="1">
            <a:spLocks noChangeArrowheads="1"/>
          </p:cNvSpPr>
          <p:nvPr/>
        </p:nvSpPr>
        <p:spPr bwMode="auto">
          <a:xfrm>
            <a:off x="3660775" y="3141663"/>
            <a:ext cx="1822450" cy="954087"/>
          </a:xfrm>
          <a:prstGeom prst="ellipse">
            <a:avLst/>
          </a:prstGeom>
          <a:solidFill>
            <a:srgbClr val="47439B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9pPr>
          </a:lstStyle>
          <a:p>
            <a:pPr algn="ctr" eaLnBrk="1" hangingPunct="1"/>
            <a:r>
              <a:rPr lang="fr-CH" sz="2000" smtClean="0">
                <a:latin typeface="Univers" charset="0"/>
              </a:rPr>
              <a:t>Fonctions de l’art</a:t>
            </a:r>
            <a:endParaRPr lang="fr-CH" sz="2000"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0152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1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3131840" y="2081399"/>
            <a:ext cx="5011008" cy="2323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20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≈ être spectateur sport</a:t>
            </a:r>
          </a:p>
          <a:p>
            <a:pPr marL="287338" indent="-287338" eaLnBrk="1" hangingPunct="1">
              <a:lnSpc>
                <a:spcPct val="20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 dirty="0">
                <a:latin typeface="Univers" charset="0"/>
              </a:rPr>
              <a:t>≈ résoudre un puzzle, mots-croisés</a:t>
            </a:r>
          </a:p>
        </p:txBody>
      </p:sp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653787"/>
            <a:ext cx="6715125" cy="83099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z="4800"/>
              <a:t>Divertissement</a:t>
            </a:r>
          </a:p>
        </p:txBody>
      </p:sp>
      <p:pic>
        <p:nvPicPr>
          <p:cNvPr id="11335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230505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234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1" grpId="0" build="p"/>
      <p:bldP spid="113357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900113" y="692150"/>
            <a:ext cx="1076325" cy="1649413"/>
            <a:chOff x="567" y="436"/>
            <a:chExt cx="678" cy="1039"/>
          </a:xfrm>
        </p:grpSpPr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436"/>
              <a:ext cx="56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567" y="1071"/>
              <a:ext cx="6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Contrôle</a:t>
              </a:r>
            </a:p>
            <a:p>
              <a:pPr eaLnBrk="1" hangingPunct="1"/>
              <a:r>
                <a:rPr lang="fr-CH" sz="1800"/>
                <a:t>magique</a:t>
              </a:r>
            </a:p>
          </p:txBody>
        </p:sp>
      </p:grpSp>
      <p:cxnSp>
        <p:nvCxnSpPr>
          <p:cNvPr id="44" name="AutoShape 6"/>
          <p:cNvCxnSpPr>
            <a:cxnSpLocks noChangeShapeType="1"/>
            <a:endCxn id="43" idx="2"/>
          </p:cNvCxnSpPr>
          <p:nvPr/>
        </p:nvCxnSpPr>
        <p:spPr bwMode="auto">
          <a:xfrm rot="5400000" flipH="1">
            <a:off x="2212975" y="1566863"/>
            <a:ext cx="939800" cy="24892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C47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04813"/>
            <a:ext cx="11890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2916238" y="12684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religieux</a:t>
            </a:r>
          </a:p>
        </p:txBody>
      </p:sp>
      <p:cxnSp>
        <p:nvCxnSpPr>
          <p:cNvPr id="47" name="AutoShape 9"/>
          <p:cNvCxnSpPr>
            <a:cxnSpLocks noChangeShapeType="1"/>
            <a:endCxn id="46" idx="2"/>
          </p:cNvCxnSpPr>
          <p:nvPr/>
        </p:nvCxnSpPr>
        <p:spPr bwMode="auto">
          <a:xfrm rot="5400000" flipH="1">
            <a:off x="3477419" y="2047082"/>
            <a:ext cx="1231900" cy="9572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A414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765175"/>
            <a:ext cx="8699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6804025" y="1700213"/>
            <a:ext cx="139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Besoin</a:t>
            </a:r>
          </a:p>
          <a:p>
            <a:pPr eaLnBrk="1" hangingPunct="1"/>
            <a:r>
              <a:rPr lang="fr-CH" sz="1800"/>
              <a:t>biologique</a:t>
            </a:r>
          </a:p>
        </p:txBody>
      </p:sp>
      <p:cxnSp>
        <p:nvCxnSpPr>
          <p:cNvPr id="50" name="AutoShape 12"/>
          <p:cNvCxnSpPr>
            <a:cxnSpLocks noChangeShapeType="1"/>
            <a:endCxn id="49" idx="2"/>
          </p:cNvCxnSpPr>
          <p:nvPr/>
        </p:nvCxnSpPr>
        <p:spPr bwMode="auto">
          <a:xfrm rot="16200000">
            <a:off x="5889625" y="1668463"/>
            <a:ext cx="939800" cy="2286000"/>
          </a:xfrm>
          <a:prstGeom prst="curvedConnector3">
            <a:avLst>
              <a:gd name="adj1" fmla="val 57431"/>
            </a:avLst>
          </a:prstGeom>
          <a:noFill/>
          <a:ln w="28575">
            <a:solidFill>
              <a:srgbClr val="2A7E2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989263"/>
            <a:ext cx="842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39750" y="4141788"/>
            <a:ext cx="139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Catharsis</a:t>
            </a:r>
          </a:p>
        </p:txBody>
      </p:sp>
      <p:cxnSp>
        <p:nvCxnSpPr>
          <p:cNvPr id="53" name="AutoShape 15"/>
          <p:cNvCxnSpPr>
            <a:cxnSpLocks noChangeShapeType="1"/>
          </p:cNvCxnSpPr>
          <p:nvPr/>
        </p:nvCxnSpPr>
        <p:spPr bwMode="auto">
          <a:xfrm rot="10800000">
            <a:off x="1658938" y="3602038"/>
            <a:ext cx="2001837" cy="17462"/>
          </a:xfrm>
          <a:prstGeom prst="curvedConnector3">
            <a:avLst>
              <a:gd name="adj1" fmla="val 50042"/>
            </a:avLst>
          </a:prstGeom>
          <a:noFill/>
          <a:ln w="28575">
            <a:solidFill>
              <a:srgbClr val="8D518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" name="Group 16"/>
          <p:cNvGrpSpPr>
            <a:grpSpLocks/>
          </p:cNvGrpSpPr>
          <p:nvPr/>
        </p:nvGrpSpPr>
        <p:grpSpPr bwMode="auto">
          <a:xfrm>
            <a:off x="2627313" y="5413375"/>
            <a:ext cx="1871662" cy="1111250"/>
            <a:chOff x="1746" y="3158"/>
            <a:chExt cx="1179" cy="700"/>
          </a:xfrm>
        </p:grpSpPr>
        <p:pic>
          <p:nvPicPr>
            <p:cNvPr id="55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" y="3158"/>
              <a:ext cx="63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1746" y="3627"/>
              <a:ext cx="1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Communication</a:t>
              </a:r>
            </a:p>
          </p:txBody>
        </p:sp>
      </p:grpSp>
      <p:cxnSp>
        <p:nvCxnSpPr>
          <p:cNvPr id="57" name="AutoShape 19"/>
          <p:cNvCxnSpPr>
            <a:cxnSpLocks noChangeShapeType="1"/>
          </p:cNvCxnSpPr>
          <p:nvPr/>
        </p:nvCxnSpPr>
        <p:spPr bwMode="auto">
          <a:xfrm rot="5400000">
            <a:off x="3444875" y="4286250"/>
            <a:ext cx="1317625" cy="936625"/>
          </a:xfrm>
          <a:prstGeom prst="curvedConnector3">
            <a:avLst>
              <a:gd name="adj1" fmla="val 49880"/>
            </a:avLst>
          </a:prstGeom>
          <a:noFill/>
          <a:ln w="28575">
            <a:solidFill>
              <a:srgbClr val="3D79A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8" name="Group 20"/>
          <p:cNvGrpSpPr>
            <a:grpSpLocks/>
          </p:cNvGrpSpPr>
          <p:nvPr/>
        </p:nvGrpSpPr>
        <p:grpSpPr bwMode="auto">
          <a:xfrm>
            <a:off x="4645025" y="5418138"/>
            <a:ext cx="1871663" cy="1106487"/>
            <a:chOff x="2835" y="3203"/>
            <a:chExt cx="1179" cy="697"/>
          </a:xfrm>
        </p:grpSpPr>
        <p:pic>
          <p:nvPicPr>
            <p:cNvPr id="59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3203"/>
              <a:ext cx="680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 Box 22"/>
            <p:cNvSpPr txBox="1">
              <a:spLocks noChangeArrowheads="1"/>
            </p:cNvSpPr>
            <p:nvPr/>
          </p:nvSpPr>
          <p:spPr bwMode="auto">
            <a:xfrm>
              <a:off x="2835" y="3669"/>
              <a:ext cx="1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Education</a:t>
              </a:r>
            </a:p>
          </p:txBody>
        </p:sp>
      </p:grpSp>
      <p:cxnSp>
        <p:nvCxnSpPr>
          <p:cNvPr id="61" name="AutoShape 23"/>
          <p:cNvCxnSpPr>
            <a:cxnSpLocks noChangeShapeType="1"/>
          </p:cNvCxnSpPr>
          <p:nvPr/>
        </p:nvCxnSpPr>
        <p:spPr bwMode="auto">
          <a:xfrm rot="16200000" flipH="1">
            <a:off x="4397375" y="4270375"/>
            <a:ext cx="1322388" cy="973138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rgbClr val="EC9B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24"/>
          <p:cNvGrpSpPr>
            <a:grpSpLocks/>
          </p:cNvGrpSpPr>
          <p:nvPr/>
        </p:nvGrpSpPr>
        <p:grpSpPr bwMode="auto">
          <a:xfrm>
            <a:off x="827088" y="4941888"/>
            <a:ext cx="1584325" cy="1254125"/>
            <a:chOff x="460" y="3219"/>
            <a:chExt cx="998" cy="790"/>
          </a:xfrm>
        </p:grpSpPr>
        <p:pic>
          <p:nvPicPr>
            <p:cNvPr id="63" name="Picture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219"/>
              <a:ext cx="785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 Box 26"/>
            <p:cNvSpPr txBox="1">
              <a:spLocks noChangeArrowheads="1"/>
            </p:cNvSpPr>
            <p:nvPr/>
          </p:nvSpPr>
          <p:spPr bwMode="auto">
            <a:xfrm>
              <a:off x="460" y="3778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Illumination</a:t>
              </a:r>
            </a:p>
          </p:txBody>
        </p:sp>
      </p:grpSp>
      <p:cxnSp>
        <p:nvCxnSpPr>
          <p:cNvPr id="65" name="AutoShape 27"/>
          <p:cNvCxnSpPr>
            <a:cxnSpLocks noChangeShapeType="1"/>
          </p:cNvCxnSpPr>
          <p:nvPr/>
        </p:nvCxnSpPr>
        <p:spPr bwMode="auto">
          <a:xfrm rot="16200000">
            <a:off x="2281238" y="3295650"/>
            <a:ext cx="985838" cy="2306637"/>
          </a:xfrm>
          <a:prstGeom prst="curvedConnector3">
            <a:avLst>
              <a:gd name="adj1" fmla="val 42995"/>
            </a:avLst>
          </a:prstGeom>
          <a:noFill/>
          <a:ln w="28575">
            <a:solidFill>
              <a:srgbClr val="8F864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76250"/>
            <a:ext cx="10842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4859338" y="1268413"/>
            <a:ext cx="1404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Service d’état</a:t>
            </a:r>
          </a:p>
        </p:txBody>
      </p:sp>
      <p:cxnSp>
        <p:nvCxnSpPr>
          <p:cNvPr id="68" name="AutoShape 30"/>
          <p:cNvCxnSpPr>
            <a:cxnSpLocks noChangeShapeType="1"/>
            <a:endCxn id="67" idx="2"/>
          </p:cNvCxnSpPr>
          <p:nvPr/>
        </p:nvCxnSpPr>
        <p:spPr bwMode="auto">
          <a:xfrm rot="16200000">
            <a:off x="4451350" y="2030413"/>
            <a:ext cx="1231900" cy="9906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156A7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" name="Group 31"/>
          <p:cNvGrpSpPr>
            <a:grpSpLocks/>
          </p:cNvGrpSpPr>
          <p:nvPr/>
        </p:nvGrpSpPr>
        <p:grpSpPr bwMode="auto">
          <a:xfrm>
            <a:off x="6804025" y="5013325"/>
            <a:ext cx="1871663" cy="1035050"/>
            <a:chOff x="4332" y="3236"/>
            <a:chExt cx="1179" cy="652"/>
          </a:xfrm>
        </p:grpSpPr>
        <p:pic>
          <p:nvPicPr>
            <p:cNvPr id="70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3236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33"/>
            <p:cNvSpPr txBox="1">
              <a:spLocks noChangeArrowheads="1"/>
            </p:cNvSpPr>
            <p:nvPr/>
          </p:nvSpPr>
          <p:spPr bwMode="auto">
            <a:xfrm>
              <a:off x="4332" y="3657"/>
              <a:ext cx="1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Divertissement</a:t>
              </a:r>
            </a:p>
          </p:txBody>
        </p:sp>
      </p:grpSp>
      <p:cxnSp>
        <p:nvCxnSpPr>
          <p:cNvPr id="72" name="AutoShape 34"/>
          <p:cNvCxnSpPr>
            <a:cxnSpLocks noChangeShapeType="1"/>
          </p:cNvCxnSpPr>
          <p:nvPr/>
        </p:nvCxnSpPr>
        <p:spPr bwMode="auto">
          <a:xfrm rot="16200000" flipH="1">
            <a:off x="5949156" y="3223419"/>
            <a:ext cx="1057275" cy="2522538"/>
          </a:xfrm>
          <a:prstGeom prst="curvedConnector3">
            <a:avLst>
              <a:gd name="adj1" fmla="val 56458"/>
            </a:avLst>
          </a:prstGeom>
          <a:noFill/>
          <a:ln w="28575">
            <a:solidFill>
              <a:srgbClr val="47439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3" name="Group 38"/>
          <p:cNvGrpSpPr>
            <a:grpSpLocks/>
          </p:cNvGrpSpPr>
          <p:nvPr/>
        </p:nvGrpSpPr>
        <p:grpSpPr bwMode="auto">
          <a:xfrm>
            <a:off x="7207250" y="3211513"/>
            <a:ext cx="1397000" cy="1089025"/>
            <a:chOff x="4540" y="2023"/>
            <a:chExt cx="880" cy="686"/>
          </a:xfrm>
        </p:grpSpPr>
        <p:pic>
          <p:nvPicPr>
            <p:cNvPr id="74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" y="2023"/>
              <a:ext cx="685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 Box 36"/>
            <p:cNvSpPr txBox="1">
              <a:spLocks noChangeArrowheads="1"/>
            </p:cNvSpPr>
            <p:nvPr/>
          </p:nvSpPr>
          <p:spPr bwMode="auto">
            <a:xfrm>
              <a:off x="4540" y="2478"/>
              <a:ext cx="8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800"/>
                <a:t>Thérapie</a:t>
              </a:r>
            </a:p>
          </p:txBody>
        </p:sp>
      </p:grpSp>
      <p:cxnSp>
        <p:nvCxnSpPr>
          <p:cNvPr id="76" name="AutoShape 37"/>
          <p:cNvCxnSpPr>
            <a:cxnSpLocks noChangeShapeType="1"/>
          </p:cNvCxnSpPr>
          <p:nvPr/>
        </p:nvCxnSpPr>
        <p:spPr bwMode="auto">
          <a:xfrm>
            <a:off x="5483225" y="3619500"/>
            <a:ext cx="1878013" cy="0"/>
          </a:xfrm>
          <a:prstGeom prst="straightConnector1">
            <a:avLst/>
          </a:prstGeom>
          <a:noFill/>
          <a:ln w="28575">
            <a:solidFill>
              <a:srgbClr val="B8292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Oval 2"/>
          <p:cNvSpPr txBox="1">
            <a:spLocks noChangeArrowheads="1"/>
          </p:cNvSpPr>
          <p:nvPr/>
        </p:nvSpPr>
        <p:spPr bwMode="auto">
          <a:xfrm>
            <a:off x="3660775" y="3141663"/>
            <a:ext cx="1822450" cy="954087"/>
          </a:xfrm>
          <a:prstGeom prst="ellipse">
            <a:avLst/>
          </a:prstGeom>
          <a:solidFill>
            <a:srgbClr val="47439B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Univers" pitchFamily="34" charset="0"/>
              </a:defRPr>
            </a:lvl9pPr>
          </a:lstStyle>
          <a:p>
            <a:pPr algn="ctr" eaLnBrk="1" hangingPunct="1"/>
            <a:r>
              <a:rPr lang="fr-CH" sz="2000" smtClean="0">
                <a:latin typeface="Univers" charset="0"/>
              </a:rPr>
              <a:t>Fonctions de l’art</a:t>
            </a:r>
            <a:endParaRPr lang="fr-CH" sz="2000"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0220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9" name="Rectangle 3"/>
          <p:cNvSpPr>
            <a:spLocks noGrp="1" noChangeArrowheads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indent="-287338" eaLnBrk="1" hangingPunct="1">
              <a:lnSpc>
                <a:spcPct val="16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>
                <a:latin typeface="Univers" charset="0"/>
              </a:rPr>
              <a:t>2 aspects de l’art thérapie</a:t>
            </a:r>
          </a:p>
          <a:p>
            <a:pPr marL="661988" lvl="1" indent="-184150" eaLnBrk="1" hangingPunct="1">
              <a:lnSpc>
                <a:spcPct val="16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>
                <a:latin typeface="Univers" charset="0"/>
              </a:rPr>
              <a:t>Communication</a:t>
            </a:r>
          </a:p>
          <a:p>
            <a:pPr marL="1165225" lvl="2" indent="-250825" eaLnBrk="1" hangingPunct="1">
              <a:lnSpc>
                <a:spcPct val="16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>
                <a:latin typeface="Univers" charset="0"/>
              </a:rPr>
              <a:t>Œuvre d’art peut communiquer l’état interne du patient</a:t>
            </a:r>
          </a:p>
          <a:p>
            <a:pPr marL="1165225" lvl="2" indent="-250825" eaLnBrk="1" hangingPunct="1">
              <a:lnSpc>
                <a:spcPct val="16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>
                <a:latin typeface="Univers" charset="0"/>
              </a:rPr>
              <a:t>Illustration, psychoéducation</a:t>
            </a:r>
          </a:p>
          <a:p>
            <a:pPr marL="661988" lvl="1" indent="-184150" eaLnBrk="1" hangingPunct="1">
              <a:lnSpc>
                <a:spcPct val="160000"/>
              </a:lnSpc>
              <a:spcBef>
                <a:spcPct val="0"/>
              </a:spcBef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400">
                <a:latin typeface="Univers" charset="0"/>
              </a:rPr>
              <a:t>Catharsis</a:t>
            </a:r>
          </a:p>
        </p:txBody>
      </p:sp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630238"/>
            <a:ext cx="6715125" cy="83099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4800" dirty="0"/>
              <a:t>Thérapie</a:t>
            </a:r>
          </a:p>
        </p:txBody>
      </p:sp>
    </p:spTree>
    <p:extLst>
      <p:ext uri="{BB962C8B-B14F-4D97-AF65-F5344CB8AC3E}">
        <p14:creationId xmlns:p14="http://schemas.microsoft.com/office/powerpoint/2010/main" val="233785752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9" grpId="0" build="p"/>
      <p:bldP spid="11356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2" name="Rectangle 4"/>
          <p:cNvSpPr>
            <a:spLocks noChangeArrowheads="1"/>
          </p:cNvSpPr>
          <p:nvPr/>
        </p:nvSpPr>
        <p:spPr bwMode="auto">
          <a:xfrm>
            <a:off x="900113" y="1916113"/>
            <a:ext cx="7559675" cy="414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7338" indent="-287338" algn="l">
              <a:lnSpc>
                <a:spcPct val="11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/>
              <a:t>Access à son propre psychisme est essentiel</a:t>
            </a:r>
          </a:p>
          <a:p>
            <a:pPr marL="661988" lvl="1" indent="-184150" algn="l">
              <a:lnSpc>
                <a:spcPct val="11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/>
              <a:t>Décentrer, déstructurer, questionner le normal</a:t>
            </a:r>
          </a:p>
          <a:p>
            <a:pPr marL="661988" lvl="1" indent="-184150" algn="l">
              <a:lnSpc>
                <a:spcPct val="11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/>
              <a:t>Distance du quotidien</a:t>
            </a:r>
          </a:p>
          <a:p>
            <a:pPr marL="287338" indent="-287338" algn="l">
              <a:lnSpc>
                <a:spcPct val="11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/>
              <a:t>Mais aussi </a:t>
            </a:r>
          </a:p>
          <a:p>
            <a:pPr marL="661988" lvl="1" indent="-184150" algn="l">
              <a:lnSpc>
                <a:spcPct val="11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 smtClean="0"/>
              <a:t>Capacités </a:t>
            </a:r>
            <a:r>
              <a:rPr lang="fr-CH" sz="2000" dirty="0"/>
              <a:t>de jugement </a:t>
            </a:r>
          </a:p>
          <a:p>
            <a:pPr marL="661988" lvl="1" indent="-184150" algn="l">
              <a:lnSpc>
                <a:spcPct val="11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 smtClean="0"/>
              <a:t>Inhibition </a:t>
            </a:r>
            <a:r>
              <a:rPr lang="fr-CH" sz="2000" dirty="0"/>
              <a:t>d’impulsions immédiates </a:t>
            </a:r>
          </a:p>
          <a:p>
            <a:pPr marL="661988" lvl="1" indent="-184150" algn="l">
              <a:lnSpc>
                <a:spcPct val="11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 smtClean="0"/>
              <a:t>Persistance </a:t>
            </a:r>
            <a:endParaRPr lang="fr-CH" sz="2000" dirty="0"/>
          </a:p>
          <a:p>
            <a:pPr marL="287338" indent="-287338" algn="l">
              <a:lnSpc>
                <a:spcPct val="11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/>
              <a:t>Moyens moins risqués </a:t>
            </a:r>
          </a:p>
          <a:p>
            <a:pPr marL="661988" lvl="1" indent="-184150" algn="l">
              <a:lnSpc>
                <a:spcPct val="11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/>
              <a:t>Voyager</a:t>
            </a:r>
          </a:p>
          <a:p>
            <a:pPr marL="661988" lvl="1" indent="-184150" algn="l">
              <a:lnSpc>
                <a:spcPct val="11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/>
              <a:t>Brainstorming</a:t>
            </a:r>
          </a:p>
          <a:p>
            <a:pPr marL="661988" lvl="1" indent="-184150" algn="l">
              <a:lnSpc>
                <a:spcPct val="11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 smtClean="0"/>
              <a:t>Rêver</a:t>
            </a:r>
          </a:p>
          <a:p>
            <a:pPr marL="661988" lvl="1" indent="-184150" algn="l">
              <a:lnSpc>
                <a:spcPct val="110000"/>
              </a:lnSpc>
              <a:buClr>
                <a:srgbClr val="C5880F"/>
              </a:buClr>
              <a:buSzPct val="70000"/>
              <a:buFont typeface="Wingdings" charset="0"/>
              <a:buChar char="§"/>
            </a:pPr>
            <a:r>
              <a:rPr lang="fr-CH" sz="2000" dirty="0" smtClean="0"/>
              <a:t>Conférences et ateliers de l’UNIGE</a:t>
            </a:r>
            <a:endParaRPr lang="fr-CH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7147123" cy="1143000"/>
          </a:xfrm>
        </p:spPr>
        <p:txBody>
          <a:bodyPr/>
          <a:lstStyle/>
          <a:p>
            <a:r>
              <a:rPr lang="fr-CH" dirty="0"/>
              <a:t>Faut-il consommer pour être créatif </a:t>
            </a:r>
            <a:r>
              <a:rPr lang="fr-CH" dirty="0" smtClean="0"/>
              <a:t>?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6851799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8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8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8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8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8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62" name="Text Box 6"/>
          <p:cNvSpPr txBox="1">
            <a:spLocks noChangeArrowheads="1"/>
          </p:cNvSpPr>
          <p:nvPr/>
        </p:nvSpPr>
        <p:spPr bwMode="auto">
          <a:xfrm>
            <a:off x="2242121" y="1196975"/>
            <a:ext cx="1877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b="1" dirty="0">
                <a:solidFill>
                  <a:srgbClr val="3B5491"/>
                </a:solidFill>
              </a:rPr>
              <a:t>Intelligence</a:t>
            </a:r>
          </a:p>
        </p:txBody>
      </p:sp>
      <p:sp>
        <p:nvSpPr>
          <p:cNvPr id="1248263" name="Text Box 7"/>
          <p:cNvSpPr txBox="1">
            <a:spLocks noChangeArrowheads="1"/>
          </p:cNvSpPr>
          <p:nvPr/>
        </p:nvSpPr>
        <p:spPr bwMode="auto">
          <a:xfrm>
            <a:off x="5857131" y="1196975"/>
            <a:ext cx="1587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b="1" dirty="0">
                <a:solidFill>
                  <a:srgbClr val="3B5491"/>
                </a:solidFill>
              </a:rPr>
              <a:t>Créativité</a:t>
            </a:r>
          </a:p>
        </p:txBody>
      </p:sp>
      <p:sp>
        <p:nvSpPr>
          <p:cNvPr id="1248264" name="Text Box 8"/>
          <p:cNvSpPr txBox="1">
            <a:spLocks noChangeArrowheads="1"/>
          </p:cNvSpPr>
          <p:nvPr/>
        </p:nvSpPr>
        <p:spPr bwMode="auto">
          <a:xfrm>
            <a:off x="1953627" y="1924050"/>
            <a:ext cx="2356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800" i="1"/>
              <a:t>Pensée convergente</a:t>
            </a:r>
          </a:p>
        </p:txBody>
      </p:sp>
      <p:sp>
        <p:nvSpPr>
          <p:cNvPr id="1248265" name="Text Box 9"/>
          <p:cNvSpPr txBox="1">
            <a:spLocks noChangeArrowheads="1"/>
          </p:cNvSpPr>
          <p:nvPr/>
        </p:nvSpPr>
        <p:spPr bwMode="auto">
          <a:xfrm>
            <a:off x="5542655" y="1924050"/>
            <a:ext cx="2164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800" i="1"/>
              <a:t>Pensée divergente</a:t>
            </a:r>
          </a:p>
        </p:txBody>
      </p:sp>
      <p:sp>
        <p:nvSpPr>
          <p:cNvPr id="1248266" name="Rectangle 10"/>
          <p:cNvSpPr>
            <a:spLocks noChangeArrowheads="1"/>
          </p:cNvSpPr>
          <p:nvPr/>
        </p:nvSpPr>
        <p:spPr bwMode="auto">
          <a:xfrm>
            <a:off x="1619821" y="3363913"/>
            <a:ext cx="3024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CH"/>
              <a:t>Recherche d’</a:t>
            </a:r>
            <a:r>
              <a:rPr lang="fr-CH" altLang="ja-JP" i="1"/>
              <a:t>une</a:t>
            </a:r>
            <a:r>
              <a:rPr lang="fr-CH" altLang="ja-JP"/>
              <a:t> réponse correcte et certaine</a:t>
            </a:r>
            <a:endParaRPr lang="fr-CH"/>
          </a:p>
        </p:txBody>
      </p:sp>
      <p:sp>
        <p:nvSpPr>
          <p:cNvPr id="1248267" name="Rectangle 11"/>
          <p:cNvSpPr>
            <a:spLocks noChangeArrowheads="1"/>
          </p:cNvSpPr>
          <p:nvPr/>
        </p:nvSpPr>
        <p:spPr bwMode="auto">
          <a:xfrm>
            <a:off x="5365006" y="3363913"/>
            <a:ext cx="251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CH"/>
              <a:t>Recherche de </a:t>
            </a:r>
            <a:r>
              <a:rPr lang="fr-CH" i="1"/>
              <a:t>nouvelles </a:t>
            </a:r>
            <a:r>
              <a:rPr lang="fr-CH"/>
              <a:t>réponses</a:t>
            </a:r>
          </a:p>
        </p:txBody>
      </p:sp>
      <p:sp>
        <p:nvSpPr>
          <p:cNvPr id="1248269" name="Rectangle 13"/>
          <p:cNvSpPr>
            <a:spLocks noChangeArrowheads="1"/>
          </p:cNvSpPr>
          <p:nvPr/>
        </p:nvSpPr>
        <p:spPr bwMode="auto">
          <a:xfrm>
            <a:off x="1290711" y="4581128"/>
            <a:ext cx="709771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dirty="0"/>
              <a:t>Plupart des personnes créatives plutôt intelligentes, </a:t>
            </a:r>
          </a:p>
          <a:p>
            <a:pPr algn="ctr">
              <a:lnSpc>
                <a:spcPct val="150000"/>
              </a:lnSpc>
            </a:pPr>
            <a:r>
              <a:rPr lang="fr-CH" dirty="0"/>
              <a:t>mais personnes intelligentes pas forcement créatives</a:t>
            </a:r>
          </a:p>
        </p:txBody>
      </p:sp>
      <p:pic>
        <p:nvPicPr>
          <p:cNvPr id="1248272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81" y="2427288"/>
            <a:ext cx="762000" cy="7921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8273" name="Picture 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08" y="2427288"/>
            <a:ext cx="762000" cy="7921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640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4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48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48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62" grpId="0"/>
      <p:bldP spid="1248263" grpId="0"/>
      <p:bldP spid="1248264" grpId="0"/>
      <p:bldP spid="1248265" grpId="0"/>
      <p:bldP spid="1248266" grpId="0"/>
      <p:bldP spid="1248267" grpId="0"/>
      <p:bldP spid="12482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45112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69300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630238"/>
            <a:ext cx="6715125" cy="15696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3600" dirty="0"/>
              <a:t>Personne créative : </a:t>
            </a: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>discours </a:t>
            </a:r>
            <a:r>
              <a:rPr lang="fr-CH" sz="3600" dirty="0"/>
              <a:t>historiques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71550" y="2720231"/>
            <a:ext cx="1439863" cy="1476375"/>
            <a:chOff x="748" y="2708"/>
            <a:chExt cx="907" cy="930"/>
          </a:xfrm>
        </p:grpSpPr>
        <p:sp>
          <p:nvSpPr>
            <p:cNvPr id="20504" name="Text Box 7"/>
            <p:cNvSpPr txBox="1">
              <a:spLocks noChangeArrowheads="1"/>
            </p:cNvSpPr>
            <p:nvPr/>
          </p:nvSpPr>
          <p:spPr bwMode="auto">
            <a:xfrm>
              <a:off x="783" y="3405"/>
              <a:ext cx="8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7338" indent="-287338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CH" sz="1800" b="1" i="1">
                  <a:solidFill>
                    <a:srgbClr val="A86400"/>
                  </a:solidFill>
                </a:rPr>
                <a:t>Classique</a:t>
              </a:r>
            </a:p>
          </p:txBody>
        </p:sp>
        <p:pic>
          <p:nvPicPr>
            <p:cNvPr id="2050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708"/>
              <a:ext cx="907" cy="72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9413" name="Text Box 21"/>
          <p:cNvSpPr txBox="1">
            <a:spLocks noChangeArrowheads="1"/>
          </p:cNvSpPr>
          <p:nvPr/>
        </p:nvSpPr>
        <p:spPr bwMode="auto">
          <a:xfrm>
            <a:off x="977900" y="2339588"/>
            <a:ext cx="1425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200" dirty="0"/>
              <a:t>Inspiration divine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841626" y="2786906"/>
            <a:ext cx="1444626" cy="1409700"/>
            <a:chOff x="1974" y="2750"/>
            <a:chExt cx="910" cy="888"/>
          </a:xfrm>
        </p:grpSpPr>
        <p:pic>
          <p:nvPicPr>
            <p:cNvPr id="20502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" y="2750"/>
              <a:ext cx="907" cy="6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3" name="Text Box 10"/>
            <p:cNvSpPr txBox="1">
              <a:spLocks noChangeArrowheads="1"/>
            </p:cNvSpPr>
            <p:nvPr/>
          </p:nvSpPr>
          <p:spPr bwMode="auto">
            <a:xfrm>
              <a:off x="1974" y="3405"/>
              <a:ext cx="9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7338" indent="-287338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CH" sz="1800" b="1" i="1">
                  <a:solidFill>
                    <a:srgbClr val="A86400"/>
                  </a:solidFill>
                </a:rPr>
                <a:t>Moyen-âge</a:t>
              </a:r>
            </a:p>
          </p:txBody>
        </p:sp>
      </p:grpSp>
      <p:sp>
        <p:nvSpPr>
          <p:cNvPr id="1339414" name="Text Box 22"/>
          <p:cNvSpPr txBox="1">
            <a:spLocks noChangeArrowheads="1"/>
          </p:cNvSpPr>
          <p:nvPr/>
        </p:nvSpPr>
        <p:spPr bwMode="auto">
          <a:xfrm>
            <a:off x="2700338" y="2247255"/>
            <a:ext cx="172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200"/>
              <a:t>Artisan, servant de dieu</a:t>
            </a:r>
          </a:p>
        </p:txBody>
      </p:sp>
      <p:sp>
        <p:nvSpPr>
          <p:cNvPr id="1339416" name="Rectangle 24"/>
          <p:cNvSpPr>
            <a:spLocks noChangeArrowheads="1"/>
          </p:cNvSpPr>
          <p:nvPr/>
        </p:nvSpPr>
        <p:spPr bwMode="auto">
          <a:xfrm>
            <a:off x="3037885" y="4750544"/>
            <a:ext cx="8728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sz="1200" i="1" dirty="0" smtClean="0"/>
              <a:t>Anonyme</a:t>
            </a:r>
            <a:endParaRPr lang="fr-CH" sz="1200" i="1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670424" y="2786907"/>
            <a:ext cx="1650999" cy="1624013"/>
            <a:chOff x="3108" y="2750"/>
            <a:chExt cx="1040" cy="1023"/>
          </a:xfrm>
        </p:grpSpPr>
        <p:pic>
          <p:nvPicPr>
            <p:cNvPr id="20500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" y="2750"/>
              <a:ext cx="907" cy="6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1" name="Text Box 12"/>
            <p:cNvSpPr txBox="1">
              <a:spLocks noChangeArrowheads="1"/>
            </p:cNvSpPr>
            <p:nvPr/>
          </p:nvSpPr>
          <p:spPr bwMode="auto">
            <a:xfrm>
              <a:off x="3108" y="3430"/>
              <a:ext cx="104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7338" indent="-287338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fr-CH" sz="1800" b="1" i="1">
                  <a:solidFill>
                    <a:srgbClr val="A86400"/>
                  </a:solidFill>
                </a:rPr>
                <a:t>Post-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fr-CH" sz="1800" b="1" i="1">
                  <a:solidFill>
                    <a:srgbClr val="A86400"/>
                  </a:solidFill>
                </a:rPr>
                <a:t>Renaissance</a:t>
              </a:r>
            </a:p>
          </p:txBody>
        </p:sp>
      </p:grpSp>
      <p:sp>
        <p:nvSpPr>
          <p:cNvPr id="1339415" name="Text Box 23"/>
          <p:cNvSpPr txBox="1">
            <a:spLocks noChangeArrowheads="1"/>
          </p:cNvSpPr>
          <p:nvPr/>
        </p:nvSpPr>
        <p:spPr bwMode="auto">
          <a:xfrm>
            <a:off x="4630738" y="2339588"/>
            <a:ext cx="17287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200"/>
              <a:t>Visionnaire</a:t>
            </a:r>
          </a:p>
        </p:txBody>
      </p:sp>
      <p:sp>
        <p:nvSpPr>
          <p:cNvPr id="1339417" name="Rectangle 25"/>
          <p:cNvSpPr>
            <a:spLocks noChangeArrowheads="1"/>
          </p:cNvSpPr>
          <p:nvPr/>
        </p:nvSpPr>
        <p:spPr bwMode="auto">
          <a:xfrm>
            <a:off x="4618038" y="4725144"/>
            <a:ext cx="1754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CH" sz="1200" i="1"/>
              <a:t>Développement Ego, Insight particulier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646863" y="2786906"/>
            <a:ext cx="1574800" cy="1409700"/>
            <a:chOff x="4328" y="2750"/>
            <a:chExt cx="992" cy="888"/>
          </a:xfrm>
        </p:grpSpPr>
        <p:pic>
          <p:nvPicPr>
            <p:cNvPr id="20498" name="Picture 13" descr="Jonas%20film%20picture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750"/>
              <a:ext cx="907" cy="6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9" name="Text Box 14"/>
            <p:cNvSpPr txBox="1">
              <a:spLocks noChangeArrowheads="1"/>
            </p:cNvSpPr>
            <p:nvPr/>
          </p:nvSpPr>
          <p:spPr bwMode="auto">
            <a:xfrm>
              <a:off x="4328" y="3405"/>
              <a:ext cx="99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7338" indent="-287338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CH" sz="1800" b="1" i="1">
                  <a:solidFill>
                    <a:srgbClr val="A86400"/>
                  </a:solidFill>
                </a:rPr>
                <a:t>20 </a:t>
              </a:r>
              <a:r>
                <a:rPr lang="fr-CH" sz="1800" b="1" i="1" baseline="30000">
                  <a:solidFill>
                    <a:srgbClr val="A86400"/>
                  </a:solidFill>
                </a:rPr>
                <a:t>ème</a:t>
              </a:r>
              <a:r>
                <a:rPr lang="fr-CH" sz="1800" b="1" i="1">
                  <a:solidFill>
                    <a:srgbClr val="A86400"/>
                  </a:solidFill>
                </a:rPr>
                <a:t> siècle</a:t>
              </a:r>
            </a:p>
          </p:txBody>
        </p:sp>
      </p:grpSp>
      <p:sp>
        <p:nvSpPr>
          <p:cNvPr id="1339418" name="Text Box 26"/>
          <p:cNvSpPr txBox="1">
            <a:spLocks noChangeArrowheads="1"/>
          </p:cNvSpPr>
          <p:nvPr/>
        </p:nvSpPr>
        <p:spPr bwMode="auto">
          <a:xfrm>
            <a:off x="6569075" y="2339588"/>
            <a:ext cx="1728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200"/>
              <a:t>Rebelle</a:t>
            </a:r>
          </a:p>
        </p:txBody>
      </p:sp>
      <p:sp>
        <p:nvSpPr>
          <p:cNvPr id="1339419" name="Rectangle 27"/>
          <p:cNvSpPr>
            <a:spLocks noChangeArrowheads="1"/>
          </p:cNvSpPr>
          <p:nvPr/>
        </p:nvSpPr>
        <p:spPr bwMode="auto">
          <a:xfrm>
            <a:off x="6300788" y="4725144"/>
            <a:ext cx="2266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CH" sz="1200" i="1"/>
              <a:t>Décalage psychologique = résultat société malsaine</a:t>
            </a:r>
          </a:p>
        </p:txBody>
      </p:sp>
    </p:spTree>
    <p:extLst>
      <p:ext uri="{BB962C8B-B14F-4D97-AF65-F5344CB8AC3E}">
        <p14:creationId xmlns:p14="http://schemas.microsoft.com/office/powerpoint/2010/main" val="109131104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396" grpId="0"/>
      <p:bldP spid="1339413" grpId="0"/>
      <p:bldP spid="1339414" grpId="0"/>
      <p:bldP spid="1339416" grpId="0"/>
      <p:bldP spid="1339415" grpId="0"/>
      <p:bldP spid="1339417" grpId="0"/>
      <p:bldP spid="1339418" grpId="0"/>
      <p:bldP spid="13394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UG adapté">
  <a:themeElements>
    <a:clrScheme name="HUG">
      <a:dk1>
        <a:srgbClr val="43494F"/>
      </a:dk1>
      <a:lt1>
        <a:sysClr val="window" lastClr="FFFFFF"/>
      </a:lt1>
      <a:dk2>
        <a:srgbClr val="7BAEDA"/>
      </a:dk2>
      <a:lt2>
        <a:srgbClr val="E5E5E5"/>
      </a:lt2>
      <a:accent1>
        <a:srgbClr val="1C60AE"/>
      </a:accent1>
      <a:accent2>
        <a:srgbClr val="457EC0"/>
      </a:accent2>
      <a:accent3>
        <a:srgbClr val="C66928"/>
      </a:accent3>
      <a:accent4>
        <a:srgbClr val="61ABC3"/>
      </a:accent4>
      <a:accent5>
        <a:srgbClr val="9A0072"/>
      </a:accent5>
      <a:accent6>
        <a:srgbClr val="3C866E"/>
      </a:accent6>
      <a:hlink>
        <a:srgbClr val="33383E"/>
      </a:hlink>
      <a:folHlink>
        <a:srgbClr val="33383E"/>
      </a:folHlink>
    </a:clrScheme>
    <a:fontScheme name="HUG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HUG adapté.potx</Template>
  <TotalTime>0</TotalTime>
  <Words>1322</Words>
  <Application>Microsoft Macintosh PowerPoint</Application>
  <PresentationFormat>Bildschirmpräsentation (4:3)</PresentationFormat>
  <Paragraphs>379</Paragraphs>
  <Slides>66</Slides>
  <Notes>5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67" baseType="lpstr">
      <vt:lpstr>HUG adapté</vt:lpstr>
      <vt:lpstr>Création et addiction</vt:lpstr>
      <vt:lpstr>Les grandes questions</vt:lpstr>
      <vt:lpstr>Les grandes questions</vt:lpstr>
      <vt:lpstr>PowerPoint-Präsentation</vt:lpstr>
      <vt:lpstr>PowerPoint-Präsentation</vt:lpstr>
      <vt:lpstr>Créativité</vt:lpstr>
      <vt:lpstr>PowerPoint-Präsentation</vt:lpstr>
      <vt:lpstr>PowerPoint-Präsentation</vt:lpstr>
      <vt:lpstr>Personne créative :  discours historiques</vt:lpstr>
      <vt:lpstr>Les grandes questions</vt:lpstr>
      <vt:lpstr>Les études de Felix Post</vt:lpstr>
      <vt:lpstr>Psychopathologie</vt:lpstr>
      <vt:lpstr>Psychopathologie</vt:lpstr>
      <vt:lpstr>Psychopathologie</vt:lpstr>
      <vt:lpstr>Psychopathologie</vt:lpstr>
      <vt:lpstr>Psychopathologie</vt:lpstr>
      <vt:lpstr>Psychopathologie</vt:lpstr>
      <vt:lpstr>Poètes</vt:lpstr>
      <vt:lpstr>Ecrivains vs poètes</vt:lpstr>
      <vt:lpstr>Vulnerabilisation par prose ?</vt:lpstr>
      <vt:lpstr>Les grandes questions</vt:lpstr>
      <vt:lpstr>PowerPoint-Präsentation</vt:lpstr>
      <vt:lpstr>Alcool et créativité</vt:lpstr>
      <vt:lpstr>Effet OH sur créativité ?</vt:lpstr>
      <vt:lpstr>Psautier Eadwine</vt:lpstr>
      <vt:lpstr>Théorie enthéogénique  de la religion</vt:lpstr>
      <vt:lpstr>Psilocybe semilanceata</vt:lpstr>
      <vt:lpstr>Associations sémantiques indirectes</vt:lpstr>
      <vt:lpstr>Effet psychédélique ?</vt:lpstr>
      <vt:lpstr>Psilocybine vs kétamine</vt:lpstr>
      <vt:lpstr>Rivalité binoculaire</vt:lpstr>
      <vt:lpstr>PowerPoint-Präsentation</vt:lpstr>
      <vt:lpstr>Effet alcool sur créativité</vt:lpstr>
      <vt:lpstr>Alcool et créativité</vt:lpstr>
      <vt:lpstr>Différence entre +ou- créatifs</vt:lpstr>
      <vt:lpstr>Utilisation de substances</vt:lpstr>
      <vt:lpstr>Alcool et créativité</vt:lpstr>
      <vt:lpstr>PowerPoint-Präsentation</vt:lpstr>
      <vt:lpstr>PowerPoint-Präsentation</vt:lpstr>
      <vt:lpstr>PowerPoint-Präsentation</vt:lpstr>
      <vt:lpstr>Créativité et malaise psychologique</vt:lpstr>
      <vt:lpstr>Les grandes questions</vt:lpstr>
      <vt:lpstr>PowerPoint-Präsentation</vt:lpstr>
      <vt:lpstr>Contrôle magique environnement</vt:lpstr>
      <vt:lpstr>Contrôle magique du temps</vt:lpstr>
      <vt:lpstr>PowerPoint-Präsentation</vt:lpstr>
      <vt:lpstr>Service religieux</vt:lpstr>
      <vt:lpstr>PowerPoint-Präsentation</vt:lpstr>
      <vt:lpstr>Servir l’état</vt:lpstr>
      <vt:lpstr>PowerPoint-Präsentation</vt:lpstr>
      <vt:lpstr>Besoin biologique</vt:lpstr>
      <vt:lpstr>Besoin en ordre</vt:lpstr>
      <vt:lpstr>Besoin en stimulation</vt:lpstr>
      <vt:lpstr>PowerPoint-Präsentation</vt:lpstr>
      <vt:lpstr>Catharsis</vt:lpstr>
      <vt:lpstr>PowerPoint-Präsentation</vt:lpstr>
      <vt:lpstr>Enrichissement / Illumination</vt:lpstr>
      <vt:lpstr>PowerPoint-Präsentation</vt:lpstr>
      <vt:lpstr>Communication</vt:lpstr>
      <vt:lpstr>PowerPoint-Präsentation</vt:lpstr>
      <vt:lpstr>Education</vt:lpstr>
      <vt:lpstr>PowerPoint-Präsentation</vt:lpstr>
      <vt:lpstr>Divertissement</vt:lpstr>
      <vt:lpstr>PowerPoint-Präsentation</vt:lpstr>
      <vt:lpstr>Thérapie</vt:lpstr>
      <vt:lpstr>Faut-il consommer pour être créatif ?</vt:lpstr>
    </vt:vector>
  </TitlesOfParts>
  <Company>Hôpitaux Universitaires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Centres de crise</dc:title>
  <dc:creator>dfzu</dc:creator>
  <cp:lastModifiedBy>Daniele Zullino</cp:lastModifiedBy>
  <cp:revision>120</cp:revision>
  <dcterms:created xsi:type="dcterms:W3CDTF">2013-08-26T14:52:39Z</dcterms:created>
  <dcterms:modified xsi:type="dcterms:W3CDTF">2014-04-14T08:53:23Z</dcterms:modified>
</cp:coreProperties>
</file>