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70"/>
  </p:notesMasterIdLst>
  <p:handoutMasterIdLst>
    <p:handoutMasterId r:id="rId71"/>
  </p:handoutMasterIdLst>
  <p:sldIdLst>
    <p:sldId id="976" r:id="rId2"/>
    <p:sldId id="1485" r:id="rId3"/>
    <p:sldId id="1486" r:id="rId4"/>
    <p:sldId id="1487" r:id="rId5"/>
    <p:sldId id="1488" r:id="rId6"/>
    <p:sldId id="1489" r:id="rId7"/>
    <p:sldId id="1328" r:id="rId8"/>
    <p:sldId id="1491" r:id="rId9"/>
    <p:sldId id="1325" r:id="rId10"/>
    <p:sldId id="1361" r:id="rId11"/>
    <p:sldId id="1250" r:id="rId12"/>
    <p:sldId id="1446" r:id="rId13"/>
    <p:sldId id="1353" r:id="rId14"/>
    <p:sldId id="1350" r:id="rId15"/>
    <p:sldId id="1351" r:id="rId16"/>
    <p:sldId id="1251" r:id="rId17"/>
    <p:sldId id="1362" r:id="rId18"/>
    <p:sldId id="1357" r:id="rId19"/>
    <p:sldId id="1360" r:id="rId20"/>
    <p:sldId id="1352" r:id="rId21"/>
    <p:sldId id="1253" r:id="rId22"/>
    <p:sldId id="1066" r:id="rId23"/>
    <p:sldId id="1441" r:id="rId24"/>
    <p:sldId id="1367" r:id="rId25"/>
    <p:sldId id="1442" r:id="rId26"/>
    <p:sldId id="1422" r:id="rId27"/>
    <p:sldId id="1423" r:id="rId28"/>
    <p:sldId id="1443" r:id="rId29"/>
    <p:sldId id="1429" r:id="rId30"/>
    <p:sldId id="1430" r:id="rId31"/>
    <p:sldId id="1377" r:id="rId32"/>
    <p:sldId id="1070" r:id="rId33"/>
    <p:sldId id="1394" r:id="rId34"/>
    <p:sldId id="1071" r:id="rId35"/>
    <p:sldId id="1072" r:id="rId36"/>
    <p:sldId id="1331" r:id="rId37"/>
    <p:sldId id="1438" r:id="rId38"/>
    <p:sldId id="1073" r:id="rId39"/>
    <p:sldId id="1269" r:id="rId40"/>
    <p:sldId id="1490" r:id="rId41"/>
    <p:sldId id="1492" r:id="rId42"/>
    <p:sldId id="1393" r:id="rId43"/>
    <p:sldId id="1273" r:id="rId44"/>
    <p:sldId id="1311" r:id="rId45"/>
    <p:sldId id="1102" r:id="rId46"/>
    <p:sldId id="1313" r:id="rId47"/>
    <p:sldId id="1318" r:id="rId48"/>
    <p:sldId id="1194" r:id="rId49"/>
    <p:sldId id="1494" r:id="rId50"/>
    <p:sldId id="1493" r:id="rId51"/>
    <p:sldId id="1467" r:id="rId52"/>
    <p:sldId id="1484" r:id="rId53"/>
    <p:sldId id="1468" r:id="rId54"/>
    <p:sldId id="1469" r:id="rId55"/>
    <p:sldId id="1470" r:id="rId56"/>
    <p:sldId id="1471" r:id="rId57"/>
    <p:sldId id="1472" r:id="rId58"/>
    <p:sldId id="1473" r:id="rId59"/>
    <p:sldId id="1474" r:id="rId60"/>
    <p:sldId id="1475" r:id="rId61"/>
    <p:sldId id="1476" r:id="rId62"/>
    <p:sldId id="1477" r:id="rId63"/>
    <p:sldId id="1478" r:id="rId64"/>
    <p:sldId id="1479" r:id="rId65"/>
    <p:sldId id="1480" r:id="rId66"/>
    <p:sldId id="1481" r:id="rId67"/>
    <p:sldId id="1329" r:id="rId68"/>
    <p:sldId id="996" r:id="rId69"/>
  </p:sldIdLst>
  <p:sldSz cx="9144000" cy="6858000" type="screen4x3"/>
  <p:notesSz cx="6858000" cy="9144000"/>
  <p:embeddedFontLst>
    <p:embeddedFont>
      <p:font typeface="Univers" pitchFamily="34" charset="0"/>
      <p:regular r:id="rId72"/>
      <p:bold r:id="rId73"/>
      <p:italic r:id="rId74"/>
      <p:boldItalic r:id="rId75"/>
    </p:embeddedFont>
    <p:embeddedFont>
      <p:font typeface="Wingdings 3" pitchFamily="18" charset="2"/>
      <p:regular r:id="rId76"/>
    </p:embeddedFont>
    <p:embeddedFont>
      <p:font typeface="MS Reference Sans Serif" pitchFamily="34" charset="0"/>
      <p:regular r:id="rId77"/>
    </p:embeddedFont>
    <p:embeddedFont>
      <p:font typeface="Comic Sans MS" pitchFamily="66" charset="0"/>
      <p:regular r:id="rId78"/>
      <p:bold r:id="rId79"/>
    </p:embeddedFont>
    <p:embeddedFont>
      <p:font typeface="Helvetica" pitchFamily="34" charset="0"/>
      <p:regular r:id="rId80"/>
      <p:bold r:id="rId81"/>
      <p:italic r:id="rId82"/>
      <p:boldItalic r:id="rId83"/>
    </p:embeddedFont>
  </p:embeddedFontLst>
  <p:defaultTextStyle>
    <a:defPPr>
      <a:defRPr lang="en-US"/>
    </a:defPPr>
    <a:lvl1pPr algn="ctr" rtl="0" fontAlgn="base">
      <a:lnSpc>
        <a:spcPct val="80000"/>
      </a:lnSpc>
      <a:spcBef>
        <a:spcPct val="20000"/>
      </a:spcBef>
      <a:spcAft>
        <a:spcPct val="0"/>
      </a:spcAft>
      <a:buClr>
        <a:srgbClr val="D27D00"/>
      </a:buClr>
      <a:buSzPct val="70000"/>
      <a:defRPr kern="1200">
        <a:solidFill>
          <a:schemeClr val="tx1"/>
        </a:solidFill>
        <a:latin typeface="Univers" pitchFamily="34" charset="0"/>
        <a:ea typeface="+mn-ea"/>
        <a:cs typeface="+mn-cs"/>
      </a:defRPr>
    </a:lvl1pPr>
    <a:lvl2pPr marL="457200" algn="ctr" rtl="0" fontAlgn="base">
      <a:lnSpc>
        <a:spcPct val="80000"/>
      </a:lnSpc>
      <a:spcBef>
        <a:spcPct val="20000"/>
      </a:spcBef>
      <a:spcAft>
        <a:spcPct val="0"/>
      </a:spcAft>
      <a:buClr>
        <a:srgbClr val="D27D00"/>
      </a:buClr>
      <a:buSzPct val="70000"/>
      <a:defRPr kern="1200">
        <a:solidFill>
          <a:schemeClr val="tx1"/>
        </a:solidFill>
        <a:latin typeface="Univers" pitchFamily="34" charset="0"/>
        <a:ea typeface="+mn-ea"/>
        <a:cs typeface="+mn-cs"/>
      </a:defRPr>
    </a:lvl2pPr>
    <a:lvl3pPr marL="914400" algn="ctr" rtl="0" fontAlgn="base">
      <a:lnSpc>
        <a:spcPct val="80000"/>
      </a:lnSpc>
      <a:spcBef>
        <a:spcPct val="20000"/>
      </a:spcBef>
      <a:spcAft>
        <a:spcPct val="0"/>
      </a:spcAft>
      <a:buClr>
        <a:srgbClr val="D27D00"/>
      </a:buClr>
      <a:buSzPct val="70000"/>
      <a:defRPr kern="1200">
        <a:solidFill>
          <a:schemeClr val="tx1"/>
        </a:solidFill>
        <a:latin typeface="Univers" pitchFamily="34" charset="0"/>
        <a:ea typeface="+mn-ea"/>
        <a:cs typeface="+mn-cs"/>
      </a:defRPr>
    </a:lvl3pPr>
    <a:lvl4pPr marL="1371600" algn="ctr" rtl="0" fontAlgn="base">
      <a:lnSpc>
        <a:spcPct val="80000"/>
      </a:lnSpc>
      <a:spcBef>
        <a:spcPct val="20000"/>
      </a:spcBef>
      <a:spcAft>
        <a:spcPct val="0"/>
      </a:spcAft>
      <a:buClr>
        <a:srgbClr val="D27D00"/>
      </a:buClr>
      <a:buSzPct val="70000"/>
      <a:defRPr kern="1200">
        <a:solidFill>
          <a:schemeClr val="tx1"/>
        </a:solidFill>
        <a:latin typeface="Univers" pitchFamily="34" charset="0"/>
        <a:ea typeface="+mn-ea"/>
        <a:cs typeface="+mn-cs"/>
      </a:defRPr>
    </a:lvl4pPr>
    <a:lvl5pPr marL="1828800" algn="ctr" rtl="0" fontAlgn="base">
      <a:lnSpc>
        <a:spcPct val="80000"/>
      </a:lnSpc>
      <a:spcBef>
        <a:spcPct val="20000"/>
      </a:spcBef>
      <a:spcAft>
        <a:spcPct val="0"/>
      </a:spcAft>
      <a:buClr>
        <a:srgbClr val="D27D00"/>
      </a:buClr>
      <a:buSzPct val="70000"/>
      <a:defRPr kern="1200">
        <a:solidFill>
          <a:schemeClr val="tx1"/>
        </a:solidFill>
        <a:latin typeface="Univers" pitchFamily="34" charset="0"/>
        <a:ea typeface="+mn-ea"/>
        <a:cs typeface="+mn-cs"/>
      </a:defRPr>
    </a:lvl5pPr>
    <a:lvl6pPr marL="2286000" algn="l" defTabSz="914400" rtl="0" eaLnBrk="1" latinLnBrk="0" hangingPunct="1">
      <a:defRPr kern="1200">
        <a:solidFill>
          <a:schemeClr val="tx1"/>
        </a:solidFill>
        <a:latin typeface="Univers" pitchFamily="34" charset="0"/>
        <a:ea typeface="+mn-ea"/>
        <a:cs typeface="+mn-cs"/>
      </a:defRPr>
    </a:lvl6pPr>
    <a:lvl7pPr marL="2743200" algn="l" defTabSz="914400" rtl="0" eaLnBrk="1" latinLnBrk="0" hangingPunct="1">
      <a:defRPr kern="1200">
        <a:solidFill>
          <a:schemeClr val="tx1"/>
        </a:solidFill>
        <a:latin typeface="Univers" pitchFamily="34" charset="0"/>
        <a:ea typeface="+mn-ea"/>
        <a:cs typeface="+mn-cs"/>
      </a:defRPr>
    </a:lvl7pPr>
    <a:lvl8pPr marL="3200400" algn="l" defTabSz="914400" rtl="0" eaLnBrk="1" latinLnBrk="0" hangingPunct="1">
      <a:defRPr kern="1200">
        <a:solidFill>
          <a:schemeClr val="tx1"/>
        </a:solidFill>
        <a:latin typeface="Univers" pitchFamily="34" charset="0"/>
        <a:ea typeface="+mn-ea"/>
        <a:cs typeface="+mn-cs"/>
      </a:defRPr>
    </a:lvl8pPr>
    <a:lvl9pPr marL="3657600" algn="l" defTabSz="914400" rtl="0" eaLnBrk="1" latinLnBrk="0" hangingPunct="1">
      <a:defRPr kern="1200">
        <a:solidFill>
          <a:schemeClr val="tx1"/>
        </a:solidFill>
        <a:latin typeface="Univer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46A"/>
    <a:srgbClr val="AC6600"/>
    <a:srgbClr val="E8E6F6"/>
    <a:srgbClr val="FFDDDD"/>
    <a:srgbClr val="A20000"/>
    <a:srgbClr val="447C98"/>
    <a:srgbClr val="DBD600"/>
    <a:srgbClr val="F69200"/>
    <a:srgbClr val="D27D00"/>
    <a:srgbClr val="6D8CBF"/>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588" autoAdjust="0"/>
    <p:restoredTop sz="94595" autoAdjust="0"/>
  </p:normalViewPr>
  <p:slideViewPr>
    <p:cSldViewPr>
      <p:cViewPr varScale="1">
        <p:scale>
          <a:sx n="56" d="100"/>
          <a:sy n="56" d="100"/>
        </p:scale>
        <p:origin x="-2316" y="-90"/>
      </p:cViewPr>
      <p:guideLst>
        <p:guide orient="horz" pos="2296"/>
        <p:guide pos="748"/>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15462"/>
    </p:cViewPr>
  </p:sorter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5.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defRPr sz="1200"/>
            </a:lvl1pPr>
          </a:lstStyle>
          <a:p>
            <a:pPr>
              <a:defRPr/>
            </a:pPr>
            <a:endParaRPr lang="de-DE"/>
          </a:p>
        </p:txBody>
      </p:sp>
      <p:sp>
        <p:nvSpPr>
          <p:cNvPr id="962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defRPr sz="1200"/>
            </a:lvl1pPr>
          </a:lstStyle>
          <a:p>
            <a:pPr>
              <a:defRPr/>
            </a:pPr>
            <a:endParaRPr lang="de-DE"/>
          </a:p>
        </p:txBody>
      </p:sp>
      <p:sp>
        <p:nvSpPr>
          <p:cNvPr id="962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buSzTx/>
              <a:defRPr sz="1200"/>
            </a:lvl1pPr>
          </a:lstStyle>
          <a:p>
            <a:pPr>
              <a:defRPr/>
            </a:pPr>
            <a:endParaRPr lang="de-DE"/>
          </a:p>
        </p:txBody>
      </p:sp>
      <p:sp>
        <p:nvSpPr>
          <p:cNvPr id="962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defRPr sz="1200"/>
            </a:lvl1pPr>
          </a:lstStyle>
          <a:p>
            <a:pPr>
              <a:defRPr/>
            </a:pPr>
            <a:fld id="{EB30CF64-2B35-4821-81DF-473CCE388943}" type="slidenum">
              <a:rPr lang="de-DE"/>
              <a:pPr>
                <a:defRPr/>
              </a:pPr>
              <a:t>‹N°›</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lnSpc>
                <a:spcPct val="100000"/>
              </a:lnSpc>
              <a:spcBef>
                <a:spcPct val="0"/>
              </a:spcBef>
              <a:buClrTx/>
              <a:buSzTx/>
              <a:defRPr sz="1200">
                <a:latin typeface="Times New Roman" pitchFamily="18" charset="0"/>
              </a:defRPr>
            </a:lvl1pPr>
          </a:lstStyle>
          <a:p>
            <a:pPr>
              <a:defRPr/>
            </a:pPr>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SzTx/>
              <a:defRPr sz="1200">
                <a:latin typeface="Times New Roman" pitchFamily="18" charset="0"/>
              </a:defRPr>
            </a:lvl1pPr>
          </a:lstStyle>
          <a:p>
            <a:pPr>
              <a:defRPr/>
            </a:pPr>
            <a:endParaRPr lang="fr-FR"/>
          </a:p>
        </p:txBody>
      </p:sp>
      <p:sp>
        <p:nvSpPr>
          <p:cNvPr id="1259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lnSpc>
                <a:spcPct val="100000"/>
              </a:lnSpc>
              <a:spcBef>
                <a:spcPct val="0"/>
              </a:spcBef>
              <a:buClrTx/>
              <a:buSzTx/>
              <a:defRPr sz="1200">
                <a:latin typeface="Times New Roman" pitchFamily="18" charset="0"/>
              </a:defRPr>
            </a:lvl1pPr>
          </a:lstStyle>
          <a:p>
            <a:pPr>
              <a:defRPr/>
            </a:pPr>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lnSpc>
                <a:spcPct val="100000"/>
              </a:lnSpc>
              <a:spcBef>
                <a:spcPct val="0"/>
              </a:spcBef>
              <a:buClrTx/>
              <a:buSzTx/>
              <a:defRPr sz="1200">
                <a:latin typeface="Times New Roman" pitchFamily="18" charset="0"/>
              </a:defRPr>
            </a:lvl1pPr>
          </a:lstStyle>
          <a:p>
            <a:pPr>
              <a:defRPr/>
            </a:pPr>
            <a:fld id="{A63FD028-2CF3-4FBD-B82F-ED5622AB5D00}"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en.wikipedia.org/wiki/Condensation" TargetMode="External"/><Relationship Id="rId3" Type="http://schemas.openxmlformats.org/officeDocument/2006/relationships/hyperlink" Target="http://en.wikipedia.org/wiki/Alchemy" TargetMode="External"/><Relationship Id="rId7" Type="http://schemas.openxmlformats.org/officeDocument/2006/relationships/hyperlink" Target="http://en.wikipedia.org/wiki/Liquid"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en.wikipedia.org/wiki/Distillation" TargetMode="External"/><Relationship Id="rId5" Type="http://schemas.openxmlformats.org/officeDocument/2006/relationships/hyperlink" Target="http://en.wikipedia.org/wiki/Retort" TargetMode="External"/><Relationship Id="rId4" Type="http://schemas.openxmlformats.org/officeDocument/2006/relationships/hyperlink" Target="http://en.wikipedia.org/wiki/Stil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112EBB-8EB5-44D3-9A03-14AF6F4AA205}" type="slidenum">
              <a:rPr lang="fr-FR"/>
              <a:pPr/>
              <a:t>7</a:t>
            </a:fld>
            <a:endParaRPr lang="fr-FR"/>
          </a:p>
        </p:txBody>
      </p:sp>
      <p:sp>
        <p:nvSpPr>
          <p:cNvPr id="676866" name="Rectangle 2"/>
          <p:cNvSpPr>
            <a:spLocks noGrp="1" noRot="1" noChangeAspect="1" noChangeArrowheads="1" noTextEdit="1"/>
          </p:cNvSpPr>
          <p:nvPr>
            <p:ph type="sldImg"/>
          </p:nvPr>
        </p:nvSpPr>
        <p:spPr>
          <a:xfrm>
            <a:off x="1141413" y="685800"/>
            <a:ext cx="4572000" cy="3429000"/>
          </a:xfrm>
          <a:ln/>
        </p:spPr>
      </p:sp>
      <p:sp>
        <p:nvSpPr>
          <p:cNvPr id="676867" name="Rectangle 3"/>
          <p:cNvSpPr>
            <a:spLocks noGrp="1" noChangeArrowheads="1"/>
          </p:cNvSpPr>
          <p:nvPr>
            <p:ph type="body" idx="1"/>
          </p:nvPr>
        </p:nvSpPr>
        <p:spPr>
          <a:xfrm>
            <a:off x="685800" y="4343400"/>
            <a:ext cx="5486400" cy="4114800"/>
          </a:xfrm>
        </p:spPr>
        <p:txBody>
          <a:bodyPr/>
          <a:lstStyle/>
          <a:p>
            <a:pPr marL="190500" indent="-190500">
              <a:lnSpc>
                <a:spcPct val="80000"/>
              </a:lnSpc>
            </a:pPr>
            <a:r>
              <a:rPr lang="fr-CH" sz="900" b="1">
                <a:latin typeface="Comic Sans MS" pitchFamily="66" charset="0"/>
              </a:rPr>
              <a:t>Les effets de l’alcool à l’adolescence sont plus violents qu’on ne le pense!</a:t>
            </a:r>
          </a:p>
          <a:p>
            <a:pPr marL="647700" lvl="1" indent="-190500">
              <a:lnSpc>
                <a:spcPct val="80000"/>
              </a:lnSpc>
              <a:buFontTx/>
              <a:buBlip>
                <a:blip r:embed="rId3"/>
              </a:buBlip>
            </a:pPr>
            <a:r>
              <a:rPr lang="fr-CH" sz="900" b="1"/>
              <a:t>On réagit vite à  des faibles quantités d’OH quand on a un faible poids corporel</a:t>
            </a:r>
          </a:p>
          <a:p>
            <a:pPr marL="647700" lvl="1" indent="-190500">
              <a:lnSpc>
                <a:spcPct val="80000"/>
              </a:lnSpc>
              <a:buFontTx/>
              <a:buBlip>
                <a:blip r:embed="rId3"/>
              </a:buBlip>
            </a:pPr>
            <a:r>
              <a:rPr lang="fr-CH" sz="900" b="1"/>
              <a:t>Une personne peu habituée à l’alcool ressentira rapidement un état d’ivresse</a:t>
            </a:r>
          </a:p>
          <a:p>
            <a:pPr marL="647700" lvl="1" indent="-190500">
              <a:lnSpc>
                <a:spcPct val="80000"/>
              </a:lnSpc>
              <a:buFontTx/>
              <a:buBlip>
                <a:blip r:embed="rId3"/>
              </a:buBlip>
            </a:pPr>
            <a:r>
              <a:rPr lang="fr-CH" sz="900" b="1"/>
              <a:t>A jeun, l’alcool saoule plus vite qu’avec ou après un repas</a:t>
            </a:r>
          </a:p>
          <a:p>
            <a:pPr marL="647700" lvl="1" indent="-190500">
              <a:lnSpc>
                <a:spcPct val="80000"/>
              </a:lnSpc>
              <a:buFontTx/>
              <a:buBlip>
                <a:blip r:embed="rId3"/>
              </a:buBlip>
            </a:pPr>
            <a:r>
              <a:rPr lang="fr-CH" sz="900" b="1"/>
              <a:t>A 16 ans on ne transforme pas l’alcool aussi bien qu’à l’âge adulte car le foie n’est pas mature</a:t>
            </a:r>
          </a:p>
          <a:p>
            <a:pPr marL="647700" lvl="1" indent="-190500">
              <a:lnSpc>
                <a:spcPct val="80000"/>
              </a:lnSpc>
            </a:pPr>
            <a:r>
              <a:rPr lang="fr-CH" sz="900" b="1"/>
              <a:t>(sfa/ispa alcool pour en parler avec les ados: quelques pistes pour les parents)</a:t>
            </a:r>
          </a:p>
          <a:p>
            <a:pPr marL="647700" lvl="1" indent="-190500">
              <a:lnSpc>
                <a:spcPct val="80000"/>
              </a:lnSpc>
              <a:buFontTx/>
              <a:buBlip>
                <a:blip r:embed="rId3"/>
              </a:buBlip>
            </a:pPr>
            <a:endParaRPr lang="fr-CH" sz="900" b="1"/>
          </a:p>
          <a:p>
            <a:pPr marL="647700" lvl="1" indent="-190500">
              <a:lnSpc>
                <a:spcPct val="80000"/>
              </a:lnSpc>
            </a:pPr>
            <a:r>
              <a:rPr lang="fr-CH" sz="900"/>
              <a:t>Avec l'alcool, plus on augmente les quantités, la fréquence et les occasions de boire, plus les risques sont importants, en particulier les risques immédiats (accidents domestiques, de la route, du travail, violences…).</a:t>
            </a:r>
          </a:p>
          <a:p>
            <a:pPr marL="647700" lvl="1" indent="-190500">
              <a:lnSpc>
                <a:spcPct val="80000"/>
              </a:lnSpc>
            </a:pPr>
            <a:endParaRPr lang="fr-CH" sz="900"/>
          </a:p>
          <a:p>
            <a:pPr marL="647700" lvl="1" indent="-190500">
              <a:lnSpc>
                <a:spcPct val="80000"/>
              </a:lnSpc>
              <a:buFontTx/>
              <a:buAutoNum type="arabicPeriod"/>
            </a:pPr>
            <a:r>
              <a:rPr lang="fr-CH" sz="900" u="sng"/>
              <a:t>Immédiats</a:t>
            </a:r>
          </a:p>
          <a:p>
            <a:pPr marL="647700" lvl="1" indent="-190500">
              <a:lnSpc>
                <a:spcPct val="80000"/>
              </a:lnSpc>
            </a:pPr>
            <a:endParaRPr lang="fr-CH" sz="900" u="sng"/>
          </a:p>
          <a:p>
            <a:pPr marL="647700" lvl="1" indent="-190500">
              <a:lnSpc>
                <a:spcPct val="80000"/>
              </a:lnSpc>
              <a:buFontTx/>
              <a:buChar char="•"/>
            </a:pPr>
            <a:r>
              <a:rPr lang="fr-CH" sz="900"/>
              <a:t>Diminution de la vigilance et des réflexes, somnolence. C Troubles digestifs.</a:t>
            </a:r>
          </a:p>
          <a:p>
            <a:pPr marL="647700" lvl="1" indent="-190500">
              <a:lnSpc>
                <a:spcPct val="80000"/>
              </a:lnSpc>
              <a:buFontTx/>
              <a:buChar char="•"/>
            </a:pPr>
            <a:r>
              <a:rPr lang="fr-CH" sz="900"/>
              <a:t>Perte du contrôle de soi : actes de violence, perte de capacités à se défendre, risques sexuels, accidents graves de la route (les hommes de 15 à 25 ans sont les plus exposés), accidents du travail…</a:t>
            </a:r>
          </a:p>
          <a:p>
            <a:pPr marL="647700" lvl="1" indent="-190500">
              <a:lnSpc>
                <a:spcPct val="80000"/>
              </a:lnSpc>
              <a:buFontTx/>
              <a:buChar char="•"/>
            </a:pPr>
            <a:r>
              <a:rPr lang="fr-CH" sz="900"/>
              <a:t> Contre-indication de la consommation d’alcool en cas d’hépatites et de prise de certains médicaments.</a:t>
            </a:r>
          </a:p>
          <a:p>
            <a:pPr marL="647700" lvl="1" indent="-190500">
              <a:lnSpc>
                <a:spcPct val="80000"/>
              </a:lnSpc>
              <a:buFontTx/>
              <a:buChar char="•"/>
            </a:pPr>
            <a:r>
              <a:rPr lang="fr-CH" sz="900"/>
              <a:t> Coma éthylique.</a:t>
            </a:r>
          </a:p>
          <a:p>
            <a:pPr marL="647700" lvl="1" indent="-190500">
              <a:lnSpc>
                <a:spcPct val="80000"/>
              </a:lnSpc>
            </a:pPr>
            <a:r>
              <a:rPr lang="fr-CH" sz="900"/>
              <a:t>À moyen terme</a:t>
            </a:r>
          </a:p>
          <a:p>
            <a:pPr marL="647700" lvl="1" indent="-190500">
              <a:lnSpc>
                <a:spcPct val="80000"/>
              </a:lnSpc>
              <a:buFontTx/>
              <a:buChar char="•"/>
            </a:pPr>
            <a:r>
              <a:rPr lang="fr-CH" sz="900"/>
              <a:t>Risques d’apparition ou d’augmentation de troubles psychologiques.</a:t>
            </a:r>
          </a:p>
          <a:p>
            <a:pPr marL="647700" lvl="1" indent="-190500">
              <a:lnSpc>
                <a:spcPct val="80000"/>
              </a:lnSpc>
              <a:buFontTx/>
              <a:buChar char="•"/>
            </a:pPr>
            <a:r>
              <a:rPr lang="fr-CH" sz="900"/>
              <a:t>Dépendance physique et psychique pouvant entraîner la détérioration des liens familiaux, sociaux et professionnels.</a:t>
            </a:r>
          </a:p>
          <a:p>
            <a:pPr marL="647700" lvl="1" indent="-190500">
              <a:lnSpc>
                <a:spcPct val="80000"/>
              </a:lnSpc>
              <a:buFontTx/>
              <a:buChar char="•"/>
            </a:pPr>
            <a:r>
              <a:rPr lang="fr-CH" sz="900"/>
              <a:t>Détérioration grave de la santé physique et mentale : cirrhoses, maladies neurologiques, cancers, démences…</a:t>
            </a:r>
          </a:p>
          <a:p>
            <a:pPr marL="647700" lvl="1" indent="-190500">
              <a:lnSpc>
                <a:spcPct val="80000"/>
              </a:lnSpc>
              <a:buFontTx/>
              <a:buChar char="•"/>
            </a:pPr>
            <a:r>
              <a:rPr lang="fr-CH" sz="900"/>
              <a:t>Chez les femmes enceintes, risques pour le fœtus.</a:t>
            </a:r>
          </a:p>
          <a:p>
            <a:pPr marL="190500" indent="-190500">
              <a:lnSpc>
                <a:spcPct val="80000"/>
              </a:lnSpc>
            </a:pPr>
            <a:endParaRPr lang="fr-CH" sz="9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CA37F-1C4F-49EA-8FDD-35A1D851A913}" type="slidenum">
              <a:rPr lang="en-US"/>
              <a:pPr/>
              <a:t>22</a:t>
            </a:fld>
            <a:endParaRPr lang="en-US"/>
          </a:p>
        </p:txBody>
      </p:sp>
      <p:sp>
        <p:nvSpPr>
          <p:cNvPr id="12290" name="Rectangle 2"/>
          <p:cNvSpPr>
            <a:spLocks noGrp="1" noRot="1" noChangeAspect="1" noChangeArrowheads="1" noTextEdit="1"/>
          </p:cNvSpPr>
          <p:nvPr>
            <p:ph type="sldImg"/>
          </p:nvPr>
        </p:nvSpPr>
        <p:spPr>
          <a:xfrm>
            <a:off x="1150938" y="692150"/>
            <a:ext cx="4556125" cy="3416300"/>
          </a:xfrm>
          <a:ln cap="flat"/>
        </p:spPr>
      </p:sp>
      <p:sp>
        <p:nvSpPr>
          <p:cNvPr id="12291" name="Rectangle 3"/>
          <p:cNvSpPr>
            <a:spLocks noGrp="1" noChangeArrowheads="1"/>
          </p:cNvSpPr>
          <p:nvPr>
            <p:ph type="body" idx="1"/>
          </p:nvPr>
        </p:nvSpPr>
        <p:spPr>
          <a:ln/>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BDEEE1CD-2143-4C15-BF2D-ABECB46EDDAA}" type="slidenum">
              <a:rPr lang="en-US" smtClean="0"/>
              <a:pPr>
                <a:defRPr/>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D30DDEA6-6EBB-41B3-A7EE-84B6E1622FF3}" type="slidenum">
              <a:rPr lang="en-US"/>
              <a:pPr/>
              <a:t>25</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mtClean="0"/>
              <a:t>The process of malting involves a process that liberates the starch-converting enzymes that are naturally present in the barley grain.  It also adds flavor compounds that are produced by the heating process.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A641D8C0-DEFA-4760-89F2-96DB52603FD8}" type="slidenum">
              <a:rPr lang="en-US"/>
              <a:pPr/>
              <a:t>26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t>Although beers can be flavored in a variety of ways, the use of hops became standard at a time when preservation of the brew was an important consideration.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3A288-A825-4DB5-8DEC-1BF8C5C5617A}" type="slidenum">
              <a:rPr lang="en-US"/>
              <a:pPr/>
              <a:t>29</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sz="800" i="1" dirty="0"/>
              <a:t>Copper for better heat exchange and no residue</a:t>
            </a:r>
            <a:endParaRPr lang="en-US" dirty="0">
              <a:latin typeface="Helvetica" pitchFamily="34" charset="0"/>
            </a:endParaRPr>
          </a:p>
          <a:p>
            <a:r>
              <a:rPr lang="en-US" dirty="0">
                <a:latin typeface="Helvetica" pitchFamily="34" charset="0"/>
              </a:rPr>
              <a:t>An </a:t>
            </a:r>
            <a:r>
              <a:rPr lang="en-US" b="1" dirty="0">
                <a:latin typeface="Arial" charset="0"/>
              </a:rPr>
              <a:t>alembic</a:t>
            </a:r>
            <a:r>
              <a:rPr lang="en-US" dirty="0">
                <a:latin typeface="Helvetica" pitchFamily="34" charset="0"/>
              </a:rPr>
              <a:t> is an </a:t>
            </a:r>
            <a:r>
              <a:rPr lang="en-US" u="sng" dirty="0">
                <a:solidFill>
                  <a:srgbClr val="0037B9"/>
                </a:solidFill>
                <a:latin typeface="Helvetica" pitchFamily="34" charset="0"/>
                <a:hlinkClick r:id="rId3"/>
              </a:rPr>
              <a:t>alchemical</a:t>
            </a:r>
            <a:r>
              <a:rPr lang="en-US" dirty="0">
                <a:latin typeface="Helvetica" pitchFamily="34" charset="0"/>
              </a:rPr>
              <a:t> </a:t>
            </a:r>
            <a:r>
              <a:rPr lang="en-US" u="sng" dirty="0">
                <a:solidFill>
                  <a:srgbClr val="523C97"/>
                </a:solidFill>
                <a:latin typeface="Helvetica" pitchFamily="34" charset="0"/>
                <a:hlinkClick r:id="rId4"/>
              </a:rPr>
              <a:t>still</a:t>
            </a:r>
            <a:r>
              <a:rPr lang="en-US" dirty="0">
                <a:latin typeface="Helvetica" pitchFamily="34" charset="0"/>
              </a:rPr>
              <a:t> consisting of two </a:t>
            </a:r>
            <a:r>
              <a:rPr lang="en-US" u="sng" dirty="0">
                <a:solidFill>
                  <a:srgbClr val="523C97"/>
                </a:solidFill>
                <a:latin typeface="Helvetica" pitchFamily="34" charset="0"/>
                <a:hlinkClick r:id="rId5"/>
              </a:rPr>
              <a:t>retorts</a:t>
            </a:r>
            <a:r>
              <a:rPr lang="en-US" dirty="0">
                <a:latin typeface="Helvetica" pitchFamily="34" charset="0"/>
              </a:rPr>
              <a:t> connected by a tube.</a:t>
            </a:r>
          </a:p>
          <a:p>
            <a:r>
              <a:rPr lang="en-US" dirty="0">
                <a:latin typeface="Helvetica" pitchFamily="34" charset="0"/>
              </a:rPr>
              <a:t>A </a:t>
            </a:r>
            <a:r>
              <a:rPr lang="en-US" dirty="0">
                <a:latin typeface="Arial" charset="0"/>
              </a:rPr>
              <a:t>retort</a:t>
            </a:r>
            <a:r>
              <a:rPr lang="en-US" dirty="0">
                <a:latin typeface="Helvetica" pitchFamily="34" charset="0"/>
              </a:rPr>
              <a:t> is a primitive </a:t>
            </a:r>
            <a:r>
              <a:rPr lang="en-US" u="sng" dirty="0">
                <a:solidFill>
                  <a:srgbClr val="523C97"/>
                </a:solidFill>
                <a:latin typeface="Helvetica" pitchFamily="34" charset="0"/>
                <a:hlinkClick r:id="rId6"/>
              </a:rPr>
              <a:t>distillation</a:t>
            </a:r>
            <a:r>
              <a:rPr lang="en-US" dirty="0">
                <a:latin typeface="Helvetica" pitchFamily="34" charset="0"/>
              </a:rPr>
              <a:t> apparatus. It consists of a spherical vessel with a long downward-pointing neck. The </a:t>
            </a:r>
            <a:r>
              <a:rPr lang="en-US" u="sng" dirty="0">
                <a:solidFill>
                  <a:srgbClr val="0037B9"/>
                </a:solidFill>
                <a:latin typeface="Helvetica" pitchFamily="34" charset="0"/>
                <a:hlinkClick r:id="rId7"/>
              </a:rPr>
              <a:t>liquid</a:t>
            </a:r>
            <a:r>
              <a:rPr lang="en-US" dirty="0">
                <a:latin typeface="Helvetica" pitchFamily="34" charset="0"/>
              </a:rPr>
              <a:t> to be distilled is placed in the vessel and heated. The neck acts as a </a:t>
            </a:r>
            <a:r>
              <a:rPr lang="en-US" u="sng" dirty="0">
                <a:solidFill>
                  <a:srgbClr val="0037B9"/>
                </a:solidFill>
                <a:latin typeface="Helvetica" pitchFamily="34" charset="0"/>
                <a:hlinkClick r:id="rId8"/>
              </a:rPr>
              <a:t>condenser</a:t>
            </a:r>
            <a:r>
              <a:rPr lang="en-US" dirty="0">
                <a:latin typeface="Helvetica" pitchFamily="34" charset="0"/>
              </a:rPr>
              <a:t>, allowing the evaporated vapors to condense and flow along the neck to a collection vessel placed underneath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7C23E9B9-6895-4E58-855E-DA49FB0A4EAD}" type="slidenum">
              <a:rPr lang="en-US" smtClean="0"/>
              <a:pPr>
                <a:defRPr/>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6B9652-2CCE-4B8D-B2DB-B21F8372AB58}" type="slidenum">
              <a:rPr lang="en-US"/>
              <a:pPr/>
              <a:t>32</a:t>
            </a:fld>
            <a:endParaRPr lang="en-US"/>
          </a:p>
        </p:txBody>
      </p:sp>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8BECFF0-E748-4B24-B908-A20B28BE12DD}" type="slidenum">
              <a:rPr lang="fr-FR"/>
              <a:pPr/>
              <a:t>44</a:t>
            </a:fld>
            <a:endParaRPr lang="fr-FR"/>
          </a:p>
        </p:txBody>
      </p:sp>
      <p:sp>
        <p:nvSpPr>
          <p:cNvPr id="110594" name="Rectangle 2"/>
          <p:cNvSpPr>
            <a:spLocks noGrp="1" noRot="1" noChangeAspect="1" noChangeArrowheads="1" noTextEdit="1"/>
          </p:cNvSpPr>
          <p:nvPr>
            <p:ph type="sldImg"/>
          </p:nvPr>
        </p:nvSpPr>
        <p:spPr bwMode="auto">
          <a:xfrm>
            <a:off x="1203325" y="722313"/>
            <a:ext cx="4497388" cy="3373437"/>
          </a:xfrm>
          <a:prstGeom prst="rect">
            <a:avLst/>
          </a:prstGeom>
          <a:noFill/>
          <a:ln w="12700">
            <a:solidFill>
              <a:srgbClr val="000000"/>
            </a:solidFill>
            <a:miter lim="800000"/>
            <a:headEnd/>
            <a:tailEnd/>
          </a:ln>
        </p:spPr>
      </p:sp>
      <p:sp>
        <p:nvSpPr>
          <p:cNvPr id="110595" name="Rectangle 3"/>
          <p:cNvSpPr>
            <a:spLocks noGrp="1" noChangeArrowheads="1"/>
          </p:cNvSpPr>
          <p:nvPr>
            <p:ph type="body" idx="1"/>
          </p:nvPr>
        </p:nvSpPr>
        <p:spPr bwMode="auto">
          <a:xfrm>
            <a:off x="941388" y="4322763"/>
            <a:ext cx="5019675" cy="4110037"/>
          </a:xfrm>
          <a:prstGeom prst="rect">
            <a:avLst/>
          </a:prstGeom>
          <a:noFill/>
          <a:ln>
            <a:miter lim="800000"/>
            <a:headEnd/>
            <a:tailEnd/>
          </a:ln>
        </p:spPr>
        <p:txBody>
          <a:bodyPr lIns="92075" tIns="46038" rIns="92075" bIns="46038"/>
          <a:lstStyle/>
          <a:p>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51</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53</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11</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54</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55</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56</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57</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58</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59</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60</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61</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62</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63</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12</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64</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65</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66</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13</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14</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15</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16</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20</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AA9FF71-D87A-4ECD-83C9-673C62A64613}" type="slidenum">
              <a:rPr lang="fr-FR" smtClean="0"/>
              <a:pPr/>
              <a:t>21</a:t>
            </a:fld>
            <a:endParaRPr lang="fr-FR"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fr-CH"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CH"/>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CH"/>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CH"/>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CH"/>
          </a:p>
        </p:txBody>
      </p:sp>
      <p:sp>
        <p:nvSpPr>
          <p:cNvPr id="3" name="Espace réservé de l'image de la bibliothèque 2"/>
          <p:cNvSpPr>
            <a:spLocks noGrp="1"/>
          </p:cNvSpPr>
          <p:nvPr>
            <p:ph type="clipArt" sz="half" idx="1"/>
          </p:nvPr>
        </p:nvSpPr>
        <p:spPr>
          <a:xfrm>
            <a:off x="457200" y="1600200"/>
            <a:ext cx="4038600" cy="4525963"/>
          </a:xfrm>
          <a:prstGeom prst="rect">
            <a:avLst/>
          </a:prstGeom>
        </p:spPr>
        <p:txBody>
          <a:bodyPr/>
          <a:lstStyle/>
          <a:p>
            <a:pPr lvl="0"/>
            <a:endParaRPr lang="fr-CH" noProof="0" smtClean="0"/>
          </a:p>
        </p:txBody>
      </p:sp>
      <p:sp>
        <p:nvSpPr>
          <p:cNvPr id="4" name="Espace réservé du texte 3"/>
          <p:cNvSpPr>
            <a:spLocks noGrp="1"/>
          </p:cNvSpPr>
          <p:nvPr>
            <p:ph type="body" sz="half" idx="2"/>
          </p:nvPr>
        </p:nvSpPr>
        <p:spPr>
          <a:xfrm>
            <a:off x="4648200" y="1600200"/>
            <a:ext cx="4038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8467"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2057400"/>
            <a:ext cx="3818467"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a:prstGeom prst="rect">
            <a:avLst/>
          </a:prstGeom>
        </p:spPr>
        <p:txBody>
          <a:bodyPr/>
          <a:lstStyle/>
          <a:p>
            <a:r>
              <a:rPr lang="fr-FR" smtClean="0"/>
              <a:t>Cliquez pour modifier le style du titre</a:t>
            </a:r>
            <a:endParaRPr lang="fr-CH"/>
          </a:p>
        </p:txBody>
      </p:sp>
      <p:sp>
        <p:nvSpPr>
          <p:cNvPr id="3" name="Espace réservé du texte 2"/>
          <p:cNvSpPr>
            <a:spLocks noGrp="1"/>
          </p:cNvSpPr>
          <p:nvPr>
            <p:ph type="body" sz="half" idx="1"/>
          </p:nvPr>
        </p:nvSpPr>
        <p:spPr>
          <a:xfrm>
            <a:off x="457200" y="1600200"/>
            <a:ext cx="4038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quarter" idx="2"/>
          </p:nvPr>
        </p:nvSpPr>
        <p:spPr>
          <a:xfrm>
            <a:off x="4648200" y="1600200"/>
            <a:ext cx="4038600" cy="21859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contenu 4"/>
          <p:cNvSpPr>
            <a:spLocks noGrp="1"/>
          </p:cNvSpPr>
          <p:nvPr>
            <p:ph sz="quarter" idx="3"/>
          </p:nvPr>
        </p:nvSpPr>
        <p:spPr>
          <a:xfrm>
            <a:off x="4648200" y="3938588"/>
            <a:ext cx="4038600" cy="218757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e la date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Espace réservé du pied de page 6"/>
          <p:cNvSpPr>
            <a:spLocks noGrp="1"/>
          </p:cNvSpPr>
          <p:nvPr>
            <p:ph type="ftr" sz="quarter" idx="11"/>
          </p:nvPr>
        </p:nvSpPr>
        <p:spPr>
          <a:xfrm>
            <a:off x="3124200" y="6245225"/>
            <a:ext cx="2895600" cy="476250"/>
          </a:xfrm>
          <a:prstGeom prst="rect">
            <a:avLst/>
          </a:prstGeom>
        </p:spPr>
        <p:txBody>
          <a:bodyPr/>
          <a:lstStyle>
            <a:lvl1pPr>
              <a:defRPr/>
            </a:lvl1pPr>
          </a:lstStyle>
          <a:p>
            <a:r>
              <a:rPr lang="en-US"/>
              <a:t>Mauro Sessarego</a:t>
            </a:r>
          </a:p>
        </p:txBody>
      </p:sp>
      <p:sp>
        <p:nvSpPr>
          <p:cNvPr id="8" name="Espace réservé du numéro de diapositive 7"/>
          <p:cNvSpPr>
            <a:spLocks noGrp="1"/>
          </p:cNvSpPr>
          <p:nvPr>
            <p:ph type="sldNum" sz="quarter" idx="12"/>
          </p:nvPr>
        </p:nvSpPr>
        <p:spPr>
          <a:xfrm>
            <a:off x="6553200" y="6245225"/>
            <a:ext cx="2133600" cy="476250"/>
          </a:xfrm>
          <a:prstGeom prst="rect">
            <a:avLst/>
          </a:prstGeom>
        </p:spPr>
        <p:txBody>
          <a:bodyPr/>
          <a:lstStyle>
            <a:lvl1pPr>
              <a:defRPr/>
            </a:lvl1pPr>
          </a:lstStyle>
          <a:p>
            <a:fld id="{CA1A340C-FEB1-4913-A104-136501D59D43}" type="slidenum">
              <a:rPr lang="en-US"/>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CH"/>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CH"/>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CH"/>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CH"/>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CH"/>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CH"/>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ChangeArrowheads="1"/>
          </p:cNvSpPr>
          <p:nvPr/>
        </p:nvSpPr>
        <p:spPr bwMode="auto">
          <a:xfrm>
            <a:off x="0" y="0"/>
            <a:ext cx="9144000" cy="838200"/>
          </a:xfrm>
          <a:prstGeom prst="rect">
            <a:avLst/>
          </a:prstGeom>
          <a:solidFill>
            <a:srgbClr val="444092"/>
          </a:solidFill>
          <a:ln w="9525">
            <a:noFill/>
            <a:miter lim="800000"/>
            <a:headEnd/>
            <a:tailEnd/>
          </a:ln>
          <a:effectLst/>
        </p:spPr>
        <p:txBody>
          <a:bodyPr anchor="ctr"/>
          <a:lstStyle/>
          <a:p>
            <a:pPr algn="l">
              <a:lnSpc>
                <a:spcPct val="100000"/>
              </a:lnSpc>
              <a:spcBef>
                <a:spcPct val="0"/>
              </a:spcBef>
              <a:buClrTx/>
              <a:buSzTx/>
              <a:defRPr/>
            </a:pPr>
            <a:endParaRPr lang="fr-FR" sz="3400">
              <a:solidFill>
                <a:schemeClr val="bg1"/>
              </a:solidFill>
            </a:endParaRPr>
          </a:p>
        </p:txBody>
      </p:sp>
      <p:sp>
        <p:nvSpPr>
          <p:cNvPr id="1043" name="Line 19"/>
          <p:cNvSpPr>
            <a:spLocks noChangeShapeType="1"/>
          </p:cNvSpPr>
          <p:nvPr/>
        </p:nvSpPr>
        <p:spPr bwMode="auto">
          <a:xfrm flipV="1">
            <a:off x="762000" y="0"/>
            <a:ext cx="0" cy="838200"/>
          </a:xfrm>
          <a:prstGeom prst="line">
            <a:avLst/>
          </a:prstGeom>
          <a:noFill/>
          <a:ln w="9525">
            <a:solidFill>
              <a:schemeClr val="bg1"/>
            </a:solidFill>
            <a:round/>
            <a:headEnd/>
            <a:tailEnd/>
          </a:ln>
          <a:effectLst/>
        </p:spPr>
        <p:txBody>
          <a:bodyPr/>
          <a:lstStyle/>
          <a:p>
            <a:pPr>
              <a:defRPr/>
            </a:pPr>
            <a:endParaRPr lang="fr-CH"/>
          </a:p>
        </p:txBody>
      </p:sp>
      <p:pic>
        <p:nvPicPr>
          <p:cNvPr id="1028" name="Picture 25"/>
          <p:cNvPicPr>
            <a:picLocks noChangeAspect="1" noChangeArrowheads="1"/>
          </p:cNvPicPr>
          <p:nvPr userDrawn="1"/>
        </p:nvPicPr>
        <p:blipFill>
          <a:blip r:embed="rId16" cstate="print"/>
          <a:srcRect/>
          <a:stretch>
            <a:fillRect/>
          </a:stretch>
        </p:blipFill>
        <p:spPr bwMode="auto">
          <a:xfrm>
            <a:off x="7019925" y="6243638"/>
            <a:ext cx="1720850" cy="461962"/>
          </a:xfrm>
          <a:prstGeom prst="rect">
            <a:avLst/>
          </a:prstGeom>
          <a:noFill/>
          <a:ln w="9525">
            <a:noFill/>
            <a:miter lim="800000"/>
            <a:headEnd/>
            <a:tailEnd/>
          </a:ln>
        </p:spPr>
      </p:pic>
      <p:sp>
        <p:nvSpPr>
          <p:cNvPr id="1051" name="Text Box 27"/>
          <p:cNvSpPr txBox="1">
            <a:spLocks noChangeArrowheads="1"/>
          </p:cNvSpPr>
          <p:nvPr userDrawn="1"/>
        </p:nvSpPr>
        <p:spPr bwMode="auto">
          <a:xfrm>
            <a:off x="228600" y="6467475"/>
            <a:ext cx="6934200" cy="201613"/>
          </a:xfrm>
          <a:prstGeom prst="rect">
            <a:avLst/>
          </a:prstGeom>
          <a:noFill/>
          <a:ln w="12700">
            <a:noFill/>
            <a:miter lim="800000"/>
            <a:headEnd type="none" w="sm" len="sm"/>
            <a:tailEnd type="none" w="sm" len="sm"/>
          </a:ln>
          <a:effectLst/>
        </p:spPr>
        <p:txBody>
          <a:bodyPr>
            <a:spAutoFit/>
          </a:bodyPr>
          <a:lstStyle/>
          <a:p>
            <a:pPr algn="l" eaLnBrk="0" hangingPunct="0">
              <a:lnSpc>
                <a:spcPct val="60000"/>
              </a:lnSpc>
              <a:spcBef>
                <a:spcPct val="50000"/>
              </a:spcBef>
              <a:buClrTx/>
              <a:buSzTx/>
              <a:defRPr/>
            </a:pPr>
            <a:r>
              <a:rPr lang="fr-CH" sz="1200"/>
              <a:t>http://addictologie.hug-ge.ch</a:t>
            </a:r>
            <a:endParaRPr lang="fr-FR" sz="12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iming>
    <p:tnLst>
      <p:par>
        <p:cTn id="1" dur="indefinite" restart="never" nodeType="tmRoot"/>
      </p:par>
    </p:tnLst>
  </p:timing>
  <p:txStyles>
    <p:titleStyle>
      <a:lvl1pPr algn="l" rtl="0" eaLnBrk="0" fontAlgn="base" hangingPunct="0">
        <a:spcBef>
          <a:spcPct val="0"/>
        </a:spcBef>
        <a:spcAft>
          <a:spcPct val="0"/>
        </a:spcAft>
        <a:defRPr sz="1600">
          <a:solidFill>
            <a:schemeClr val="bg1"/>
          </a:solidFill>
          <a:latin typeface="+mj-lt"/>
          <a:ea typeface="+mj-ea"/>
          <a:cs typeface="+mj-cs"/>
        </a:defRPr>
      </a:lvl1pPr>
      <a:lvl2pPr algn="l" rtl="0" eaLnBrk="0" fontAlgn="base" hangingPunct="0">
        <a:spcBef>
          <a:spcPct val="0"/>
        </a:spcBef>
        <a:spcAft>
          <a:spcPct val="0"/>
        </a:spcAft>
        <a:defRPr sz="1600">
          <a:solidFill>
            <a:schemeClr val="bg1"/>
          </a:solidFill>
          <a:latin typeface="Univers" pitchFamily="34" charset="0"/>
        </a:defRPr>
      </a:lvl2pPr>
      <a:lvl3pPr algn="l" rtl="0" eaLnBrk="0" fontAlgn="base" hangingPunct="0">
        <a:spcBef>
          <a:spcPct val="0"/>
        </a:spcBef>
        <a:spcAft>
          <a:spcPct val="0"/>
        </a:spcAft>
        <a:defRPr sz="1600">
          <a:solidFill>
            <a:schemeClr val="bg1"/>
          </a:solidFill>
          <a:latin typeface="Univers" pitchFamily="34" charset="0"/>
        </a:defRPr>
      </a:lvl3pPr>
      <a:lvl4pPr algn="l" rtl="0" eaLnBrk="0" fontAlgn="base" hangingPunct="0">
        <a:spcBef>
          <a:spcPct val="0"/>
        </a:spcBef>
        <a:spcAft>
          <a:spcPct val="0"/>
        </a:spcAft>
        <a:defRPr sz="1600">
          <a:solidFill>
            <a:schemeClr val="bg1"/>
          </a:solidFill>
          <a:latin typeface="Univers" pitchFamily="34" charset="0"/>
        </a:defRPr>
      </a:lvl4pPr>
      <a:lvl5pPr algn="l" rtl="0" eaLnBrk="0" fontAlgn="base" hangingPunct="0">
        <a:spcBef>
          <a:spcPct val="0"/>
        </a:spcBef>
        <a:spcAft>
          <a:spcPct val="0"/>
        </a:spcAft>
        <a:defRPr sz="1600">
          <a:solidFill>
            <a:schemeClr val="bg1"/>
          </a:solidFill>
          <a:latin typeface="Univers" pitchFamily="34" charset="0"/>
        </a:defRPr>
      </a:lvl5pPr>
      <a:lvl6pPr marL="457200" algn="l" rtl="0" fontAlgn="base">
        <a:spcBef>
          <a:spcPct val="0"/>
        </a:spcBef>
        <a:spcAft>
          <a:spcPct val="0"/>
        </a:spcAft>
        <a:defRPr sz="1600">
          <a:solidFill>
            <a:schemeClr val="bg1"/>
          </a:solidFill>
          <a:latin typeface="Univers" pitchFamily="34" charset="0"/>
        </a:defRPr>
      </a:lvl6pPr>
      <a:lvl7pPr marL="914400" algn="l" rtl="0" fontAlgn="base">
        <a:spcBef>
          <a:spcPct val="0"/>
        </a:spcBef>
        <a:spcAft>
          <a:spcPct val="0"/>
        </a:spcAft>
        <a:defRPr sz="1600">
          <a:solidFill>
            <a:schemeClr val="bg1"/>
          </a:solidFill>
          <a:latin typeface="Univers" pitchFamily="34" charset="0"/>
        </a:defRPr>
      </a:lvl7pPr>
      <a:lvl8pPr marL="1371600" algn="l" rtl="0" fontAlgn="base">
        <a:spcBef>
          <a:spcPct val="0"/>
        </a:spcBef>
        <a:spcAft>
          <a:spcPct val="0"/>
        </a:spcAft>
        <a:defRPr sz="1600">
          <a:solidFill>
            <a:schemeClr val="bg1"/>
          </a:solidFill>
          <a:latin typeface="Univers" pitchFamily="34" charset="0"/>
        </a:defRPr>
      </a:lvl8pPr>
      <a:lvl9pPr marL="1828800" algn="l" rtl="0" fontAlgn="base">
        <a:spcBef>
          <a:spcPct val="0"/>
        </a:spcBef>
        <a:spcAft>
          <a:spcPct val="0"/>
        </a:spcAft>
        <a:defRPr sz="1600">
          <a:solidFill>
            <a:schemeClr val="bg1"/>
          </a:solidFill>
          <a:latin typeface="Univer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upload.wikimedia.org/wikipedia/commons/b/b3/Here_lieth_a_temperance_man_--_cartoon.jpg"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gif"/><Relationship Id="rId2" Type="http://schemas.openxmlformats.org/officeDocument/2006/relationships/image" Target="../media/image60.gif"/><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62.gi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4.jpe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jpe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1"/>
          <p:cNvPicPr>
            <a:picLocks noChangeAspect="1" noChangeArrowheads="1"/>
          </p:cNvPicPr>
          <p:nvPr/>
        </p:nvPicPr>
        <p:blipFill>
          <a:blip r:embed="rId2" cstate="print"/>
          <a:srcRect/>
          <a:stretch>
            <a:fillRect/>
          </a:stretch>
        </p:blipFill>
        <p:spPr bwMode="auto">
          <a:xfrm>
            <a:off x="714348" y="1643050"/>
            <a:ext cx="1791099" cy="2357454"/>
          </a:xfrm>
          <a:prstGeom prst="rect">
            <a:avLst/>
          </a:prstGeom>
          <a:noFill/>
          <a:ln w="9525">
            <a:noFill/>
            <a:miter lim="800000"/>
            <a:headEnd/>
            <a:tailEnd/>
          </a:ln>
          <a:effectLst/>
        </p:spPr>
      </p:pic>
      <p:pic>
        <p:nvPicPr>
          <p:cNvPr id="537602" name="Picture 2"/>
          <p:cNvPicPr>
            <a:picLocks noChangeAspect="1" noChangeArrowheads="1"/>
          </p:cNvPicPr>
          <p:nvPr/>
        </p:nvPicPr>
        <p:blipFill>
          <a:blip r:embed="rId3" cstate="print"/>
          <a:srcRect/>
          <a:stretch>
            <a:fillRect/>
          </a:stretch>
        </p:blipFill>
        <p:spPr bwMode="auto">
          <a:xfrm>
            <a:off x="6643702" y="1643050"/>
            <a:ext cx="1863829" cy="2371744"/>
          </a:xfrm>
          <a:prstGeom prst="rect">
            <a:avLst/>
          </a:prstGeom>
          <a:noFill/>
          <a:ln w="9525">
            <a:noFill/>
            <a:miter lim="800000"/>
            <a:headEnd/>
            <a:tailEnd/>
          </a:ln>
          <a:effectLst/>
        </p:spPr>
      </p:pic>
      <p:sp>
        <p:nvSpPr>
          <p:cNvPr id="8" name="Rectangle 7"/>
          <p:cNvSpPr/>
          <p:nvPr/>
        </p:nvSpPr>
        <p:spPr>
          <a:xfrm>
            <a:off x="1142976" y="4643446"/>
            <a:ext cx="7143800" cy="1089529"/>
          </a:xfrm>
          <a:prstGeom prst="rect">
            <a:avLst/>
          </a:prstGeom>
        </p:spPr>
        <p:txBody>
          <a:bodyPr wrap="square">
            <a:spAutoFit/>
          </a:bodyPr>
          <a:lstStyle/>
          <a:p>
            <a:r>
              <a:rPr lang="fr-CH" sz="3600" b="1" dirty="0" smtClean="0">
                <a:solidFill>
                  <a:schemeClr val="accent6">
                    <a:lumMod val="75000"/>
                  </a:schemeClr>
                </a:solidFill>
              </a:rPr>
              <a:t>L’alcool est bon pour la santé...</a:t>
            </a:r>
          </a:p>
          <a:p>
            <a:r>
              <a:rPr lang="fr-CH" sz="3600" b="1" dirty="0" smtClean="0">
                <a:solidFill>
                  <a:schemeClr val="accent6">
                    <a:lumMod val="75000"/>
                  </a:schemeClr>
                </a:solidFill>
              </a:rPr>
              <a:t>pourtant il est mauvais !</a:t>
            </a:r>
            <a:endParaRPr lang="fr-CH" sz="3600" dirty="0">
              <a:solidFill>
                <a:schemeClr val="accent6">
                  <a:lumMod val="75000"/>
                </a:schemeClr>
              </a:solidFill>
            </a:endParaRPr>
          </a:p>
        </p:txBody>
      </p:sp>
      <p:sp>
        <p:nvSpPr>
          <p:cNvPr id="10" name="Text Box 17"/>
          <p:cNvSpPr txBox="1">
            <a:spLocks noChangeArrowheads="1"/>
          </p:cNvSpPr>
          <p:nvPr/>
        </p:nvSpPr>
        <p:spPr bwMode="auto">
          <a:xfrm>
            <a:off x="3420270" y="3214686"/>
            <a:ext cx="2589213" cy="1169987"/>
          </a:xfrm>
          <a:prstGeom prst="rect">
            <a:avLst/>
          </a:prstGeom>
          <a:noFill/>
          <a:ln w="9525" algn="ctr">
            <a:noFill/>
            <a:miter lim="800000"/>
            <a:headEnd/>
            <a:tailEnd/>
          </a:ln>
        </p:spPr>
        <p:txBody>
          <a:bodyPr wrap="none">
            <a:spAutoFit/>
          </a:bodyPr>
          <a:lstStyle/>
          <a:p>
            <a:pPr>
              <a:lnSpc>
                <a:spcPct val="100000"/>
              </a:lnSpc>
              <a:buClr>
                <a:srgbClr val="EA8B00"/>
              </a:buClr>
              <a:buSzTx/>
              <a:buFont typeface="Wingdings" pitchFamily="2" charset="2"/>
              <a:buNone/>
            </a:pPr>
            <a:r>
              <a:rPr lang="fr-CH" sz="1600" dirty="0" smtClean="0">
                <a:latin typeface="Arial" charset="0"/>
              </a:rPr>
              <a:t>Pr Daniele </a:t>
            </a:r>
            <a:r>
              <a:rPr lang="fr-CH" sz="1600" dirty="0" err="1">
                <a:latin typeface="Arial" charset="0"/>
              </a:rPr>
              <a:t>Zullino</a:t>
            </a:r>
            <a:endParaRPr lang="fr-CH" sz="1600" dirty="0">
              <a:latin typeface="Arial" charset="0"/>
            </a:endParaRPr>
          </a:p>
          <a:p>
            <a:pPr>
              <a:lnSpc>
                <a:spcPct val="100000"/>
              </a:lnSpc>
              <a:buClr>
                <a:srgbClr val="EA8B00"/>
              </a:buClr>
              <a:buSzTx/>
              <a:buFont typeface="Wingdings" pitchFamily="2" charset="2"/>
              <a:buNone/>
            </a:pPr>
            <a:r>
              <a:rPr lang="fr-CH" sz="900" i="1" dirty="0">
                <a:latin typeface="Arial" charset="0"/>
              </a:rPr>
              <a:t>Médecin chef de service</a:t>
            </a:r>
          </a:p>
          <a:p>
            <a:pPr>
              <a:lnSpc>
                <a:spcPct val="100000"/>
              </a:lnSpc>
              <a:buClr>
                <a:srgbClr val="EA8B00"/>
              </a:buClr>
              <a:buSzTx/>
              <a:buFont typeface="Wingdings" pitchFamily="2" charset="2"/>
              <a:buNone/>
            </a:pPr>
            <a:r>
              <a:rPr lang="fr-CH" sz="900" i="1" dirty="0">
                <a:latin typeface="Arial" charset="0"/>
              </a:rPr>
              <a:t>Service d’</a:t>
            </a:r>
            <a:r>
              <a:rPr lang="fr-CH" sz="900" i="1" dirty="0" err="1">
                <a:latin typeface="Arial" charset="0"/>
              </a:rPr>
              <a:t>addictologie</a:t>
            </a:r>
            <a:endParaRPr lang="fr-CH" sz="900" i="1" dirty="0">
              <a:latin typeface="Arial" charset="0"/>
            </a:endParaRPr>
          </a:p>
          <a:p>
            <a:pPr>
              <a:lnSpc>
                <a:spcPct val="100000"/>
              </a:lnSpc>
              <a:buClr>
                <a:srgbClr val="EA8B00"/>
              </a:buClr>
              <a:buSzTx/>
              <a:buFont typeface="Wingdings" pitchFamily="2" charset="2"/>
              <a:buNone/>
            </a:pPr>
            <a:r>
              <a:rPr lang="fr-CH" sz="900" i="1" dirty="0">
                <a:latin typeface="Arial" charset="0"/>
              </a:rPr>
              <a:t>Département de Santé mentale et psychiatrie</a:t>
            </a:r>
          </a:p>
          <a:p>
            <a:pPr>
              <a:lnSpc>
                <a:spcPct val="100000"/>
              </a:lnSpc>
              <a:buClr>
                <a:srgbClr val="EA8B00"/>
              </a:buClr>
              <a:buSzTx/>
              <a:buFont typeface="Wingdings" pitchFamily="2" charset="2"/>
              <a:buNone/>
            </a:pPr>
            <a:r>
              <a:rPr lang="fr-CH" sz="900" i="1" dirty="0">
                <a:latin typeface="Arial" charset="0"/>
              </a:rPr>
              <a:t>Hôpitaux Universitaires de Genève</a:t>
            </a:r>
          </a:p>
          <a:p>
            <a:pPr>
              <a:lnSpc>
                <a:spcPct val="100000"/>
              </a:lnSpc>
              <a:buClr>
                <a:srgbClr val="EA8B00"/>
              </a:buClr>
              <a:buSzTx/>
              <a:buFont typeface="Wingdings" pitchFamily="2" charset="2"/>
              <a:buNone/>
            </a:pPr>
            <a:r>
              <a:rPr lang="fr-CH" sz="900" i="1" dirty="0">
                <a:latin typeface="Arial" charset="0"/>
              </a:rPr>
              <a:t>Faculté de médecine, Université de Genève</a:t>
            </a:r>
            <a:endParaRPr lang="fr-FR" sz="900" i="1" dirty="0">
              <a:latin typeface="Arial" charset="0"/>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143372" y="2285992"/>
            <a:ext cx="4572032" cy="2990499"/>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Fruits contiennent sucre </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Sucres sujets à la fermentation</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Alcool a fait partie de notre régime évolutionnaire</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Goût et odeur associé avec nourriture physiologique</a:t>
            </a:r>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L’homme</a:t>
            </a:r>
            <a:r>
              <a:rPr lang="en-US" sz="3600" b="1" kern="0" dirty="0" smtClean="0">
                <a:solidFill>
                  <a:srgbClr val="172A7B"/>
                </a:solidFill>
                <a:latin typeface="+mj-lt"/>
                <a:ea typeface="+mj-ea"/>
                <a:cs typeface="+mj-cs"/>
              </a:rPr>
              <a:t>, un </a:t>
            </a:r>
            <a:r>
              <a:rPr lang="en-US" sz="3600" b="1" kern="0" dirty="0" err="1" smtClean="0">
                <a:solidFill>
                  <a:srgbClr val="172A7B"/>
                </a:solidFill>
                <a:latin typeface="+mj-lt"/>
                <a:ea typeface="+mj-ea"/>
                <a:cs typeface="+mj-cs"/>
              </a:rPr>
              <a:t>frugivore</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726019" name="Picture 3"/>
          <p:cNvPicPr>
            <a:picLocks noChangeAspect="1" noChangeArrowheads="1"/>
          </p:cNvPicPr>
          <p:nvPr/>
        </p:nvPicPr>
        <p:blipFill>
          <a:blip r:embed="rId2" cstate="print"/>
          <a:srcRect/>
          <a:stretch>
            <a:fillRect/>
          </a:stretch>
        </p:blipFill>
        <p:spPr bwMode="auto">
          <a:xfrm>
            <a:off x="1071538" y="2772839"/>
            <a:ext cx="2843203" cy="2016805"/>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6019"/>
                                        </p:tgtEl>
                                        <p:attrNameLst>
                                          <p:attrName>style.visibility</p:attrName>
                                        </p:attrNameLst>
                                      </p:cBhvr>
                                      <p:to>
                                        <p:strVal val="visible"/>
                                      </p:to>
                                    </p:set>
                                    <p:animEffect transition="in" filter="fade">
                                      <p:cBhvr>
                                        <p:cTn id="11" dur="500"/>
                                        <p:tgtEl>
                                          <p:spTgt spid="7260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435">
                                            <p:bg/>
                                          </p:spTgt>
                                        </p:tgtEl>
                                        <p:attrNameLst>
                                          <p:attrName>style.visibility</p:attrName>
                                        </p:attrNameLst>
                                      </p:cBhvr>
                                      <p:to>
                                        <p:strVal val="visible"/>
                                      </p:to>
                                    </p:set>
                                    <p:animEffect transition="in" filter="wipe(left)">
                                      <p:cBhvr>
                                        <p:cTn id="16" dur="500"/>
                                        <p:tgtEl>
                                          <p:spTgt spid="18435">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435">
                                            <p:txEl>
                                              <p:pRg st="0" end="0"/>
                                            </p:txEl>
                                          </p:spTgt>
                                        </p:tgtEl>
                                        <p:attrNameLst>
                                          <p:attrName>style.visibility</p:attrName>
                                        </p:attrNameLst>
                                      </p:cBhvr>
                                      <p:to>
                                        <p:strVal val="visible"/>
                                      </p:to>
                                    </p:set>
                                    <p:animEffect transition="in" filter="wipe(left)">
                                      <p:cBhvr>
                                        <p:cTn id="21" dur="500"/>
                                        <p:tgtEl>
                                          <p:spTgt spid="184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435">
                                            <p:txEl>
                                              <p:pRg st="1" end="1"/>
                                            </p:txEl>
                                          </p:spTgt>
                                        </p:tgtEl>
                                        <p:attrNameLst>
                                          <p:attrName>style.visibility</p:attrName>
                                        </p:attrNameLst>
                                      </p:cBhvr>
                                      <p:to>
                                        <p:strVal val="visible"/>
                                      </p:to>
                                    </p:set>
                                    <p:animEffect transition="in" filter="wipe(left)">
                                      <p:cBhvr>
                                        <p:cTn id="26" dur="500"/>
                                        <p:tgtEl>
                                          <p:spTgt spid="1843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435">
                                            <p:txEl>
                                              <p:pRg st="2" end="2"/>
                                            </p:txEl>
                                          </p:spTgt>
                                        </p:tgtEl>
                                        <p:attrNameLst>
                                          <p:attrName>style.visibility</p:attrName>
                                        </p:attrNameLst>
                                      </p:cBhvr>
                                      <p:to>
                                        <p:strVal val="visible"/>
                                      </p:to>
                                    </p:set>
                                    <p:animEffect transition="in" filter="wipe(left)">
                                      <p:cBhvr>
                                        <p:cTn id="31" dur="500"/>
                                        <p:tgtEl>
                                          <p:spTgt spid="1843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435">
                                            <p:txEl>
                                              <p:pRg st="3" end="3"/>
                                            </p:txEl>
                                          </p:spTgt>
                                        </p:tgtEl>
                                        <p:attrNameLst>
                                          <p:attrName>style.visibility</p:attrName>
                                        </p:attrNameLst>
                                      </p:cBhvr>
                                      <p:to>
                                        <p:strVal val="visible"/>
                                      </p:to>
                                    </p:set>
                                    <p:animEffect transition="in" filter="wipe(left)">
                                      <p:cBhvr>
                                        <p:cTn id="36"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Histoire de l’alcool</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31109" name="Picture 5"/>
          <p:cNvPicPr>
            <a:picLocks noChangeAspect="1" noChangeArrowheads="1"/>
          </p:cNvPicPr>
          <p:nvPr/>
        </p:nvPicPr>
        <p:blipFill>
          <a:blip r:embed="rId3" cstate="print"/>
          <a:srcRect/>
          <a:stretch>
            <a:fillRect/>
          </a:stretch>
        </p:blipFill>
        <p:spPr bwMode="auto">
          <a:xfrm>
            <a:off x="1202516" y="2000240"/>
            <a:ext cx="1000132" cy="977228"/>
          </a:xfrm>
          <a:prstGeom prst="rect">
            <a:avLst/>
          </a:prstGeom>
          <a:noFill/>
          <a:ln w="9525">
            <a:noFill/>
            <a:miter lim="800000"/>
            <a:headEnd/>
            <a:tailEnd/>
          </a:ln>
          <a:effectLst/>
        </p:spPr>
      </p:pic>
      <p:sp>
        <p:nvSpPr>
          <p:cNvPr id="11" name="Rectangle 10"/>
          <p:cNvSpPr/>
          <p:nvPr/>
        </p:nvSpPr>
        <p:spPr>
          <a:xfrm>
            <a:off x="2571736" y="2136418"/>
            <a:ext cx="4572000" cy="704873"/>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ts val="2300"/>
              </a:lnSpc>
              <a:buClr>
                <a:srgbClr val="EA8B00"/>
              </a:buClr>
              <a:buSzPct val="80000"/>
              <a:defRPr/>
            </a:pPr>
            <a:r>
              <a:rPr lang="fr-CH" sz="1600" dirty="0" smtClean="0">
                <a:latin typeface="+mj-lt"/>
              </a:rPr>
              <a:t>6000-4000  AEC</a:t>
            </a:r>
          </a:p>
          <a:p>
            <a:pPr marL="261938" lvl="1" indent="-261938" algn="l">
              <a:lnSpc>
                <a:spcPts val="2300"/>
              </a:lnSpc>
              <a:buClr>
                <a:srgbClr val="EA8B00"/>
              </a:buClr>
              <a:buSzPct val="80000"/>
              <a:buFont typeface="Wingdings" pitchFamily="2" charset="2"/>
              <a:buChar char="§"/>
              <a:defRPr/>
            </a:pPr>
            <a:r>
              <a:rPr lang="fr-CH" sz="1600" dirty="0" smtClean="0">
                <a:latin typeface="+mj-lt"/>
              </a:rPr>
              <a:t>Viticulture en Arménie</a:t>
            </a:r>
          </a:p>
        </p:txBody>
      </p:sp>
      <p:pic>
        <p:nvPicPr>
          <p:cNvPr id="431110" name="Picture 6"/>
          <p:cNvPicPr>
            <a:picLocks noChangeAspect="1" noChangeArrowheads="1"/>
          </p:cNvPicPr>
          <p:nvPr/>
        </p:nvPicPr>
        <p:blipFill>
          <a:blip r:embed="rId4" cstate="print"/>
          <a:srcRect/>
          <a:stretch>
            <a:fillRect/>
          </a:stretch>
        </p:blipFill>
        <p:spPr bwMode="auto">
          <a:xfrm>
            <a:off x="1190618" y="3158077"/>
            <a:ext cx="1023928" cy="1060789"/>
          </a:xfrm>
          <a:prstGeom prst="rect">
            <a:avLst/>
          </a:prstGeom>
          <a:noFill/>
          <a:ln w="9525">
            <a:noFill/>
            <a:miter lim="800000"/>
            <a:headEnd/>
            <a:tailEnd/>
          </a:ln>
          <a:effectLst/>
        </p:spPr>
      </p:pic>
      <p:sp>
        <p:nvSpPr>
          <p:cNvPr id="13" name="Rectangle 12"/>
          <p:cNvSpPr/>
          <p:nvPr/>
        </p:nvSpPr>
        <p:spPr>
          <a:xfrm>
            <a:off x="2571736" y="3150632"/>
            <a:ext cx="6143668" cy="1075679"/>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ts val="2300"/>
              </a:lnSpc>
              <a:buClr>
                <a:srgbClr val="EA8B00"/>
              </a:buClr>
              <a:buSzPct val="80000"/>
              <a:defRPr/>
            </a:pPr>
            <a:r>
              <a:rPr lang="fr-CH" sz="1600" dirty="0" smtClean="0">
                <a:latin typeface="+mj-lt"/>
              </a:rPr>
              <a:t>3000-2000  AEC</a:t>
            </a:r>
          </a:p>
          <a:p>
            <a:pPr marL="261938" lvl="1" indent="-261938" algn="l">
              <a:lnSpc>
                <a:spcPts val="2300"/>
              </a:lnSpc>
              <a:buClr>
                <a:srgbClr val="EA8B00"/>
              </a:buClr>
              <a:buSzPct val="80000"/>
              <a:buFont typeface="Wingdings" pitchFamily="2" charset="2"/>
              <a:buChar char="§"/>
              <a:defRPr/>
            </a:pPr>
            <a:r>
              <a:rPr lang="fr-CH" sz="1600" dirty="0" smtClean="0">
                <a:latin typeface="+mj-lt"/>
              </a:rPr>
              <a:t>Brassage bière en Mésopotamie</a:t>
            </a:r>
          </a:p>
          <a:p>
            <a:pPr marL="261938" lvl="1" indent="-261938" algn="l">
              <a:lnSpc>
                <a:spcPts val="2300"/>
              </a:lnSpc>
              <a:buClr>
                <a:srgbClr val="EA8B00"/>
              </a:buClr>
              <a:buSzPct val="80000"/>
              <a:buFont typeface="Wingdings" pitchFamily="2" charset="2"/>
              <a:buChar char="§"/>
              <a:defRPr/>
            </a:pPr>
            <a:r>
              <a:rPr lang="fr-CH" sz="1600" dirty="0" smtClean="0">
                <a:latin typeface="+mj-lt"/>
              </a:rPr>
              <a:t>plus de 20 variétés documentées sur tablettes d’argile</a:t>
            </a:r>
          </a:p>
        </p:txBody>
      </p:sp>
      <p:pic>
        <p:nvPicPr>
          <p:cNvPr id="431111" name="Picture 7"/>
          <p:cNvPicPr>
            <a:picLocks noChangeAspect="1" noChangeArrowheads="1"/>
          </p:cNvPicPr>
          <p:nvPr/>
        </p:nvPicPr>
        <p:blipFill>
          <a:blip r:embed="rId5" cstate="print"/>
          <a:srcRect/>
          <a:stretch>
            <a:fillRect/>
          </a:stretch>
        </p:blipFill>
        <p:spPr bwMode="auto">
          <a:xfrm>
            <a:off x="1348428" y="4429132"/>
            <a:ext cx="708309" cy="1000132"/>
          </a:xfrm>
          <a:prstGeom prst="rect">
            <a:avLst/>
          </a:prstGeom>
          <a:noFill/>
          <a:ln w="9525">
            <a:noFill/>
            <a:miter lim="800000"/>
            <a:headEnd/>
            <a:tailEnd/>
          </a:ln>
          <a:effectLst/>
        </p:spPr>
      </p:pic>
      <p:sp>
        <p:nvSpPr>
          <p:cNvPr id="15" name="Rectangle 14"/>
          <p:cNvSpPr/>
          <p:nvPr/>
        </p:nvSpPr>
        <p:spPr>
          <a:xfrm>
            <a:off x="2571736" y="4576762"/>
            <a:ext cx="4572000" cy="731482"/>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fr-CH" sz="1600" dirty="0" smtClean="0">
                <a:latin typeface="+mj-lt"/>
              </a:rPr>
              <a:t>2000 AEC </a:t>
            </a:r>
          </a:p>
          <a:p>
            <a:pPr marL="261938" indent="-261938" algn="l" eaLnBrk="1" hangingPunct="1">
              <a:lnSpc>
                <a:spcPts val="2300"/>
              </a:lnSpc>
              <a:buClr>
                <a:srgbClr val="EA8B00"/>
              </a:buClr>
              <a:buSzPct val="80000"/>
              <a:buFont typeface="Wingdings" pitchFamily="2" charset="2"/>
              <a:buChar char="§"/>
              <a:defRPr/>
            </a:pPr>
            <a:r>
              <a:rPr lang="fr-CH" sz="1600" dirty="0" smtClean="0">
                <a:latin typeface="+mj-lt"/>
              </a:rPr>
              <a:t>Hammourabi fixe règles vente de vin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1109"/>
                                        </p:tgtEl>
                                        <p:attrNameLst>
                                          <p:attrName>style.visibility</p:attrName>
                                        </p:attrNameLst>
                                      </p:cBhvr>
                                      <p:to>
                                        <p:strVal val="visible"/>
                                      </p:to>
                                    </p:set>
                                    <p:animEffect transition="in" filter="fade">
                                      <p:cBhvr>
                                        <p:cTn id="12" dur="500"/>
                                        <p:tgtEl>
                                          <p:spTgt spid="4311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wipe(left)">
                                      <p:cBhvr>
                                        <p:cTn id="17" dur="500"/>
                                        <p:tgtEl>
                                          <p:spTgt spid="11">
                                            <p:bg/>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left)">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wipe(left)">
                                      <p:cBhvr>
                                        <p:cTn id="26" dur="5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31110"/>
                                        </p:tgtEl>
                                        <p:attrNameLst>
                                          <p:attrName>style.visibility</p:attrName>
                                        </p:attrNameLst>
                                      </p:cBhvr>
                                      <p:to>
                                        <p:strVal val="visible"/>
                                      </p:to>
                                    </p:set>
                                    <p:animEffect transition="in" filter="fade">
                                      <p:cBhvr>
                                        <p:cTn id="31" dur="500"/>
                                        <p:tgtEl>
                                          <p:spTgt spid="4311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bg/>
                                          </p:spTgt>
                                        </p:tgtEl>
                                        <p:attrNameLst>
                                          <p:attrName>style.visibility</p:attrName>
                                        </p:attrNameLst>
                                      </p:cBhvr>
                                      <p:to>
                                        <p:strVal val="visible"/>
                                      </p:to>
                                    </p:set>
                                    <p:animEffect transition="in" filter="wipe(left)">
                                      <p:cBhvr>
                                        <p:cTn id="35" dur="500"/>
                                        <p:tgtEl>
                                          <p:spTgt spid="13">
                                            <p:bg/>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left)">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wipe(left)">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wipe(left)">
                                      <p:cBhvr>
                                        <p:cTn id="49" dur="500"/>
                                        <p:tgtEl>
                                          <p:spTgt spid="1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31111"/>
                                        </p:tgtEl>
                                        <p:attrNameLst>
                                          <p:attrName>style.visibility</p:attrName>
                                        </p:attrNameLst>
                                      </p:cBhvr>
                                      <p:to>
                                        <p:strVal val="visible"/>
                                      </p:to>
                                    </p:set>
                                    <p:animEffect transition="in" filter="fade">
                                      <p:cBhvr>
                                        <p:cTn id="54" dur="500"/>
                                        <p:tgtEl>
                                          <p:spTgt spid="431111"/>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5">
                                            <p:bg/>
                                          </p:spTgt>
                                        </p:tgtEl>
                                        <p:attrNameLst>
                                          <p:attrName>style.visibility</p:attrName>
                                        </p:attrNameLst>
                                      </p:cBhvr>
                                      <p:to>
                                        <p:strVal val="visible"/>
                                      </p:to>
                                    </p:set>
                                    <p:animEffect transition="in" filter="wipe(left)">
                                      <p:cBhvr>
                                        <p:cTn id="58" dur="500"/>
                                        <p:tgtEl>
                                          <p:spTgt spid="15">
                                            <p:bg/>
                                          </p:spTgt>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left)">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xEl>
                                              <p:pRg st="1" end="1"/>
                                            </p:txEl>
                                          </p:spTgt>
                                        </p:tgtEl>
                                        <p:attrNameLst>
                                          <p:attrName>style.visibility</p:attrName>
                                        </p:attrNameLst>
                                      </p:cBhvr>
                                      <p:to>
                                        <p:strVal val="visible"/>
                                      </p:to>
                                    </p:set>
                                    <p:animEffect transition="in" filter="wipe(left)">
                                      <p:cBhvr>
                                        <p:cTn id="6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11" grpId="0" uiExpand="1" build="p" bldLvl="5" animBg="1"/>
      <p:bldP spid="13" grpId="0" uiExpand="1" build="p" bldLvl="5" animBg="1"/>
      <p:bldP spid="15" grpId="0" uiExpand="1" build="p" bldLvl="5"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Histoire de l’alcool</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14" name="Picture 3"/>
          <p:cNvPicPr>
            <a:picLocks noChangeAspect="1" noChangeArrowheads="1"/>
          </p:cNvPicPr>
          <p:nvPr/>
        </p:nvPicPr>
        <p:blipFill>
          <a:blip r:embed="rId3" cstate="print"/>
          <a:srcRect/>
          <a:stretch>
            <a:fillRect/>
          </a:stretch>
        </p:blipFill>
        <p:spPr bwMode="auto">
          <a:xfrm>
            <a:off x="1205114" y="2285992"/>
            <a:ext cx="806558" cy="1000132"/>
          </a:xfrm>
          <a:prstGeom prst="rect">
            <a:avLst/>
          </a:prstGeom>
          <a:noFill/>
          <a:ln w="9525">
            <a:noFill/>
            <a:miter lim="800000"/>
            <a:headEnd/>
            <a:tailEnd/>
          </a:ln>
          <a:effectLst/>
        </p:spPr>
      </p:pic>
      <p:sp>
        <p:nvSpPr>
          <p:cNvPr id="16" name="Rectangle 15"/>
          <p:cNvSpPr/>
          <p:nvPr/>
        </p:nvSpPr>
        <p:spPr>
          <a:xfrm>
            <a:off x="2428860" y="2433622"/>
            <a:ext cx="4572000" cy="704873"/>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fr-CH" sz="1600" dirty="0" smtClean="0">
                <a:latin typeface="+mj-lt"/>
              </a:rPr>
              <a:t>~1000 AEC </a:t>
            </a:r>
          </a:p>
          <a:p>
            <a:pPr marL="204788" indent="-261938" algn="l">
              <a:lnSpc>
                <a:spcPts val="2300"/>
              </a:lnSpc>
              <a:buClr>
                <a:srgbClr val="EA8B00"/>
              </a:buClr>
              <a:buSzPct val="80000"/>
              <a:buFont typeface="Wingdings" pitchFamily="2" charset="2"/>
              <a:buChar char="§"/>
              <a:defRPr/>
            </a:pPr>
            <a:r>
              <a:rPr lang="fr-CH" sz="1600" dirty="0" smtClean="0">
                <a:latin typeface="+mj-lt"/>
              </a:rPr>
              <a:t>Egypte : Description problèmes alcool </a:t>
            </a:r>
          </a:p>
        </p:txBody>
      </p:sp>
      <p:sp>
        <p:nvSpPr>
          <p:cNvPr id="17" name="Rectangle 16"/>
          <p:cNvSpPr/>
          <p:nvPr/>
        </p:nvSpPr>
        <p:spPr>
          <a:xfrm>
            <a:off x="2428860" y="3599044"/>
            <a:ext cx="4572000" cy="731482"/>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fr-CH" sz="1600" dirty="0" smtClean="0">
                <a:latin typeface="+mj-lt"/>
              </a:rPr>
              <a:t>800 AEC</a:t>
            </a:r>
          </a:p>
          <a:p>
            <a:pPr marL="204788" indent="-261938" algn="l">
              <a:lnSpc>
                <a:spcPts val="2300"/>
              </a:lnSpc>
              <a:buClr>
                <a:srgbClr val="EA8B00"/>
              </a:buClr>
              <a:buSzPct val="80000"/>
              <a:buFont typeface="Wingdings" pitchFamily="2" charset="2"/>
              <a:buChar char="§"/>
              <a:defRPr/>
            </a:pPr>
            <a:r>
              <a:rPr lang="fr-CH" sz="1600" dirty="0" smtClean="0">
                <a:latin typeface="+mj-lt"/>
              </a:rPr>
              <a:t>Distillation bière d’orge et de riz en Inde </a:t>
            </a:r>
          </a:p>
        </p:txBody>
      </p:sp>
      <p:pic>
        <p:nvPicPr>
          <p:cNvPr id="740354" name="Picture 2"/>
          <p:cNvPicPr>
            <a:picLocks noChangeAspect="1" noChangeArrowheads="1"/>
          </p:cNvPicPr>
          <p:nvPr/>
        </p:nvPicPr>
        <p:blipFill>
          <a:blip r:embed="rId4" cstate="print"/>
          <a:srcRect/>
          <a:stretch>
            <a:fillRect/>
          </a:stretch>
        </p:blipFill>
        <p:spPr bwMode="auto">
          <a:xfrm>
            <a:off x="1071538" y="3571876"/>
            <a:ext cx="1073710" cy="785818"/>
          </a:xfrm>
          <a:prstGeom prst="rect">
            <a:avLst/>
          </a:prstGeom>
          <a:noFill/>
          <a:ln w="9525">
            <a:noFill/>
            <a:miter lim="800000"/>
            <a:headEnd/>
            <a:tailEnd/>
          </a:ln>
          <a:effectLst/>
        </p:spPr>
      </p:pic>
      <p:sp>
        <p:nvSpPr>
          <p:cNvPr id="19" name="Rectangle 18"/>
          <p:cNvSpPr/>
          <p:nvPr/>
        </p:nvSpPr>
        <p:spPr>
          <a:xfrm>
            <a:off x="2428860" y="4849801"/>
            <a:ext cx="6286544" cy="731482"/>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fr-CH" sz="1600" smtClean="0">
                <a:latin typeface="+mj-lt"/>
              </a:rPr>
              <a:t>~ 50 BCE</a:t>
            </a:r>
          </a:p>
          <a:p>
            <a:pPr marL="204788" indent="-261938" algn="l">
              <a:lnSpc>
                <a:spcPts val="2300"/>
              </a:lnSpc>
              <a:buClr>
                <a:srgbClr val="EA8B00"/>
              </a:buClr>
              <a:buSzPct val="80000"/>
              <a:buFont typeface="Wingdings" pitchFamily="2" charset="2"/>
              <a:buChar char="§"/>
              <a:defRPr/>
            </a:pPr>
            <a:r>
              <a:rPr lang="fr-CH" sz="1600" smtClean="0">
                <a:latin typeface="+mj-lt"/>
              </a:rPr>
              <a:t>Dionysius de Halicarnasse decrit usage de bière des Gaulois</a:t>
            </a:r>
          </a:p>
        </p:txBody>
      </p:sp>
      <p:pic>
        <p:nvPicPr>
          <p:cNvPr id="740355" name="Picture 3"/>
          <p:cNvPicPr>
            <a:picLocks noChangeAspect="1" noChangeArrowheads="1"/>
          </p:cNvPicPr>
          <p:nvPr/>
        </p:nvPicPr>
        <p:blipFill>
          <a:blip r:embed="rId5" cstate="print"/>
          <a:srcRect/>
          <a:stretch>
            <a:fillRect/>
          </a:stretch>
        </p:blipFill>
        <p:spPr bwMode="auto">
          <a:xfrm>
            <a:off x="1144046" y="4714884"/>
            <a:ext cx="928694" cy="1001317"/>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left)">
                                      <p:cBhvr>
                                        <p:cTn id="16" dur="500"/>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40354"/>
                                        </p:tgtEl>
                                        <p:attrNameLst>
                                          <p:attrName>style.visibility</p:attrName>
                                        </p:attrNameLst>
                                      </p:cBhvr>
                                      <p:to>
                                        <p:strVal val="visible"/>
                                      </p:to>
                                    </p:set>
                                    <p:animEffect transition="in" filter="fade">
                                      <p:cBhvr>
                                        <p:cTn id="21" dur="500"/>
                                        <p:tgtEl>
                                          <p:spTgt spid="74035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wipe(left)">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40355"/>
                                        </p:tgtEl>
                                        <p:attrNameLst>
                                          <p:attrName>style.visibility</p:attrName>
                                        </p:attrNameLst>
                                      </p:cBhvr>
                                      <p:to>
                                        <p:strVal val="visible"/>
                                      </p:to>
                                    </p:set>
                                    <p:animEffect transition="in" filter="fade">
                                      <p:cBhvr>
                                        <p:cTn id="35" dur="500"/>
                                        <p:tgtEl>
                                          <p:spTgt spid="74035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wipe(left)">
                                      <p:cBhvr>
                                        <p:cTn id="39" dur="500"/>
                                        <p:tgtEl>
                                          <p:spTgt spid="1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xEl>
                                              <p:pRg st="1" end="1"/>
                                            </p:txEl>
                                          </p:spTgt>
                                        </p:tgtEl>
                                        <p:attrNameLst>
                                          <p:attrName>style.visibility</p:attrName>
                                        </p:attrNameLst>
                                      </p:cBhvr>
                                      <p:to>
                                        <p:strVal val="visible"/>
                                      </p:to>
                                    </p:set>
                                    <p:animEffect transition="in" filter="wipe(left)">
                                      <p:cBhvr>
                                        <p:cTn id="44"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5" autoUpdateAnimBg="0"/>
      <p:bldP spid="17" grpId="0" build="p" bldLvl="5" autoUpdateAnimBg="0"/>
      <p:bldP spid="19"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Histoire de l’alcool</a:t>
            </a:r>
          </a:p>
        </p:txBody>
      </p:sp>
      <p:sp>
        <p:nvSpPr>
          <p:cNvPr id="2922499" name="Rectangle 3"/>
          <p:cNvSpPr>
            <a:spLocks noGrp="1" noChangeArrowheads="1"/>
          </p:cNvSpPr>
          <p:nvPr>
            <p:ph type="body" idx="1"/>
          </p:nvPr>
        </p:nvSpPr>
        <p:spPr bwMode="auto">
          <a:xfrm>
            <a:off x="2214546" y="4992085"/>
            <a:ext cx="6100752" cy="743793"/>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None/>
              <a:defRPr/>
            </a:pPr>
            <a:r>
              <a:rPr lang="fr-CH" sz="1600" kern="1200" dirty="0" smtClean="0">
                <a:latin typeface="+mj-lt"/>
              </a:rPr>
              <a:t>~1100</a:t>
            </a:r>
          </a:p>
          <a:p>
            <a:pPr marL="261938" indent="-261938" eaLnBrk="1" hangingPunct="1">
              <a:lnSpc>
                <a:spcPts val="2300"/>
              </a:lnSpc>
              <a:buClr>
                <a:srgbClr val="EA8B00"/>
              </a:buClr>
              <a:buSzPct val="80000"/>
              <a:buFont typeface="Wingdings" pitchFamily="2" charset="2"/>
              <a:buChar char="§"/>
              <a:defRPr/>
            </a:pPr>
            <a:r>
              <a:rPr lang="fr-CH" sz="1600" kern="1200" dirty="0" smtClean="0">
                <a:latin typeface="+mj-lt"/>
              </a:rPr>
              <a:t>Distillation à l’école de médecine Salerno</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31106" name="Picture 2" descr="http://images.wikia.com/islam/images/8/8d/Al-RaziInGerardusCremonensis1250.JPG"/>
          <p:cNvPicPr>
            <a:picLocks noChangeAspect="1" noChangeArrowheads="1"/>
          </p:cNvPicPr>
          <p:nvPr/>
        </p:nvPicPr>
        <p:blipFill>
          <a:blip r:embed="rId3" cstate="print"/>
          <a:srcRect/>
          <a:stretch>
            <a:fillRect/>
          </a:stretch>
        </p:blipFill>
        <p:spPr bwMode="auto">
          <a:xfrm>
            <a:off x="1261804" y="4857760"/>
            <a:ext cx="881304" cy="1000132"/>
          </a:xfrm>
          <a:prstGeom prst="rect">
            <a:avLst/>
          </a:prstGeom>
          <a:noFill/>
        </p:spPr>
      </p:pic>
      <p:pic>
        <p:nvPicPr>
          <p:cNvPr id="431108" name="Picture 4" descr="http://www.reviewofreligions.org/wp-content/uploads/2011/02/Alchemical.jpg"/>
          <p:cNvPicPr>
            <a:picLocks noChangeAspect="1" noChangeArrowheads="1"/>
          </p:cNvPicPr>
          <p:nvPr/>
        </p:nvPicPr>
        <p:blipFill>
          <a:blip r:embed="rId4" cstate="print"/>
          <a:srcRect/>
          <a:stretch>
            <a:fillRect/>
          </a:stretch>
        </p:blipFill>
        <p:spPr bwMode="auto">
          <a:xfrm>
            <a:off x="1381836" y="3606400"/>
            <a:ext cx="641241" cy="928694"/>
          </a:xfrm>
          <a:prstGeom prst="rect">
            <a:avLst/>
          </a:prstGeom>
          <a:noFill/>
        </p:spPr>
      </p:pic>
      <p:pic>
        <p:nvPicPr>
          <p:cNvPr id="737281" name="Picture 1"/>
          <p:cNvPicPr>
            <a:picLocks noChangeAspect="1" noChangeArrowheads="1"/>
          </p:cNvPicPr>
          <p:nvPr/>
        </p:nvPicPr>
        <p:blipFill>
          <a:blip r:embed="rId5" cstate="print"/>
          <a:srcRect/>
          <a:stretch>
            <a:fillRect/>
          </a:stretch>
        </p:blipFill>
        <p:spPr bwMode="auto">
          <a:xfrm>
            <a:off x="1338864" y="2178835"/>
            <a:ext cx="727185" cy="1209666"/>
          </a:xfrm>
          <a:prstGeom prst="rect">
            <a:avLst/>
          </a:prstGeom>
          <a:noFill/>
          <a:ln w="9525">
            <a:noFill/>
            <a:miter lim="800000"/>
            <a:headEnd/>
            <a:tailEnd/>
          </a:ln>
          <a:effectLst/>
        </p:spPr>
      </p:pic>
      <p:sp>
        <p:nvSpPr>
          <p:cNvPr id="11" name="Rectangle 10"/>
          <p:cNvSpPr/>
          <p:nvPr/>
        </p:nvSpPr>
        <p:spPr>
          <a:xfrm>
            <a:off x="2214546" y="2270451"/>
            <a:ext cx="6500858" cy="1026435"/>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fr-CH" sz="1600" dirty="0" smtClean="0">
                <a:latin typeface="+mj-lt"/>
              </a:rPr>
              <a:t>768</a:t>
            </a:r>
          </a:p>
          <a:p>
            <a:pPr marL="204788" indent="-204788" algn="l">
              <a:lnSpc>
                <a:spcPts val="2300"/>
              </a:lnSpc>
              <a:buClr>
                <a:srgbClr val="EA8B00"/>
              </a:buClr>
              <a:buSzPct val="80000"/>
              <a:buFont typeface="Wingdings" pitchFamily="2" charset="2"/>
              <a:buChar char="§"/>
              <a:defRPr/>
            </a:pPr>
            <a:r>
              <a:rPr lang="fr-CH" sz="1600" dirty="0" smtClean="0">
                <a:latin typeface="+mj-lt"/>
              </a:rPr>
              <a:t>Première description utilisation du houblon pour brassage (Abbaye St. Denis, Roi </a:t>
            </a:r>
            <a:r>
              <a:rPr lang="fr-CH" sz="1600" dirty="0" err="1" smtClean="0">
                <a:latin typeface="+mj-lt"/>
              </a:rPr>
              <a:t>Pepin</a:t>
            </a:r>
            <a:r>
              <a:rPr lang="fr-CH" sz="1600" dirty="0" smtClean="0">
                <a:latin typeface="+mj-lt"/>
              </a:rPr>
              <a:t> le Bref) </a:t>
            </a:r>
          </a:p>
        </p:txBody>
      </p:sp>
      <p:sp>
        <p:nvSpPr>
          <p:cNvPr id="12" name="Rectangle 11"/>
          <p:cNvSpPr/>
          <p:nvPr/>
        </p:nvSpPr>
        <p:spPr>
          <a:xfrm>
            <a:off x="2214546" y="3557530"/>
            <a:ext cx="3643338" cy="1026435"/>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en-US" sz="1600" dirty="0" smtClean="0">
                <a:latin typeface="+mj-lt"/>
              </a:rPr>
              <a:t>~800 </a:t>
            </a:r>
          </a:p>
          <a:p>
            <a:pPr marL="204788" indent="-204788" algn="l">
              <a:lnSpc>
                <a:spcPts val="2300"/>
              </a:lnSpc>
              <a:buClr>
                <a:srgbClr val="EA8B00"/>
              </a:buClr>
              <a:buSzPct val="80000"/>
              <a:buFont typeface="Wingdings" pitchFamily="2" charset="2"/>
              <a:buChar char="§"/>
              <a:defRPr/>
            </a:pPr>
            <a:r>
              <a:rPr lang="en-US" sz="1600" dirty="0" err="1" smtClean="0">
                <a:latin typeface="+mj-lt"/>
              </a:rPr>
              <a:t>Arabie</a:t>
            </a:r>
            <a:r>
              <a:rPr lang="en-US" sz="1600" dirty="0" smtClean="0">
                <a:latin typeface="+mj-lt"/>
              </a:rPr>
              <a:t>: </a:t>
            </a:r>
            <a:r>
              <a:rPr lang="en-US" sz="1600" dirty="0" smtClean="0"/>
              <a:t>distillation </a:t>
            </a:r>
            <a:r>
              <a:rPr lang="en-US" sz="1600" dirty="0" smtClean="0">
                <a:latin typeface="+mj-lt"/>
              </a:rPr>
              <a:t>par </a:t>
            </a:r>
            <a:r>
              <a:rPr lang="en-US" sz="1600" dirty="0" err="1" smtClean="0">
                <a:latin typeface="+mj-lt"/>
              </a:rPr>
              <a:t>Alambic</a:t>
            </a:r>
            <a:r>
              <a:rPr lang="en-US" sz="1600" dirty="0" smtClean="0">
                <a:latin typeface="+mj-lt"/>
              </a:rPr>
              <a:t> (Jabir </a:t>
            </a:r>
            <a:r>
              <a:rPr lang="en-US" sz="1600" dirty="0" err="1" smtClean="0">
                <a:latin typeface="+mj-lt"/>
              </a:rPr>
              <a:t>Ibn</a:t>
            </a:r>
            <a:r>
              <a:rPr lang="en-US" sz="1600" dirty="0" smtClean="0">
                <a:latin typeface="+mj-lt"/>
              </a:rPr>
              <a:t> </a:t>
            </a:r>
            <a:r>
              <a:rPr lang="en-US" sz="1600" dirty="0" err="1" smtClean="0">
                <a:latin typeface="+mj-lt"/>
              </a:rPr>
              <a:t>Hakan</a:t>
            </a:r>
            <a:r>
              <a:rPr lang="en-US" sz="1600" dirty="0" smtClean="0">
                <a:latin typeface="+mj-lt"/>
              </a:rPr>
              <a:t>, 721–815)</a:t>
            </a:r>
            <a:endParaRPr lang="fr-CH" sz="1600" dirty="0" smtClean="0">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281"/>
                                        </p:tgtEl>
                                        <p:attrNameLst>
                                          <p:attrName>style.visibility</p:attrName>
                                        </p:attrNameLst>
                                      </p:cBhvr>
                                      <p:to>
                                        <p:strVal val="visible"/>
                                      </p:to>
                                    </p:set>
                                    <p:animEffect transition="in" filter="fade">
                                      <p:cBhvr>
                                        <p:cTn id="7" dur="500"/>
                                        <p:tgtEl>
                                          <p:spTgt spid="73728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1108"/>
                                        </p:tgtEl>
                                        <p:attrNameLst>
                                          <p:attrName>style.visibility</p:attrName>
                                        </p:attrNameLst>
                                      </p:cBhvr>
                                      <p:to>
                                        <p:strVal val="visible"/>
                                      </p:to>
                                    </p:set>
                                    <p:animEffect transition="in" filter="fade">
                                      <p:cBhvr>
                                        <p:cTn id="21" dur="500"/>
                                        <p:tgtEl>
                                          <p:spTgt spid="43110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left)">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1106"/>
                                        </p:tgtEl>
                                        <p:attrNameLst>
                                          <p:attrName>style.visibility</p:attrName>
                                        </p:attrNameLst>
                                      </p:cBhvr>
                                      <p:to>
                                        <p:strVal val="visible"/>
                                      </p:to>
                                    </p:set>
                                    <p:animEffect transition="in" filter="fade">
                                      <p:cBhvr>
                                        <p:cTn id="35" dur="500"/>
                                        <p:tgtEl>
                                          <p:spTgt spid="431106"/>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922499">
                                            <p:txEl>
                                              <p:pRg st="0" end="0"/>
                                            </p:txEl>
                                          </p:spTgt>
                                        </p:tgtEl>
                                        <p:attrNameLst>
                                          <p:attrName>style.visibility</p:attrName>
                                        </p:attrNameLst>
                                      </p:cBhvr>
                                      <p:to>
                                        <p:strVal val="visible"/>
                                      </p:to>
                                    </p:set>
                                    <p:animEffect transition="in" filter="wipe(left)">
                                      <p:cBhvr>
                                        <p:cTn id="39" dur="500"/>
                                        <p:tgtEl>
                                          <p:spTgt spid="292249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922499">
                                            <p:txEl>
                                              <p:pRg st="1" end="1"/>
                                            </p:txEl>
                                          </p:spTgt>
                                        </p:tgtEl>
                                        <p:attrNameLst>
                                          <p:attrName>style.visibility</p:attrName>
                                        </p:attrNameLst>
                                      </p:cBhvr>
                                      <p:to>
                                        <p:strVal val="visible"/>
                                      </p:to>
                                    </p:set>
                                    <p:animEffect transition="in" filter="wipe(left)">
                                      <p:cBhvr>
                                        <p:cTn id="44" dur="500"/>
                                        <p:tgtEl>
                                          <p:spTgt spid="29224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9" grpId="0" uiExpand="1" build="p"/>
      <p:bldP spid="11" grpId="0" uiExpand="1" build="p" bldLvl="5" autoUpdateAnimBg="0"/>
      <p:bldP spid="12" grpId="0" uiExpand="1" build="p" bldLvl="5"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Histoire de l’alcool</a:t>
            </a:r>
          </a:p>
        </p:txBody>
      </p:sp>
      <p:sp>
        <p:nvSpPr>
          <p:cNvPr id="2922499" name="Rectangle 3"/>
          <p:cNvSpPr>
            <a:spLocks noGrp="1" noChangeArrowheads="1"/>
          </p:cNvSpPr>
          <p:nvPr>
            <p:ph type="body" idx="1"/>
          </p:nvPr>
        </p:nvSpPr>
        <p:spPr bwMode="auto">
          <a:xfrm>
            <a:off x="2071670" y="4545705"/>
            <a:ext cx="6429420" cy="1026435"/>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None/>
              <a:defRPr/>
            </a:pPr>
            <a:r>
              <a:rPr lang="en-US" sz="1600" kern="1200" dirty="0" smtClean="0">
                <a:latin typeface="+mj-lt"/>
              </a:rPr>
              <a:t>1606</a:t>
            </a:r>
          </a:p>
          <a:p>
            <a:pPr marL="261938" indent="-261938" eaLnBrk="1" hangingPunct="1">
              <a:lnSpc>
                <a:spcPts val="2300"/>
              </a:lnSpc>
              <a:buClr>
                <a:srgbClr val="EA8B00"/>
              </a:buClr>
              <a:buSzPct val="80000"/>
              <a:buFont typeface="Wingdings" pitchFamily="2" charset="2"/>
              <a:buChar char="§"/>
              <a:defRPr/>
            </a:pPr>
            <a:r>
              <a:rPr lang="en-US" sz="1600" kern="1200" dirty="0" smtClean="0">
                <a:latin typeface="+mj-lt"/>
              </a:rPr>
              <a:t>"The Act to Repress the Odious and Loathsome Sin of Drunkenness". </a:t>
            </a:r>
            <a:endParaRPr lang="fr-CH" sz="1600" kern="1200" dirty="0" smtClean="0">
              <a:latin typeface="+mj-lt"/>
            </a:endParaRP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357378" name="Picture 2" descr="http://beernexus.com/images/plakat-reinheitsgebot-1_1_.jpg"/>
          <p:cNvPicPr>
            <a:picLocks noChangeAspect="1" noChangeArrowheads="1"/>
          </p:cNvPicPr>
          <p:nvPr/>
        </p:nvPicPr>
        <p:blipFill>
          <a:blip r:embed="rId3" cstate="print"/>
          <a:srcRect/>
          <a:stretch>
            <a:fillRect/>
          </a:stretch>
        </p:blipFill>
        <p:spPr bwMode="auto">
          <a:xfrm>
            <a:off x="1064395" y="2231644"/>
            <a:ext cx="800105" cy="1000132"/>
          </a:xfrm>
          <a:prstGeom prst="rect">
            <a:avLst/>
          </a:prstGeom>
          <a:noFill/>
        </p:spPr>
      </p:pic>
      <p:sp>
        <p:nvSpPr>
          <p:cNvPr id="7" name="Rectangle 6"/>
          <p:cNvSpPr/>
          <p:nvPr/>
        </p:nvSpPr>
        <p:spPr>
          <a:xfrm>
            <a:off x="2071670" y="2193871"/>
            <a:ext cx="6786610" cy="1075679"/>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fr-CH" sz="1600" dirty="0" smtClean="0">
                <a:latin typeface="+mj-lt"/>
              </a:rPr>
              <a:t>1516</a:t>
            </a:r>
          </a:p>
          <a:p>
            <a:pPr marL="204788" indent="-204788" algn="l">
              <a:lnSpc>
                <a:spcPts val="2300"/>
              </a:lnSpc>
              <a:buClr>
                <a:srgbClr val="EA8B00"/>
              </a:buClr>
              <a:buSzPct val="80000"/>
              <a:buFont typeface="Wingdings" pitchFamily="2" charset="2"/>
              <a:buChar char="§"/>
              <a:defRPr/>
            </a:pPr>
            <a:r>
              <a:rPr lang="fr-CH" sz="1600" dirty="0" smtClean="0">
                <a:latin typeface="+mj-lt"/>
              </a:rPr>
              <a:t>décret sur la pureté de la bière en Allemagne (</a:t>
            </a:r>
            <a:r>
              <a:rPr lang="fr-CH" sz="1600" i="1" dirty="0" err="1" smtClean="0">
                <a:latin typeface="+mj-lt"/>
              </a:rPr>
              <a:t>Reinheitsgebot</a:t>
            </a:r>
            <a:r>
              <a:rPr lang="fr-CH" sz="1600" dirty="0" smtClean="0">
                <a:latin typeface="+mj-lt"/>
              </a:rPr>
              <a:t>)</a:t>
            </a:r>
          </a:p>
          <a:p>
            <a:pPr marL="204788" indent="-204788" algn="l">
              <a:lnSpc>
                <a:spcPts val="2300"/>
              </a:lnSpc>
              <a:buClr>
                <a:srgbClr val="EA8B00"/>
              </a:buClr>
              <a:buSzPct val="80000"/>
              <a:buFont typeface="Wingdings" pitchFamily="2" charset="2"/>
              <a:buChar char="§"/>
              <a:defRPr/>
            </a:pPr>
            <a:r>
              <a:rPr lang="fr-CH" sz="1600" dirty="0" smtClean="0">
                <a:latin typeface="+mj-lt"/>
              </a:rPr>
              <a:t>orge, levure, houblon, eau. </a:t>
            </a:r>
          </a:p>
        </p:txBody>
      </p:sp>
      <p:pic>
        <p:nvPicPr>
          <p:cNvPr id="429057" name="Picture 1"/>
          <p:cNvPicPr>
            <a:picLocks noChangeAspect="1" noChangeArrowheads="1"/>
          </p:cNvPicPr>
          <p:nvPr/>
        </p:nvPicPr>
        <p:blipFill>
          <a:blip r:embed="rId4" cstate="print"/>
          <a:srcRect/>
          <a:stretch>
            <a:fillRect/>
          </a:stretch>
        </p:blipFill>
        <p:spPr bwMode="auto">
          <a:xfrm>
            <a:off x="1071538" y="3537798"/>
            <a:ext cx="785818" cy="669277"/>
          </a:xfrm>
          <a:prstGeom prst="rect">
            <a:avLst/>
          </a:prstGeom>
          <a:noFill/>
          <a:ln w="9525">
            <a:noFill/>
            <a:miter lim="800000"/>
            <a:headEnd/>
            <a:tailEnd/>
          </a:ln>
          <a:effectLst/>
        </p:spPr>
      </p:pic>
      <p:sp>
        <p:nvSpPr>
          <p:cNvPr id="9" name="Rectangle 8"/>
          <p:cNvSpPr/>
          <p:nvPr/>
        </p:nvSpPr>
        <p:spPr>
          <a:xfrm>
            <a:off x="2071670" y="3506695"/>
            <a:ext cx="6215090" cy="731482"/>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fr-CH" sz="1600" dirty="0" smtClean="0">
                <a:latin typeface="+mj-lt"/>
              </a:rPr>
              <a:t>1525-1550</a:t>
            </a:r>
          </a:p>
          <a:p>
            <a:pPr marL="204788" indent="-261938" algn="l">
              <a:lnSpc>
                <a:spcPts val="2300"/>
              </a:lnSpc>
              <a:buClr>
                <a:srgbClr val="EA8B00"/>
              </a:buClr>
              <a:buSzPct val="80000"/>
              <a:buFont typeface="Wingdings" pitchFamily="2" charset="2"/>
              <a:buChar char="§"/>
              <a:defRPr/>
            </a:pPr>
            <a:r>
              <a:rPr lang="fr-CH" sz="1600" dirty="0" smtClean="0">
                <a:latin typeface="+mj-lt"/>
              </a:rPr>
              <a:t>utilisation excessive de spiritueux en Angleterre  </a:t>
            </a:r>
          </a:p>
        </p:txBody>
      </p:sp>
      <p:pic>
        <p:nvPicPr>
          <p:cNvPr id="429058" name="Picture 2"/>
          <p:cNvPicPr>
            <a:picLocks noChangeAspect="1" noChangeArrowheads="1"/>
          </p:cNvPicPr>
          <p:nvPr/>
        </p:nvPicPr>
        <p:blipFill>
          <a:blip r:embed="rId5" cstate="print"/>
          <a:srcRect/>
          <a:stretch>
            <a:fillRect/>
          </a:stretch>
        </p:blipFill>
        <p:spPr bwMode="auto">
          <a:xfrm>
            <a:off x="928662" y="4589098"/>
            <a:ext cx="1071570" cy="939649"/>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378"/>
                                        </p:tgtEl>
                                        <p:attrNameLst>
                                          <p:attrName>style.visibility</p:attrName>
                                        </p:attrNameLst>
                                      </p:cBhvr>
                                      <p:to>
                                        <p:strVal val="visible"/>
                                      </p:to>
                                    </p:set>
                                    <p:animEffect transition="in" filter="fade">
                                      <p:cBhvr>
                                        <p:cTn id="7" dur="500"/>
                                        <p:tgtEl>
                                          <p:spTgt spid="3573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left)">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29057"/>
                                        </p:tgtEl>
                                        <p:attrNameLst>
                                          <p:attrName>style.visibility</p:attrName>
                                        </p:attrNameLst>
                                      </p:cBhvr>
                                      <p:to>
                                        <p:strVal val="visible"/>
                                      </p:to>
                                    </p:set>
                                    <p:animEffect transition="in" filter="fade">
                                      <p:cBhvr>
                                        <p:cTn id="26" dur="500"/>
                                        <p:tgtEl>
                                          <p:spTgt spid="42905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ipe(left)">
                                      <p:cBhvr>
                                        <p:cTn id="35" dur="500"/>
                                        <p:tgtEl>
                                          <p:spTgt spid="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29058"/>
                                        </p:tgtEl>
                                        <p:attrNameLst>
                                          <p:attrName>style.visibility</p:attrName>
                                        </p:attrNameLst>
                                      </p:cBhvr>
                                      <p:to>
                                        <p:strVal val="visible"/>
                                      </p:to>
                                    </p:set>
                                    <p:animEffect transition="in" filter="fade">
                                      <p:cBhvr>
                                        <p:cTn id="40" dur="500"/>
                                        <p:tgtEl>
                                          <p:spTgt spid="42905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922499">
                                            <p:txEl>
                                              <p:pRg st="0" end="0"/>
                                            </p:txEl>
                                          </p:spTgt>
                                        </p:tgtEl>
                                        <p:attrNameLst>
                                          <p:attrName>style.visibility</p:attrName>
                                        </p:attrNameLst>
                                      </p:cBhvr>
                                      <p:to>
                                        <p:strVal val="visible"/>
                                      </p:to>
                                    </p:set>
                                    <p:animEffect transition="in" filter="wipe(left)">
                                      <p:cBhvr>
                                        <p:cTn id="44" dur="500"/>
                                        <p:tgtEl>
                                          <p:spTgt spid="292249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22499">
                                            <p:txEl>
                                              <p:pRg st="1" end="1"/>
                                            </p:txEl>
                                          </p:spTgt>
                                        </p:tgtEl>
                                        <p:attrNameLst>
                                          <p:attrName>style.visibility</p:attrName>
                                        </p:attrNameLst>
                                      </p:cBhvr>
                                      <p:to>
                                        <p:strVal val="visible"/>
                                      </p:to>
                                    </p:set>
                                    <p:animEffect transition="in" filter="wipe(left)">
                                      <p:cBhvr>
                                        <p:cTn id="49" dur="500"/>
                                        <p:tgtEl>
                                          <p:spTgt spid="29224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9" grpId="0" uiExpand="1" build="p"/>
      <p:bldP spid="7" grpId="0" uiExpand="1" build="p" bldLvl="5" autoUpdateAnimBg="0"/>
      <p:bldP spid="9" grpId="0" uiExpand="1" build="p" bldLvl="5"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Histoire de l’alcool</a:t>
            </a:r>
          </a:p>
        </p:txBody>
      </p:sp>
      <p:sp>
        <p:nvSpPr>
          <p:cNvPr id="2922499" name="Rectangle 3"/>
          <p:cNvSpPr>
            <a:spLocks noGrp="1" noChangeArrowheads="1"/>
          </p:cNvSpPr>
          <p:nvPr>
            <p:ph type="body" idx="1"/>
          </p:nvPr>
        </p:nvSpPr>
        <p:spPr bwMode="auto">
          <a:xfrm>
            <a:off x="3000364" y="2285992"/>
            <a:ext cx="5786478" cy="3502177"/>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3000"/>
              </a:lnSpc>
              <a:buClr>
                <a:srgbClr val="EA8B00"/>
              </a:buClr>
              <a:buSzPct val="80000"/>
              <a:buNone/>
              <a:defRPr/>
            </a:pPr>
            <a:r>
              <a:rPr lang="fr-CH" sz="2000" kern="1200" dirty="0" smtClean="0">
                <a:latin typeface="+mj-lt"/>
              </a:rPr>
              <a:t>1650 – 1675, New </a:t>
            </a:r>
            <a:r>
              <a:rPr lang="fr-CH" sz="2000" kern="1200" dirty="0" err="1" smtClean="0">
                <a:latin typeface="+mj-lt"/>
              </a:rPr>
              <a:t>England</a:t>
            </a:r>
            <a:r>
              <a:rPr lang="fr-CH" sz="2000" kern="1200" dirty="0" smtClean="0">
                <a:latin typeface="+mj-lt"/>
              </a:rPr>
              <a:t> </a:t>
            </a:r>
          </a:p>
          <a:p>
            <a:pPr marL="261938" indent="-261938" eaLnBrk="1" hangingPunct="1">
              <a:lnSpc>
                <a:spcPts val="3000"/>
              </a:lnSpc>
              <a:buClr>
                <a:srgbClr val="EA8B00"/>
              </a:buClr>
              <a:buSzPct val="80000"/>
              <a:buFont typeface="Wingdings" pitchFamily="2" charset="2"/>
              <a:buChar char="§"/>
              <a:defRPr/>
            </a:pPr>
            <a:r>
              <a:rPr lang="fr-CH" sz="2000" kern="1200" dirty="0" smtClean="0">
                <a:latin typeface="+mj-lt"/>
              </a:rPr>
              <a:t>premières définitions « ivresse » incluant </a:t>
            </a:r>
          </a:p>
          <a:p>
            <a:pPr marL="661988" lvl="1" indent="-261938" eaLnBrk="1" hangingPunct="1">
              <a:lnSpc>
                <a:spcPts val="3000"/>
              </a:lnSpc>
              <a:buClr>
                <a:srgbClr val="EA8B00"/>
              </a:buClr>
              <a:buSzPct val="80000"/>
              <a:buFont typeface="Wingdings" pitchFamily="2" charset="2"/>
              <a:buChar char="§"/>
              <a:defRPr/>
            </a:pPr>
            <a:r>
              <a:rPr lang="fr-CH" sz="2000" kern="1200" dirty="0" smtClean="0">
                <a:latin typeface="+mj-lt"/>
                <a:ea typeface="+mn-ea"/>
                <a:cs typeface="+mn-cs"/>
              </a:rPr>
              <a:t>le temps passé à boire</a:t>
            </a:r>
          </a:p>
          <a:p>
            <a:pPr marL="661988" lvl="1" indent="-261938" eaLnBrk="1" hangingPunct="1">
              <a:lnSpc>
                <a:spcPts val="3000"/>
              </a:lnSpc>
              <a:buClr>
                <a:srgbClr val="EA8B00"/>
              </a:buClr>
              <a:buSzPct val="80000"/>
              <a:buFont typeface="Wingdings" pitchFamily="2" charset="2"/>
              <a:buChar char="§"/>
              <a:defRPr/>
            </a:pPr>
            <a:r>
              <a:rPr lang="fr-CH" sz="2000" kern="1200" dirty="0" smtClean="0">
                <a:latin typeface="+mj-lt"/>
                <a:ea typeface="+mn-ea"/>
                <a:cs typeface="+mn-cs"/>
              </a:rPr>
              <a:t>la quantité </a:t>
            </a:r>
          </a:p>
          <a:p>
            <a:pPr marL="661988" lvl="1" indent="-261938" eaLnBrk="1" hangingPunct="1">
              <a:lnSpc>
                <a:spcPts val="3000"/>
              </a:lnSpc>
              <a:buClr>
                <a:srgbClr val="EA8B00"/>
              </a:buClr>
              <a:buSzPct val="80000"/>
              <a:buFont typeface="Wingdings" pitchFamily="2" charset="2"/>
              <a:buChar char="§"/>
              <a:defRPr/>
            </a:pPr>
            <a:r>
              <a:rPr lang="fr-CH" sz="2000" kern="1200" dirty="0" smtClean="0">
                <a:latin typeface="+mj-lt"/>
                <a:ea typeface="+mn-ea"/>
                <a:cs typeface="+mn-cs"/>
              </a:rPr>
              <a:t>les comportements induits</a:t>
            </a:r>
          </a:p>
          <a:p>
            <a:pPr marL="261938" indent="-261938" eaLnBrk="1" hangingPunct="1">
              <a:lnSpc>
                <a:spcPts val="3000"/>
              </a:lnSpc>
              <a:buClr>
                <a:srgbClr val="EA8B00"/>
              </a:buClr>
              <a:buSzPct val="80000"/>
              <a:buNone/>
              <a:defRPr/>
            </a:pPr>
            <a:r>
              <a:rPr lang="fr-CH" sz="2000" kern="1200" dirty="0" smtClean="0">
                <a:latin typeface="+mj-lt"/>
              </a:rPr>
              <a:t>1672</a:t>
            </a:r>
          </a:p>
          <a:p>
            <a:pPr marL="661988" lvl="1" indent="-261938" eaLnBrk="1" hangingPunct="1">
              <a:lnSpc>
                <a:spcPts val="3000"/>
              </a:lnSpc>
              <a:buClr>
                <a:srgbClr val="EA8B00"/>
              </a:buClr>
              <a:buSzPct val="80000"/>
              <a:buFont typeface="Wingdings" pitchFamily="2" charset="2"/>
              <a:buChar char="§"/>
              <a:defRPr/>
            </a:pPr>
            <a:r>
              <a:rPr lang="fr-CH" sz="2000" kern="1200" dirty="0" smtClean="0">
                <a:latin typeface="+mj-lt"/>
                <a:ea typeface="+mn-ea"/>
                <a:cs typeface="+mn-cs"/>
              </a:rPr>
              <a:t>Loi interdisant le payement de salaires en alcool</a:t>
            </a:r>
            <a:endParaRPr lang="fr-CH" sz="2000" kern="1200" dirty="0" smtClean="0">
              <a:latin typeface="+mj-lt"/>
            </a:endParaRP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27009" name="Picture 1"/>
          <p:cNvPicPr>
            <a:picLocks noChangeAspect="1" noChangeArrowheads="1"/>
          </p:cNvPicPr>
          <p:nvPr/>
        </p:nvPicPr>
        <p:blipFill>
          <a:blip r:embed="rId3" cstate="print"/>
          <a:srcRect/>
          <a:stretch>
            <a:fillRect/>
          </a:stretch>
        </p:blipFill>
        <p:spPr bwMode="auto">
          <a:xfrm>
            <a:off x="1071538" y="3140707"/>
            <a:ext cx="1719551" cy="121444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7009"/>
                                        </p:tgtEl>
                                        <p:attrNameLst>
                                          <p:attrName>style.visibility</p:attrName>
                                        </p:attrNameLst>
                                      </p:cBhvr>
                                      <p:to>
                                        <p:strVal val="visible"/>
                                      </p:to>
                                    </p:set>
                                    <p:animEffect transition="in" filter="fade">
                                      <p:cBhvr>
                                        <p:cTn id="7" dur="500"/>
                                        <p:tgtEl>
                                          <p:spTgt spid="4270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22499">
                                            <p:txEl>
                                              <p:pRg st="0" end="0"/>
                                            </p:txEl>
                                          </p:spTgt>
                                        </p:tgtEl>
                                        <p:attrNameLst>
                                          <p:attrName>style.visibility</p:attrName>
                                        </p:attrNameLst>
                                      </p:cBhvr>
                                      <p:to>
                                        <p:strVal val="visible"/>
                                      </p:to>
                                    </p:set>
                                    <p:animEffect transition="in" filter="wipe(left)">
                                      <p:cBhvr>
                                        <p:cTn id="12" dur="500"/>
                                        <p:tgtEl>
                                          <p:spTgt spid="2922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22499">
                                            <p:txEl>
                                              <p:pRg st="1" end="1"/>
                                            </p:txEl>
                                          </p:spTgt>
                                        </p:tgtEl>
                                        <p:attrNameLst>
                                          <p:attrName>style.visibility</p:attrName>
                                        </p:attrNameLst>
                                      </p:cBhvr>
                                      <p:to>
                                        <p:strVal val="visible"/>
                                      </p:to>
                                    </p:set>
                                    <p:animEffect transition="in" filter="wipe(left)">
                                      <p:cBhvr>
                                        <p:cTn id="17" dur="500"/>
                                        <p:tgtEl>
                                          <p:spTgt spid="2922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22499">
                                            <p:txEl>
                                              <p:pRg st="2" end="2"/>
                                            </p:txEl>
                                          </p:spTgt>
                                        </p:tgtEl>
                                        <p:attrNameLst>
                                          <p:attrName>style.visibility</p:attrName>
                                        </p:attrNameLst>
                                      </p:cBhvr>
                                      <p:to>
                                        <p:strVal val="visible"/>
                                      </p:to>
                                    </p:set>
                                    <p:animEffect transition="in" filter="wipe(left)">
                                      <p:cBhvr>
                                        <p:cTn id="22" dur="500"/>
                                        <p:tgtEl>
                                          <p:spTgt spid="29224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22499">
                                            <p:txEl>
                                              <p:pRg st="3" end="3"/>
                                            </p:txEl>
                                          </p:spTgt>
                                        </p:tgtEl>
                                        <p:attrNameLst>
                                          <p:attrName>style.visibility</p:attrName>
                                        </p:attrNameLst>
                                      </p:cBhvr>
                                      <p:to>
                                        <p:strVal val="visible"/>
                                      </p:to>
                                    </p:set>
                                    <p:animEffect transition="in" filter="wipe(left)">
                                      <p:cBhvr>
                                        <p:cTn id="27" dur="500"/>
                                        <p:tgtEl>
                                          <p:spTgt spid="29224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22499">
                                            <p:txEl>
                                              <p:pRg st="4" end="4"/>
                                            </p:txEl>
                                          </p:spTgt>
                                        </p:tgtEl>
                                        <p:attrNameLst>
                                          <p:attrName>style.visibility</p:attrName>
                                        </p:attrNameLst>
                                      </p:cBhvr>
                                      <p:to>
                                        <p:strVal val="visible"/>
                                      </p:to>
                                    </p:set>
                                    <p:animEffect transition="in" filter="wipe(left)">
                                      <p:cBhvr>
                                        <p:cTn id="32" dur="500"/>
                                        <p:tgtEl>
                                          <p:spTgt spid="29224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22499">
                                            <p:txEl>
                                              <p:pRg st="5" end="5"/>
                                            </p:txEl>
                                          </p:spTgt>
                                        </p:tgtEl>
                                        <p:attrNameLst>
                                          <p:attrName>style.visibility</p:attrName>
                                        </p:attrNameLst>
                                      </p:cBhvr>
                                      <p:to>
                                        <p:strVal val="visible"/>
                                      </p:to>
                                    </p:set>
                                    <p:animEffect transition="in" filter="wipe(left)">
                                      <p:cBhvr>
                                        <p:cTn id="37" dur="500"/>
                                        <p:tgtEl>
                                          <p:spTgt spid="29224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22499">
                                            <p:txEl>
                                              <p:pRg st="6" end="6"/>
                                            </p:txEl>
                                          </p:spTgt>
                                        </p:tgtEl>
                                        <p:attrNameLst>
                                          <p:attrName>style.visibility</p:attrName>
                                        </p:attrNameLst>
                                      </p:cBhvr>
                                      <p:to>
                                        <p:strVal val="visible"/>
                                      </p:to>
                                    </p:set>
                                    <p:animEffect transition="in" filter="wipe(left)">
                                      <p:cBhvr>
                                        <p:cTn id="42" dur="500"/>
                                        <p:tgtEl>
                                          <p:spTgt spid="2922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9" name="Rectangle 3"/>
          <p:cNvSpPr>
            <a:spLocks noGrp="1" noChangeArrowheads="1"/>
          </p:cNvSpPr>
          <p:nvPr>
            <p:ph type="body" idx="1"/>
          </p:nvPr>
        </p:nvSpPr>
        <p:spPr bwMode="auto">
          <a:xfrm>
            <a:off x="2500298" y="2285992"/>
            <a:ext cx="6215106" cy="3167021"/>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1650 – 1675</a:t>
            </a:r>
          </a:p>
          <a:p>
            <a:pPr marL="661988" lvl="1" indent="-261938" eaLnBrk="1" hangingPunct="1">
              <a:lnSpc>
                <a:spcPct val="150000"/>
              </a:lnSpc>
              <a:buClr>
                <a:srgbClr val="EA8B00"/>
              </a:buClr>
              <a:buSzPct val="80000"/>
              <a:buFont typeface="Wingdings" pitchFamily="2" charset="2"/>
              <a:buChar char="§"/>
              <a:defRPr/>
            </a:pPr>
            <a:r>
              <a:rPr lang="fr-CH" sz="1800" dirty="0" smtClean="0">
                <a:latin typeface="+mj-lt"/>
              </a:rPr>
              <a:t>Gin développé en Hollande (1650) par distillation d’orge avec baies de genièvre</a:t>
            </a:r>
          </a:p>
          <a:p>
            <a:pPr marL="661988" lvl="1" indent="-261938" eaLnBrk="1" hangingPunct="1">
              <a:lnSpc>
                <a:spcPct val="150000"/>
              </a:lnSpc>
              <a:buClr>
                <a:srgbClr val="EA8B00"/>
              </a:buClr>
              <a:buSzPct val="80000"/>
              <a:buFont typeface="Wingdings" pitchFamily="2" charset="2"/>
              <a:buChar char="§"/>
              <a:defRPr/>
            </a:pPr>
            <a:r>
              <a:rPr lang="fr-CH" sz="1800" dirty="0" smtClean="0">
                <a:latin typeface="+mj-lt"/>
              </a:rPr>
              <a:t>production bon marché</a:t>
            </a:r>
          </a:p>
          <a:p>
            <a:pPr marL="661988" lvl="1" indent="-261938" eaLnBrk="1" hangingPunct="1">
              <a:lnSpc>
                <a:spcPct val="150000"/>
              </a:lnSpc>
              <a:buClr>
                <a:srgbClr val="EA8B00"/>
              </a:buClr>
              <a:buSzPct val="80000"/>
              <a:buFont typeface="Wingdings" pitchFamily="2" charset="2"/>
              <a:buChar char="§"/>
              <a:defRPr/>
            </a:pPr>
            <a:r>
              <a:rPr lang="fr-CH" sz="1800" dirty="0" smtClean="0">
                <a:latin typeface="+mj-lt"/>
              </a:rPr>
              <a:t>industrie du gin se développe rapidement en Angleterre après avoir été introduit par des soldats britanniques combattant dans les Pays-Bas</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Histoire de l’alcool</a:t>
            </a:r>
          </a:p>
        </p:txBody>
      </p:sp>
      <p:pic>
        <p:nvPicPr>
          <p:cNvPr id="532482" name="Picture 2" descr="http://www.bibendum-times.co.uk/wp-content/uploads/2011/04/Gin-production.jpg"/>
          <p:cNvPicPr>
            <a:picLocks noChangeAspect="1" noChangeArrowheads="1"/>
          </p:cNvPicPr>
          <p:nvPr/>
        </p:nvPicPr>
        <p:blipFill>
          <a:blip r:embed="rId3" cstate="print"/>
          <a:srcRect/>
          <a:stretch>
            <a:fillRect/>
          </a:stretch>
        </p:blipFill>
        <p:spPr bwMode="auto">
          <a:xfrm>
            <a:off x="1071538" y="3071810"/>
            <a:ext cx="1643074" cy="1193967"/>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2482"/>
                                        </p:tgtEl>
                                        <p:attrNameLst>
                                          <p:attrName>style.visibility</p:attrName>
                                        </p:attrNameLst>
                                      </p:cBhvr>
                                      <p:to>
                                        <p:strVal val="visible"/>
                                      </p:to>
                                    </p:set>
                                    <p:animEffect transition="in" filter="fade">
                                      <p:cBhvr>
                                        <p:cTn id="7" dur="500"/>
                                        <p:tgtEl>
                                          <p:spTgt spid="532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22499">
                                            <p:txEl>
                                              <p:pRg st="0" end="0"/>
                                            </p:txEl>
                                          </p:spTgt>
                                        </p:tgtEl>
                                        <p:attrNameLst>
                                          <p:attrName>style.visibility</p:attrName>
                                        </p:attrNameLst>
                                      </p:cBhvr>
                                      <p:to>
                                        <p:strVal val="visible"/>
                                      </p:to>
                                    </p:set>
                                    <p:animEffect transition="in" filter="wipe(left)">
                                      <p:cBhvr>
                                        <p:cTn id="12" dur="500"/>
                                        <p:tgtEl>
                                          <p:spTgt spid="2922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22499">
                                            <p:txEl>
                                              <p:pRg st="1" end="1"/>
                                            </p:txEl>
                                          </p:spTgt>
                                        </p:tgtEl>
                                        <p:attrNameLst>
                                          <p:attrName>style.visibility</p:attrName>
                                        </p:attrNameLst>
                                      </p:cBhvr>
                                      <p:to>
                                        <p:strVal val="visible"/>
                                      </p:to>
                                    </p:set>
                                    <p:animEffect transition="in" filter="wipe(left)">
                                      <p:cBhvr>
                                        <p:cTn id="17" dur="500"/>
                                        <p:tgtEl>
                                          <p:spTgt spid="2922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22499">
                                            <p:txEl>
                                              <p:pRg st="2" end="2"/>
                                            </p:txEl>
                                          </p:spTgt>
                                        </p:tgtEl>
                                        <p:attrNameLst>
                                          <p:attrName>style.visibility</p:attrName>
                                        </p:attrNameLst>
                                      </p:cBhvr>
                                      <p:to>
                                        <p:strVal val="visible"/>
                                      </p:to>
                                    </p:set>
                                    <p:animEffect transition="in" filter="wipe(left)">
                                      <p:cBhvr>
                                        <p:cTn id="22" dur="500"/>
                                        <p:tgtEl>
                                          <p:spTgt spid="29224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22499">
                                            <p:txEl>
                                              <p:pRg st="3" end="3"/>
                                            </p:txEl>
                                          </p:spTgt>
                                        </p:tgtEl>
                                        <p:attrNameLst>
                                          <p:attrName>style.visibility</p:attrName>
                                        </p:attrNameLst>
                                      </p:cBhvr>
                                      <p:to>
                                        <p:strVal val="visible"/>
                                      </p:to>
                                    </p:set>
                                    <p:animEffect transition="in" filter="wipe(left)">
                                      <p:cBhvr>
                                        <p:cTn id="27" dur="500"/>
                                        <p:tgtEl>
                                          <p:spTgt spid="29224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3"/>
          <p:cNvSpPr>
            <a:spLocks noGrp="1" noChangeArrowheads="1"/>
          </p:cNvSpPr>
          <p:nvPr>
            <p:ph type="body" idx="1"/>
          </p:nvPr>
        </p:nvSpPr>
        <p:spPr>
          <a:xfrm>
            <a:off x="3428992" y="2214554"/>
            <a:ext cx="5214974" cy="3905685"/>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3000"/>
              </a:lnSpc>
              <a:buClr>
                <a:srgbClr val="EA8B00"/>
              </a:buClr>
              <a:buSzPct val="80000"/>
              <a:buFont typeface="Wingdings" pitchFamily="2" charset="2"/>
              <a:buChar char="§"/>
              <a:defRPr/>
            </a:pPr>
            <a:r>
              <a:rPr lang="fr-CH" sz="2000" dirty="0" smtClean="0">
                <a:latin typeface="+mj-lt"/>
              </a:rPr>
              <a:t>1690 -1755 </a:t>
            </a:r>
          </a:p>
          <a:p>
            <a:pPr marL="261938" indent="-261938" eaLnBrk="1" hangingPunct="1">
              <a:lnSpc>
                <a:spcPts val="3000"/>
              </a:lnSpc>
              <a:buClr>
                <a:srgbClr val="EA8B00"/>
              </a:buClr>
              <a:buSzPct val="80000"/>
              <a:buFont typeface="Wingdings" pitchFamily="2" charset="2"/>
              <a:buChar char="§"/>
              <a:defRPr/>
            </a:pPr>
            <a:r>
              <a:rPr lang="fr-CH" sz="2000" dirty="0" smtClean="0">
                <a:latin typeface="+mj-lt"/>
              </a:rPr>
              <a:t>causé </a:t>
            </a:r>
          </a:p>
          <a:p>
            <a:pPr marL="661988" lvl="1" indent="-261938" eaLnBrk="1" hangingPunct="1">
              <a:lnSpc>
                <a:spcPts val="3000"/>
              </a:lnSpc>
              <a:buClr>
                <a:srgbClr val="EA8B00"/>
              </a:buClr>
              <a:buSzPct val="80000"/>
              <a:buFont typeface="Wingdings" pitchFamily="2" charset="2"/>
              <a:buChar char="§"/>
              <a:defRPr/>
            </a:pPr>
            <a:r>
              <a:rPr lang="fr-CH" sz="1800" dirty="0" smtClean="0">
                <a:latin typeface="+mj-lt"/>
              </a:rPr>
              <a:t>par abondance des blé sur marché de Londres</a:t>
            </a:r>
          </a:p>
          <a:p>
            <a:pPr marL="661988" lvl="1" indent="-261938" eaLnBrk="1" hangingPunct="1">
              <a:lnSpc>
                <a:spcPts val="3000"/>
              </a:lnSpc>
              <a:buClr>
                <a:srgbClr val="EA8B00"/>
              </a:buClr>
              <a:buSzPct val="80000"/>
              <a:buFont typeface="Wingdings" pitchFamily="2" charset="2"/>
              <a:buChar char="§"/>
              <a:defRPr/>
            </a:pPr>
            <a:r>
              <a:rPr lang="fr-CH" sz="1800" dirty="0" smtClean="0">
                <a:latin typeface="+mj-lt"/>
                <a:sym typeface="Wingdings 3"/>
              </a:rPr>
              <a:t> </a:t>
            </a:r>
            <a:r>
              <a:rPr lang="fr-CH" sz="1800" dirty="0" smtClean="0">
                <a:latin typeface="+mj-lt"/>
              </a:rPr>
              <a:t>technologie de distillation</a:t>
            </a:r>
          </a:p>
          <a:p>
            <a:pPr marL="661988" lvl="1" indent="-261938" eaLnBrk="1" hangingPunct="1">
              <a:lnSpc>
                <a:spcPts val="3000"/>
              </a:lnSpc>
              <a:buClr>
                <a:srgbClr val="EA8B00"/>
              </a:buClr>
              <a:buSzPct val="80000"/>
              <a:buFont typeface="Wingdings" pitchFamily="2" charset="2"/>
              <a:buChar char="§"/>
              <a:defRPr/>
            </a:pPr>
            <a:r>
              <a:rPr lang="fr-CH" sz="1800" dirty="0" smtClean="0">
                <a:latin typeface="+mj-lt"/>
              </a:rPr>
              <a:t>impôts peu élevés sur le gin</a:t>
            </a:r>
          </a:p>
          <a:p>
            <a:pPr marL="261938" indent="-261938" eaLnBrk="1" hangingPunct="1">
              <a:lnSpc>
                <a:spcPts val="3000"/>
              </a:lnSpc>
              <a:buClr>
                <a:srgbClr val="EA8B00"/>
              </a:buClr>
              <a:buSzPct val="80000"/>
              <a:buFont typeface="Wingdings" pitchFamily="2" charset="2"/>
              <a:buChar char="§"/>
              <a:defRPr/>
            </a:pPr>
            <a:r>
              <a:rPr lang="fr-CH" sz="2000" dirty="0" smtClean="0">
                <a:latin typeface="+mj-lt"/>
              </a:rPr>
              <a:t>1 sur 3 boutiques étaient des </a:t>
            </a:r>
            <a:r>
              <a:rPr lang="fr-CH" sz="2000" i="1" dirty="0" smtClean="0">
                <a:latin typeface="+mj-lt"/>
              </a:rPr>
              <a:t>ginneries</a:t>
            </a:r>
          </a:p>
          <a:p>
            <a:pPr marL="261938" indent="-261938" eaLnBrk="1" hangingPunct="1">
              <a:lnSpc>
                <a:spcPts val="2700"/>
              </a:lnSpc>
              <a:buClr>
                <a:srgbClr val="EA8B00"/>
              </a:buClr>
              <a:buSzPct val="80000"/>
              <a:buFont typeface="Wingdings" pitchFamily="2" charset="2"/>
              <a:buChar char="§"/>
              <a:defRPr/>
            </a:pPr>
            <a:r>
              <a:rPr lang="fr-CH" sz="2000" dirty="0" smtClean="0">
                <a:latin typeface="+mj-lt"/>
              </a:rPr>
              <a:t>mortalité augmente et inquiète le </a:t>
            </a:r>
            <a:r>
              <a:rPr lang="en-US" sz="2000" dirty="0" smtClean="0">
                <a:latin typeface="+mj-lt"/>
              </a:rPr>
              <a:t>Royal College of Physicians</a:t>
            </a:r>
            <a:endParaRPr lang="fr-CH" sz="2000" dirty="0" smtClean="0">
              <a:latin typeface="+mj-lt"/>
            </a:endParaRPr>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Epidemie</a:t>
            </a:r>
            <a:r>
              <a:rPr kumimoji="0" lang="en-US" sz="3600" b="1" i="0" u="none" strike="noStrike" kern="0" cap="none" spc="0" normalizeH="0" baseline="0" noProof="0" dirty="0" smtClean="0">
                <a:ln>
                  <a:noFill/>
                </a:ln>
                <a:solidFill>
                  <a:srgbClr val="172A7B"/>
                </a:solidFill>
                <a:effectLst/>
                <a:uLnTx/>
                <a:uFillTx/>
                <a:latin typeface="+mj-lt"/>
                <a:ea typeface="+mj-ea"/>
                <a:cs typeface="+mj-cs"/>
              </a:rPr>
              <a:t> de gin à </a:t>
            </a: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Londres</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518145" name="Picture 1"/>
          <p:cNvPicPr>
            <a:picLocks noChangeAspect="1" noChangeArrowheads="1"/>
          </p:cNvPicPr>
          <p:nvPr/>
        </p:nvPicPr>
        <p:blipFill>
          <a:blip r:embed="rId2" cstate="print"/>
          <a:srcRect/>
          <a:stretch>
            <a:fillRect/>
          </a:stretch>
        </p:blipFill>
        <p:spPr bwMode="auto">
          <a:xfrm>
            <a:off x="1071537" y="2928934"/>
            <a:ext cx="2187547" cy="1348987"/>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8145"/>
                                        </p:tgtEl>
                                        <p:attrNameLst>
                                          <p:attrName>style.visibility</p:attrName>
                                        </p:attrNameLst>
                                      </p:cBhvr>
                                      <p:to>
                                        <p:strVal val="visible"/>
                                      </p:to>
                                    </p:set>
                                    <p:animEffect transition="in" filter="fade">
                                      <p:cBhvr>
                                        <p:cTn id="11" dur="500"/>
                                        <p:tgtEl>
                                          <p:spTgt spid="5181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1843">
                                            <p:txEl>
                                              <p:pRg st="0" end="0"/>
                                            </p:txEl>
                                          </p:spTgt>
                                        </p:tgtEl>
                                        <p:attrNameLst>
                                          <p:attrName>style.visibility</p:attrName>
                                        </p:attrNameLst>
                                      </p:cBhvr>
                                      <p:to>
                                        <p:strVal val="visible"/>
                                      </p:to>
                                    </p:set>
                                    <p:animEffect transition="in" filter="wipe(left)">
                                      <p:cBhvr>
                                        <p:cTn id="16" dur="500"/>
                                        <p:tgtEl>
                                          <p:spTgt spid="29184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1843">
                                            <p:txEl>
                                              <p:pRg st="1" end="1"/>
                                            </p:txEl>
                                          </p:spTgt>
                                        </p:tgtEl>
                                        <p:attrNameLst>
                                          <p:attrName>style.visibility</p:attrName>
                                        </p:attrNameLst>
                                      </p:cBhvr>
                                      <p:to>
                                        <p:strVal val="visible"/>
                                      </p:to>
                                    </p:set>
                                    <p:animEffect transition="in" filter="wipe(left)">
                                      <p:cBhvr>
                                        <p:cTn id="21" dur="500"/>
                                        <p:tgtEl>
                                          <p:spTgt spid="29184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1843">
                                            <p:txEl>
                                              <p:pRg st="2" end="2"/>
                                            </p:txEl>
                                          </p:spTgt>
                                        </p:tgtEl>
                                        <p:attrNameLst>
                                          <p:attrName>style.visibility</p:attrName>
                                        </p:attrNameLst>
                                      </p:cBhvr>
                                      <p:to>
                                        <p:strVal val="visible"/>
                                      </p:to>
                                    </p:set>
                                    <p:animEffect transition="in" filter="wipe(left)">
                                      <p:cBhvr>
                                        <p:cTn id="26" dur="500"/>
                                        <p:tgtEl>
                                          <p:spTgt spid="29184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1843">
                                            <p:txEl>
                                              <p:pRg st="3" end="3"/>
                                            </p:txEl>
                                          </p:spTgt>
                                        </p:tgtEl>
                                        <p:attrNameLst>
                                          <p:attrName>style.visibility</p:attrName>
                                        </p:attrNameLst>
                                      </p:cBhvr>
                                      <p:to>
                                        <p:strVal val="visible"/>
                                      </p:to>
                                    </p:set>
                                    <p:animEffect transition="in" filter="wipe(left)">
                                      <p:cBhvr>
                                        <p:cTn id="31" dur="500"/>
                                        <p:tgtEl>
                                          <p:spTgt spid="29184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91843">
                                            <p:txEl>
                                              <p:pRg st="4" end="4"/>
                                            </p:txEl>
                                          </p:spTgt>
                                        </p:tgtEl>
                                        <p:attrNameLst>
                                          <p:attrName>style.visibility</p:attrName>
                                        </p:attrNameLst>
                                      </p:cBhvr>
                                      <p:to>
                                        <p:strVal val="visible"/>
                                      </p:to>
                                    </p:set>
                                    <p:animEffect transition="in" filter="wipe(left)">
                                      <p:cBhvr>
                                        <p:cTn id="36" dur="500"/>
                                        <p:tgtEl>
                                          <p:spTgt spid="29184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91843">
                                            <p:txEl>
                                              <p:pRg st="5" end="5"/>
                                            </p:txEl>
                                          </p:spTgt>
                                        </p:tgtEl>
                                        <p:attrNameLst>
                                          <p:attrName>style.visibility</p:attrName>
                                        </p:attrNameLst>
                                      </p:cBhvr>
                                      <p:to>
                                        <p:strVal val="visible"/>
                                      </p:to>
                                    </p:set>
                                    <p:animEffect transition="in" filter="wipe(left)">
                                      <p:cBhvr>
                                        <p:cTn id="41" dur="500"/>
                                        <p:tgtEl>
                                          <p:spTgt spid="29184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91843">
                                            <p:txEl>
                                              <p:pRg st="6" end="6"/>
                                            </p:txEl>
                                          </p:spTgt>
                                        </p:tgtEl>
                                        <p:attrNameLst>
                                          <p:attrName>style.visibility</p:attrName>
                                        </p:attrNameLst>
                                      </p:cBhvr>
                                      <p:to>
                                        <p:strVal val="visible"/>
                                      </p:to>
                                    </p:set>
                                    <p:animEffect transition="in" filter="wipe(left)">
                                      <p:cBhvr>
                                        <p:cTn id="46" dur="500"/>
                                        <p:tgtEl>
                                          <p:spTgt spid="291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uiExpand="1"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133600" y="990600"/>
            <a:ext cx="2530475" cy="822325"/>
          </a:xfrm>
          <a:prstGeom prst="rect">
            <a:avLst/>
          </a:prstGeom>
          <a:noFill/>
          <a:ln w="9525">
            <a:noFill/>
            <a:miter lim="800000"/>
            <a:headEnd/>
            <a:tailEnd/>
          </a:ln>
          <a:effectLst/>
        </p:spPr>
        <p:txBody>
          <a:bodyPr lIns="92075" tIns="46038" rIns="92075" bIns="46038">
            <a:spAutoFit/>
          </a:bodyPr>
          <a:lstStyle/>
          <a:p>
            <a:pPr eaLnBrk="0" hangingPunct="0"/>
            <a:endParaRPr lang="en-US">
              <a:latin typeface="Arial" charset="0"/>
            </a:endParaRPr>
          </a:p>
          <a:p>
            <a:pPr eaLnBrk="0" hangingPunct="0"/>
            <a:endParaRPr lang="en-US">
              <a:latin typeface="Arial" charset="0"/>
            </a:endParaRPr>
          </a:p>
        </p:txBody>
      </p:sp>
      <p:sp>
        <p:nvSpPr>
          <p:cNvPr id="35843" name="Rectangle 3"/>
          <p:cNvSpPr>
            <a:spLocks noChangeArrowheads="1"/>
          </p:cNvSpPr>
          <p:nvPr/>
        </p:nvSpPr>
        <p:spPr bwMode="auto">
          <a:xfrm>
            <a:off x="2133600" y="1447800"/>
            <a:ext cx="4267200" cy="822325"/>
          </a:xfrm>
          <a:prstGeom prst="rect">
            <a:avLst/>
          </a:prstGeom>
          <a:noFill/>
          <a:ln w="9525">
            <a:noFill/>
            <a:miter lim="800000"/>
            <a:headEnd/>
            <a:tailEnd/>
          </a:ln>
          <a:effectLst/>
        </p:spPr>
        <p:txBody>
          <a:bodyPr lIns="92075" tIns="46038" rIns="92075" bIns="46038">
            <a:spAutoFit/>
          </a:bodyPr>
          <a:lstStyle/>
          <a:p>
            <a:pPr eaLnBrk="0" hangingPunct="0"/>
            <a:endParaRPr lang="en-US">
              <a:latin typeface="Arial" charset="0"/>
            </a:endParaRPr>
          </a:p>
          <a:p>
            <a:pPr eaLnBrk="0" hangingPunct="0"/>
            <a:endParaRPr lang="en-US">
              <a:latin typeface="Arial" charset="0"/>
            </a:endParaRPr>
          </a:p>
        </p:txBody>
      </p:sp>
      <p:sp>
        <p:nvSpPr>
          <p:cNvPr id="6"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172A7B"/>
                </a:solidFill>
                <a:effectLst/>
                <a:uLnTx/>
                <a:uFillTx/>
                <a:latin typeface="+mj-lt"/>
                <a:ea typeface="+mj-ea"/>
                <a:cs typeface="+mj-cs"/>
              </a:rPr>
              <a:t>Gin Lane </a:t>
            </a: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vs</a:t>
            </a:r>
            <a:r>
              <a:rPr kumimoji="0" lang="en-US" sz="3600" b="1" i="0" u="none" strike="noStrike" kern="0" cap="none" spc="0" normalizeH="0" baseline="0" noProof="0" dirty="0" smtClean="0">
                <a:ln>
                  <a:noFill/>
                </a:ln>
                <a:solidFill>
                  <a:srgbClr val="172A7B"/>
                </a:solidFill>
                <a:effectLst/>
                <a:uLnTx/>
                <a:uFillTx/>
                <a:latin typeface="+mj-lt"/>
                <a:ea typeface="+mj-ea"/>
                <a:cs typeface="+mj-cs"/>
              </a:rPr>
              <a:t> Beer Street</a:t>
            </a:r>
          </a:p>
        </p:txBody>
      </p:sp>
      <p:sp>
        <p:nvSpPr>
          <p:cNvPr id="7"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8"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9" name="Rectangle 8"/>
          <p:cNvSpPr/>
          <p:nvPr/>
        </p:nvSpPr>
        <p:spPr>
          <a:xfrm>
            <a:off x="714348" y="2000240"/>
            <a:ext cx="7072362" cy="313932"/>
          </a:xfrm>
          <a:prstGeom prst="rect">
            <a:avLst/>
          </a:prstGeom>
        </p:spPr>
        <p:txBody>
          <a:bodyPr wrap="square">
            <a:spAutoFit/>
          </a:bodyPr>
          <a:lstStyle/>
          <a:p>
            <a:pPr eaLnBrk="0" hangingPunct="0"/>
            <a:r>
              <a:rPr lang="en-US" dirty="0" smtClean="0">
                <a:latin typeface="Arial" charset="0"/>
              </a:rPr>
              <a:t>William Hogarth (1697-1764).</a:t>
            </a:r>
            <a:endParaRPr lang="en-US" dirty="0">
              <a:latin typeface="Arial" charset="0"/>
            </a:endParaRPr>
          </a:p>
        </p:txBody>
      </p:sp>
      <p:grpSp>
        <p:nvGrpSpPr>
          <p:cNvPr id="13" name="Groupe 12"/>
          <p:cNvGrpSpPr/>
          <p:nvPr/>
        </p:nvGrpSpPr>
        <p:grpSpPr>
          <a:xfrm>
            <a:off x="1214414" y="2428868"/>
            <a:ext cx="2338430" cy="3314328"/>
            <a:chOff x="1214414" y="2428868"/>
            <a:chExt cx="2338430" cy="3314328"/>
          </a:xfrm>
        </p:grpSpPr>
        <p:pic>
          <p:nvPicPr>
            <p:cNvPr id="35844" name="Picture 4"/>
            <p:cNvPicPr>
              <a:picLocks noChangeArrowheads="1"/>
            </p:cNvPicPr>
            <p:nvPr/>
          </p:nvPicPr>
          <p:blipFill>
            <a:blip r:embed="rId2" cstate="print"/>
            <a:srcRect/>
            <a:stretch>
              <a:fillRect/>
            </a:stretch>
          </p:blipFill>
          <p:spPr bwMode="auto">
            <a:xfrm>
              <a:off x="1214414" y="2428868"/>
              <a:ext cx="2338430" cy="3000396"/>
            </a:xfrm>
            <a:prstGeom prst="rect">
              <a:avLst/>
            </a:prstGeom>
            <a:noFill/>
            <a:ln w="9525">
              <a:noFill/>
              <a:miter lim="800000"/>
              <a:headEnd/>
              <a:tailEnd/>
            </a:ln>
            <a:effectLst/>
          </p:spPr>
        </p:pic>
        <p:sp>
          <p:nvSpPr>
            <p:cNvPr id="10" name="ZoneTexte 9"/>
            <p:cNvSpPr txBox="1"/>
            <p:nvPr/>
          </p:nvSpPr>
          <p:spPr>
            <a:xfrm>
              <a:off x="1823219" y="5429264"/>
              <a:ext cx="1120821" cy="313932"/>
            </a:xfrm>
            <a:prstGeom prst="rect">
              <a:avLst/>
            </a:prstGeom>
            <a:noFill/>
          </p:spPr>
          <p:txBody>
            <a:bodyPr wrap="none" rtlCol="0">
              <a:spAutoFit/>
            </a:bodyPr>
            <a:lstStyle/>
            <a:p>
              <a:r>
                <a:rPr lang="fr-CH" dirty="0" smtClean="0"/>
                <a:t>Gin </a:t>
              </a:r>
              <a:r>
                <a:rPr lang="fr-CH" dirty="0" err="1" smtClean="0"/>
                <a:t>Lane</a:t>
              </a:r>
              <a:endParaRPr lang="fr-CH" dirty="0"/>
            </a:p>
          </p:txBody>
        </p:sp>
      </p:grpSp>
      <p:grpSp>
        <p:nvGrpSpPr>
          <p:cNvPr id="14" name="Groupe 13"/>
          <p:cNvGrpSpPr/>
          <p:nvPr/>
        </p:nvGrpSpPr>
        <p:grpSpPr>
          <a:xfrm>
            <a:off x="5143504" y="2428868"/>
            <a:ext cx="2071702" cy="3314328"/>
            <a:chOff x="5143504" y="2428868"/>
            <a:chExt cx="2071702" cy="3314328"/>
          </a:xfrm>
        </p:grpSpPr>
        <p:pic>
          <p:nvPicPr>
            <p:cNvPr id="11" name="Picture 2"/>
            <p:cNvPicPr>
              <a:picLocks noChangeArrowheads="1"/>
            </p:cNvPicPr>
            <p:nvPr/>
          </p:nvPicPr>
          <p:blipFill>
            <a:blip r:embed="rId3" cstate="print"/>
            <a:srcRect/>
            <a:stretch>
              <a:fillRect/>
            </a:stretch>
          </p:blipFill>
          <p:spPr bwMode="auto">
            <a:xfrm>
              <a:off x="5143504" y="2428868"/>
              <a:ext cx="2071702" cy="2857496"/>
            </a:xfrm>
            <a:prstGeom prst="rect">
              <a:avLst/>
            </a:prstGeom>
            <a:noFill/>
            <a:ln w="9525">
              <a:noFill/>
              <a:miter lim="800000"/>
              <a:headEnd/>
              <a:tailEnd/>
            </a:ln>
            <a:effectLst/>
          </p:spPr>
        </p:pic>
        <p:sp>
          <p:nvSpPr>
            <p:cNvPr id="12" name="ZoneTexte 11"/>
            <p:cNvSpPr txBox="1"/>
            <p:nvPr/>
          </p:nvSpPr>
          <p:spPr>
            <a:xfrm>
              <a:off x="5514530" y="5429264"/>
              <a:ext cx="1378904" cy="313932"/>
            </a:xfrm>
            <a:prstGeom prst="rect">
              <a:avLst/>
            </a:prstGeom>
            <a:noFill/>
          </p:spPr>
          <p:txBody>
            <a:bodyPr wrap="none" rtlCol="0">
              <a:spAutoFit/>
            </a:bodyPr>
            <a:lstStyle/>
            <a:p>
              <a:r>
                <a:rPr lang="fr-CH" dirty="0" err="1" smtClean="0"/>
                <a:t>Beer</a:t>
              </a:r>
              <a:r>
                <a:rPr lang="fr-CH" dirty="0" smtClean="0"/>
                <a:t> Street</a:t>
              </a:r>
              <a:endParaRPr lang="fr-CH" dirty="0"/>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2500298" y="4071942"/>
            <a:ext cx="6143668" cy="1011880"/>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None/>
              <a:defRPr/>
            </a:pPr>
            <a:r>
              <a:rPr lang="fr-CH" altLang="en-US" sz="1800" kern="1200" dirty="0" smtClean="0">
                <a:latin typeface="+mj-lt"/>
              </a:rPr>
              <a:t>Deuxième partie 19ème aux EU: Ligues de tempérance</a:t>
            </a:r>
          </a:p>
          <a:p>
            <a:pPr marL="261938" indent="-261938" eaLnBrk="1" hangingPunct="1">
              <a:lnSpc>
                <a:spcPts val="2300"/>
              </a:lnSpc>
              <a:buClr>
                <a:srgbClr val="EA8B00"/>
              </a:buClr>
              <a:buSzPct val="80000"/>
              <a:buFont typeface="Wingdings" pitchFamily="2" charset="2"/>
              <a:buChar char="§"/>
              <a:defRPr/>
            </a:pPr>
            <a:r>
              <a:rPr lang="fr-CH" altLang="en-US" sz="1800" kern="1200" dirty="0" smtClean="0">
                <a:latin typeface="+mj-lt"/>
              </a:rPr>
              <a:t>Initialement pas anti-alcool, mais anti boissons distillées</a:t>
            </a:r>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lvl="0" algn="l">
              <a:lnSpc>
                <a:spcPct val="100000"/>
              </a:lnSpc>
              <a:spcBef>
                <a:spcPct val="0"/>
              </a:spcBef>
              <a:buClrTx/>
              <a:buSzTx/>
            </a:pPr>
            <a:r>
              <a:rPr lang="fr-CH" sz="3600" b="1" kern="0" dirty="0" smtClean="0">
                <a:solidFill>
                  <a:srgbClr val="172A7B"/>
                </a:solidFill>
                <a:latin typeface="+mj-lt"/>
                <a:ea typeface="+mj-ea"/>
                <a:cs typeface="+mj-cs"/>
              </a:rPr>
              <a:t>19</a:t>
            </a:r>
            <a:r>
              <a:rPr lang="fr-CH" sz="3600" b="1" kern="0" baseline="30000" dirty="0" smtClean="0">
                <a:solidFill>
                  <a:srgbClr val="172A7B"/>
                </a:solidFill>
                <a:latin typeface="+mj-lt"/>
                <a:ea typeface="+mj-ea"/>
                <a:cs typeface="+mj-cs"/>
              </a:rPr>
              <a:t>ème</a:t>
            </a:r>
            <a:endParaRPr kumimoji="0" lang="fr-CH" sz="3600" b="1" i="0" u="none" strike="noStrike" kern="0" cap="none" spc="0" normalizeH="0" baseline="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727042" name="Picture 2" descr="Fichier:Here lieth a temperance man -- cartoon.jpg">
            <a:hlinkClick r:id="rId2"/>
          </p:cNvPr>
          <p:cNvPicPr>
            <a:picLocks noChangeAspect="1" noChangeArrowheads="1"/>
          </p:cNvPicPr>
          <p:nvPr/>
        </p:nvPicPr>
        <p:blipFill>
          <a:blip r:embed="rId3" cstate="print"/>
          <a:srcRect/>
          <a:stretch>
            <a:fillRect/>
          </a:stretch>
        </p:blipFill>
        <p:spPr bwMode="auto">
          <a:xfrm>
            <a:off x="1071538" y="3571876"/>
            <a:ext cx="1054389" cy="1735107"/>
          </a:xfrm>
          <a:prstGeom prst="rect">
            <a:avLst/>
          </a:prstGeom>
          <a:noFill/>
        </p:spPr>
      </p:pic>
      <p:pic>
        <p:nvPicPr>
          <p:cNvPr id="7" name="Picture 1"/>
          <p:cNvPicPr>
            <a:picLocks noChangeAspect="1" noChangeArrowheads="1"/>
          </p:cNvPicPr>
          <p:nvPr/>
        </p:nvPicPr>
        <p:blipFill>
          <a:blip r:embed="rId4" cstate="print"/>
          <a:srcRect/>
          <a:stretch>
            <a:fillRect/>
          </a:stretch>
        </p:blipFill>
        <p:spPr bwMode="auto">
          <a:xfrm>
            <a:off x="1071538" y="2071678"/>
            <a:ext cx="1041436" cy="1000132"/>
          </a:xfrm>
          <a:prstGeom prst="rect">
            <a:avLst/>
          </a:prstGeom>
          <a:noFill/>
          <a:ln w="9525">
            <a:noFill/>
            <a:miter lim="800000"/>
            <a:headEnd/>
            <a:tailEnd/>
          </a:ln>
          <a:effectLst/>
        </p:spPr>
      </p:pic>
      <p:sp>
        <p:nvSpPr>
          <p:cNvPr id="8" name="Rectangle 7"/>
          <p:cNvSpPr/>
          <p:nvPr/>
        </p:nvSpPr>
        <p:spPr>
          <a:xfrm>
            <a:off x="2500298" y="2027749"/>
            <a:ext cx="5643602" cy="1087990"/>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ts val="2300"/>
              </a:lnSpc>
              <a:buClr>
                <a:srgbClr val="EA8B00"/>
              </a:buClr>
              <a:buSzPct val="80000"/>
              <a:defRPr/>
            </a:pPr>
            <a:r>
              <a:rPr lang="fr-CH" dirty="0" smtClean="0">
                <a:latin typeface="+mj-lt"/>
              </a:rPr>
              <a:t>Début19ème </a:t>
            </a:r>
          </a:p>
          <a:p>
            <a:pPr marL="204788" indent="-261938" algn="l">
              <a:lnSpc>
                <a:spcPts val="2300"/>
              </a:lnSpc>
              <a:buClr>
                <a:srgbClr val="EA8B00"/>
              </a:buClr>
              <a:buSzPct val="80000"/>
              <a:buFont typeface="Wingdings" pitchFamily="2" charset="2"/>
              <a:buChar char="§"/>
              <a:defRPr/>
            </a:pPr>
            <a:r>
              <a:rPr lang="fr-CH" dirty="0" smtClean="0">
                <a:latin typeface="+mj-lt"/>
              </a:rPr>
              <a:t>Alambic à colonne </a:t>
            </a:r>
          </a:p>
          <a:p>
            <a:pPr marL="204788" indent="-261938" algn="l">
              <a:lnSpc>
                <a:spcPts val="2300"/>
              </a:lnSpc>
              <a:buClr>
                <a:srgbClr val="EA8B00"/>
              </a:buClr>
              <a:buSzPct val="80000"/>
              <a:buFont typeface="Wingdings" pitchFamily="2" charset="2"/>
              <a:buChar char="§"/>
              <a:defRPr/>
            </a:pPr>
            <a:r>
              <a:rPr lang="fr-CH" dirty="0" smtClean="0">
                <a:latin typeface="+mj-lt"/>
              </a:rPr>
              <a:t>Moins cher et plus facile à contrôler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left)">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27042"/>
                                        </p:tgtEl>
                                        <p:attrNameLst>
                                          <p:attrName>style.visibility</p:attrName>
                                        </p:attrNameLst>
                                      </p:cBhvr>
                                      <p:to>
                                        <p:strVal val="visible"/>
                                      </p:to>
                                    </p:set>
                                    <p:animEffect transition="in" filter="fade">
                                      <p:cBhvr>
                                        <p:cTn id="31" dur="500"/>
                                        <p:tgtEl>
                                          <p:spTgt spid="72704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5779">
                                            <p:txEl>
                                              <p:pRg st="0" end="0"/>
                                            </p:txEl>
                                          </p:spTgt>
                                        </p:tgtEl>
                                        <p:attrNameLst>
                                          <p:attrName>style.visibility</p:attrName>
                                        </p:attrNameLst>
                                      </p:cBhvr>
                                      <p:to>
                                        <p:strVal val="visible"/>
                                      </p:to>
                                    </p:set>
                                    <p:animEffect transition="in" filter="wipe(left)">
                                      <p:cBhvr>
                                        <p:cTn id="34" dur="500"/>
                                        <p:tgtEl>
                                          <p:spTgt spid="7577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5779">
                                            <p:txEl>
                                              <p:pRg st="1" end="1"/>
                                            </p:txEl>
                                          </p:spTgt>
                                        </p:tgtEl>
                                        <p:attrNameLst>
                                          <p:attrName>style.visibility</p:attrName>
                                        </p:attrNameLst>
                                      </p:cBhvr>
                                      <p:to>
                                        <p:strVal val="visible"/>
                                      </p:to>
                                    </p:set>
                                    <p:animEffect transition="in" filter="wipe(left)">
                                      <p:cBhvr>
                                        <p:cTn id="39" dur="5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p:bldP spid="4" grpId="0" animBg="1"/>
      <p:bldP spid="8" grpId="0" uiExpand="1" build="p" bldLvl="5"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90" name="Picture 2"/>
          <p:cNvPicPr>
            <a:picLocks noChangeAspect="1" noChangeArrowheads="1"/>
          </p:cNvPicPr>
          <p:nvPr/>
        </p:nvPicPr>
        <p:blipFill>
          <a:blip r:embed="rId2" cstate="print"/>
          <a:srcRect/>
          <a:stretch>
            <a:fillRect/>
          </a:stretch>
        </p:blipFill>
        <p:spPr bwMode="auto">
          <a:xfrm>
            <a:off x="571472" y="857232"/>
            <a:ext cx="4643470" cy="5417381"/>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smtClean="0">
                <a:solidFill>
                  <a:srgbClr val="172A7B"/>
                </a:solidFill>
              </a:rPr>
              <a:t>Histoire de l’alcool</a:t>
            </a:r>
          </a:p>
        </p:txBody>
      </p:sp>
      <p:pic>
        <p:nvPicPr>
          <p:cNvPr id="6" name="Picture 2"/>
          <p:cNvPicPr>
            <a:picLocks noChangeAspect="1" noChangeArrowheads="1"/>
          </p:cNvPicPr>
          <p:nvPr/>
        </p:nvPicPr>
        <p:blipFill>
          <a:blip r:embed="rId3" cstate="print"/>
          <a:srcRect/>
          <a:stretch>
            <a:fillRect/>
          </a:stretch>
        </p:blipFill>
        <p:spPr>
          <a:xfrm>
            <a:off x="1165896" y="5226579"/>
            <a:ext cx="852721" cy="714380"/>
          </a:xfrm>
          <a:prstGeom prst="rect">
            <a:avLst/>
          </a:prstGeom>
          <a:noFill/>
        </p:spPr>
      </p:pic>
      <p:pic>
        <p:nvPicPr>
          <p:cNvPr id="530435" name="Picture 3" descr="http://upload.wikimedia.org/wikipedia/commons/thumb/7/79/18th_Amendment_Pg1of1_AC.jpg/190px-18th_Amendment_Pg1of1_AC.jpg"/>
          <p:cNvPicPr>
            <a:picLocks noChangeAspect="1" noChangeArrowheads="1"/>
          </p:cNvPicPr>
          <p:nvPr/>
        </p:nvPicPr>
        <p:blipFill>
          <a:blip r:embed="rId4" cstate="print"/>
          <a:srcRect/>
          <a:stretch>
            <a:fillRect/>
          </a:stretch>
        </p:blipFill>
        <p:spPr bwMode="auto">
          <a:xfrm>
            <a:off x="1338270" y="2215762"/>
            <a:ext cx="507972" cy="735223"/>
          </a:xfrm>
          <a:prstGeom prst="rect">
            <a:avLst/>
          </a:prstGeom>
          <a:noFill/>
        </p:spPr>
      </p:pic>
      <p:pic>
        <p:nvPicPr>
          <p:cNvPr id="530436" name="Picture 4"/>
          <p:cNvPicPr>
            <a:picLocks noChangeAspect="1" noChangeArrowheads="1"/>
          </p:cNvPicPr>
          <p:nvPr/>
        </p:nvPicPr>
        <p:blipFill>
          <a:blip r:embed="rId5" cstate="print"/>
          <a:srcRect/>
          <a:stretch>
            <a:fillRect/>
          </a:stretch>
        </p:blipFill>
        <p:spPr bwMode="auto">
          <a:xfrm>
            <a:off x="1186358" y="3643314"/>
            <a:ext cx="811796" cy="785818"/>
          </a:xfrm>
          <a:prstGeom prst="rect">
            <a:avLst/>
          </a:prstGeom>
          <a:noFill/>
          <a:ln w="9525">
            <a:noFill/>
            <a:miter lim="800000"/>
            <a:headEnd/>
            <a:tailEnd/>
          </a:ln>
          <a:effectLst/>
        </p:spPr>
      </p:pic>
      <p:sp>
        <p:nvSpPr>
          <p:cNvPr id="11" name="Rectangle 10"/>
          <p:cNvSpPr/>
          <p:nvPr/>
        </p:nvSpPr>
        <p:spPr>
          <a:xfrm>
            <a:off x="2357422" y="2214554"/>
            <a:ext cx="6357982" cy="737638"/>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ts val="2300"/>
              </a:lnSpc>
              <a:buClr>
                <a:srgbClr val="EA8B00"/>
              </a:buClr>
              <a:buSzPct val="80000"/>
              <a:defRPr/>
            </a:pPr>
            <a:r>
              <a:rPr lang="en-US" dirty="0" smtClean="0">
                <a:latin typeface="+mj-lt"/>
              </a:rPr>
              <a:t>Dec 1917</a:t>
            </a:r>
          </a:p>
          <a:p>
            <a:pPr marL="204788" indent="-261938" algn="l">
              <a:lnSpc>
                <a:spcPts val="2300"/>
              </a:lnSpc>
              <a:buClr>
                <a:srgbClr val="EA8B00"/>
              </a:buClr>
              <a:buSzPct val="80000"/>
              <a:buFont typeface="Wingdings" pitchFamily="2" charset="2"/>
              <a:buChar char="§"/>
              <a:defRPr/>
            </a:pPr>
            <a:r>
              <a:rPr lang="en-US" dirty="0" smtClean="0">
                <a:latin typeface="+mj-lt"/>
              </a:rPr>
              <a:t>18ème amendment constitution EU (prohibition)</a:t>
            </a:r>
          </a:p>
        </p:txBody>
      </p:sp>
      <p:sp>
        <p:nvSpPr>
          <p:cNvPr id="12" name="Rectangle 11"/>
          <p:cNvSpPr/>
          <p:nvPr/>
        </p:nvSpPr>
        <p:spPr>
          <a:xfrm>
            <a:off x="2357422" y="3667404"/>
            <a:ext cx="4572000" cy="737638"/>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ts val="2300"/>
              </a:lnSpc>
              <a:buClr>
                <a:srgbClr val="EA8B00"/>
              </a:buClr>
              <a:buSzPct val="80000"/>
              <a:defRPr/>
            </a:pPr>
            <a:r>
              <a:rPr lang="en-US" dirty="0" smtClean="0">
                <a:latin typeface="+mj-lt"/>
              </a:rPr>
              <a:t>16.1.1920</a:t>
            </a:r>
          </a:p>
          <a:p>
            <a:pPr marL="204788" indent="-261938" algn="l">
              <a:lnSpc>
                <a:spcPts val="2300"/>
              </a:lnSpc>
              <a:buClr>
                <a:srgbClr val="EA8B00"/>
              </a:buClr>
              <a:buSzPct val="80000"/>
              <a:buFont typeface="Wingdings" pitchFamily="2" charset="2"/>
              <a:buChar char="§"/>
              <a:defRPr/>
            </a:pPr>
            <a:r>
              <a:rPr lang="en-US" dirty="0" smtClean="0">
                <a:latin typeface="+mj-lt"/>
              </a:rPr>
              <a:t>Début prohibition</a:t>
            </a:r>
          </a:p>
        </p:txBody>
      </p:sp>
      <p:sp>
        <p:nvSpPr>
          <p:cNvPr id="14" name="Rectangle 13"/>
          <p:cNvSpPr/>
          <p:nvPr/>
        </p:nvSpPr>
        <p:spPr>
          <a:xfrm>
            <a:off x="2357422" y="5214950"/>
            <a:ext cx="4572000" cy="737638"/>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eaLnBrk="1" hangingPunct="1">
              <a:lnSpc>
                <a:spcPts val="2300"/>
              </a:lnSpc>
              <a:buClr>
                <a:srgbClr val="EA8B00"/>
              </a:buClr>
              <a:buSzPct val="80000"/>
              <a:defRPr/>
            </a:pPr>
            <a:r>
              <a:rPr lang="en-US" dirty="0" smtClean="0">
                <a:latin typeface="+mj-lt"/>
              </a:rPr>
              <a:t>22.3.1933</a:t>
            </a:r>
          </a:p>
          <a:p>
            <a:pPr marL="204788" indent="-261938" algn="l">
              <a:lnSpc>
                <a:spcPts val="2300"/>
              </a:lnSpc>
              <a:buClr>
                <a:srgbClr val="EA8B00"/>
              </a:buClr>
              <a:buSzPct val="80000"/>
              <a:buFont typeface="Wingdings" pitchFamily="2" charset="2"/>
              <a:buChar char="§"/>
              <a:defRPr/>
            </a:pPr>
            <a:r>
              <a:rPr lang="en-US" dirty="0" smtClean="0">
                <a:latin typeface="+mj-lt"/>
              </a:rPr>
              <a:t>Fin prohibition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435"/>
                                        </p:tgtEl>
                                        <p:attrNameLst>
                                          <p:attrName>style.visibility</p:attrName>
                                        </p:attrNameLst>
                                      </p:cBhvr>
                                      <p:to>
                                        <p:strVal val="visible"/>
                                      </p:to>
                                    </p:set>
                                    <p:animEffect transition="in" filter="fade">
                                      <p:cBhvr>
                                        <p:cTn id="7" dur="500"/>
                                        <p:tgtEl>
                                          <p:spTgt spid="53043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left)">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0436"/>
                                        </p:tgtEl>
                                        <p:attrNameLst>
                                          <p:attrName>style.visibility</p:attrName>
                                        </p:attrNameLst>
                                      </p:cBhvr>
                                      <p:to>
                                        <p:strVal val="visible"/>
                                      </p:to>
                                    </p:set>
                                    <p:animEffect transition="in" filter="fade">
                                      <p:cBhvr>
                                        <p:cTn id="21" dur="500"/>
                                        <p:tgtEl>
                                          <p:spTgt spid="53043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left)">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left)">
                                      <p:cBhvr>
                                        <p:cTn id="4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5" autoUpdateAnimBg="0"/>
      <p:bldP spid="12" grpId="0" uiExpand="1" build="p" bldLvl="5" autoUpdateAnimBg="0"/>
      <p:bldP spid="14" grpId="0" uiExpand="1" build="p" bldLvl="5"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Effets de la prohibition </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98689" name="Picture 1"/>
          <p:cNvPicPr>
            <a:picLocks noChangeAspect="1" noChangeArrowheads="1"/>
          </p:cNvPicPr>
          <p:nvPr/>
        </p:nvPicPr>
        <p:blipFill>
          <a:blip r:embed="rId3" cstate="print"/>
          <a:srcRect/>
          <a:stretch>
            <a:fillRect/>
          </a:stretch>
        </p:blipFill>
        <p:spPr bwMode="auto">
          <a:xfrm>
            <a:off x="1214414" y="2143116"/>
            <a:ext cx="4333882" cy="409242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689"/>
                                        </p:tgtEl>
                                        <p:attrNameLst>
                                          <p:attrName>style.visibility</p:attrName>
                                        </p:attrNameLst>
                                      </p:cBhvr>
                                      <p:to>
                                        <p:strVal val="visible"/>
                                      </p:to>
                                    </p:set>
                                    <p:animEffect transition="in" filter="fade">
                                      <p:cBhvr>
                                        <p:cTn id="11" dur="500"/>
                                        <p:tgtEl>
                                          <p:spTgt spid="49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928662" y="2571744"/>
            <a:ext cx="7515252" cy="2582695"/>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200000"/>
              </a:lnSpc>
              <a:buClr>
                <a:srgbClr val="EA8B00"/>
              </a:buClr>
              <a:buSzPct val="80000"/>
              <a:buFont typeface="Wingdings" pitchFamily="2" charset="2"/>
              <a:buChar char="§"/>
              <a:defRPr/>
            </a:pPr>
            <a:r>
              <a:rPr lang="fr-CH" sz="2000" b="1" dirty="0" smtClean="0">
                <a:latin typeface="+mj-lt"/>
              </a:rPr>
              <a:t>Boissons fermentées </a:t>
            </a:r>
            <a:r>
              <a:rPr lang="fr-CH" sz="2000" dirty="0" smtClean="0">
                <a:latin typeface="+mj-lt"/>
              </a:rPr>
              <a:t>: bière, vin, cidre etc.</a:t>
            </a:r>
          </a:p>
          <a:p>
            <a:pPr marL="261938" indent="-261938" eaLnBrk="1" hangingPunct="1">
              <a:lnSpc>
                <a:spcPct val="200000"/>
              </a:lnSpc>
              <a:buClr>
                <a:srgbClr val="EA8B00"/>
              </a:buClr>
              <a:buSzPct val="80000"/>
              <a:buFont typeface="Wingdings" pitchFamily="2" charset="2"/>
              <a:buChar char="§"/>
              <a:defRPr/>
            </a:pPr>
            <a:r>
              <a:rPr lang="fr-CH" sz="2000" b="1" dirty="0" smtClean="0">
                <a:latin typeface="+mj-lt"/>
              </a:rPr>
              <a:t>Boissons distillées </a:t>
            </a:r>
            <a:r>
              <a:rPr lang="fr-CH" sz="2000" dirty="0" smtClean="0">
                <a:latin typeface="+mj-lt"/>
              </a:rPr>
              <a:t>: brandy, rhum, whiskey, eaux de vie </a:t>
            </a:r>
            <a:r>
              <a:rPr lang="fr-CH" sz="2000" dirty="0" err="1" smtClean="0">
                <a:latin typeface="+mj-lt"/>
              </a:rPr>
              <a:t>etc</a:t>
            </a:r>
            <a:endParaRPr lang="fr-CH" sz="2000" dirty="0" smtClean="0">
              <a:latin typeface="+mj-lt"/>
            </a:endParaRPr>
          </a:p>
          <a:p>
            <a:pPr marL="261938" indent="-261938" eaLnBrk="1" hangingPunct="1">
              <a:lnSpc>
                <a:spcPct val="200000"/>
              </a:lnSpc>
              <a:buClr>
                <a:srgbClr val="EA8B00"/>
              </a:buClr>
              <a:buSzPct val="80000"/>
              <a:buFont typeface="Wingdings" pitchFamily="2" charset="2"/>
              <a:buChar char="§"/>
              <a:defRPr/>
            </a:pPr>
            <a:r>
              <a:rPr lang="fr-CH" sz="2000" b="1" dirty="0" smtClean="0">
                <a:latin typeface="+mj-lt"/>
              </a:rPr>
              <a:t>Boissons fortifiées </a:t>
            </a:r>
            <a:r>
              <a:rPr lang="fr-CH" sz="2000" dirty="0" smtClean="0">
                <a:latin typeface="+mj-lt"/>
              </a:rPr>
              <a:t>:  sherry, porto, </a:t>
            </a:r>
            <a:r>
              <a:rPr lang="fr-CH" sz="2000" dirty="0" err="1" smtClean="0">
                <a:latin typeface="+mj-lt"/>
              </a:rPr>
              <a:t>madeira</a:t>
            </a:r>
            <a:r>
              <a:rPr lang="fr-CH" sz="2000" dirty="0" smtClean="0">
                <a:latin typeface="+mj-lt"/>
              </a:rPr>
              <a:t>, marsala, vermouth </a:t>
            </a:r>
            <a:r>
              <a:rPr lang="fr-CH" sz="2000" dirty="0" err="1" smtClean="0">
                <a:latin typeface="+mj-lt"/>
              </a:rPr>
              <a:t>etc</a:t>
            </a:r>
            <a:r>
              <a:rPr lang="fr-CH" sz="2000" dirty="0" smtClean="0">
                <a:latin typeface="+mj-lt"/>
              </a:rPr>
              <a:t> </a:t>
            </a:r>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smtClean="0">
                <a:ln>
                  <a:noFill/>
                </a:ln>
                <a:solidFill>
                  <a:srgbClr val="172A7B"/>
                </a:solidFill>
                <a:effectLst/>
                <a:uLnTx/>
                <a:uFillTx/>
                <a:latin typeface="+mj-lt"/>
                <a:ea typeface="+mj-ea"/>
                <a:cs typeface="+mj-cs"/>
              </a:rPr>
              <a:t>Boissons alcooliques</a:t>
            </a: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wipe(left)">
                                      <p:cBhvr>
                                        <p:cTn id="12" dur="500"/>
                                        <p:tgtEl>
                                          <p:spTgt spid="1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wipe(left)">
                                      <p:cBhvr>
                                        <p:cTn id="17" dur="500"/>
                                        <p:tgtEl>
                                          <p:spTgt spid="112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wipe(left)">
                                      <p:cBhvr>
                                        <p:cTn id="22"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4"/>
          <p:cNvSpPr txBox="1">
            <a:spLocks noChangeArrowheads="1"/>
          </p:cNvSpPr>
          <p:nvPr/>
        </p:nvSpPr>
        <p:spPr bwMode="auto">
          <a:xfrm>
            <a:off x="857224" y="3857628"/>
            <a:ext cx="8062938" cy="1456809"/>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ts val="2300"/>
              </a:lnSpc>
              <a:buClr>
                <a:srgbClr val="EA8B00"/>
              </a:buClr>
              <a:buSzPct val="80000"/>
              <a:buFont typeface="Wingdings" pitchFamily="2" charset="2"/>
              <a:buChar char="§"/>
              <a:defRPr/>
            </a:pPr>
            <a:r>
              <a:rPr lang="fr-CH" sz="2000" dirty="0" smtClean="0">
                <a:latin typeface="+mj-lt"/>
              </a:rPr>
              <a:t>Nécessité des sucres simples ou disaccharides </a:t>
            </a:r>
          </a:p>
          <a:p>
            <a:pPr marL="261938" indent="-261938" algn="l">
              <a:lnSpc>
                <a:spcPts val="2300"/>
              </a:lnSpc>
              <a:buClr>
                <a:srgbClr val="EA8B00"/>
              </a:buClr>
              <a:buSzPct val="80000"/>
              <a:buFont typeface="Wingdings" pitchFamily="2" charset="2"/>
              <a:buChar char="§"/>
              <a:defRPr/>
            </a:pPr>
            <a:r>
              <a:rPr lang="fr-CH" sz="2000" dirty="0" smtClean="0">
                <a:latin typeface="+mj-lt"/>
              </a:rPr>
              <a:t>Levure ne métabolise (pratiquement) pas l’</a:t>
            </a:r>
            <a:r>
              <a:rPr lang="fr-CH" sz="2000" dirty="0" err="1" smtClean="0">
                <a:latin typeface="+mj-lt"/>
              </a:rPr>
              <a:t>amidone</a:t>
            </a:r>
            <a:endParaRPr lang="fr-CH" sz="2000" dirty="0" smtClean="0">
              <a:latin typeface="+mj-lt"/>
            </a:endParaRPr>
          </a:p>
          <a:p>
            <a:pPr marL="261938" indent="-261938" algn="l">
              <a:lnSpc>
                <a:spcPts val="2300"/>
              </a:lnSpc>
              <a:buClr>
                <a:srgbClr val="EA8B00"/>
              </a:buClr>
              <a:buSzPct val="80000"/>
              <a:buFont typeface="Wingdings" pitchFamily="2" charset="2"/>
              <a:buChar char="§"/>
              <a:defRPr/>
            </a:pPr>
            <a:r>
              <a:rPr lang="fr-CH" sz="2000" dirty="0" smtClean="0">
                <a:latin typeface="+mj-lt"/>
              </a:rPr>
              <a:t>Conditions anaérobiques</a:t>
            </a:r>
          </a:p>
          <a:p>
            <a:pPr marL="261938" indent="-261938" algn="l">
              <a:lnSpc>
                <a:spcPts val="2300"/>
              </a:lnSpc>
              <a:buClr>
                <a:srgbClr val="EA8B00"/>
              </a:buClr>
              <a:buSzPct val="80000"/>
              <a:buFont typeface="Wingdings" pitchFamily="2" charset="2"/>
              <a:buChar char="§"/>
              <a:defRPr/>
            </a:pPr>
            <a:r>
              <a:rPr lang="fr-CH" sz="2000" dirty="0" smtClean="0">
                <a:latin typeface="+mj-lt"/>
              </a:rPr>
              <a:t>Produit éthanol et </a:t>
            </a:r>
            <a:r>
              <a:rPr lang="fr-CH" sz="2000" dirty="0" err="1" smtClean="0">
                <a:latin typeface="+mj-lt"/>
              </a:rPr>
              <a:t>dioxide</a:t>
            </a:r>
            <a:r>
              <a:rPr lang="fr-CH" sz="2000" dirty="0" smtClean="0">
                <a:latin typeface="+mj-lt"/>
              </a:rPr>
              <a:t> de carbone (</a:t>
            </a:r>
            <a:r>
              <a:rPr lang="fr-CH" sz="2000" dirty="0" err="1" smtClean="0">
                <a:latin typeface="+mj-lt"/>
              </a:rPr>
              <a:t>gas</a:t>
            </a:r>
            <a:r>
              <a:rPr lang="fr-CH" sz="2000" dirty="0" smtClean="0">
                <a:latin typeface="+mj-lt"/>
              </a:rPr>
              <a:t>)</a:t>
            </a:r>
            <a:endParaRPr lang="fr-CH" sz="2000" dirty="0">
              <a:latin typeface="+mj-lt"/>
            </a:endParaRPr>
          </a:p>
        </p:txBody>
      </p:sp>
      <p:sp>
        <p:nvSpPr>
          <p:cNvPr id="5" name="Rectangle 2"/>
          <p:cNvSpPr txBox="1">
            <a:spLocks noChangeArrowheads="1"/>
          </p:cNvSpPr>
          <p:nvPr/>
        </p:nvSpPr>
        <p:spPr bwMode="auto">
          <a:xfrm>
            <a:off x="857224" y="928670"/>
            <a:ext cx="7929562" cy="76944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lvl="0" algn="l">
              <a:lnSpc>
                <a:spcPct val="100000"/>
              </a:lnSpc>
              <a:spcBef>
                <a:spcPct val="0"/>
              </a:spcBef>
              <a:buClrTx/>
              <a:buSzTx/>
            </a:pPr>
            <a:r>
              <a:rPr lang="fr-CH" sz="4400" b="1" kern="0" dirty="0" smtClean="0">
                <a:solidFill>
                  <a:srgbClr val="172A7B"/>
                </a:solidFill>
                <a:latin typeface="+mj-lt"/>
                <a:ea typeface="+mj-ea"/>
                <a:cs typeface="+mj-cs"/>
              </a:rPr>
              <a:t>Fermentation</a:t>
            </a:r>
            <a:endParaRPr kumimoji="0" lang="fr-CH" sz="4400" b="1" i="0" u="none" strike="noStrike" kern="0" cap="none" spc="0" normalizeH="0" baseline="0" dirty="0" smtClean="0">
              <a:ln>
                <a:noFill/>
              </a:ln>
              <a:solidFill>
                <a:srgbClr val="172A7B"/>
              </a:solidFill>
              <a:effectLst/>
              <a:uLnTx/>
              <a:uFillTx/>
              <a:latin typeface="+mj-lt"/>
              <a:ea typeface="+mj-ea"/>
              <a:cs typeface="+mj-cs"/>
            </a:endParaRPr>
          </a:p>
        </p:txBody>
      </p:sp>
      <p:sp>
        <p:nvSpPr>
          <p:cNvPr id="6"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7"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665601" name="Picture 1"/>
          <p:cNvPicPr>
            <a:picLocks noChangeAspect="1" noChangeArrowheads="1"/>
          </p:cNvPicPr>
          <p:nvPr/>
        </p:nvPicPr>
        <p:blipFill>
          <a:blip r:embed="rId2" cstate="print"/>
          <a:srcRect/>
          <a:stretch>
            <a:fillRect/>
          </a:stretch>
        </p:blipFill>
        <p:spPr bwMode="auto">
          <a:xfrm>
            <a:off x="1357290" y="2071678"/>
            <a:ext cx="4000529" cy="1412474"/>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01"/>
                                        </p:tgtEl>
                                        <p:attrNameLst>
                                          <p:attrName>style.visibility</p:attrName>
                                        </p:attrNameLst>
                                      </p:cBhvr>
                                      <p:to>
                                        <p:strVal val="visible"/>
                                      </p:to>
                                    </p:set>
                                    <p:animEffect transition="in" filter="fade">
                                      <p:cBhvr>
                                        <p:cTn id="12" dur="500"/>
                                        <p:tgtEl>
                                          <p:spTgt spid="6656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060">
                                            <p:txEl>
                                              <p:pRg st="0" end="0"/>
                                            </p:txEl>
                                          </p:spTgt>
                                        </p:tgtEl>
                                        <p:attrNameLst>
                                          <p:attrName>style.visibility</p:attrName>
                                        </p:attrNameLst>
                                      </p:cBhvr>
                                      <p:to>
                                        <p:strVal val="visible"/>
                                      </p:to>
                                    </p:set>
                                    <p:animEffect transition="in" filter="wipe(left)">
                                      <p:cBhvr>
                                        <p:cTn id="17" dur="500"/>
                                        <p:tgtEl>
                                          <p:spTgt spid="450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060">
                                            <p:txEl>
                                              <p:pRg st="1" end="1"/>
                                            </p:txEl>
                                          </p:spTgt>
                                        </p:tgtEl>
                                        <p:attrNameLst>
                                          <p:attrName>style.visibility</p:attrName>
                                        </p:attrNameLst>
                                      </p:cBhvr>
                                      <p:to>
                                        <p:strVal val="visible"/>
                                      </p:to>
                                    </p:set>
                                    <p:animEffect transition="in" filter="wipe(left)">
                                      <p:cBhvr>
                                        <p:cTn id="22" dur="500"/>
                                        <p:tgtEl>
                                          <p:spTgt spid="4506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060">
                                            <p:txEl>
                                              <p:pRg st="2" end="2"/>
                                            </p:txEl>
                                          </p:spTgt>
                                        </p:tgtEl>
                                        <p:attrNameLst>
                                          <p:attrName>style.visibility</p:attrName>
                                        </p:attrNameLst>
                                      </p:cBhvr>
                                      <p:to>
                                        <p:strVal val="visible"/>
                                      </p:to>
                                    </p:set>
                                    <p:animEffect transition="in" filter="wipe(left)">
                                      <p:cBhvr>
                                        <p:cTn id="27" dur="500"/>
                                        <p:tgtEl>
                                          <p:spTgt spid="4506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060">
                                            <p:txEl>
                                              <p:pRg st="3" end="3"/>
                                            </p:txEl>
                                          </p:spTgt>
                                        </p:tgtEl>
                                        <p:attrNameLst>
                                          <p:attrName>style.visibility</p:attrName>
                                        </p:attrNameLst>
                                      </p:cBhvr>
                                      <p:to>
                                        <p:strVal val="visible"/>
                                      </p:to>
                                    </p:set>
                                    <p:animEffect transition="in" filter="wipe(left)">
                                      <p:cBhvr>
                                        <p:cTn id="32" dur="500"/>
                                        <p:tgtEl>
                                          <p:spTgt spid="450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bldLvl="5" autoUpdateAnimBg="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dirty="0" smtClean="0">
                <a:ln>
                  <a:noFill/>
                </a:ln>
                <a:solidFill>
                  <a:srgbClr val="172A7B"/>
                </a:solidFill>
                <a:effectLst/>
                <a:uLnTx/>
                <a:uFillTx/>
                <a:latin typeface="+mj-lt"/>
                <a:ea typeface="+mj-ea"/>
                <a:cs typeface="+mj-cs"/>
              </a:rPr>
              <a:t>Fermentation contrôlée</a:t>
            </a:r>
          </a:p>
        </p:txBody>
      </p:sp>
      <p:sp>
        <p:nvSpPr>
          <p:cNvPr id="8"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9"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grpSp>
        <p:nvGrpSpPr>
          <p:cNvPr id="18" name="Groupe 17"/>
          <p:cNvGrpSpPr/>
          <p:nvPr/>
        </p:nvGrpSpPr>
        <p:grpSpPr>
          <a:xfrm>
            <a:off x="857224" y="2000240"/>
            <a:ext cx="1691489" cy="1805377"/>
            <a:chOff x="857224" y="2000240"/>
            <a:chExt cx="1691489" cy="1805377"/>
          </a:xfrm>
        </p:grpSpPr>
        <p:pic>
          <p:nvPicPr>
            <p:cNvPr id="515073" name="Picture 1"/>
            <p:cNvPicPr>
              <a:picLocks noChangeAspect="1" noChangeArrowheads="1"/>
            </p:cNvPicPr>
            <p:nvPr/>
          </p:nvPicPr>
          <p:blipFill>
            <a:blip r:embed="rId3" cstate="print"/>
            <a:srcRect/>
            <a:stretch>
              <a:fillRect/>
            </a:stretch>
          </p:blipFill>
          <p:spPr bwMode="auto">
            <a:xfrm>
              <a:off x="1194163" y="2000240"/>
              <a:ext cx="1017611" cy="1166810"/>
            </a:xfrm>
            <a:prstGeom prst="rect">
              <a:avLst/>
            </a:prstGeom>
            <a:noFill/>
            <a:ln w="9525">
              <a:noFill/>
              <a:miter lim="800000"/>
              <a:headEnd/>
              <a:tailEnd/>
            </a:ln>
            <a:effectLst/>
          </p:spPr>
        </p:pic>
        <p:sp>
          <p:nvSpPr>
            <p:cNvPr id="10" name="Rectangle 9"/>
            <p:cNvSpPr/>
            <p:nvPr/>
          </p:nvSpPr>
          <p:spPr>
            <a:xfrm>
              <a:off x="857224" y="3214686"/>
              <a:ext cx="1691489" cy="590931"/>
            </a:xfrm>
            <a:prstGeom prst="rect">
              <a:avLst/>
            </a:prstGeom>
          </p:spPr>
          <p:txBody>
            <a:bodyPr wrap="none">
              <a:spAutoFit/>
            </a:bodyPr>
            <a:lstStyle/>
            <a:p>
              <a:r>
                <a:rPr lang="fr-CH" dirty="0" smtClean="0"/>
                <a:t>Louis Pasteur,</a:t>
              </a:r>
            </a:p>
            <a:p>
              <a:r>
                <a:rPr lang="fr-CH" dirty="0" smtClean="0"/>
                <a:t>vers 1860</a:t>
              </a:r>
              <a:endParaRPr lang="fr-CH" dirty="0"/>
            </a:p>
          </p:txBody>
        </p:sp>
      </p:grpSp>
      <p:sp>
        <p:nvSpPr>
          <p:cNvPr id="11" name="Rectangle 10"/>
          <p:cNvSpPr/>
          <p:nvPr/>
        </p:nvSpPr>
        <p:spPr>
          <a:xfrm>
            <a:off x="3214678" y="2000240"/>
            <a:ext cx="1714512" cy="929485"/>
          </a:xfrm>
          <a:prstGeom prst="rect">
            <a:avLst/>
          </a:prstGeom>
        </p:spPr>
        <p:txBody>
          <a:bodyPr wrap="square">
            <a:spAutoFit/>
          </a:bodyPr>
          <a:lstStyle/>
          <a:p>
            <a:pPr marL="204788" indent="-261938">
              <a:lnSpc>
                <a:spcPct val="100000"/>
              </a:lnSpc>
              <a:buClr>
                <a:srgbClr val="EA8B00"/>
              </a:buClr>
              <a:buSzPct val="80000"/>
              <a:defRPr/>
            </a:pPr>
            <a:r>
              <a:rPr lang="fr-CH" sz="1600" dirty="0" smtClean="0"/>
              <a:t>1.</a:t>
            </a:r>
          </a:p>
          <a:p>
            <a:pPr marL="204788" indent="-261938">
              <a:lnSpc>
                <a:spcPct val="100000"/>
              </a:lnSpc>
              <a:buClr>
                <a:srgbClr val="EA8B00"/>
              </a:buClr>
              <a:buSzPct val="80000"/>
              <a:defRPr/>
            </a:pPr>
            <a:r>
              <a:rPr lang="fr-CH" sz="1600" dirty="0" smtClean="0"/>
              <a:t>stérilisation </a:t>
            </a:r>
          </a:p>
          <a:p>
            <a:pPr marL="204788" indent="-261938">
              <a:lnSpc>
                <a:spcPct val="100000"/>
              </a:lnSpc>
              <a:buClr>
                <a:srgbClr val="EA8B00"/>
              </a:buClr>
              <a:buSzPct val="80000"/>
              <a:defRPr/>
            </a:pPr>
            <a:r>
              <a:rPr lang="fr-CH" sz="1600" dirty="0" smtClean="0"/>
              <a:t>jus de raisins</a:t>
            </a:r>
          </a:p>
        </p:txBody>
      </p:sp>
      <p:pic>
        <p:nvPicPr>
          <p:cNvPr id="2" name="Picture 1"/>
          <p:cNvPicPr>
            <a:picLocks noChangeAspect="1" noChangeArrowheads="1"/>
          </p:cNvPicPr>
          <p:nvPr/>
        </p:nvPicPr>
        <p:blipFill>
          <a:blip r:embed="rId4" cstate="print"/>
          <a:srcRect/>
          <a:stretch>
            <a:fillRect/>
          </a:stretch>
        </p:blipFill>
        <p:spPr bwMode="auto">
          <a:xfrm>
            <a:off x="4572000" y="4286256"/>
            <a:ext cx="1806392" cy="1681159"/>
          </a:xfrm>
          <a:prstGeom prst="rect">
            <a:avLst/>
          </a:prstGeom>
          <a:noFill/>
          <a:ln w="9525">
            <a:noFill/>
            <a:miter lim="800000"/>
            <a:headEnd/>
            <a:tailEnd/>
          </a:ln>
          <a:effectLst/>
        </p:spPr>
      </p:pic>
      <p:grpSp>
        <p:nvGrpSpPr>
          <p:cNvPr id="16" name="Groupe 15"/>
          <p:cNvGrpSpPr/>
          <p:nvPr/>
        </p:nvGrpSpPr>
        <p:grpSpPr>
          <a:xfrm>
            <a:off x="3398512" y="3071810"/>
            <a:ext cx="1346844" cy="727821"/>
            <a:chOff x="2928926" y="3000372"/>
            <a:chExt cx="1346844" cy="727821"/>
          </a:xfrm>
        </p:grpSpPr>
        <p:pic>
          <p:nvPicPr>
            <p:cNvPr id="515075" name="Picture 3"/>
            <p:cNvPicPr>
              <a:picLocks noChangeAspect="1" noChangeArrowheads="1"/>
            </p:cNvPicPr>
            <p:nvPr/>
          </p:nvPicPr>
          <p:blipFill>
            <a:blip r:embed="rId5" cstate="print"/>
            <a:srcRect/>
            <a:stretch>
              <a:fillRect/>
            </a:stretch>
          </p:blipFill>
          <p:spPr bwMode="auto">
            <a:xfrm>
              <a:off x="3328756" y="3000372"/>
              <a:ext cx="547184" cy="428628"/>
            </a:xfrm>
            <a:prstGeom prst="rect">
              <a:avLst/>
            </a:prstGeom>
            <a:noFill/>
            <a:ln w="9525">
              <a:noFill/>
              <a:miter lim="800000"/>
              <a:headEnd/>
              <a:tailEnd/>
            </a:ln>
            <a:effectLst/>
          </p:spPr>
        </p:pic>
        <p:sp>
          <p:nvSpPr>
            <p:cNvPr id="14" name="Rectangle 13"/>
            <p:cNvSpPr/>
            <p:nvPr/>
          </p:nvSpPr>
          <p:spPr>
            <a:xfrm>
              <a:off x="2928926" y="3500438"/>
              <a:ext cx="1346844" cy="227755"/>
            </a:xfrm>
            <a:prstGeom prst="rect">
              <a:avLst/>
            </a:prstGeom>
          </p:spPr>
          <p:txBody>
            <a:bodyPr wrap="none">
              <a:spAutoFit/>
            </a:bodyPr>
            <a:lstStyle/>
            <a:p>
              <a:r>
                <a:rPr lang="fr-CH" sz="1100" dirty="0" smtClean="0"/>
                <a:t>dioxyde de soufre</a:t>
              </a:r>
              <a:endParaRPr lang="fr-CH" sz="1100" dirty="0"/>
            </a:p>
          </p:txBody>
        </p:sp>
      </p:grpSp>
      <p:sp>
        <p:nvSpPr>
          <p:cNvPr id="17" name="Rectangle 16"/>
          <p:cNvSpPr/>
          <p:nvPr/>
        </p:nvSpPr>
        <p:spPr>
          <a:xfrm>
            <a:off x="6072198" y="2000240"/>
            <a:ext cx="1857388" cy="880241"/>
          </a:xfrm>
          <a:prstGeom prst="rect">
            <a:avLst/>
          </a:prstGeom>
        </p:spPr>
        <p:txBody>
          <a:bodyPr wrap="square">
            <a:spAutoFit/>
          </a:bodyPr>
          <a:lstStyle/>
          <a:p>
            <a:pPr marL="204788" indent="-261938">
              <a:lnSpc>
                <a:spcPct val="100000"/>
              </a:lnSpc>
              <a:buClr>
                <a:srgbClr val="EA8B00"/>
              </a:buClr>
              <a:buSzPct val="80000"/>
              <a:defRPr/>
            </a:pPr>
            <a:r>
              <a:rPr lang="fr-CH" sz="1600" dirty="0" smtClean="0"/>
              <a:t>2.</a:t>
            </a:r>
          </a:p>
          <a:p>
            <a:pPr marL="204788" indent="-261938">
              <a:lnSpc>
                <a:spcPct val="100000"/>
              </a:lnSpc>
              <a:buClr>
                <a:srgbClr val="EA8B00"/>
              </a:buClr>
              <a:buSzPct val="80000"/>
              <a:defRPr/>
            </a:pPr>
            <a:r>
              <a:rPr lang="fr-CH" sz="1600" dirty="0" smtClean="0"/>
              <a:t>Inoculation levure spécifique</a:t>
            </a:r>
          </a:p>
        </p:txBody>
      </p:sp>
      <p:grpSp>
        <p:nvGrpSpPr>
          <p:cNvPr id="21" name="Groupe 20"/>
          <p:cNvGrpSpPr/>
          <p:nvPr/>
        </p:nvGrpSpPr>
        <p:grpSpPr>
          <a:xfrm>
            <a:off x="5929322" y="3019441"/>
            <a:ext cx="2143140" cy="780190"/>
            <a:chOff x="5929322" y="3019441"/>
            <a:chExt cx="2143140" cy="780190"/>
          </a:xfrm>
        </p:grpSpPr>
        <p:pic>
          <p:nvPicPr>
            <p:cNvPr id="515074" name="Picture 2"/>
            <p:cNvPicPr>
              <a:picLocks noChangeAspect="1" noChangeArrowheads="1"/>
            </p:cNvPicPr>
            <p:nvPr/>
          </p:nvPicPr>
          <p:blipFill>
            <a:blip r:embed="rId6" cstate="print"/>
            <a:srcRect/>
            <a:stretch>
              <a:fillRect/>
            </a:stretch>
          </p:blipFill>
          <p:spPr bwMode="auto">
            <a:xfrm>
              <a:off x="6679421" y="3019441"/>
              <a:ext cx="642942" cy="480998"/>
            </a:xfrm>
            <a:prstGeom prst="rect">
              <a:avLst/>
            </a:prstGeom>
            <a:noFill/>
            <a:ln w="9525">
              <a:noFill/>
              <a:miter lim="800000"/>
              <a:headEnd/>
              <a:tailEnd/>
            </a:ln>
            <a:effectLst/>
          </p:spPr>
        </p:pic>
        <p:sp>
          <p:nvSpPr>
            <p:cNvPr id="19" name="Rectangle 18"/>
            <p:cNvSpPr/>
            <p:nvPr/>
          </p:nvSpPr>
          <p:spPr>
            <a:xfrm>
              <a:off x="5929322" y="3571876"/>
              <a:ext cx="2143140" cy="227755"/>
            </a:xfrm>
            <a:prstGeom prst="rect">
              <a:avLst/>
            </a:prstGeom>
          </p:spPr>
          <p:txBody>
            <a:bodyPr wrap="square">
              <a:spAutoFit/>
            </a:bodyPr>
            <a:lstStyle/>
            <a:p>
              <a:pPr marL="204788" indent="-261938">
                <a:defRPr/>
              </a:pPr>
              <a:r>
                <a:rPr lang="fr-CH" sz="1100" dirty="0" smtClean="0"/>
                <a:t>Saccharomyces </a:t>
              </a:r>
              <a:r>
                <a:rPr lang="fr-CH" sz="1100" dirty="0" err="1" smtClean="0"/>
                <a:t>cerevisiae</a:t>
              </a:r>
              <a:endParaRPr lang="fr-CH" sz="1100" dirty="0" smtClean="0"/>
            </a:p>
          </p:txBody>
        </p:sp>
      </p:grpSp>
      <p:cxnSp>
        <p:nvCxnSpPr>
          <p:cNvPr id="28" name="Connecteur en arc 27"/>
          <p:cNvCxnSpPr>
            <a:stCxn id="515075" idx="3"/>
          </p:cNvCxnSpPr>
          <p:nvPr/>
        </p:nvCxnSpPr>
        <p:spPr bwMode="auto">
          <a:xfrm>
            <a:off x="4345526" y="3286124"/>
            <a:ext cx="940854" cy="1000132"/>
          </a:xfrm>
          <a:prstGeom prst="curvedConnector2">
            <a:avLst/>
          </a:prstGeom>
          <a:noFill/>
          <a:ln w="9525" cap="flat" cmpd="sng" algn="ctr">
            <a:solidFill>
              <a:schemeClr val="tx1"/>
            </a:solidFill>
            <a:prstDash val="solid"/>
            <a:round/>
            <a:headEnd type="none" w="med" len="med"/>
            <a:tailEnd type="arrow"/>
          </a:ln>
          <a:effectLst/>
        </p:spPr>
      </p:cxnSp>
      <p:cxnSp>
        <p:nvCxnSpPr>
          <p:cNvPr id="31" name="Connecteur en arc 30"/>
          <p:cNvCxnSpPr>
            <a:stCxn id="515074" idx="1"/>
            <a:endCxn id="2" idx="0"/>
          </p:cNvCxnSpPr>
          <p:nvPr/>
        </p:nvCxnSpPr>
        <p:spPr bwMode="auto">
          <a:xfrm rot="10800000" flipV="1">
            <a:off x="5475197" y="3259940"/>
            <a:ext cx="1204225" cy="1026316"/>
          </a:xfrm>
          <a:prstGeom prst="curvedConnector2">
            <a:avLst/>
          </a:prstGeom>
          <a:noFill/>
          <a:ln w="9525" cap="flat" cmpd="sng" algn="ctr">
            <a:solidFill>
              <a:schemeClr val="tx1"/>
            </a:solidFill>
            <a:prstDash val="solid"/>
            <a:round/>
            <a:headEnd type="none" w="med" len="med"/>
            <a:tailEnd type="arrow"/>
          </a:ln>
          <a:effectLst/>
        </p:spPr>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smtClean="0">
                <a:ln>
                  <a:noFill/>
                </a:ln>
                <a:solidFill>
                  <a:srgbClr val="172A7B"/>
                </a:solidFill>
                <a:effectLst/>
                <a:uLnTx/>
                <a:uFillTx/>
                <a:latin typeface="+mj-lt"/>
                <a:ea typeface="+mj-ea"/>
                <a:cs typeface="+mj-cs"/>
              </a:rPr>
              <a:t>Bière: ingrédients</a:t>
            </a: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81283" name="Picture 3"/>
          <p:cNvPicPr>
            <a:picLocks noChangeAspect="1" noChangeArrowheads="1"/>
          </p:cNvPicPr>
          <p:nvPr/>
        </p:nvPicPr>
        <p:blipFill>
          <a:blip r:embed="rId3" cstate="print"/>
          <a:srcRect/>
          <a:stretch>
            <a:fillRect/>
          </a:stretch>
        </p:blipFill>
        <p:spPr bwMode="auto">
          <a:xfrm>
            <a:off x="1571604" y="2143117"/>
            <a:ext cx="1785950" cy="2358370"/>
          </a:xfrm>
          <a:prstGeom prst="rect">
            <a:avLst/>
          </a:prstGeom>
          <a:noFill/>
          <a:ln w="9525">
            <a:noFill/>
            <a:miter lim="800000"/>
            <a:headEnd/>
            <a:tailEnd/>
          </a:ln>
          <a:effectLst/>
        </p:spPr>
      </p:pic>
      <p:sp>
        <p:nvSpPr>
          <p:cNvPr id="8" name="Rectangle 7"/>
          <p:cNvSpPr/>
          <p:nvPr/>
        </p:nvSpPr>
        <p:spPr>
          <a:xfrm>
            <a:off x="642910" y="4857760"/>
            <a:ext cx="3643338" cy="655629"/>
          </a:xfrm>
          <a:prstGeom prst="rect">
            <a:avLst/>
          </a:prstGeom>
        </p:spPr>
        <p:txBody>
          <a:bodyPr wrap="square">
            <a:spAutoFit/>
          </a:bodyPr>
          <a:lstStyle/>
          <a:p>
            <a:pPr>
              <a:lnSpc>
                <a:spcPts val="2300"/>
              </a:lnSpc>
              <a:buClr>
                <a:srgbClr val="EA8B00"/>
              </a:buClr>
              <a:buSzPct val="80000"/>
              <a:defRPr/>
            </a:pPr>
            <a:r>
              <a:rPr lang="fr-CH" sz="1600" dirty="0" smtClean="0"/>
              <a:t>Haute concentration en enzymes transformant amidon en sucres</a:t>
            </a:r>
          </a:p>
        </p:txBody>
      </p:sp>
      <p:pic>
        <p:nvPicPr>
          <p:cNvPr id="481284" name="Picture 4"/>
          <p:cNvPicPr>
            <a:picLocks noChangeAspect="1" noChangeArrowheads="1"/>
          </p:cNvPicPr>
          <p:nvPr/>
        </p:nvPicPr>
        <p:blipFill>
          <a:blip r:embed="rId4" cstate="print"/>
          <a:srcRect/>
          <a:stretch>
            <a:fillRect/>
          </a:stretch>
        </p:blipFill>
        <p:spPr bwMode="auto">
          <a:xfrm>
            <a:off x="6131734" y="2214554"/>
            <a:ext cx="1666879" cy="2152448"/>
          </a:xfrm>
          <a:prstGeom prst="rect">
            <a:avLst/>
          </a:prstGeom>
          <a:noFill/>
          <a:ln w="9525">
            <a:noFill/>
            <a:miter lim="800000"/>
            <a:headEnd/>
            <a:tailEnd/>
          </a:ln>
          <a:effectLst/>
        </p:spPr>
      </p:pic>
      <p:sp>
        <p:nvSpPr>
          <p:cNvPr id="10" name="Rectangle 9"/>
          <p:cNvSpPr/>
          <p:nvPr/>
        </p:nvSpPr>
        <p:spPr>
          <a:xfrm>
            <a:off x="5143504" y="4857760"/>
            <a:ext cx="3643338" cy="360676"/>
          </a:xfrm>
          <a:prstGeom prst="rect">
            <a:avLst/>
          </a:prstGeom>
        </p:spPr>
        <p:txBody>
          <a:bodyPr wrap="square">
            <a:spAutoFit/>
          </a:bodyPr>
          <a:lstStyle/>
          <a:p>
            <a:pPr>
              <a:lnSpc>
                <a:spcPts val="2300"/>
              </a:lnSpc>
              <a:buClr>
                <a:srgbClr val="EA8B00"/>
              </a:buClr>
              <a:buSzPct val="80000"/>
              <a:defRPr/>
            </a:pPr>
            <a:r>
              <a:rPr lang="fr-CH" sz="1600" dirty="0" smtClean="0"/>
              <a:t>Utilisé pour bière blanches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283"/>
                                        </p:tgtEl>
                                        <p:attrNameLst>
                                          <p:attrName>style.visibility</p:attrName>
                                        </p:attrNameLst>
                                      </p:cBhvr>
                                      <p:to>
                                        <p:strVal val="visible"/>
                                      </p:to>
                                    </p:set>
                                    <p:animEffect transition="in" filter="fade">
                                      <p:cBhvr>
                                        <p:cTn id="12" dur="500"/>
                                        <p:tgtEl>
                                          <p:spTgt spid="48128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81284"/>
                                        </p:tgtEl>
                                        <p:attrNameLst>
                                          <p:attrName>style.visibility</p:attrName>
                                        </p:attrNameLst>
                                      </p:cBhvr>
                                      <p:to>
                                        <p:strVal val="visible"/>
                                      </p:to>
                                    </p:set>
                                    <p:animEffect transition="in" filter="fade">
                                      <p:cBhvr>
                                        <p:cTn id="16" dur="500"/>
                                        <p:tgtEl>
                                          <p:spTgt spid="4812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2714612" y="2786058"/>
            <a:ext cx="6067436" cy="2528834"/>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ct val="150000"/>
              </a:lnSpc>
              <a:buClr>
                <a:srgbClr val="EA8B00"/>
              </a:buClr>
              <a:buSzPct val="80000"/>
              <a:buFont typeface="Wingdings" pitchFamily="2" charset="2"/>
              <a:buChar char="§"/>
              <a:defRPr/>
            </a:pPr>
            <a:r>
              <a:rPr lang="fr-CH" sz="2000" dirty="0" err="1" smtClean="0">
                <a:latin typeface="+mj-lt"/>
              </a:rPr>
              <a:t>Humulus</a:t>
            </a:r>
            <a:r>
              <a:rPr lang="fr-CH" sz="2000" dirty="0" smtClean="0">
                <a:latin typeface="+mj-lt"/>
              </a:rPr>
              <a:t> </a:t>
            </a:r>
            <a:r>
              <a:rPr lang="fr-CH" sz="2000" dirty="0" err="1" smtClean="0">
                <a:latin typeface="+mj-lt"/>
              </a:rPr>
              <a:t>lupulus</a:t>
            </a:r>
            <a:r>
              <a:rPr lang="fr-CH" sz="2000" dirty="0" smtClean="0">
                <a:latin typeface="+mj-lt"/>
              </a:rPr>
              <a:t> (</a:t>
            </a:r>
            <a:r>
              <a:rPr lang="fr-CH" sz="2000" dirty="0" err="1" smtClean="0">
                <a:latin typeface="+mj-lt"/>
              </a:rPr>
              <a:t>Cannabaceae</a:t>
            </a:r>
            <a:r>
              <a:rPr lang="fr-CH" sz="2000" dirty="0" smtClean="0">
                <a:latin typeface="+mj-lt"/>
              </a:rPr>
              <a:t>)</a:t>
            </a:r>
          </a:p>
          <a:p>
            <a:pPr marL="261938" indent="-261938" algn="l">
              <a:lnSpc>
                <a:spcPct val="150000"/>
              </a:lnSpc>
              <a:buClr>
                <a:srgbClr val="EA8B00"/>
              </a:buClr>
              <a:buSzPct val="80000"/>
              <a:buFont typeface="Wingdings" pitchFamily="2" charset="2"/>
              <a:buChar char="§"/>
              <a:defRPr/>
            </a:pPr>
            <a:r>
              <a:rPr lang="fr-CH" sz="2000" dirty="0" smtClean="0">
                <a:latin typeface="+mj-lt"/>
              </a:rPr>
              <a:t>Gout amer</a:t>
            </a:r>
          </a:p>
          <a:p>
            <a:pPr marL="261938" indent="-261938" algn="l">
              <a:lnSpc>
                <a:spcPct val="150000"/>
              </a:lnSpc>
              <a:buClr>
                <a:srgbClr val="EA8B00"/>
              </a:buClr>
              <a:buSzPct val="80000"/>
              <a:buFont typeface="Wingdings" pitchFamily="2" charset="2"/>
              <a:buChar char="§"/>
              <a:defRPr/>
            </a:pPr>
            <a:r>
              <a:rPr lang="fr-CH" sz="2000" dirty="0" smtClean="0">
                <a:latin typeface="+mj-lt"/>
              </a:rPr>
              <a:t>Enzymes </a:t>
            </a:r>
            <a:r>
              <a:rPr lang="fr-CH" sz="2000" dirty="0" smtClean="0">
                <a:latin typeface="+mj-lt"/>
                <a:sym typeface="Wingdings 3"/>
              </a:rPr>
              <a:t></a:t>
            </a:r>
            <a:r>
              <a:rPr lang="fr-CH" sz="2000" dirty="0" smtClean="0">
                <a:latin typeface="+mj-lt"/>
                <a:sym typeface="Wingdings" pitchFamily="2" charset="2"/>
              </a:rPr>
              <a:t> coagulent protéines, réduisent opacités</a:t>
            </a:r>
          </a:p>
          <a:p>
            <a:pPr marL="261938" indent="-261938" algn="l">
              <a:lnSpc>
                <a:spcPct val="150000"/>
              </a:lnSpc>
              <a:buClr>
                <a:srgbClr val="EA8B00"/>
              </a:buClr>
              <a:buSzPct val="80000"/>
              <a:buFont typeface="Wingdings" pitchFamily="2" charset="2"/>
              <a:buChar char="§"/>
              <a:defRPr/>
            </a:pPr>
            <a:r>
              <a:rPr lang="fr-CH" sz="2000" dirty="0" smtClean="0">
                <a:latin typeface="+mj-lt"/>
                <a:sym typeface="Wingdings" pitchFamily="2" charset="2"/>
              </a:rPr>
              <a:t>Antibactérien</a:t>
            </a:r>
            <a:endParaRPr lang="fr-CH" sz="2000" dirty="0">
              <a:latin typeface="+mj-lt"/>
            </a:endParaRPr>
          </a:p>
        </p:txBody>
      </p:sp>
      <p:pic>
        <p:nvPicPr>
          <p:cNvPr id="68612" name="Picture 4" descr="1763_068"/>
          <p:cNvPicPr>
            <a:picLocks noChangeAspect="1" noChangeArrowheads="1"/>
          </p:cNvPicPr>
          <p:nvPr/>
        </p:nvPicPr>
        <p:blipFill>
          <a:blip r:embed="rId3" cstate="print"/>
          <a:srcRect/>
          <a:stretch>
            <a:fillRect/>
          </a:stretch>
        </p:blipFill>
        <p:spPr bwMode="auto">
          <a:xfrm>
            <a:off x="857224" y="3030400"/>
            <a:ext cx="1643074" cy="2040150"/>
          </a:xfrm>
          <a:prstGeom prst="rect">
            <a:avLst/>
          </a:prstGeom>
          <a:noFill/>
          <a:ln w="9525">
            <a:noFill/>
            <a:miter lim="800000"/>
            <a:headEnd/>
            <a:tailEnd/>
          </a:ln>
        </p:spPr>
      </p:pic>
      <p:sp>
        <p:nvSpPr>
          <p:cNvPr id="5"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172A7B"/>
                </a:solidFill>
                <a:effectLst/>
                <a:uLnTx/>
                <a:uFillTx/>
                <a:latin typeface="+mj-lt"/>
                <a:ea typeface="+mj-ea"/>
                <a:cs typeface="+mj-cs"/>
              </a:rPr>
              <a:t>Le </a:t>
            </a: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houblon</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6"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7"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612"/>
                                        </p:tgtEl>
                                        <p:attrNameLst>
                                          <p:attrName>style.visibility</p:attrName>
                                        </p:attrNameLst>
                                      </p:cBhvr>
                                      <p:to>
                                        <p:strVal val="visible"/>
                                      </p:to>
                                    </p:set>
                                    <p:animEffect transition="in" filter="fade">
                                      <p:cBhvr>
                                        <p:cTn id="11" dur="500"/>
                                        <p:tgtEl>
                                          <p:spTgt spid="686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8611">
                                            <p:txEl>
                                              <p:pRg st="0" end="0"/>
                                            </p:txEl>
                                          </p:spTgt>
                                        </p:tgtEl>
                                        <p:attrNameLst>
                                          <p:attrName>style.visibility</p:attrName>
                                        </p:attrNameLst>
                                      </p:cBhvr>
                                      <p:to>
                                        <p:strVal val="visible"/>
                                      </p:to>
                                    </p:set>
                                    <p:animEffect transition="in" filter="wipe(left)">
                                      <p:cBhvr>
                                        <p:cTn id="16" dur="500"/>
                                        <p:tgtEl>
                                          <p:spTgt spid="686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8611">
                                            <p:txEl>
                                              <p:pRg st="1" end="1"/>
                                            </p:txEl>
                                          </p:spTgt>
                                        </p:tgtEl>
                                        <p:attrNameLst>
                                          <p:attrName>style.visibility</p:attrName>
                                        </p:attrNameLst>
                                      </p:cBhvr>
                                      <p:to>
                                        <p:strVal val="visible"/>
                                      </p:to>
                                    </p:set>
                                    <p:animEffect transition="in" filter="wipe(left)">
                                      <p:cBhvr>
                                        <p:cTn id="21" dur="500"/>
                                        <p:tgtEl>
                                          <p:spTgt spid="686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8611">
                                            <p:txEl>
                                              <p:pRg st="2" end="2"/>
                                            </p:txEl>
                                          </p:spTgt>
                                        </p:tgtEl>
                                        <p:attrNameLst>
                                          <p:attrName>style.visibility</p:attrName>
                                        </p:attrNameLst>
                                      </p:cBhvr>
                                      <p:to>
                                        <p:strVal val="visible"/>
                                      </p:to>
                                    </p:set>
                                    <p:animEffect transition="in" filter="wipe(left)">
                                      <p:cBhvr>
                                        <p:cTn id="26" dur="500"/>
                                        <p:tgtEl>
                                          <p:spTgt spid="686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8611">
                                            <p:txEl>
                                              <p:pRg st="3" end="3"/>
                                            </p:txEl>
                                          </p:spTgt>
                                        </p:tgtEl>
                                        <p:attrNameLst>
                                          <p:attrName>style.visibility</p:attrName>
                                        </p:attrNameLst>
                                      </p:cBhvr>
                                      <p:to>
                                        <p:strVal val="visible"/>
                                      </p:to>
                                    </p:set>
                                    <p:animEffect transition="in" filter="wipe(left)">
                                      <p:cBhvr>
                                        <p:cTn id="31"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bldLvl="5" autoUpdateAnimBg="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071538" y="2214554"/>
            <a:ext cx="7691462" cy="1529137"/>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ct val="200000"/>
              </a:lnSpc>
              <a:buClr>
                <a:srgbClr val="EA8B00"/>
              </a:buClr>
              <a:buSzPct val="80000"/>
              <a:buFont typeface="Wingdings" pitchFamily="2" charset="2"/>
              <a:buChar char="§"/>
              <a:defRPr/>
            </a:pPr>
            <a:r>
              <a:rPr lang="fr-CH" sz="2400" dirty="0" smtClean="0">
                <a:latin typeface="+mj-lt"/>
              </a:rPr>
              <a:t>Saccharomyces </a:t>
            </a:r>
            <a:r>
              <a:rPr lang="fr-CH" sz="2400" dirty="0" err="1" smtClean="0">
                <a:latin typeface="+mj-lt"/>
              </a:rPr>
              <a:t>uvuram</a:t>
            </a:r>
            <a:r>
              <a:rPr lang="fr-CH" sz="2400" dirty="0" smtClean="0">
                <a:latin typeface="+mj-lt"/>
              </a:rPr>
              <a:t> </a:t>
            </a:r>
            <a:r>
              <a:rPr lang="fr-CH" sz="2400" dirty="0" smtClean="0">
                <a:latin typeface="+mj-lt"/>
                <a:sym typeface="Wingdings 3"/>
              </a:rPr>
              <a:t> basse fermentation </a:t>
            </a:r>
          </a:p>
          <a:p>
            <a:pPr marL="261938" indent="-261938" algn="l">
              <a:lnSpc>
                <a:spcPct val="200000"/>
              </a:lnSpc>
              <a:buClr>
                <a:srgbClr val="EA8B00"/>
              </a:buClr>
              <a:buSzPct val="80000"/>
              <a:buFont typeface="Wingdings" pitchFamily="2" charset="2"/>
              <a:buChar char="§"/>
              <a:defRPr/>
            </a:pPr>
            <a:r>
              <a:rPr lang="fr-CH" sz="2400" dirty="0" smtClean="0"/>
              <a:t>Saccharomyces</a:t>
            </a:r>
            <a:r>
              <a:rPr lang="fr-CH" sz="2400" dirty="0" smtClean="0">
                <a:latin typeface="+mj-lt"/>
              </a:rPr>
              <a:t> </a:t>
            </a:r>
            <a:r>
              <a:rPr lang="fr-CH" sz="2400" dirty="0" err="1" smtClean="0">
                <a:latin typeface="+mj-lt"/>
              </a:rPr>
              <a:t>cerevisiae</a:t>
            </a:r>
            <a:r>
              <a:rPr lang="fr-CH" sz="2400" dirty="0" smtClean="0">
                <a:latin typeface="+mj-lt"/>
              </a:rPr>
              <a:t> </a:t>
            </a:r>
            <a:r>
              <a:rPr lang="fr-CH" sz="2400" dirty="0" smtClean="0">
                <a:latin typeface="+mj-lt"/>
                <a:sym typeface="Wingdings 3"/>
              </a:rPr>
              <a:t> </a:t>
            </a:r>
            <a:r>
              <a:rPr lang="fr-CH" sz="2400" dirty="0" smtClean="0">
                <a:latin typeface="+mj-lt"/>
              </a:rPr>
              <a:t>haute fermentation</a:t>
            </a:r>
            <a:endParaRPr lang="fr-CH" sz="2400" dirty="0">
              <a:latin typeface="+mj-lt"/>
            </a:endParaRPr>
          </a:p>
        </p:txBody>
      </p:sp>
      <p:sp>
        <p:nvSpPr>
          <p:cNvPr id="4" name="Rectangle 2"/>
          <p:cNvSpPr txBox="1">
            <a:spLocks noChangeArrowheads="1"/>
          </p:cNvSpPr>
          <p:nvPr/>
        </p:nvSpPr>
        <p:spPr bwMode="auto">
          <a:xfrm>
            <a:off x="1000156"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smtClean="0">
                <a:ln>
                  <a:noFill/>
                </a:ln>
                <a:solidFill>
                  <a:srgbClr val="172A7B"/>
                </a:solidFill>
                <a:effectLst/>
                <a:uLnTx/>
                <a:uFillTx/>
                <a:latin typeface="+mj-lt"/>
                <a:ea typeface="+mj-ea"/>
                <a:cs typeface="+mj-cs"/>
              </a:rPr>
              <a:t>Lévures bière</a:t>
            </a:r>
          </a:p>
        </p:txBody>
      </p:sp>
      <p:sp>
        <p:nvSpPr>
          <p:cNvPr id="5" name="Line 4"/>
          <p:cNvSpPr>
            <a:spLocks noChangeShapeType="1"/>
          </p:cNvSpPr>
          <p:nvPr/>
        </p:nvSpPr>
        <p:spPr bwMode="auto">
          <a:xfrm>
            <a:off x="528668"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833468" y="1219200"/>
            <a:ext cx="0" cy="1295400"/>
          </a:xfrm>
          <a:prstGeom prst="line">
            <a:avLst/>
          </a:prstGeom>
          <a:noFill/>
          <a:ln w="9525">
            <a:solidFill>
              <a:schemeClr val="bg2"/>
            </a:solidFill>
            <a:round/>
            <a:headEnd/>
            <a:tailEnd/>
          </a:ln>
        </p:spPr>
        <p:txBody>
          <a:bodyPr/>
          <a:lstStyle/>
          <a:p>
            <a:endParaRPr lang="fr-CH"/>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9635">
                                            <p:txEl>
                                              <p:pRg st="0" end="0"/>
                                            </p:txEl>
                                          </p:spTgt>
                                        </p:tgtEl>
                                        <p:attrNameLst>
                                          <p:attrName>style.visibility</p:attrName>
                                        </p:attrNameLst>
                                      </p:cBhvr>
                                      <p:to>
                                        <p:strVal val="visible"/>
                                      </p:to>
                                    </p:set>
                                    <p:animEffect transition="in" filter="wipe(left)">
                                      <p:cBhvr>
                                        <p:cTn id="12" dur="500"/>
                                        <p:tgtEl>
                                          <p:spTgt spid="696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635">
                                            <p:txEl>
                                              <p:pRg st="1" end="1"/>
                                            </p:txEl>
                                          </p:spTgt>
                                        </p:tgtEl>
                                        <p:attrNameLst>
                                          <p:attrName>style.visibility</p:attrName>
                                        </p:attrNameLst>
                                      </p:cBhvr>
                                      <p:to>
                                        <p:strVal val="visible"/>
                                      </p:to>
                                    </p:set>
                                    <p:animEffect transition="in" filter="wipe(left)">
                                      <p:cBhvr>
                                        <p:cTn id="17" dur="500"/>
                                        <p:tgtEl>
                                          <p:spTgt spid="696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bldLvl="5" autoUpdateAnimBg="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Brassage</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85377" name="Picture 1"/>
          <p:cNvPicPr>
            <a:picLocks noChangeAspect="1" noChangeArrowheads="1"/>
          </p:cNvPicPr>
          <p:nvPr/>
        </p:nvPicPr>
        <p:blipFill>
          <a:blip r:embed="rId2" cstate="print"/>
          <a:srcRect/>
          <a:stretch>
            <a:fillRect/>
          </a:stretch>
        </p:blipFill>
        <p:spPr bwMode="auto">
          <a:xfrm>
            <a:off x="1071538" y="2000240"/>
            <a:ext cx="7472790" cy="1428760"/>
          </a:xfrm>
          <a:prstGeom prst="rect">
            <a:avLst/>
          </a:prstGeom>
          <a:noFill/>
          <a:ln w="9525">
            <a:noFill/>
            <a:miter lim="800000"/>
            <a:headEnd/>
            <a:tailEnd/>
          </a:ln>
          <a:effectLst/>
        </p:spPr>
      </p:pic>
      <p:pic>
        <p:nvPicPr>
          <p:cNvPr id="485378" name="Picture 2"/>
          <p:cNvPicPr>
            <a:picLocks noChangeAspect="1" noChangeArrowheads="1"/>
          </p:cNvPicPr>
          <p:nvPr/>
        </p:nvPicPr>
        <p:blipFill>
          <a:blip r:embed="rId3" cstate="print"/>
          <a:srcRect/>
          <a:stretch>
            <a:fillRect/>
          </a:stretch>
        </p:blipFill>
        <p:spPr bwMode="auto">
          <a:xfrm>
            <a:off x="857224" y="3643314"/>
            <a:ext cx="7786742" cy="200508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5377"/>
                                        </p:tgtEl>
                                        <p:attrNameLst>
                                          <p:attrName>style.visibility</p:attrName>
                                        </p:attrNameLst>
                                      </p:cBhvr>
                                      <p:to>
                                        <p:strVal val="visible"/>
                                      </p:to>
                                    </p:set>
                                    <p:animEffect transition="in" filter="wipe(left)">
                                      <p:cBhvr>
                                        <p:cTn id="12" dur="500"/>
                                        <p:tgtEl>
                                          <p:spTgt spid="4853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85378"/>
                                        </p:tgtEl>
                                        <p:attrNameLst>
                                          <p:attrName>style.visibility</p:attrName>
                                        </p:attrNameLst>
                                      </p:cBhvr>
                                      <p:to>
                                        <p:strVal val="visible"/>
                                      </p:to>
                                    </p:set>
                                    <p:animEffect transition="in" filter="wipe(right)">
                                      <p:cBhvr>
                                        <p:cTn id="17" dur="500"/>
                                        <p:tgtEl>
                                          <p:spTgt spid="485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32" name="Picture 12" descr="CaliforniaBPS2005 092"/>
          <p:cNvPicPr>
            <a:picLocks noChangeAspect="1" noChangeArrowheads="1"/>
          </p:cNvPicPr>
          <p:nvPr/>
        </p:nvPicPr>
        <p:blipFill>
          <a:blip r:embed="rId3" cstate="print"/>
          <a:srcRect/>
          <a:stretch>
            <a:fillRect/>
          </a:stretch>
        </p:blipFill>
        <p:spPr bwMode="auto">
          <a:xfrm>
            <a:off x="1283215" y="4286256"/>
            <a:ext cx="2214578" cy="1660477"/>
          </a:xfrm>
          <a:prstGeom prst="rect">
            <a:avLst/>
          </a:prstGeom>
          <a:noFill/>
        </p:spPr>
      </p:pic>
      <p:sp>
        <p:nvSpPr>
          <p:cNvPr id="5"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172A7B"/>
                </a:solidFill>
                <a:effectLst/>
                <a:uLnTx/>
                <a:uFillTx/>
                <a:latin typeface="+mj-lt"/>
                <a:ea typeface="+mj-ea"/>
                <a:cs typeface="+mj-cs"/>
              </a:rPr>
              <a:t>Distillation</a:t>
            </a:r>
          </a:p>
        </p:txBody>
      </p:sp>
      <p:sp>
        <p:nvSpPr>
          <p:cNvPr id="6"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7"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74114" name="Picture 2" descr="http://www.clipart.dk.co.uk/DKImages/science/image_science007.jpg"/>
          <p:cNvPicPr>
            <a:picLocks noChangeAspect="1" noChangeArrowheads="1"/>
          </p:cNvPicPr>
          <p:nvPr/>
        </p:nvPicPr>
        <p:blipFill>
          <a:blip r:embed="rId4" cstate="print"/>
          <a:srcRect/>
          <a:stretch>
            <a:fillRect/>
          </a:stretch>
        </p:blipFill>
        <p:spPr bwMode="auto">
          <a:xfrm>
            <a:off x="1000100" y="2071678"/>
            <a:ext cx="2780808" cy="1785950"/>
          </a:xfrm>
          <a:prstGeom prst="rect">
            <a:avLst/>
          </a:prstGeom>
          <a:noFill/>
        </p:spPr>
      </p:pic>
      <p:sp>
        <p:nvSpPr>
          <p:cNvPr id="8" name="Content Placeholder 2"/>
          <p:cNvSpPr>
            <a:spLocks noGrp="1"/>
          </p:cNvSpPr>
          <p:nvPr>
            <p:ph idx="1"/>
          </p:nvPr>
        </p:nvSpPr>
        <p:spPr>
          <a:xfrm>
            <a:off x="4143372" y="2714620"/>
            <a:ext cx="4572032" cy="2756076"/>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Taux alcool bière et vin limité à 18%</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&gt;18% </a:t>
            </a:r>
            <a:r>
              <a:rPr lang="fr-CH" sz="1800" dirty="0" smtClean="0">
                <a:latin typeface="+mj-lt"/>
                <a:sym typeface="Wingdings 3"/>
              </a:rPr>
              <a:t> tue la levure</a:t>
            </a:r>
            <a:endParaRPr lang="fr-CH" sz="18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Pour avoir taux plus importants </a:t>
            </a:r>
            <a:r>
              <a:rPr lang="fr-CH" sz="1800" dirty="0" smtClean="0">
                <a:latin typeface="+mj-lt"/>
                <a:sym typeface="Wingdings 3"/>
              </a:rPr>
              <a:t> </a:t>
            </a:r>
            <a:r>
              <a:rPr lang="fr-CH" sz="1800" dirty="0" smtClean="0">
                <a:latin typeface="+mj-lt"/>
              </a:rPr>
              <a:t>distillation </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Ethanol bouillit à 78.5°C </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Distillation possible jusqu’à 95%</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4114"/>
                                        </p:tgtEl>
                                        <p:attrNameLst>
                                          <p:attrName>style.visibility</p:attrName>
                                        </p:attrNameLst>
                                      </p:cBhvr>
                                      <p:to>
                                        <p:strVal val="visible"/>
                                      </p:to>
                                    </p:set>
                                    <p:animEffect transition="in" filter="fade">
                                      <p:cBhvr>
                                        <p:cTn id="11" dur="500"/>
                                        <p:tgtEl>
                                          <p:spTgt spid="4741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3132"/>
                                        </p:tgtEl>
                                        <p:attrNameLst>
                                          <p:attrName>style.visibility</p:attrName>
                                        </p:attrNameLst>
                                      </p:cBhvr>
                                      <p:to>
                                        <p:strVal val="visible"/>
                                      </p:to>
                                    </p:set>
                                    <p:animEffect transition="in" filter="fade">
                                      <p:cBhvr>
                                        <p:cTn id="15" dur="500"/>
                                        <p:tgtEl>
                                          <p:spTgt spid="1331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left)">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left)">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left)">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4" name="Picture 2"/>
          <p:cNvPicPr>
            <a:picLocks noChangeAspect="1" noChangeArrowheads="1"/>
          </p:cNvPicPr>
          <p:nvPr/>
        </p:nvPicPr>
        <p:blipFill>
          <a:blip r:embed="rId2" cstate="print"/>
          <a:srcRect/>
          <a:stretch>
            <a:fillRect/>
          </a:stretch>
        </p:blipFill>
        <p:spPr bwMode="auto">
          <a:xfrm>
            <a:off x="642910" y="928670"/>
            <a:ext cx="6858016" cy="520410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172A7B"/>
                </a:solidFill>
                <a:effectLst/>
                <a:uLnTx/>
                <a:uFillTx/>
                <a:latin typeface="+mj-lt"/>
                <a:ea typeface="+mj-ea"/>
                <a:cs typeface="+mj-cs"/>
              </a:rPr>
              <a:t>Distillation</a:t>
            </a:r>
          </a:p>
        </p:txBody>
      </p:sp>
      <p:sp>
        <p:nvSpPr>
          <p:cNvPr id="6"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7"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11" name="Rectangle 10"/>
          <p:cNvSpPr/>
          <p:nvPr/>
        </p:nvSpPr>
        <p:spPr>
          <a:xfrm>
            <a:off x="857224" y="2000240"/>
            <a:ext cx="7786742" cy="4000528"/>
          </a:xfrm>
          <a:prstGeom prst="rect">
            <a:avLst/>
          </a:prstGeom>
          <a:ln algn="ctr">
            <a:miter lim="800000"/>
            <a:headEnd/>
            <a:tailEnd/>
          </a:ln>
        </p:spPr>
        <p:txBody>
          <a:bodyPr vert="horz" wrap="square" lIns="91440" tIns="45720" rIns="91440" bIns="45720" numCol="1" anchor="t" anchorCtr="0" compatLnSpc="1">
            <a:prstTxWarp prst="textNoShape">
              <a:avLst/>
            </a:prstTxWarp>
            <a:normAutofit lnSpcReduction="10000"/>
          </a:bodyPr>
          <a:lstStyle/>
          <a:p>
            <a:pPr marL="261938" indent="-261938" algn="l">
              <a:lnSpc>
                <a:spcPct val="100000"/>
              </a:lnSpc>
              <a:buClr>
                <a:srgbClr val="EA8B00"/>
              </a:buClr>
              <a:buSzPct val="80000"/>
              <a:defRPr/>
            </a:pPr>
            <a:r>
              <a:rPr lang="fr-CH" b="1" dirty="0" smtClean="0">
                <a:latin typeface="+mj-lt"/>
              </a:rPr>
              <a:t>La tête</a:t>
            </a:r>
          </a:p>
          <a:p>
            <a:pPr marL="261938" indent="-261938" algn="l">
              <a:lnSpc>
                <a:spcPct val="100000"/>
              </a:lnSpc>
              <a:buClr>
                <a:srgbClr val="EA8B00"/>
              </a:buClr>
              <a:buSzPct val="80000"/>
              <a:buFont typeface="Wingdings" pitchFamily="2" charset="2"/>
              <a:buChar char="§"/>
              <a:defRPr/>
            </a:pPr>
            <a:r>
              <a:rPr lang="fr-CH" dirty="0" smtClean="0">
                <a:latin typeface="+mj-lt"/>
              </a:rPr>
              <a:t>± 65 à 70°C </a:t>
            </a:r>
          </a:p>
          <a:p>
            <a:pPr marL="261938" indent="-261938" algn="l">
              <a:lnSpc>
                <a:spcPct val="100000"/>
              </a:lnSpc>
              <a:buClr>
                <a:srgbClr val="EA8B00"/>
              </a:buClr>
              <a:buSzPct val="80000"/>
              <a:buFont typeface="Wingdings" pitchFamily="2" charset="2"/>
              <a:buChar char="§"/>
              <a:defRPr/>
            </a:pPr>
            <a:r>
              <a:rPr lang="fr-CH" dirty="0" smtClean="0">
                <a:latin typeface="+mj-lt"/>
              </a:rPr>
              <a:t>sent le solvant </a:t>
            </a:r>
          </a:p>
          <a:p>
            <a:pPr marL="261938" indent="-261938" algn="l">
              <a:lnSpc>
                <a:spcPct val="100000"/>
              </a:lnSpc>
              <a:buClr>
                <a:srgbClr val="EA8B00"/>
              </a:buClr>
              <a:buSzPct val="80000"/>
              <a:buFont typeface="Wingdings" pitchFamily="2" charset="2"/>
              <a:buChar char="§"/>
              <a:defRPr/>
            </a:pPr>
            <a:r>
              <a:rPr lang="fr-CH" dirty="0" smtClean="0">
                <a:latin typeface="+mj-lt"/>
              </a:rPr>
              <a:t>contient du méthanol</a:t>
            </a:r>
          </a:p>
          <a:p>
            <a:pPr marL="261938" indent="-261938" algn="l">
              <a:lnSpc>
                <a:spcPct val="100000"/>
              </a:lnSpc>
              <a:buClr>
                <a:srgbClr val="EA8B00"/>
              </a:buClr>
              <a:buSzPct val="80000"/>
              <a:buFont typeface="Wingdings" pitchFamily="2" charset="2"/>
              <a:buChar char="§"/>
              <a:defRPr/>
            </a:pPr>
            <a:r>
              <a:rPr lang="fr-CH" dirty="0" smtClean="0">
                <a:latin typeface="+mj-lt"/>
              </a:rPr>
              <a:t>alcool pour réchaud à fondue</a:t>
            </a:r>
          </a:p>
          <a:p>
            <a:pPr marL="261938" indent="-261938" algn="l">
              <a:lnSpc>
                <a:spcPct val="100000"/>
              </a:lnSpc>
              <a:buClr>
                <a:srgbClr val="EA8B00"/>
              </a:buClr>
              <a:buSzPct val="80000"/>
              <a:defRPr/>
            </a:pPr>
            <a:r>
              <a:rPr lang="fr-CH" b="1" dirty="0" smtClean="0">
                <a:latin typeface="+mj-lt"/>
              </a:rPr>
              <a:t>Le cœur</a:t>
            </a:r>
          </a:p>
          <a:p>
            <a:pPr marL="261938" indent="-261938" algn="l">
              <a:lnSpc>
                <a:spcPct val="100000"/>
              </a:lnSpc>
              <a:buClr>
                <a:srgbClr val="EA8B00"/>
              </a:buClr>
              <a:buSzPct val="80000"/>
              <a:buFont typeface="Wingdings" pitchFamily="2" charset="2"/>
              <a:buChar char="§"/>
              <a:defRPr/>
            </a:pPr>
            <a:r>
              <a:rPr lang="fr-CH" dirty="0" smtClean="0">
                <a:latin typeface="+mj-lt"/>
              </a:rPr>
              <a:t>± 78°C</a:t>
            </a:r>
          </a:p>
          <a:p>
            <a:pPr marL="261938" indent="-261938" algn="l">
              <a:lnSpc>
                <a:spcPct val="100000"/>
              </a:lnSpc>
              <a:buClr>
                <a:srgbClr val="EA8B00"/>
              </a:buClr>
              <a:buSzPct val="80000"/>
              <a:buFont typeface="Wingdings" pitchFamily="2" charset="2"/>
              <a:buChar char="§"/>
              <a:defRPr/>
            </a:pPr>
            <a:r>
              <a:rPr lang="fr-CH" dirty="0" smtClean="0">
                <a:latin typeface="+mj-lt"/>
              </a:rPr>
              <a:t>éthanol</a:t>
            </a:r>
          </a:p>
          <a:p>
            <a:pPr marL="261938" indent="-261938" algn="l">
              <a:lnSpc>
                <a:spcPct val="100000"/>
              </a:lnSpc>
              <a:buClr>
                <a:srgbClr val="EA8B00"/>
              </a:buClr>
              <a:buSzPct val="80000"/>
              <a:buFont typeface="Wingdings" pitchFamily="2" charset="2"/>
              <a:buChar char="§"/>
              <a:defRPr/>
            </a:pPr>
            <a:r>
              <a:rPr lang="fr-CH" dirty="0" smtClean="0">
                <a:latin typeface="+mj-lt"/>
              </a:rPr>
              <a:t>environ 1l d’alcool à 40% par kg de sucre</a:t>
            </a:r>
          </a:p>
          <a:p>
            <a:pPr marL="261938" indent="-261938" algn="l">
              <a:lnSpc>
                <a:spcPct val="100000"/>
              </a:lnSpc>
              <a:buClr>
                <a:srgbClr val="EA8B00"/>
              </a:buClr>
              <a:buSzPct val="80000"/>
              <a:defRPr/>
            </a:pPr>
            <a:r>
              <a:rPr lang="fr-CH" b="1" dirty="0" smtClean="0">
                <a:latin typeface="+mj-lt"/>
              </a:rPr>
              <a:t>La queue </a:t>
            </a:r>
          </a:p>
          <a:p>
            <a:pPr marL="261938" indent="-261938" algn="l">
              <a:lnSpc>
                <a:spcPct val="100000"/>
              </a:lnSpc>
              <a:buClr>
                <a:srgbClr val="EA8B00"/>
              </a:buClr>
              <a:buSzPct val="80000"/>
              <a:buFont typeface="Wingdings" pitchFamily="2" charset="2"/>
              <a:buChar char="§"/>
              <a:defRPr/>
            </a:pPr>
            <a:r>
              <a:rPr lang="fr-CH" dirty="0" smtClean="0">
                <a:latin typeface="+mj-lt"/>
              </a:rPr>
              <a:t>&gt;94°C</a:t>
            </a:r>
          </a:p>
          <a:p>
            <a:pPr marL="261938" indent="-261938" algn="l">
              <a:lnSpc>
                <a:spcPct val="100000"/>
              </a:lnSpc>
              <a:buClr>
                <a:srgbClr val="EA8B00"/>
              </a:buClr>
              <a:buSzPct val="80000"/>
              <a:buFont typeface="Wingdings" pitchFamily="2" charset="2"/>
              <a:buChar char="§"/>
              <a:defRPr/>
            </a:pPr>
            <a:r>
              <a:rPr lang="fr-CH" dirty="0" smtClean="0">
                <a:latin typeface="+mj-lt"/>
              </a:rPr>
              <a:t>« fusel </a:t>
            </a:r>
            <a:r>
              <a:rPr lang="fr-CH" dirty="0" err="1" smtClean="0">
                <a:latin typeface="+mj-lt"/>
              </a:rPr>
              <a:t>oils</a:t>
            </a:r>
            <a:r>
              <a:rPr lang="fr-CH" dirty="0" smtClean="0">
                <a:latin typeface="+mj-lt"/>
              </a:rPr>
              <a:t> » </a:t>
            </a:r>
          </a:p>
          <a:p>
            <a:pPr marL="261938" indent="-261938" algn="l">
              <a:lnSpc>
                <a:spcPct val="100000"/>
              </a:lnSpc>
              <a:buClr>
                <a:srgbClr val="EA8B00"/>
              </a:buClr>
              <a:buSzPct val="80000"/>
              <a:buFont typeface="Wingdings" pitchFamily="2" charset="2"/>
              <a:buChar char="§"/>
              <a:defRPr/>
            </a:pPr>
            <a:r>
              <a:rPr lang="fr-CH" dirty="0" smtClean="0">
                <a:latin typeface="+mj-lt"/>
              </a:rPr>
              <a:t>« alcools de queue » peuvent être redistillés avec prochaine passe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left)">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left)">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wipe(left)">
                                      <p:cBhvr>
                                        <p:cTn id="42" dur="500"/>
                                        <p:tgtEl>
                                          <p:spTgt spid="1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wipe(left)">
                                      <p:cBhvr>
                                        <p:cTn id="47" dur="500"/>
                                        <p:tgtEl>
                                          <p:spTgt spid="11">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xEl>
                                              <p:pRg st="8" end="8"/>
                                            </p:txEl>
                                          </p:spTgt>
                                        </p:tgtEl>
                                        <p:attrNameLst>
                                          <p:attrName>style.visibility</p:attrName>
                                        </p:attrNameLst>
                                      </p:cBhvr>
                                      <p:to>
                                        <p:strVal val="visible"/>
                                      </p:to>
                                    </p:set>
                                    <p:animEffect transition="in" filter="wipe(left)">
                                      <p:cBhvr>
                                        <p:cTn id="52" dur="500"/>
                                        <p:tgtEl>
                                          <p:spTgt spid="11">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xEl>
                                              <p:pRg st="9" end="9"/>
                                            </p:txEl>
                                          </p:spTgt>
                                        </p:tgtEl>
                                        <p:attrNameLst>
                                          <p:attrName>style.visibility</p:attrName>
                                        </p:attrNameLst>
                                      </p:cBhvr>
                                      <p:to>
                                        <p:strVal val="visible"/>
                                      </p:to>
                                    </p:set>
                                    <p:animEffect transition="in" filter="wipe(left)">
                                      <p:cBhvr>
                                        <p:cTn id="57" dur="500"/>
                                        <p:tgtEl>
                                          <p:spTgt spid="11">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xEl>
                                              <p:pRg st="10" end="10"/>
                                            </p:txEl>
                                          </p:spTgt>
                                        </p:tgtEl>
                                        <p:attrNameLst>
                                          <p:attrName>style.visibility</p:attrName>
                                        </p:attrNameLst>
                                      </p:cBhvr>
                                      <p:to>
                                        <p:strVal val="visible"/>
                                      </p:to>
                                    </p:set>
                                    <p:animEffect transition="in" filter="wipe(left)">
                                      <p:cBhvr>
                                        <p:cTn id="62" dur="500"/>
                                        <p:tgtEl>
                                          <p:spTgt spid="11">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xEl>
                                              <p:pRg st="11" end="11"/>
                                            </p:txEl>
                                          </p:spTgt>
                                        </p:tgtEl>
                                        <p:attrNameLst>
                                          <p:attrName>style.visibility</p:attrName>
                                        </p:attrNameLst>
                                      </p:cBhvr>
                                      <p:to>
                                        <p:strVal val="visible"/>
                                      </p:to>
                                    </p:set>
                                    <p:animEffect transition="in" filter="wipe(left)">
                                      <p:cBhvr>
                                        <p:cTn id="67" dur="500"/>
                                        <p:tgtEl>
                                          <p:spTgt spid="11">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xEl>
                                              <p:pRg st="12" end="12"/>
                                            </p:txEl>
                                          </p:spTgt>
                                        </p:tgtEl>
                                        <p:attrNameLst>
                                          <p:attrName>style.visibility</p:attrName>
                                        </p:attrNameLst>
                                      </p:cBhvr>
                                      <p:to>
                                        <p:strVal val="visible"/>
                                      </p:to>
                                    </p:set>
                                    <p:animEffect transition="in" filter="wipe(left)">
                                      <p:cBhvr>
                                        <p:cTn id="72"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uiExpand="1" build="p" bldLvl="5"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2428860" y="2136230"/>
            <a:ext cx="6357982" cy="1677895"/>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Font typeface="Wingdings" pitchFamily="2" charset="2"/>
              <a:buChar char="§"/>
              <a:defRPr/>
            </a:pPr>
            <a:r>
              <a:rPr lang="fr-CH" sz="2000" dirty="0" smtClean="0">
                <a:latin typeface="+mj-lt"/>
              </a:rPr>
              <a:t>Infusion d’alcool avec grande absinthe (</a:t>
            </a:r>
            <a:r>
              <a:rPr lang="fr-CH" sz="2000" dirty="0" err="1" smtClean="0">
                <a:latin typeface="+mj-lt"/>
              </a:rPr>
              <a:t>Artemisia</a:t>
            </a:r>
            <a:r>
              <a:rPr lang="fr-CH" sz="2000" dirty="0" smtClean="0">
                <a:latin typeface="+mj-lt"/>
              </a:rPr>
              <a:t> </a:t>
            </a:r>
            <a:r>
              <a:rPr lang="fr-CH" sz="2000" dirty="0" err="1" smtClean="0">
                <a:latin typeface="+mj-lt"/>
              </a:rPr>
              <a:t>absinthium</a:t>
            </a:r>
            <a:r>
              <a:rPr lang="fr-CH" sz="2000" dirty="0" smtClean="0">
                <a:latin typeface="+mj-lt"/>
              </a:rPr>
              <a:t>) </a:t>
            </a:r>
          </a:p>
          <a:p>
            <a:pPr marL="661988" lvl="1" indent="-261938" eaLnBrk="1" hangingPunct="1">
              <a:lnSpc>
                <a:spcPts val="2300"/>
              </a:lnSpc>
              <a:buClr>
                <a:srgbClr val="EA8B00"/>
              </a:buClr>
              <a:buSzPct val="80000"/>
              <a:buFont typeface="Wingdings" pitchFamily="2" charset="2"/>
              <a:buChar char="§"/>
              <a:defRPr/>
            </a:pPr>
            <a:r>
              <a:rPr lang="fr-CH" sz="1600" dirty="0" smtClean="0">
                <a:latin typeface="+mj-lt"/>
              </a:rPr>
              <a:t>Eventuellement ajout d’anis et fenouil </a:t>
            </a:r>
          </a:p>
          <a:p>
            <a:pPr marL="261938" indent="-261938" eaLnBrk="1" hangingPunct="1">
              <a:lnSpc>
                <a:spcPts val="2300"/>
              </a:lnSpc>
              <a:buClr>
                <a:srgbClr val="EA8B00"/>
              </a:buClr>
              <a:buSzPct val="80000"/>
              <a:buFont typeface="Wingdings" pitchFamily="2" charset="2"/>
              <a:buChar char="§"/>
              <a:defRPr/>
            </a:pPr>
            <a:r>
              <a:rPr lang="fr-CH" sz="2000" dirty="0" smtClean="0">
                <a:latin typeface="+mj-lt"/>
              </a:rPr>
              <a:t>Feuilles d'absinthe macérées dans alcool concentré, puis distillation du mélange</a:t>
            </a:r>
            <a:endParaRPr lang="fr-CH" sz="1600" dirty="0" smtClean="0">
              <a:latin typeface="+mj-lt"/>
            </a:endParaRPr>
          </a:p>
        </p:txBody>
      </p:sp>
      <p:sp>
        <p:nvSpPr>
          <p:cNvPr id="8"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lvl="0" algn="l">
              <a:lnSpc>
                <a:spcPct val="100000"/>
              </a:lnSpc>
              <a:spcBef>
                <a:spcPct val="0"/>
              </a:spcBef>
              <a:buClrTx/>
              <a:buSzTx/>
            </a:pPr>
            <a:r>
              <a:rPr lang="en-US" sz="3600" b="1" kern="0" dirty="0" smtClean="0">
                <a:solidFill>
                  <a:srgbClr val="172A7B"/>
                </a:solidFill>
                <a:latin typeface="+mj-lt"/>
                <a:ea typeface="+mj-ea"/>
                <a:cs typeface="+mj-cs"/>
              </a:rPr>
              <a:t>Absinthe</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9"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10"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504833" name="Picture 1"/>
          <p:cNvPicPr>
            <a:picLocks noChangeAspect="1" noChangeArrowheads="1"/>
          </p:cNvPicPr>
          <p:nvPr/>
        </p:nvPicPr>
        <p:blipFill>
          <a:blip r:embed="rId3" cstate="print"/>
          <a:srcRect/>
          <a:stretch>
            <a:fillRect/>
          </a:stretch>
        </p:blipFill>
        <p:spPr bwMode="auto">
          <a:xfrm>
            <a:off x="6929454" y="4000504"/>
            <a:ext cx="1500198" cy="1910252"/>
          </a:xfrm>
          <a:prstGeom prst="rect">
            <a:avLst/>
          </a:prstGeom>
          <a:noFill/>
          <a:ln w="9525">
            <a:noFill/>
            <a:miter lim="800000"/>
            <a:headEnd/>
            <a:tailEnd/>
          </a:ln>
          <a:effectLst/>
        </p:spPr>
      </p:pic>
      <p:pic>
        <p:nvPicPr>
          <p:cNvPr id="504834" name="Picture 2"/>
          <p:cNvPicPr>
            <a:picLocks noChangeAspect="1" noChangeArrowheads="1"/>
          </p:cNvPicPr>
          <p:nvPr/>
        </p:nvPicPr>
        <p:blipFill>
          <a:blip r:embed="rId4" cstate="print"/>
          <a:srcRect/>
          <a:stretch>
            <a:fillRect/>
          </a:stretch>
        </p:blipFill>
        <p:spPr bwMode="auto">
          <a:xfrm>
            <a:off x="1000100" y="2035959"/>
            <a:ext cx="1357322" cy="1878437"/>
          </a:xfrm>
          <a:prstGeom prst="rect">
            <a:avLst/>
          </a:prstGeom>
          <a:noFill/>
          <a:ln w="9525">
            <a:noFill/>
            <a:miter lim="800000"/>
            <a:headEnd/>
            <a:tailEnd/>
          </a:ln>
          <a:effectLst/>
        </p:spPr>
      </p:pic>
      <p:sp>
        <p:nvSpPr>
          <p:cNvPr id="12" name="Rectangle 11"/>
          <p:cNvSpPr/>
          <p:nvPr/>
        </p:nvSpPr>
        <p:spPr>
          <a:xfrm>
            <a:off x="1000101" y="4110527"/>
            <a:ext cx="5500726" cy="1690206"/>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indent="-261938" algn="l">
              <a:lnSpc>
                <a:spcPts val="2300"/>
              </a:lnSpc>
              <a:buClr>
                <a:srgbClr val="EA8B00"/>
              </a:buClr>
              <a:buSzPct val="80000"/>
              <a:defRPr/>
            </a:pPr>
            <a:r>
              <a:rPr lang="fr-CH" sz="2000" dirty="0" smtClean="0">
                <a:latin typeface="+mj-lt"/>
              </a:rPr>
              <a:t>Consommation</a:t>
            </a:r>
          </a:p>
          <a:p>
            <a:pPr marL="174625" indent="-174625" algn="l">
              <a:lnSpc>
                <a:spcPts val="2300"/>
              </a:lnSpc>
              <a:buClr>
                <a:srgbClr val="EA8B00"/>
              </a:buClr>
              <a:buSzPct val="80000"/>
              <a:buFont typeface="Wingdings" pitchFamily="2" charset="2"/>
              <a:buChar char="§"/>
              <a:defRPr/>
            </a:pPr>
            <a:r>
              <a:rPr lang="fr-CH" sz="2000" dirty="0" smtClean="0">
                <a:latin typeface="+mj-lt"/>
              </a:rPr>
              <a:t>Verser liqueur dans verre</a:t>
            </a:r>
          </a:p>
          <a:p>
            <a:pPr marL="174625" indent="-174625" algn="l">
              <a:lnSpc>
                <a:spcPts val="2300"/>
              </a:lnSpc>
              <a:buClr>
                <a:srgbClr val="EA8B00"/>
              </a:buClr>
              <a:buSzPct val="80000"/>
              <a:buFont typeface="Wingdings" pitchFamily="2" charset="2"/>
              <a:buChar char="§"/>
              <a:defRPr/>
            </a:pPr>
            <a:r>
              <a:rPr lang="fr-CH" sz="2000" dirty="0" smtClean="0">
                <a:latin typeface="+mj-lt"/>
              </a:rPr>
              <a:t>Ajouter eau froide versée sur un morceau de sucre</a:t>
            </a:r>
            <a:br>
              <a:rPr lang="fr-CH" sz="2000" dirty="0" smtClean="0">
                <a:latin typeface="+mj-lt"/>
              </a:rPr>
            </a:br>
            <a:endParaRPr lang="fr-CH" sz="2000" dirty="0" smtClean="0">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4834"/>
                                        </p:tgtEl>
                                        <p:attrNameLst>
                                          <p:attrName>style.visibility</p:attrName>
                                        </p:attrNameLst>
                                      </p:cBhvr>
                                      <p:to>
                                        <p:strVal val="visible"/>
                                      </p:to>
                                    </p:set>
                                    <p:animEffect transition="in" filter="fade">
                                      <p:cBhvr>
                                        <p:cTn id="11" dur="500"/>
                                        <p:tgtEl>
                                          <p:spTgt spid="5048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507">
                                            <p:bg/>
                                          </p:spTgt>
                                        </p:tgtEl>
                                        <p:attrNameLst>
                                          <p:attrName>style.visibility</p:attrName>
                                        </p:attrNameLst>
                                      </p:cBhvr>
                                      <p:to>
                                        <p:strVal val="visible"/>
                                      </p:to>
                                    </p:set>
                                    <p:animEffect transition="in" filter="wipe(left)">
                                      <p:cBhvr>
                                        <p:cTn id="16" dur="500"/>
                                        <p:tgtEl>
                                          <p:spTgt spid="21507">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507">
                                            <p:txEl>
                                              <p:pRg st="0" end="0"/>
                                            </p:txEl>
                                          </p:spTgt>
                                        </p:tgtEl>
                                        <p:attrNameLst>
                                          <p:attrName>style.visibility</p:attrName>
                                        </p:attrNameLst>
                                      </p:cBhvr>
                                      <p:to>
                                        <p:strVal val="visible"/>
                                      </p:to>
                                    </p:set>
                                    <p:animEffect transition="in" filter="wipe(left)">
                                      <p:cBhvr>
                                        <p:cTn id="21" dur="500"/>
                                        <p:tgtEl>
                                          <p:spTgt spid="2150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507">
                                            <p:txEl>
                                              <p:pRg st="1" end="1"/>
                                            </p:txEl>
                                          </p:spTgt>
                                        </p:tgtEl>
                                        <p:attrNameLst>
                                          <p:attrName>style.visibility</p:attrName>
                                        </p:attrNameLst>
                                      </p:cBhvr>
                                      <p:to>
                                        <p:strVal val="visible"/>
                                      </p:to>
                                    </p:set>
                                    <p:animEffect transition="in" filter="wipe(left)">
                                      <p:cBhvr>
                                        <p:cTn id="26" dur="500"/>
                                        <p:tgtEl>
                                          <p:spTgt spid="2150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507">
                                            <p:txEl>
                                              <p:pRg st="2" end="2"/>
                                            </p:txEl>
                                          </p:spTgt>
                                        </p:tgtEl>
                                        <p:attrNameLst>
                                          <p:attrName>style.visibility</p:attrName>
                                        </p:attrNameLst>
                                      </p:cBhvr>
                                      <p:to>
                                        <p:strVal val="visible"/>
                                      </p:to>
                                    </p:set>
                                    <p:animEffect transition="in" filter="wipe(left)">
                                      <p:cBhvr>
                                        <p:cTn id="31" dur="500"/>
                                        <p:tgtEl>
                                          <p:spTgt spid="21507">
                                            <p:txEl>
                                              <p:pRg st="2" end="2"/>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04833"/>
                                        </p:tgtEl>
                                        <p:attrNameLst>
                                          <p:attrName>style.visibility</p:attrName>
                                        </p:attrNameLst>
                                      </p:cBhvr>
                                      <p:to>
                                        <p:strVal val="visible"/>
                                      </p:to>
                                    </p:set>
                                    <p:animEffect transition="in" filter="fade">
                                      <p:cBhvr>
                                        <p:cTn id="35" dur="2000"/>
                                        <p:tgtEl>
                                          <p:spTgt spid="5048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Effect transition="in" filter="wipe(left)">
                                      <p:cBhvr>
                                        <p:cTn id="45" dur="500"/>
                                        <p:tgtEl>
                                          <p:spTgt spid="1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xEl>
                                              <p:pRg st="2" end="2"/>
                                            </p:txEl>
                                          </p:spTgt>
                                        </p:tgtEl>
                                        <p:attrNameLst>
                                          <p:attrName>style.visibility</p:attrName>
                                        </p:attrNameLst>
                                      </p:cBhvr>
                                      <p:to>
                                        <p:strVal val="visible"/>
                                      </p:to>
                                    </p:set>
                                    <p:animEffect transition="in" filter="wipe(left)">
                                      <p:cBhvr>
                                        <p:cTn id="5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nimBg="1"/>
      <p:bldP spid="8" grpId="0" animBg="1"/>
      <p:bldP spid="12" grpId="0" uiExpand="1" build="p" bldLvl="5"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857224" y="1928802"/>
            <a:ext cx="7658128" cy="1100301"/>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Font typeface="Wingdings" pitchFamily="2" charset="2"/>
              <a:buChar char="§"/>
              <a:defRPr/>
            </a:pPr>
            <a:r>
              <a:rPr lang="fr-CH" sz="2000" dirty="0" smtClean="0">
                <a:latin typeface="+mj-lt"/>
              </a:rPr>
              <a:t>Administration orale</a:t>
            </a:r>
          </a:p>
          <a:p>
            <a:pPr marL="261938" indent="-261938" eaLnBrk="1" hangingPunct="1">
              <a:lnSpc>
                <a:spcPts val="2300"/>
              </a:lnSpc>
              <a:buClr>
                <a:srgbClr val="EA8B00"/>
              </a:buClr>
              <a:buSzPct val="80000"/>
              <a:buFont typeface="Wingdings" pitchFamily="2" charset="2"/>
              <a:buChar char="§"/>
              <a:defRPr/>
            </a:pPr>
            <a:endParaRPr lang="fr-CH" sz="2000" dirty="0" smtClean="0">
              <a:latin typeface="+mj-lt"/>
            </a:endParaRPr>
          </a:p>
          <a:p>
            <a:pPr marL="261938" indent="-261938" eaLnBrk="1" hangingPunct="1">
              <a:lnSpc>
                <a:spcPts val="2300"/>
              </a:lnSpc>
              <a:buClr>
                <a:srgbClr val="EA8B00"/>
              </a:buClr>
              <a:buSzPct val="80000"/>
              <a:buNone/>
              <a:defRPr/>
            </a:pPr>
            <a:r>
              <a:rPr lang="fr-CH" sz="2000" dirty="0" smtClean="0">
                <a:latin typeface="+mj-lt"/>
              </a:rPr>
              <a:t>			...normalement</a:t>
            </a:r>
          </a:p>
        </p:txBody>
      </p:sp>
      <p:sp>
        <p:nvSpPr>
          <p:cNvPr id="5"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dirty="0" smtClean="0">
                <a:ln>
                  <a:noFill/>
                </a:ln>
                <a:solidFill>
                  <a:srgbClr val="172A7B"/>
                </a:solidFill>
                <a:effectLst/>
                <a:uLnTx/>
                <a:uFillTx/>
                <a:latin typeface="+mj-lt"/>
                <a:ea typeface="+mj-ea"/>
                <a:cs typeface="+mj-cs"/>
              </a:rPr>
              <a:t>Pharmacocinétique alcool</a:t>
            </a:r>
          </a:p>
        </p:txBody>
      </p:sp>
      <p:sp>
        <p:nvSpPr>
          <p:cNvPr id="6"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7"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8" name="Picture 7" descr="alcoholwithoutliquid"/>
          <p:cNvPicPr>
            <a:picLocks noChangeAspect="1" noChangeArrowheads="1"/>
          </p:cNvPicPr>
          <p:nvPr/>
        </p:nvPicPr>
        <p:blipFill>
          <a:blip r:embed="rId3" cstate="print"/>
          <a:srcRect/>
          <a:stretch>
            <a:fillRect/>
          </a:stretch>
        </p:blipFill>
        <p:spPr>
          <a:xfrm>
            <a:off x="4929190" y="2143116"/>
            <a:ext cx="2071702" cy="1377063"/>
          </a:xfrm>
          <a:prstGeom prst="rect">
            <a:avLst/>
          </a:prstGeom>
          <a:noFill/>
          <a:ln/>
        </p:spPr>
      </p:pic>
      <p:sp>
        <p:nvSpPr>
          <p:cNvPr id="9" name="Rectangle 8"/>
          <p:cNvSpPr/>
          <p:nvPr/>
        </p:nvSpPr>
        <p:spPr>
          <a:xfrm>
            <a:off x="857224" y="3786190"/>
            <a:ext cx="7358114" cy="1813317"/>
          </a:xfrm>
          <a:prstGeom prst="rect">
            <a:avLst/>
          </a:prstGeom>
        </p:spPr>
        <p:txBody>
          <a:bodyPr wrap="square">
            <a:spAutoFit/>
          </a:bodyPr>
          <a:lstStyle/>
          <a:p>
            <a:pPr marL="261938" lvl="1" indent="-261938" algn="l" eaLnBrk="1" hangingPunct="1">
              <a:lnSpc>
                <a:spcPts val="2300"/>
              </a:lnSpc>
              <a:buClr>
                <a:srgbClr val="EA8B00"/>
              </a:buClr>
              <a:buSzPct val="80000"/>
              <a:buFont typeface="Wingdings" pitchFamily="2" charset="2"/>
              <a:buChar char="§"/>
              <a:defRPr/>
            </a:pPr>
            <a:r>
              <a:rPr lang="fr-CH" sz="2000" dirty="0" smtClean="0"/>
              <a:t>Hydro- et liposoluble</a:t>
            </a:r>
          </a:p>
          <a:p>
            <a:pPr marL="261938" lvl="1" indent="-261938" algn="l" eaLnBrk="1" hangingPunct="1">
              <a:lnSpc>
                <a:spcPts val="2300"/>
              </a:lnSpc>
              <a:buClr>
                <a:srgbClr val="EA8B00"/>
              </a:buClr>
              <a:buSzPct val="80000"/>
              <a:buFont typeface="Wingdings" pitchFamily="2" charset="2"/>
              <a:buChar char="§"/>
              <a:defRPr/>
            </a:pPr>
            <a:r>
              <a:rPr lang="fr-CH" sz="2000" dirty="0" smtClean="0"/>
              <a:t>80% absorption dans système gastro-intestinal supérieur</a:t>
            </a:r>
          </a:p>
          <a:p>
            <a:pPr marL="261938" lvl="1" indent="-261938" algn="l" eaLnBrk="1" hangingPunct="1">
              <a:lnSpc>
                <a:spcPts val="2300"/>
              </a:lnSpc>
              <a:buClr>
                <a:srgbClr val="EA8B00"/>
              </a:buClr>
              <a:buSzPct val="80000"/>
              <a:buFont typeface="Wingdings" pitchFamily="2" charset="2"/>
              <a:buChar char="§"/>
              <a:defRPr/>
            </a:pPr>
            <a:r>
              <a:rPr lang="fr-CH" sz="2000" dirty="0" smtClean="0"/>
              <a:t>Facteur limitant rapidité absorption :</a:t>
            </a:r>
            <a:r>
              <a:rPr lang="fr-CH" sz="2000" dirty="0" smtClean="0">
                <a:solidFill>
                  <a:srgbClr val="C00000"/>
                </a:solidFill>
              </a:rPr>
              <a:t> </a:t>
            </a:r>
            <a:r>
              <a:rPr lang="fr-CH" sz="2000" dirty="0" smtClean="0"/>
              <a:t>vidange estomac </a:t>
            </a:r>
          </a:p>
          <a:p>
            <a:pPr marL="261938" lvl="1" indent="-261938" algn="l" eaLnBrk="1" hangingPunct="1">
              <a:lnSpc>
                <a:spcPts val="2300"/>
              </a:lnSpc>
              <a:buClr>
                <a:srgbClr val="EA8B00"/>
              </a:buClr>
              <a:buSzPct val="80000"/>
              <a:buFont typeface="Wingdings" pitchFamily="2" charset="2"/>
              <a:buChar char="§"/>
              <a:defRPr/>
            </a:pPr>
            <a:r>
              <a:rPr lang="fr-CH" sz="2000" dirty="0" smtClean="0"/>
              <a:t>Absorption totale pas affecté par nourriture</a:t>
            </a:r>
          </a:p>
          <a:p>
            <a:pPr marL="261938" lvl="1" indent="-261938" algn="l" eaLnBrk="1" hangingPunct="1">
              <a:lnSpc>
                <a:spcPts val="2300"/>
              </a:lnSpc>
              <a:buClr>
                <a:srgbClr val="EA8B00"/>
              </a:buClr>
              <a:buSzPct val="80000"/>
              <a:buFont typeface="Wingdings" pitchFamily="2" charset="2"/>
              <a:buChar char="§"/>
              <a:defRPr/>
            </a:pPr>
            <a:r>
              <a:rPr lang="fr-CH" sz="2000" dirty="0" smtClean="0"/>
              <a:t>&gt;90% accèdent à tous les compartiments de l’organisme</a:t>
            </a:r>
            <a:endParaRPr lang="fr-CH" sz="20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wipe(left)">
                                      <p:cBhvr>
                                        <p:cTn id="12" dur="500"/>
                                        <p:tgtEl>
                                          <p:spTgt spid="256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left)">
                                      <p:cBhvr>
                                        <p:cTn id="17" dur="500"/>
                                        <p:tgtEl>
                                          <p:spTgt spid="2560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left)">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wipe(left)">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wipe(left)">
                                      <p:cBhvr>
                                        <p:cTn id="36" dur="500"/>
                                        <p:tgtEl>
                                          <p:spTgt spid="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wipe(left)">
                                      <p:cBhvr>
                                        <p:cTn id="41" dur="500"/>
                                        <p:tgtEl>
                                          <p:spTgt spid="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xEl>
                                              <p:pRg st="4" end="4"/>
                                            </p:txEl>
                                          </p:spTgt>
                                        </p:tgtEl>
                                        <p:attrNameLst>
                                          <p:attrName>style.visibility</p:attrName>
                                        </p:attrNameLst>
                                      </p:cBhvr>
                                      <p:to>
                                        <p:strVal val="visible"/>
                                      </p:to>
                                    </p:set>
                                    <p:animEffect transition="in" filter="wipe(left)">
                                      <p:cBhvr>
                                        <p:cTn id="4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P spid="5" grpId="0" animBg="1"/>
      <p:bldP spid="9"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928662" y="2195933"/>
            <a:ext cx="6715172" cy="2529923"/>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ct val="150000"/>
              </a:lnSpc>
              <a:buClr>
                <a:srgbClr val="EA8B00"/>
              </a:buClr>
              <a:buSzPct val="80000"/>
              <a:buFont typeface="Wingdings" pitchFamily="2" charset="2"/>
              <a:buChar char="§"/>
              <a:defRPr/>
            </a:pPr>
            <a:r>
              <a:rPr lang="fr-CH" sz="2400" smtClean="0"/>
              <a:t>Principalement dans l'intestin grêle</a:t>
            </a:r>
          </a:p>
          <a:p>
            <a:pPr marL="261938" indent="-261938" algn="l">
              <a:lnSpc>
                <a:spcPct val="150000"/>
              </a:lnSpc>
              <a:buClr>
                <a:srgbClr val="EA8B00"/>
              </a:buClr>
              <a:buSzPct val="80000"/>
              <a:buFont typeface="Wingdings" pitchFamily="2" charset="2"/>
              <a:buChar char="§"/>
              <a:defRPr/>
            </a:pPr>
            <a:r>
              <a:rPr lang="fr-CH" sz="2400" smtClean="0">
                <a:latin typeface="+mj-lt"/>
              </a:rPr>
              <a:t>Nourriture </a:t>
            </a:r>
            <a:r>
              <a:rPr lang="fr-CH" sz="2400" smtClean="0">
                <a:latin typeface="+mj-lt"/>
                <a:sym typeface="Wingdings 3"/>
              </a:rPr>
              <a:t>  vidange gastrique</a:t>
            </a:r>
            <a:endParaRPr lang="fr-CH" sz="2400" smtClean="0">
              <a:latin typeface="+mj-lt"/>
            </a:endParaRPr>
          </a:p>
          <a:p>
            <a:pPr marL="261938" indent="-261938" algn="l">
              <a:lnSpc>
                <a:spcPct val="150000"/>
              </a:lnSpc>
              <a:buClr>
                <a:srgbClr val="EA8B00"/>
              </a:buClr>
              <a:buSzPct val="80000"/>
              <a:buFont typeface="Wingdings" pitchFamily="2" charset="2"/>
              <a:buChar char="§"/>
              <a:defRPr/>
            </a:pPr>
            <a:r>
              <a:rPr lang="fr-CH" sz="2400" smtClean="0">
                <a:latin typeface="+mj-lt"/>
              </a:rPr>
              <a:t>Eau dilue et ralentit absorption</a:t>
            </a:r>
          </a:p>
          <a:p>
            <a:pPr marL="261938" indent="-261938" algn="l">
              <a:lnSpc>
                <a:spcPct val="150000"/>
              </a:lnSpc>
              <a:buClr>
                <a:srgbClr val="EA8B00"/>
              </a:buClr>
              <a:buSzPct val="80000"/>
              <a:buFont typeface="Wingdings" pitchFamily="2" charset="2"/>
              <a:buChar char="§"/>
              <a:defRPr/>
            </a:pPr>
            <a:r>
              <a:rPr lang="fr-CH" sz="2400" smtClean="0">
                <a:latin typeface="+mj-lt"/>
              </a:rPr>
              <a:t>Dioxide de carbone </a:t>
            </a:r>
            <a:r>
              <a:rPr lang="fr-CH" sz="2400" smtClean="0">
                <a:latin typeface="+mj-lt"/>
                <a:sym typeface="Wingdings 3"/>
              </a:rPr>
              <a:t> </a:t>
            </a:r>
            <a:r>
              <a:rPr lang="fr-CH" sz="2400" smtClean="0">
                <a:latin typeface="+mj-lt"/>
              </a:rPr>
              <a:t> vidange estomac</a:t>
            </a:r>
            <a:endParaRPr lang="fr-CH" sz="2400">
              <a:latin typeface="+mj-lt"/>
            </a:endParaRPr>
          </a:p>
        </p:txBody>
      </p:sp>
      <p:sp>
        <p:nvSpPr>
          <p:cNvPr id="3"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lvl="0" algn="l">
              <a:lnSpc>
                <a:spcPct val="100000"/>
              </a:lnSpc>
              <a:spcBef>
                <a:spcPct val="0"/>
              </a:spcBef>
              <a:buClrTx/>
              <a:buSzTx/>
              <a:defRPr/>
            </a:pPr>
            <a:r>
              <a:rPr lang="fr-CH" sz="3600" b="1" kern="0" smtClean="0">
                <a:solidFill>
                  <a:srgbClr val="172A7B"/>
                </a:solidFill>
                <a:latin typeface="+mj-lt"/>
                <a:ea typeface="+mj-ea"/>
                <a:cs typeface="+mj-cs"/>
              </a:rPr>
              <a:t>Absorption</a:t>
            </a:r>
          </a:p>
        </p:txBody>
      </p:sp>
      <p:sp>
        <p:nvSpPr>
          <p:cNvPr id="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6">
                                            <p:txEl>
                                              <p:pRg st="0" end="0"/>
                                            </p:txEl>
                                          </p:spTgt>
                                        </p:tgtEl>
                                        <p:attrNameLst>
                                          <p:attrName>style.visibility</p:attrName>
                                        </p:attrNameLst>
                                      </p:cBhvr>
                                      <p:to>
                                        <p:strVal val="visible"/>
                                      </p:to>
                                    </p:set>
                                    <p:animEffect transition="in" filter="wipe(left)">
                                      <p:cBhvr>
                                        <p:cTn id="12" dur="500"/>
                                        <p:tgtEl>
                                          <p:spTgt spid="61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46">
                                            <p:txEl>
                                              <p:pRg st="1" end="1"/>
                                            </p:txEl>
                                          </p:spTgt>
                                        </p:tgtEl>
                                        <p:attrNameLst>
                                          <p:attrName>style.visibility</p:attrName>
                                        </p:attrNameLst>
                                      </p:cBhvr>
                                      <p:to>
                                        <p:strVal val="visible"/>
                                      </p:to>
                                    </p:set>
                                    <p:animEffect transition="in" filter="wipe(left)">
                                      <p:cBhvr>
                                        <p:cTn id="17" dur="500"/>
                                        <p:tgtEl>
                                          <p:spTgt spid="61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146">
                                            <p:txEl>
                                              <p:pRg st="2" end="2"/>
                                            </p:txEl>
                                          </p:spTgt>
                                        </p:tgtEl>
                                        <p:attrNameLst>
                                          <p:attrName>style.visibility</p:attrName>
                                        </p:attrNameLst>
                                      </p:cBhvr>
                                      <p:to>
                                        <p:strVal val="visible"/>
                                      </p:to>
                                    </p:set>
                                    <p:animEffect transition="in" filter="wipe(left)">
                                      <p:cBhvr>
                                        <p:cTn id="22" dur="500"/>
                                        <p:tgtEl>
                                          <p:spTgt spid="614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146">
                                            <p:txEl>
                                              <p:pRg st="3" end="3"/>
                                            </p:txEl>
                                          </p:spTgt>
                                        </p:tgtEl>
                                        <p:attrNameLst>
                                          <p:attrName>style.visibility</p:attrName>
                                        </p:attrNameLst>
                                      </p:cBhvr>
                                      <p:to>
                                        <p:strVal val="visible"/>
                                      </p:to>
                                    </p:set>
                                    <p:animEffect transition="in" filter="wipe(left)">
                                      <p:cBhvr>
                                        <p:cTn id="27" dur="500"/>
                                        <p:tgtEl>
                                          <p:spTgt spid="61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bldLvl="5" autoUpdateAnimBg="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857224" y="2143116"/>
            <a:ext cx="7786742" cy="3083921"/>
          </a:xfrm>
          <a:ln algn="ctr">
            <a:miter lim="800000"/>
            <a:headEnd/>
            <a:tailEnd/>
          </a:ln>
        </p:spPr>
        <p:txBody>
          <a:bodyPr vert="horz" wrap="square" lIns="91440" tIns="45720" rIns="91440" bIns="45720" numCol="1" anchor="t" anchorCtr="0" compatLnSpc="1">
            <a:prstTxWarp prst="textNoShape">
              <a:avLst/>
            </a:prstTxWarp>
            <a:spAutoFit/>
          </a:bodyPr>
          <a:lstStyle/>
          <a:p>
            <a:pPr marL="261938" lvl="1" indent="-261938" eaLnBrk="1" hangingPunct="1">
              <a:lnSpc>
                <a:spcPct val="150000"/>
              </a:lnSpc>
              <a:buClr>
                <a:srgbClr val="EA8B00"/>
              </a:buClr>
              <a:buSzPct val="80000"/>
              <a:buFont typeface="Wingdings" pitchFamily="2" charset="2"/>
              <a:buChar char="§"/>
              <a:defRPr/>
            </a:pPr>
            <a:r>
              <a:rPr lang="fr-CH" sz="2400" dirty="0" smtClean="0">
                <a:latin typeface="+mj-lt"/>
                <a:ea typeface="+mn-ea"/>
                <a:cs typeface="+mn-cs"/>
              </a:rPr>
              <a:t>95% métabolisé par alcool déshydrogénase et CYP450</a:t>
            </a:r>
          </a:p>
          <a:p>
            <a:pPr marL="261938" lvl="1" indent="-261938" eaLnBrk="1" hangingPunct="1">
              <a:lnSpc>
                <a:spcPct val="150000"/>
              </a:lnSpc>
              <a:buClr>
                <a:srgbClr val="EA8B00"/>
              </a:buClr>
              <a:buSzPct val="80000"/>
              <a:buFont typeface="Wingdings" pitchFamily="2" charset="2"/>
              <a:buChar char="§"/>
              <a:defRPr/>
            </a:pPr>
            <a:r>
              <a:rPr lang="fr-CH" sz="2400" dirty="0" smtClean="0">
                <a:latin typeface="+mj-lt"/>
                <a:ea typeface="+mn-ea"/>
                <a:cs typeface="+mn-cs"/>
              </a:rPr>
              <a:t>85% métabolisme dans foie</a:t>
            </a:r>
          </a:p>
          <a:p>
            <a:pPr marL="261938" lvl="1" indent="-261938" eaLnBrk="1" hangingPunct="1">
              <a:lnSpc>
                <a:spcPct val="150000"/>
              </a:lnSpc>
              <a:buClr>
                <a:srgbClr val="EA8B00"/>
              </a:buClr>
              <a:buSzPct val="80000"/>
              <a:buFont typeface="Wingdings" pitchFamily="2" charset="2"/>
              <a:buChar char="§"/>
              <a:defRPr/>
            </a:pPr>
            <a:r>
              <a:rPr lang="fr-CH" sz="2400" dirty="0" smtClean="0">
                <a:latin typeface="+mj-lt"/>
                <a:ea typeface="+mn-ea"/>
                <a:cs typeface="+mn-cs"/>
              </a:rPr>
              <a:t>Jusqu’à 15% dans estomac</a:t>
            </a:r>
          </a:p>
          <a:p>
            <a:pPr marL="261938" lvl="2" indent="-261938" eaLnBrk="1" hangingPunct="1">
              <a:lnSpc>
                <a:spcPct val="150000"/>
              </a:lnSpc>
              <a:buClr>
                <a:srgbClr val="EA8B00"/>
              </a:buClr>
              <a:buSzPct val="80000"/>
              <a:buFont typeface="Wingdings" pitchFamily="2" charset="2"/>
              <a:buChar char="§"/>
              <a:defRPr/>
            </a:pPr>
            <a:r>
              <a:rPr lang="fr-CH" dirty="0" smtClean="0">
                <a:latin typeface="MS Reference Sans Serif"/>
                <a:ea typeface="+mn-ea"/>
                <a:cs typeface="+mn-cs"/>
              </a:rPr>
              <a:t>♀ </a:t>
            </a:r>
            <a:r>
              <a:rPr lang="fr-CH" dirty="0" smtClean="0">
                <a:latin typeface="+mj-lt"/>
                <a:ea typeface="+mn-ea"/>
                <a:cs typeface="+mn-cs"/>
              </a:rPr>
              <a:t>60% moins ADH dans estomac</a:t>
            </a:r>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smtClean="0">
                <a:ln>
                  <a:noFill/>
                </a:ln>
                <a:solidFill>
                  <a:srgbClr val="172A7B"/>
                </a:solidFill>
                <a:effectLst/>
                <a:uLnTx/>
                <a:uFillTx/>
                <a:latin typeface="+mj-lt"/>
                <a:ea typeface="+mj-ea"/>
                <a:cs typeface="+mj-cs"/>
              </a:rPr>
              <a:t>Métabolisme</a:t>
            </a:r>
            <a:r>
              <a:rPr kumimoji="0" lang="fr-CH" sz="3600" b="1" i="0" u="none" strike="noStrike" kern="0" cap="none" spc="0" normalizeH="0" smtClean="0">
                <a:ln>
                  <a:noFill/>
                </a:ln>
                <a:solidFill>
                  <a:srgbClr val="172A7B"/>
                </a:solidFill>
                <a:effectLst/>
                <a:uLnTx/>
                <a:uFillTx/>
                <a:latin typeface="+mj-lt"/>
                <a:ea typeface="+mj-ea"/>
                <a:cs typeface="+mj-cs"/>
              </a:rPr>
              <a:t> et </a:t>
            </a:r>
            <a:r>
              <a:rPr kumimoji="0" lang="fr-CH" sz="3600" b="1" i="0" u="none" strike="noStrike" kern="0" cap="none" spc="0" normalizeH="0" baseline="0" smtClean="0">
                <a:ln>
                  <a:noFill/>
                </a:ln>
                <a:solidFill>
                  <a:srgbClr val="172A7B"/>
                </a:solidFill>
                <a:effectLst/>
                <a:uLnTx/>
                <a:uFillTx/>
                <a:latin typeface="+mj-lt"/>
                <a:ea typeface="+mj-ea"/>
                <a:cs typeface="+mj-cs"/>
              </a:rPr>
              <a:t>excretion</a:t>
            </a: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wipe(left)">
                                      <p:cBhvr>
                                        <p:cTn id="12" dur="500"/>
                                        <p:tgtEl>
                                          <p:spTgt spid="266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Effect transition="in" filter="wipe(left)">
                                      <p:cBhvr>
                                        <p:cTn id="17" dur="500"/>
                                        <p:tgtEl>
                                          <p:spTgt spid="266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627">
                                            <p:txEl>
                                              <p:pRg st="2" end="2"/>
                                            </p:txEl>
                                          </p:spTgt>
                                        </p:tgtEl>
                                        <p:attrNameLst>
                                          <p:attrName>style.visibility</p:attrName>
                                        </p:attrNameLst>
                                      </p:cBhvr>
                                      <p:to>
                                        <p:strVal val="visible"/>
                                      </p:to>
                                    </p:set>
                                    <p:animEffect transition="in" filter="wipe(left)">
                                      <p:cBhvr>
                                        <p:cTn id="22" dur="500"/>
                                        <p:tgtEl>
                                          <p:spTgt spid="266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627">
                                            <p:txEl>
                                              <p:pRg st="3" end="3"/>
                                            </p:txEl>
                                          </p:spTgt>
                                        </p:tgtEl>
                                        <p:attrNameLst>
                                          <p:attrName>style.visibility</p:attrName>
                                        </p:attrNameLst>
                                      </p:cBhvr>
                                      <p:to>
                                        <p:strVal val="visible"/>
                                      </p:to>
                                    </p:set>
                                    <p:animEffect transition="in" filter="wipe(left)">
                                      <p:cBhvr>
                                        <p:cTn id="27"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bldLvl="3" autoUpdateAnimBg="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Métabolisme</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grpSp>
        <p:nvGrpSpPr>
          <p:cNvPr id="27" name="Groupe 26"/>
          <p:cNvGrpSpPr/>
          <p:nvPr/>
        </p:nvGrpSpPr>
        <p:grpSpPr>
          <a:xfrm>
            <a:off x="928662" y="2733670"/>
            <a:ext cx="1754084" cy="1723642"/>
            <a:chOff x="928662" y="2733670"/>
            <a:chExt cx="1754084" cy="1723642"/>
          </a:xfrm>
        </p:grpSpPr>
        <p:pic>
          <p:nvPicPr>
            <p:cNvPr id="7" name="Image 6" descr="ethanol.gif"/>
            <p:cNvPicPr>
              <a:picLocks noChangeAspect="1"/>
            </p:cNvPicPr>
            <p:nvPr/>
          </p:nvPicPr>
          <p:blipFill>
            <a:blip r:embed="rId2" cstate="print"/>
            <a:stretch>
              <a:fillRect/>
            </a:stretch>
          </p:blipFill>
          <p:spPr>
            <a:xfrm>
              <a:off x="928662" y="2733670"/>
              <a:ext cx="1754084" cy="1295401"/>
            </a:xfrm>
            <a:prstGeom prst="rect">
              <a:avLst/>
            </a:prstGeom>
          </p:spPr>
        </p:pic>
        <p:sp>
          <p:nvSpPr>
            <p:cNvPr id="8" name="ZoneTexte 7"/>
            <p:cNvSpPr txBox="1"/>
            <p:nvPr/>
          </p:nvSpPr>
          <p:spPr>
            <a:xfrm>
              <a:off x="1322238" y="4143380"/>
              <a:ext cx="966932" cy="313932"/>
            </a:xfrm>
            <a:prstGeom prst="rect">
              <a:avLst/>
            </a:prstGeom>
            <a:noFill/>
          </p:spPr>
          <p:txBody>
            <a:bodyPr wrap="none" rtlCol="0">
              <a:spAutoFit/>
            </a:bodyPr>
            <a:lstStyle/>
            <a:p>
              <a:r>
                <a:rPr lang="fr-CH" dirty="0" smtClean="0"/>
                <a:t>éthanol</a:t>
              </a:r>
              <a:endParaRPr lang="fr-CH" dirty="0"/>
            </a:p>
          </p:txBody>
        </p:sp>
      </p:grpSp>
      <p:grpSp>
        <p:nvGrpSpPr>
          <p:cNvPr id="24" name="Groupe 23"/>
          <p:cNvGrpSpPr/>
          <p:nvPr/>
        </p:nvGrpSpPr>
        <p:grpSpPr>
          <a:xfrm>
            <a:off x="2216451" y="4786322"/>
            <a:ext cx="2069797" cy="979068"/>
            <a:chOff x="2339371" y="4786322"/>
            <a:chExt cx="2069797" cy="979068"/>
          </a:xfrm>
        </p:grpSpPr>
        <p:pic>
          <p:nvPicPr>
            <p:cNvPr id="9" name="Image 8" descr="alcoholdehydrogenase.gif"/>
            <p:cNvPicPr>
              <a:picLocks noChangeAspect="1"/>
            </p:cNvPicPr>
            <p:nvPr/>
          </p:nvPicPr>
          <p:blipFill>
            <a:blip r:embed="rId3" cstate="print"/>
            <a:stretch>
              <a:fillRect/>
            </a:stretch>
          </p:blipFill>
          <p:spPr>
            <a:xfrm>
              <a:off x="3017079" y="4786322"/>
              <a:ext cx="714380" cy="633910"/>
            </a:xfrm>
            <a:prstGeom prst="rect">
              <a:avLst/>
            </a:prstGeom>
          </p:spPr>
        </p:pic>
        <p:sp>
          <p:nvSpPr>
            <p:cNvPr id="10" name="ZoneTexte 9"/>
            <p:cNvSpPr txBox="1"/>
            <p:nvPr/>
          </p:nvSpPr>
          <p:spPr>
            <a:xfrm>
              <a:off x="2339371" y="5500702"/>
              <a:ext cx="2069797" cy="264688"/>
            </a:xfrm>
            <a:prstGeom prst="rect">
              <a:avLst/>
            </a:prstGeom>
            <a:noFill/>
          </p:spPr>
          <p:txBody>
            <a:bodyPr wrap="none" rtlCol="0">
              <a:spAutoFit/>
            </a:bodyPr>
            <a:lstStyle/>
            <a:p>
              <a:r>
                <a:rPr lang="fr-CH" sz="1400" i="1" dirty="0" smtClean="0"/>
                <a:t>alcool déshydrogénase</a:t>
              </a:r>
              <a:endParaRPr lang="fr-CH" sz="1400" i="1" dirty="0"/>
            </a:p>
          </p:txBody>
        </p:sp>
      </p:grpSp>
      <p:grpSp>
        <p:nvGrpSpPr>
          <p:cNvPr id="28" name="Groupe 27"/>
          <p:cNvGrpSpPr/>
          <p:nvPr/>
        </p:nvGrpSpPr>
        <p:grpSpPr>
          <a:xfrm>
            <a:off x="3929058" y="2778343"/>
            <a:ext cx="1635383" cy="1678969"/>
            <a:chOff x="3929058" y="2778343"/>
            <a:chExt cx="1635383" cy="1678969"/>
          </a:xfrm>
        </p:grpSpPr>
        <p:sp>
          <p:nvSpPr>
            <p:cNvPr id="12" name="Rectangle 11"/>
            <p:cNvSpPr/>
            <p:nvPr/>
          </p:nvSpPr>
          <p:spPr>
            <a:xfrm>
              <a:off x="3929058" y="4143380"/>
              <a:ext cx="1635383" cy="313932"/>
            </a:xfrm>
            <a:prstGeom prst="rect">
              <a:avLst/>
            </a:prstGeom>
          </p:spPr>
          <p:txBody>
            <a:bodyPr wrap="none">
              <a:spAutoFit/>
            </a:bodyPr>
            <a:lstStyle/>
            <a:p>
              <a:r>
                <a:rPr lang="en-US" dirty="0" smtClean="0"/>
                <a:t>acetaldehyde</a:t>
              </a:r>
              <a:endParaRPr lang="fr-CH" dirty="0"/>
            </a:p>
          </p:txBody>
        </p:sp>
        <p:pic>
          <p:nvPicPr>
            <p:cNvPr id="14" name="Image 13" descr="acetaldehyde.gif"/>
            <p:cNvPicPr>
              <a:picLocks noChangeAspect="1"/>
            </p:cNvPicPr>
            <p:nvPr/>
          </p:nvPicPr>
          <p:blipFill>
            <a:blip r:embed="rId4" cstate="print"/>
            <a:stretch>
              <a:fillRect/>
            </a:stretch>
          </p:blipFill>
          <p:spPr>
            <a:xfrm>
              <a:off x="4068088" y="2778343"/>
              <a:ext cx="1357322" cy="1206055"/>
            </a:xfrm>
            <a:prstGeom prst="rect">
              <a:avLst/>
            </a:prstGeom>
          </p:spPr>
        </p:pic>
      </p:grpSp>
      <p:grpSp>
        <p:nvGrpSpPr>
          <p:cNvPr id="25" name="Groupe 24"/>
          <p:cNvGrpSpPr/>
          <p:nvPr/>
        </p:nvGrpSpPr>
        <p:grpSpPr>
          <a:xfrm>
            <a:off x="4786314" y="4857760"/>
            <a:ext cx="2678938" cy="907630"/>
            <a:chOff x="5410438" y="4857760"/>
            <a:chExt cx="2678938" cy="907630"/>
          </a:xfrm>
        </p:grpSpPr>
        <p:pic>
          <p:nvPicPr>
            <p:cNvPr id="15" name="Image 14" descr="aldehyddehydrogenase.gif"/>
            <p:cNvPicPr>
              <a:picLocks noChangeAspect="1"/>
            </p:cNvPicPr>
            <p:nvPr/>
          </p:nvPicPr>
          <p:blipFill>
            <a:blip r:embed="rId5" cstate="print"/>
            <a:stretch>
              <a:fillRect/>
            </a:stretch>
          </p:blipFill>
          <p:spPr>
            <a:xfrm>
              <a:off x="6476968" y="4857760"/>
              <a:ext cx="545878" cy="604833"/>
            </a:xfrm>
            <a:prstGeom prst="rect">
              <a:avLst/>
            </a:prstGeom>
          </p:spPr>
        </p:pic>
        <p:sp>
          <p:nvSpPr>
            <p:cNvPr id="16" name="ZoneTexte 15"/>
            <p:cNvSpPr txBox="1"/>
            <p:nvPr/>
          </p:nvSpPr>
          <p:spPr>
            <a:xfrm>
              <a:off x="5410438" y="5500702"/>
              <a:ext cx="2678938" cy="264688"/>
            </a:xfrm>
            <a:prstGeom prst="rect">
              <a:avLst/>
            </a:prstGeom>
            <a:noFill/>
          </p:spPr>
          <p:txBody>
            <a:bodyPr wrap="none" rtlCol="0">
              <a:spAutoFit/>
            </a:bodyPr>
            <a:lstStyle/>
            <a:p>
              <a:r>
                <a:rPr lang="fr-CH" sz="1400" i="1" dirty="0" smtClean="0"/>
                <a:t>acétaldéhyde-déshydrogénase</a:t>
              </a:r>
              <a:endParaRPr lang="fr-CH" sz="1400" i="1" dirty="0"/>
            </a:p>
          </p:txBody>
        </p:sp>
      </p:grpSp>
      <p:grpSp>
        <p:nvGrpSpPr>
          <p:cNvPr id="23" name="Groupe 22"/>
          <p:cNvGrpSpPr/>
          <p:nvPr/>
        </p:nvGrpSpPr>
        <p:grpSpPr>
          <a:xfrm>
            <a:off x="6715140" y="2474554"/>
            <a:ext cx="1202573" cy="811570"/>
            <a:chOff x="6572264" y="1643050"/>
            <a:chExt cx="1202573" cy="811570"/>
          </a:xfrm>
        </p:grpSpPr>
        <p:pic>
          <p:nvPicPr>
            <p:cNvPr id="17" name="Image 16" descr="acide acétique.gif"/>
            <p:cNvPicPr>
              <a:picLocks noChangeAspect="1"/>
            </p:cNvPicPr>
            <p:nvPr/>
          </p:nvPicPr>
          <p:blipFill>
            <a:blip r:embed="rId6" cstate="print"/>
            <a:stretch>
              <a:fillRect/>
            </a:stretch>
          </p:blipFill>
          <p:spPr>
            <a:xfrm>
              <a:off x="6836578" y="1643050"/>
              <a:ext cx="673944" cy="500066"/>
            </a:xfrm>
            <a:prstGeom prst="rect">
              <a:avLst/>
            </a:prstGeom>
          </p:spPr>
        </p:pic>
        <p:sp>
          <p:nvSpPr>
            <p:cNvPr id="18" name="Rectangle 17"/>
            <p:cNvSpPr/>
            <p:nvPr/>
          </p:nvSpPr>
          <p:spPr>
            <a:xfrm>
              <a:off x="6572264" y="2214554"/>
              <a:ext cx="1202573" cy="240066"/>
            </a:xfrm>
            <a:prstGeom prst="rect">
              <a:avLst/>
            </a:prstGeom>
          </p:spPr>
          <p:txBody>
            <a:bodyPr wrap="none">
              <a:spAutoFit/>
            </a:bodyPr>
            <a:lstStyle/>
            <a:p>
              <a:r>
                <a:rPr lang="fr-CH" sz="1200" dirty="0" smtClean="0"/>
                <a:t>acide acétique</a:t>
              </a:r>
              <a:endParaRPr lang="fr-CH" sz="1200" dirty="0"/>
            </a:p>
          </p:txBody>
        </p:sp>
      </p:grpSp>
      <p:grpSp>
        <p:nvGrpSpPr>
          <p:cNvPr id="22" name="Groupe 21"/>
          <p:cNvGrpSpPr/>
          <p:nvPr/>
        </p:nvGrpSpPr>
        <p:grpSpPr>
          <a:xfrm>
            <a:off x="7000892" y="3786190"/>
            <a:ext cx="505268" cy="500066"/>
            <a:chOff x="6920917" y="3214686"/>
            <a:chExt cx="505268" cy="500066"/>
          </a:xfrm>
        </p:grpSpPr>
        <p:pic>
          <p:nvPicPr>
            <p:cNvPr id="20" name="Image 19" descr="Co2.gif"/>
            <p:cNvPicPr>
              <a:picLocks noChangeAspect="1"/>
            </p:cNvPicPr>
            <p:nvPr/>
          </p:nvPicPr>
          <p:blipFill>
            <a:blip r:embed="rId7" cstate="print"/>
            <a:stretch>
              <a:fillRect/>
            </a:stretch>
          </p:blipFill>
          <p:spPr>
            <a:xfrm>
              <a:off x="6947339" y="3214686"/>
              <a:ext cx="452424" cy="153824"/>
            </a:xfrm>
            <a:prstGeom prst="rect">
              <a:avLst/>
            </a:prstGeom>
          </p:spPr>
        </p:pic>
        <p:sp>
          <p:nvSpPr>
            <p:cNvPr id="21" name="Rectangle 20"/>
            <p:cNvSpPr/>
            <p:nvPr/>
          </p:nvSpPr>
          <p:spPr>
            <a:xfrm>
              <a:off x="6920917" y="3474686"/>
              <a:ext cx="505268" cy="240066"/>
            </a:xfrm>
            <a:prstGeom prst="rect">
              <a:avLst/>
            </a:prstGeom>
          </p:spPr>
          <p:txBody>
            <a:bodyPr wrap="none">
              <a:spAutoFit/>
            </a:bodyPr>
            <a:lstStyle/>
            <a:p>
              <a:r>
                <a:rPr lang="fr-CH" sz="1200" dirty="0" smtClean="0"/>
                <a:t>CO2</a:t>
              </a:r>
              <a:endParaRPr lang="fr-CH" sz="1200" dirty="0"/>
            </a:p>
          </p:txBody>
        </p:sp>
      </p:grpSp>
      <p:cxnSp>
        <p:nvCxnSpPr>
          <p:cNvPr id="29" name="Connecteur droit avec flèche 28"/>
          <p:cNvCxnSpPr>
            <a:stCxn id="7" idx="3"/>
          </p:cNvCxnSpPr>
          <p:nvPr/>
        </p:nvCxnSpPr>
        <p:spPr bwMode="auto">
          <a:xfrm flipV="1">
            <a:off x="2682746" y="3381370"/>
            <a:ext cx="1246312" cy="1"/>
          </a:xfrm>
          <a:prstGeom prst="straightConnector1">
            <a:avLst/>
          </a:prstGeom>
          <a:noFill/>
          <a:ln w="9525" cap="flat" cmpd="sng" algn="ctr">
            <a:solidFill>
              <a:schemeClr val="tx1"/>
            </a:solidFill>
            <a:prstDash val="solid"/>
            <a:round/>
            <a:headEnd type="none" w="med" len="med"/>
            <a:tailEnd type="stealth"/>
          </a:ln>
          <a:effectLst/>
        </p:spPr>
      </p:cxnSp>
      <p:cxnSp>
        <p:nvCxnSpPr>
          <p:cNvPr id="41" name="Connecteur droit avec flèche 40"/>
          <p:cNvCxnSpPr>
            <a:stCxn id="9" idx="0"/>
          </p:cNvCxnSpPr>
          <p:nvPr/>
        </p:nvCxnSpPr>
        <p:spPr bwMode="auto">
          <a:xfrm rot="5400000" flipH="1" flipV="1">
            <a:off x="2608407" y="4143380"/>
            <a:ext cx="1285884" cy="1588"/>
          </a:xfrm>
          <a:prstGeom prst="straightConnector1">
            <a:avLst/>
          </a:prstGeom>
          <a:noFill/>
          <a:ln w="9525" cap="flat" cmpd="sng" algn="ctr">
            <a:solidFill>
              <a:schemeClr val="tx1"/>
            </a:solidFill>
            <a:prstDash val="dashDot"/>
            <a:round/>
            <a:headEnd type="none" w="med" len="med"/>
            <a:tailEnd type="stealth"/>
          </a:ln>
          <a:effectLst/>
        </p:spPr>
      </p:cxnSp>
      <p:cxnSp>
        <p:nvCxnSpPr>
          <p:cNvPr id="44" name="Connecteur en arc 43"/>
          <p:cNvCxnSpPr>
            <a:stCxn id="14" idx="3"/>
            <a:endCxn id="17" idx="1"/>
          </p:cNvCxnSpPr>
          <p:nvPr/>
        </p:nvCxnSpPr>
        <p:spPr bwMode="auto">
          <a:xfrm flipV="1">
            <a:off x="5425410" y="2724587"/>
            <a:ext cx="1554044" cy="656784"/>
          </a:xfrm>
          <a:prstGeom prst="curvedConnector3">
            <a:avLst>
              <a:gd name="adj1" fmla="val 50000"/>
            </a:avLst>
          </a:prstGeom>
          <a:noFill/>
          <a:ln w="9525" cap="flat" cmpd="sng" algn="ctr">
            <a:solidFill>
              <a:schemeClr val="tx1"/>
            </a:solidFill>
            <a:prstDash val="solid"/>
            <a:round/>
            <a:headEnd type="none" w="med" len="med"/>
            <a:tailEnd type="arrow"/>
          </a:ln>
          <a:effectLst/>
        </p:spPr>
      </p:cxnSp>
      <p:cxnSp>
        <p:nvCxnSpPr>
          <p:cNvPr id="47" name="Connecteur en arc 46"/>
          <p:cNvCxnSpPr>
            <a:stCxn id="14" idx="3"/>
            <a:endCxn id="20" idx="1"/>
          </p:cNvCxnSpPr>
          <p:nvPr/>
        </p:nvCxnSpPr>
        <p:spPr bwMode="auto">
          <a:xfrm>
            <a:off x="5425410" y="3381371"/>
            <a:ext cx="1601904" cy="481731"/>
          </a:xfrm>
          <a:prstGeom prst="curvedConnector3">
            <a:avLst>
              <a:gd name="adj1" fmla="val 50000"/>
            </a:avLst>
          </a:prstGeom>
          <a:noFill/>
          <a:ln w="9525" cap="flat" cmpd="sng" algn="ctr">
            <a:solidFill>
              <a:schemeClr val="tx1"/>
            </a:solidFill>
            <a:prstDash val="solid"/>
            <a:round/>
            <a:headEnd type="none" w="med" len="med"/>
            <a:tailEnd type="arrow"/>
          </a:ln>
          <a:effectLst/>
        </p:spPr>
      </p:cxnSp>
      <p:sp>
        <p:nvSpPr>
          <p:cNvPr id="49" name="Rectangle 48"/>
          <p:cNvSpPr/>
          <p:nvPr/>
        </p:nvSpPr>
        <p:spPr>
          <a:xfrm>
            <a:off x="5947188" y="3143248"/>
            <a:ext cx="357190" cy="571504"/>
          </a:xfrm>
          <a:prstGeom prst="rect">
            <a:avLst/>
          </a:prstGeom>
          <a:ln algn="ctr">
            <a:miter lim="800000"/>
            <a:headEnd/>
            <a:tailEnd/>
          </a:ln>
        </p:spPr>
        <p:txBody>
          <a:bodyPr vert="horz" wrap="square" lIns="91440" tIns="45720" rIns="91440" bIns="45720" numCol="1" rtlCol="0" anchor="t" anchorCtr="0" compatLnSpc="1">
            <a:prstTxWarp prst="textNoShape">
              <a:avLst/>
            </a:prstTxWarp>
            <a:spAutoFit/>
          </a:bodyPr>
          <a:lstStyle/>
          <a:p>
            <a:pPr marL="261938" indent="-261938" algn="l">
              <a:lnSpc>
                <a:spcPts val="2300"/>
              </a:lnSpc>
              <a:buClr>
                <a:srgbClr val="EA8B00"/>
              </a:buClr>
              <a:buSzPct val="80000"/>
              <a:buFont typeface="Wingdings" pitchFamily="2" charset="2"/>
              <a:buChar char="§"/>
            </a:pPr>
            <a:endParaRPr lang="fr-CH" sz="2000" dirty="0" smtClean="0">
              <a:latin typeface="+mj-lt"/>
            </a:endParaRPr>
          </a:p>
        </p:txBody>
      </p:sp>
      <p:cxnSp>
        <p:nvCxnSpPr>
          <p:cNvPr id="51" name="Connecteur droit avec flèche 50"/>
          <p:cNvCxnSpPr>
            <a:stCxn id="15" idx="0"/>
            <a:endCxn id="49" idx="2"/>
          </p:cNvCxnSpPr>
          <p:nvPr/>
        </p:nvCxnSpPr>
        <p:spPr bwMode="auto">
          <a:xfrm rot="5400000" flipH="1" flipV="1">
            <a:off x="5554279" y="4286256"/>
            <a:ext cx="1143008" cy="1588"/>
          </a:xfrm>
          <a:prstGeom prst="straightConnector1">
            <a:avLst/>
          </a:prstGeom>
          <a:noFill/>
          <a:ln w="9525" cap="flat" cmpd="sng" algn="ctr">
            <a:solidFill>
              <a:schemeClr val="tx1"/>
            </a:solidFill>
            <a:prstDash val="dashDot"/>
            <a:round/>
            <a:headEnd type="none" w="med" len="med"/>
            <a:tailEnd type="stealth"/>
          </a:ln>
          <a:effectLst/>
        </p:spPr>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40" name="Line 4"/>
          <p:cNvSpPr>
            <a:spLocks noChangeShapeType="1"/>
          </p:cNvSpPr>
          <p:nvPr/>
        </p:nvSpPr>
        <p:spPr bwMode="auto">
          <a:xfrm>
            <a:off x="457200" y="1989138"/>
            <a:ext cx="3048000" cy="0"/>
          </a:xfrm>
          <a:prstGeom prst="line">
            <a:avLst/>
          </a:prstGeom>
          <a:noFill/>
          <a:ln w="9525">
            <a:solidFill>
              <a:schemeClr val="bg2"/>
            </a:solidFill>
            <a:round/>
            <a:headEnd/>
            <a:tailEnd/>
          </a:ln>
          <a:effectLst/>
        </p:spPr>
        <p:txBody>
          <a:bodyPr/>
          <a:lstStyle/>
          <a:p>
            <a:endParaRPr lang="fr-CH"/>
          </a:p>
        </p:txBody>
      </p:sp>
      <p:sp>
        <p:nvSpPr>
          <p:cNvPr id="679941" name="Text Box 5"/>
          <p:cNvSpPr txBox="1">
            <a:spLocks noChangeArrowheads="1"/>
          </p:cNvSpPr>
          <p:nvPr/>
        </p:nvSpPr>
        <p:spPr bwMode="auto">
          <a:xfrm>
            <a:off x="900113" y="1052513"/>
            <a:ext cx="8064500" cy="701675"/>
          </a:xfrm>
          <a:prstGeom prst="rect">
            <a:avLst/>
          </a:prstGeom>
          <a:noFill/>
          <a:ln w="9525">
            <a:noFill/>
            <a:miter lim="800000"/>
            <a:headEnd/>
            <a:tailEnd/>
          </a:ln>
          <a:effectLst/>
        </p:spPr>
        <p:txBody>
          <a:bodyPr>
            <a:spAutoFit/>
          </a:bodyPr>
          <a:lstStyle/>
          <a:p>
            <a:pPr algn="l">
              <a:lnSpc>
                <a:spcPct val="100000"/>
              </a:lnSpc>
              <a:spcBef>
                <a:spcPct val="0"/>
              </a:spcBef>
              <a:buClrTx/>
              <a:buFontTx/>
              <a:buNone/>
            </a:pPr>
            <a:r>
              <a:rPr lang="fr-CH" sz="4000" b="1" dirty="0">
                <a:solidFill>
                  <a:srgbClr val="2929AB"/>
                </a:solidFill>
              </a:rPr>
              <a:t>Courbe d’alcoolémie</a:t>
            </a:r>
            <a:endParaRPr lang="en-US" sz="4000" b="1" dirty="0">
              <a:solidFill>
                <a:srgbClr val="2929AB"/>
              </a:solidFill>
            </a:endParaRPr>
          </a:p>
        </p:txBody>
      </p:sp>
      <p:sp>
        <p:nvSpPr>
          <p:cNvPr id="679942" name="Line 6"/>
          <p:cNvSpPr>
            <a:spLocks noChangeShapeType="1"/>
          </p:cNvSpPr>
          <p:nvPr/>
        </p:nvSpPr>
        <p:spPr bwMode="auto">
          <a:xfrm>
            <a:off x="762000" y="1219200"/>
            <a:ext cx="0" cy="1295400"/>
          </a:xfrm>
          <a:prstGeom prst="line">
            <a:avLst/>
          </a:prstGeom>
          <a:noFill/>
          <a:ln w="9525">
            <a:solidFill>
              <a:schemeClr val="bg2"/>
            </a:solidFill>
            <a:round/>
            <a:headEnd/>
            <a:tailEnd/>
          </a:ln>
          <a:effectLst/>
        </p:spPr>
        <p:txBody>
          <a:bodyPr/>
          <a:lstStyle/>
          <a:p>
            <a:endParaRPr lang="fr-CH"/>
          </a:p>
        </p:txBody>
      </p:sp>
      <p:grpSp>
        <p:nvGrpSpPr>
          <p:cNvPr id="2" name="Group 14"/>
          <p:cNvGrpSpPr>
            <a:grpSpLocks/>
          </p:cNvGrpSpPr>
          <p:nvPr/>
        </p:nvGrpSpPr>
        <p:grpSpPr bwMode="auto">
          <a:xfrm>
            <a:off x="1258888" y="2420938"/>
            <a:ext cx="7056437" cy="3124200"/>
            <a:chOff x="793" y="1525"/>
            <a:chExt cx="4445" cy="1968"/>
          </a:xfrm>
        </p:grpSpPr>
        <p:graphicFrame>
          <p:nvGraphicFramePr>
            <p:cNvPr id="679943" name="Object 7"/>
            <p:cNvGraphicFramePr>
              <a:graphicFrameLocks noChangeAspect="1"/>
            </p:cNvGraphicFramePr>
            <p:nvPr/>
          </p:nvGraphicFramePr>
          <p:xfrm>
            <a:off x="793" y="1525"/>
            <a:ext cx="4083" cy="1766"/>
          </p:xfrm>
          <a:graphic>
            <a:graphicData uri="http://schemas.openxmlformats.org/presentationml/2006/ole">
              <p:oleObj spid="_x0000_s355330" name="Graphique" r:id="rId3" imgW="7772536" imgH="4114902" progId="MSGraph.Chart.8">
                <p:embed followColorScheme="full"/>
              </p:oleObj>
            </a:graphicData>
          </a:graphic>
        </p:graphicFrame>
        <p:sp>
          <p:nvSpPr>
            <p:cNvPr id="679944" name="Line 8"/>
            <p:cNvSpPr>
              <a:spLocks noChangeShapeType="1"/>
            </p:cNvSpPr>
            <p:nvPr/>
          </p:nvSpPr>
          <p:spPr bwMode="auto">
            <a:xfrm flipH="1">
              <a:off x="1644" y="1872"/>
              <a:ext cx="0" cy="1354"/>
            </a:xfrm>
            <a:prstGeom prst="line">
              <a:avLst/>
            </a:prstGeom>
            <a:noFill/>
            <a:ln w="28575">
              <a:solidFill>
                <a:schemeClr val="accent2"/>
              </a:solidFill>
              <a:round/>
              <a:headEnd type="none" w="sm" len="sm"/>
              <a:tailEnd type="none" w="sm" len="sm"/>
            </a:ln>
            <a:effectLst/>
          </p:spPr>
          <p:txBody>
            <a:bodyPr wrap="none" anchor="ctr"/>
            <a:lstStyle/>
            <a:p>
              <a:endParaRPr lang="fr-CH"/>
            </a:p>
          </p:txBody>
        </p:sp>
        <p:sp>
          <p:nvSpPr>
            <p:cNvPr id="679945" name="Text Box 9"/>
            <p:cNvSpPr txBox="1">
              <a:spLocks noChangeArrowheads="1"/>
            </p:cNvSpPr>
            <p:nvPr/>
          </p:nvSpPr>
          <p:spPr bwMode="auto">
            <a:xfrm>
              <a:off x="1346" y="3262"/>
              <a:ext cx="720" cy="231"/>
            </a:xfrm>
            <a:prstGeom prst="rect">
              <a:avLst/>
            </a:prstGeom>
            <a:noFill/>
            <a:ln w="12700">
              <a:noFill/>
              <a:miter lim="800000"/>
              <a:headEnd type="none" w="sm" len="sm"/>
              <a:tailEnd type="none" w="sm" len="sm"/>
            </a:ln>
            <a:effectLst/>
          </p:spPr>
          <p:txBody>
            <a:bodyPr>
              <a:spAutoFit/>
            </a:bodyPr>
            <a:lstStyle/>
            <a:p>
              <a:pPr eaLnBrk="0" hangingPunct="0">
                <a:lnSpc>
                  <a:spcPct val="100000"/>
                </a:lnSpc>
                <a:spcBef>
                  <a:spcPct val="50000"/>
                </a:spcBef>
                <a:buClrTx/>
                <a:buFontTx/>
                <a:buNone/>
              </a:pPr>
              <a:r>
                <a:rPr lang="fr-FR" sz="1800" b="1">
                  <a:solidFill>
                    <a:schemeClr val="accent2"/>
                  </a:solidFill>
                </a:rPr>
                <a:t>20’- 30 ’</a:t>
              </a:r>
            </a:p>
          </p:txBody>
        </p:sp>
        <p:sp>
          <p:nvSpPr>
            <p:cNvPr id="679946" name="Text Box 10"/>
            <p:cNvSpPr txBox="1">
              <a:spLocks noChangeArrowheads="1"/>
            </p:cNvSpPr>
            <p:nvPr/>
          </p:nvSpPr>
          <p:spPr bwMode="auto">
            <a:xfrm>
              <a:off x="4563" y="3259"/>
              <a:ext cx="675" cy="231"/>
            </a:xfrm>
            <a:prstGeom prst="rect">
              <a:avLst/>
            </a:prstGeom>
            <a:noFill/>
            <a:ln w="12700">
              <a:noFill/>
              <a:miter lim="800000"/>
              <a:headEnd type="none" w="sm" len="sm"/>
              <a:tailEnd type="none" w="sm" len="sm"/>
            </a:ln>
            <a:effectLst/>
          </p:spPr>
          <p:txBody>
            <a:bodyPr>
              <a:spAutoFit/>
            </a:bodyPr>
            <a:lstStyle/>
            <a:p>
              <a:pPr eaLnBrk="0" hangingPunct="0">
                <a:lnSpc>
                  <a:spcPct val="100000"/>
                </a:lnSpc>
                <a:spcBef>
                  <a:spcPct val="50000"/>
                </a:spcBef>
                <a:buClrTx/>
                <a:buFontTx/>
                <a:buNone/>
              </a:pPr>
              <a:r>
                <a:rPr lang="fr-FR" sz="1800" b="1">
                  <a:solidFill>
                    <a:schemeClr val="accent2"/>
                  </a:solidFill>
                </a:rPr>
                <a:t>60’- 90’</a:t>
              </a:r>
            </a:p>
          </p:txBody>
        </p:sp>
        <p:sp>
          <p:nvSpPr>
            <p:cNvPr id="679947" name="Text Box 11"/>
            <p:cNvSpPr txBox="1">
              <a:spLocks noChangeArrowheads="1"/>
            </p:cNvSpPr>
            <p:nvPr/>
          </p:nvSpPr>
          <p:spPr bwMode="auto">
            <a:xfrm>
              <a:off x="3166" y="1899"/>
              <a:ext cx="1712" cy="365"/>
            </a:xfrm>
            <a:prstGeom prst="rect">
              <a:avLst/>
            </a:prstGeom>
            <a:noFill/>
            <a:ln w="12700">
              <a:noFill/>
              <a:miter lim="800000"/>
              <a:headEnd type="none" w="sm" len="sm"/>
              <a:tailEnd type="none" w="sm" len="sm"/>
            </a:ln>
            <a:effectLst/>
          </p:spPr>
          <p:txBody>
            <a:bodyPr>
              <a:spAutoFit/>
            </a:bodyPr>
            <a:lstStyle/>
            <a:p>
              <a:pPr eaLnBrk="0" hangingPunct="0">
                <a:lnSpc>
                  <a:spcPct val="100000"/>
                </a:lnSpc>
                <a:spcBef>
                  <a:spcPct val="50000"/>
                </a:spcBef>
                <a:buClrTx/>
                <a:buFontTx/>
                <a:buNone/>
              </a:pPr>
              <a:r>
                <a:rPr lang="fr-FR" sz="3200">
                  <a:solidFill>
                    <a:schemeClr val="accent2"/>
                  </a:solidFill>
                </a:rPr>
                <a:t>0.1%</a:t>
              </a:r>
              <a:r>
                <a:rPr lang="fr-FR" sz="1600" b="1">
                  <a:solidFill>
                    <a:schemeClr val="accent2"/>
                  </a:solidFill>
                </a:rPr>
                <a:t>0</a:t>
              </a:r>
              <a:r>
                <a:rPr lang="fr-FR" sz="1800" b="1">
                  <a:solidFill>
                    <a:schemeClr val="accent2"/>
                  </a:solidFill>
                </a:rPr>
                <a:t> </a:t>
              </a:r>
              <a:r>
                <a:rPr lang="fr-FR" sz="2800" b="1">
                  <a:solidFill>
                    <a:schemeClr val="accent2"/>
                  </a:solidFill>
                </a:rPr>
                <a:t>/</a:t>
              </a:r>
              <a:r>
                <a:rPr lang="fr-FR" sz="1800" b="1">
                  <a:solidFill>
                    <a:schemeClr val="accent2"/>
                  </a:solidFill>
                </a:rPr>
                <a:t> </a:t>
              </a:r>
              <a:r>
                <a:rPr lang="fr-FR" sz="3200">
                  <a:solidFill>
                    <a:schemeClr val="accent2"/>
                  </a:solidFill>
                </a:rPr>
                <a:t>h</a:t>
              </a:r>
            </a:p>
          </p:txBody>
        </p:sp>
        <p:sp>
          <p:nvSpPr>
            <p:cNvPr id="679948" name="AutoShape 12"/>
            <p:cNvSpPr>
              <a:spLocks noChangeArrowheads="1"/>
            </p:cNvSpPr>
            <p:nvPr/>
          </p:nvSpPr>
          <p:spPr bwMode="auto">
            <a:xfrm rot="-23760132">
              <a:off x="2897" y="1788"/>
              <a:ext cx="180" cy="368"/>
            </a:xfrm>
            <a:prstGeom prst="downArrow">
              <a:avLst>
                <a:gd name="adj1" fmla="val 50000"/>
                <a:gd name="adj2" fmla="val 51111"/>
              </a:avLst>
            </a:prstGeom>
            <a:solidFill>
              <a:schemeClr val="accent2"/>
            </a:solidFill>
            <a:ln w="12700">
              <a:solidFill>
                <a:schemeClr val="tx1"/>
              </a:solidFill>
              <a:miter lim="800000"/>
              <a:headEnd type="none" w="sm" len="sm"/>
              <a:tailEnd type="none" w="sm" len="sm"/>
            </a:ln>
            <a:effectLst/>
          </p:spPr>
          <p:txBody>
            <a:bodyPr wrap="none" anchor="ctr"/>
            <a:lstStyle/>
            <a:p>
              <a:pPr algn="ctr">
                <a:lnSpc>
                  <a:spcPct val="100000"/>
                </a:lnSpc>
                <a:spcBef>
                  <a:spcPct val="0"/>
                </a:spcBef>
                <a:buClrTx/>
                <a:buFontTx/>
                <a:buNone/>
              </a:pPr>
              <a:endParaRPr lang="fr-CH" sz="1800"/>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9941"/>
                                        </p:tgtEl>
                                        <p:attrNameLst>
                                          <p:attrName>style.visibility</p:attrName>
                                        </p:attrNameLst>
                                      </p:cBhvr>
                                      <p:to>
                                        <p:strVal val="visible"/>
                                      </p:to>
                                    </p:set>
                                    <p:animEffect transition="in" filter="wipe(left)">
                                      <p:cBhvr>
                                        <p:cTn id="7" dur="500"/>
                                        <p:tgtEl>
                                          <p:spTgt spid="6799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928662" y="2071678"/>
            <a:ext cx="7834338" cy="3113609"/>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ct val="150000"/>
              </a:lnSpc>
              <a:buClr>
                <a:srgbClr val="EA8B00"/>
              </a:buClr>
              <a:buSzPct val="80000"/>
              <a:buFont typeface="Wingdings" pitchFamily="2" charset="2"/>
              <a:buChar char="§"/>
              <a:defRPr/>
            </a:pPr>
            <a:r>
              <a:rPr lang="fr-CH" sz="2000" dirty="0" smtClean="0">
                <a:latin typeface="+mj-lt"/>
              </a:rPr>
              <a:t>Dépresseur du SNC </a:t>
            </a:r>
          </a:p>
          <a:p>
            <a:pPr marL="261938" indent="-261938" algn="l">
              <a:lnSpc>
                <a:spcPct val="150000"/>
              </a:lnSpc>
              <a:buClr>
                <a:srgbClr val="EA8B00"/>
              </a:buClr>
              <a:buSzPct val="80000"/>
              <a:buFont typeface="Wingdings" pitchFamily="2" charset="2"/>
              <a:buChar char="§"/>
              <a:defRPr/>
            </a:pPr>
            <a:r>
              <a:rPr lang="fr-CH" sz="2000" dirty="0" smtClean="0">
                <a:latin typeface="+mj-lt"/>
              </a:rPr>
              <a:t>Interfère avec neurotransmetteurs spécifiques </a:t>
            </a:r>
          </a:p>
          <a:p>
            <a:pPr marL="719138" lvl="1" indent="-261938" algn="l">
              <a:lnSpc>
                <a:spcPct val="150000"/>
              </a:lnSpc>
              <a:buClr>
                <a:srgbClr val="EA8B00"/>
              </a:buClr>
              <a:buSzPct val="80000"/>
              <a:buFont typeface="Wingdings" pitchFamily="2" charset="2"/>
              <a:buChar char="§"/>
              <a:defRPr/>
            </a:pPr>
            <a:r>
              <a:rPr lang="fr-CH" sz="2000" dirty="0" smtClean="0">
                <a:latin typeface="+mj-lt"/>
              </a:rPr>
              <a:t>Facilitation GABA </a:t>
            </a:r>
            <a:r>
              <a:rPr lang="fr-CH" sz="2000" dirty="0" smtClean="0">
                <a:latin typeface="+mj-lt"/>
                <a:sym typeface="Wingdings 3"/>
              </a:rPr>
              <a:t> </a:t>
            </a:r>
            <a:r>
              <a:rPr lang="fr-CH" sz="2000" dirty="0" smtClean="0">
                <a:latin typeface="+mj-lt"/>
                <a:sym typeface="Wingdings" pitchFamily="2" charset="2"/>
              </a:rPr>
              <a:t> décharge neurones </a:t>
            </a:r>
          </a:p>
          <a:p>
            <a:pPr marL="719138" lvl="1" indent="-261938" algn="l">
              <a:lnSpc>
                <a:spcPct val="150000"/>
              </a:lnSpc>
              <a:buClr>
                <a:srgbClr val="EA8B00"/>
              </a:buClr>
              <a:buSzPct val="80000"/>
              <a:buFont typeface="Wingdings" pitchFamily="2" charset="2"/>
              <a:buChar char="§"/>
              <a:defRPr/>
            </a:pPr>
            <a:r>
              <a:rPr lang="fr-CH" sz="2000" dirty="0" smtClean="0">
                <a:latin typeface="+mj-lt"/>
                <a:sym typeface="Wingdings" pitchFamily="2" charset="2"/>
              </a:rPr>
              <a:t>Activation système dopaminergique</a:t>
            </a:r>
          </a:p>
          <a:p>
            <a:pPr marL="719138" lvl="1" indent="-261938" algn="l">
              <a:lnSpc>
                <a:spcPct val="150000"/>
              </a:lnSpc>
              <a:buClr>
                <a:srgbClr val="EA8B00"/>
              </a:buClr>
              <a:buSzPct val="80000"/>
              <a:buFont typeface="Wingdings" pitchFamily="2" charset="2"/>
              <a:buChar char="§"/>
              <a:defRPr/>
            </a:pPr>
            <a:r>
              <a:rPr lang="fr-CH" sz="2000" dirty="0" smtClean="0">
                <a:latin typeface="+mj-lt"/>
                <a:sym typeface="Wingdings" pitchFamily="2" charset="2"/>
              </a:rPr>
              <a:t>Activation système endorphines</a:t>
            </a:r>
          </a:p>
          <a:p>
            <a:pPr marL="719138" lvl="1" indent="-261938" algn="l">
              <a:lnSpc>
                <a:spcPct val="150000"/>
              </a:lnSpc>
              <a:buClr>
                <a:srgbClr val="EA8B00"/>
              </a:buClr>
              <a:buSzPct val="80000"/>
              <a:buFont typeface="Wingdings" pitchFamily="2" charset="2"/>
              <a:buChar char="§"/>
              <a:defRPr/>
            </a:pPr>
            <a:r>
              <a:rPr lang="fr-CH" sz="2000" dirty="0" smtClean="0">
                <a:latin typeface="+mj-lt"/>
                <a:sym typeface="Wingdings" pitchFamily="2" charset="2"/>
              </a:rPr>
              <a:t>Glutamate</a:t>
            </a:r>
            <a:endParaRPr lang="fr-CH" sz="2000" dirty="0">
              <a:latin typeface="+mj-lt"/>
            </a:endParaRPr>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dirty="0" smtClean="0">
                <a:ln>
                  <a:noFill/>
                </a:ln>
                <a:solidFill>
                  <a:srgbClr val="172A7B"/>
                </a:solidFill>
                <a:effectLst/>
                <a:uLnTx/>
                <a:uFillTx/>
                <a:latin typeface="+mj-lt"/>
                <a:ea typeface="+mj-ea"/>
                <a:cs typeface="+mj-cs"/>
              </a:rPr>
              <a:t>Effets</a:t>
            </a: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left)">
                                      <p:cBhvr>
                                        <p:cTn id="12" dur="500"/>
                                        <p:tgtEl>
                                          <p:spTgt spid="20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wipe(left)">
                                      <p:cBhvr>
                                        <p:cTn id="17" dur="500"/>
                                        <p:tgtEl>
                                          <p:spTgt spid="20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Effect transition="in" filter="wipe(left)">
                                      <p:cBhvr>
                                        <p:cTn id="22" dur="500"/>
                                        <p:tgtEl>
                                          <p:spTgt spid="20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Effect transition="in" filter="wipe(left)">
                                      <p:cBhvr>
                                        <p:cTn id="27" dur="500"/>
                                        <p:tgtEl>
                                          <p:spTgt spid="204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483">
                                            <p:txEl>
                                              <p:pRg st="4" end="4"/>
                                            </p:txEl>
                                          </p:spTgt>
                                        </p:tgtEl>
                                        <p:attrNameLst>
                                          <p:attrName>style.visibility</p:attrName>
                                        </p:attrNameLst>
                                      </p:cBhvr>
                                      <p:to>
                                        <p:strVal val="visible"/>
                                      </p:to>
                                    </p:set>
                                    <p:animEffect transition="in" filter="wipe(left)">
                                      <p:cBhvr>
                                        <p:cTn id="32" dur="500"/>
                                        <p:tgtEl>
                                          <p:spTgt spid="2048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Effect transition="in" filter="wipe(left)">
                                      <p:cBhvr>
                                        <p:cTn id="37" dur="500"/>
                                        <p:tgtEl>
                                          <p:spTgt spid="20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bldLvl="5" autoUpdateAnimBg="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286248" y="2500306"/>
            <a:ext cx="4071966" cy="2928943"/>
          </a:xfrm>
          <a:ln algn="ctr">
            <a:miter lim="800000"/>
            <a:headEnd/>
            <a:tailEnd/>
          </a:ln>
        </p:spPr>
        <p:txBody>
          <a:bodyPr vert="horz" wrap="square" lIns="91440" tIns="45720" rIns="91440" bIns="45720" numCol="1" anchor="t" anchorCtr="0" compatLnSpc="1">
            <a:prstTxWarp prst="textNoShape">
              <a:avLst/>
            </a:prstTxWarp>
            <a:spAutoFit/>
          </a:bodyPr>
          <a:lstStyle/>
          <a:p>
            <a:pPr indent="-261938">
              <a:lnSpc>
                <a:spcPct val="150000"/>
              </a:lnSpc>
              <a:buClr>
                <a:srgbClr val="EA8B00"/>
              </a:buClr>
              <a:buSzPct val="80000"/>
              <a:buFont typeface="Wingdings" pitchFamily="2" charset="2"/>
              <a:buChar char="§"/>
              <a:defRPr/>
            </a:pPr>
            <a:r>
              <a:rPr lang="fr-CH" sz="2000" kern="1200" dirty="0" smtClean="0">
                <a:latin typeface="+mj-lt"/>
              </a:rPr>
              <a:t>Hautes doses perturbent fonctionnement membrane (« fluidisation »)</a:t>
            </a:r>
          </a:p>
          <a:p>
            <a:pPr indent="-261938">
              <a:lnSpc>
                <a:spcPct val="150000"/>
              </a:lnSpc>
              <a:buClr>
                <a:srgbClr val="EA8B00"/>
              </a:buClr>
              <a:buSzPct val="80000"/>
              <a:buFont typeface="Wingdings" pitchFamily="2" charset="2"/>
              <a:buChar char="§"/>
              <a:defRPr/>
            </a:pPr>
            <a:r>
              <a:rPr lang="en-US" sz="2000" kern="1200" dirty="0" smtClean="0">
                <a:latin typeface="+mj-lt"/>
              </a:rPr>
              <a:t>Basses doses </a:t>
            </a:r>
            <a:r>
              <a:rPr lang="fr-CH" sz="2000" kern="1200" dirty="0" smtClean="0">
                <a:latin typeface="+mj-lt"/>
              </a:rPr>
              <a:t>agissent sur </a:t>
            </a:r>
            <a:r>
              <a:rPr lang="en-US" sz="2000" kern="1200" dirty="0" smtClean="0">
                <a:latin typeface="+mj-lt"/>
              </a:rPr>
              <a:t>synapses (glutamate)</a:t>
            </a:r>
            <a:endParaRPr lang="en-US" sz="2000" kern="1200" dirty="0">
              <a:latin typeface="+mj-lt"/>
            </a:endParaRPr>
          </a:p>
          <a:p>
            <a:pPr indent="-261938">
              <a:lnSpc>
                <a:spcPct val="150000"/>
              </a:lnSpc>
              <a:buClr>
                <a:srgbClr val="EA8B00"/>
              </a:buClr>
              <a:buSzPct val="80000"/>
              <a:buFont typeface="Wingdings" pitchFamily="2" charset="2"/>
              <a:buChar char="§"/>
              <a:defRPr/>
            </a:pPr>
            <a:endParaRPr lang="en-US" sz="2000" kern="1200" dirty="0">
              <a:latin typeface="+mj-lt"/>
            </a:endParaRPr>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Pharmacodynamique</a:t>
            </a:r>
            <a:r>
              <a:rPr kumimoji="0" lang="en-US" sz="3600" b="1" i="0" u="none" strike="noStrike" kern="0" cap="none" spc="0" normalizeH="0" baseline="0" noProof="0" dirty="0" smtClean="0">
                <a:ln>
                  <a:noFill/>
                </a:ln>
                <a:solidFill>
                  <a:srgbClr val="172A7B"/>
                </a:solidFill>
                <a:effectLst/>
                <a:uLnTx/>
                <a:uFillTx/>
                <a:latin typeface="+mj-lt"/>
                <a:ea typeface="+mj-ea"/>
                <a:cs typeface="+mj-cs"/>
              </a:rPr>
              <a:t> </a:t>
            </a:r>
            <a:r>
              <a:rPr kumimoji="0" lang="en-US" sz="3600" b="1" i="0" u="none" strike="noStrike" kern="0" cap="none" spc="0" normalizeH="0" baseline="0" noProof="0" dirty="0" err="1" smtClean="0">
                <a:ln>
                  <a:noFill/>
                </a:ln>
                <a:solidFill>
                  <a:srgbClr val="172A7B"/>
                </a:solidFill>
                <a:effectLst/>
                <a:uLnTx/>
                <a:uFillTx/>
                <a:latin typeface="+mj-lt"/>
                <a:ea typeface="+mj-ea"/>
                <a:cs typeface="+mj-cs"/>
              </a:rPr>
              <a:t>alcool</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04481" name="Picture 1"/>
          <p:cNvPicPr>
            <a:picLocks noChangeAspect="1" noChangeArrowheads="1"/>
          </p:cNvPicPr>
          <p:nvPr/>
        </p:nvPicPr>
        <p:blipFill>
          <a:blip r:embed="rId2" cstate="print"/>
          <a:srcRect/>
          <a:stretch>
            <a:fillRect/>
          </a:stretch>
        </p:blipFill>
        <p:spPr bwMode="auto">
          <a:xfrm>
            <a:off x="857224" y="3000372"/>
            <a:ext cx="3143272" cy="2000264"/>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4481"/>
                                        </p:tgtEl>
                                        <p:attrNameLst>
                                          <p:attrName>style.visibility</p:attrName>
                                        </p:attrNameLst>
                                      </p:cBhvr>
                                      <p:to>
                                        <p:strVal val="visible"/>
                                      </p:to>
                                    </p:set>
                                    <p:animEffect transition="in" filter="fade">
                                      <p:cBhvr>
                                        <p:cTn id="11" dur="500"/>
                                        <p:tgtEl>
                                          <p:spTgt spid="40448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675">
                                            <p:txEl>
                                              <p:pRg st="0" end="0"/>
                                            </p:txEl>
                                          </p:spTgt>
                                        </p:tgtEl>
                                        <p:attrNameLst>
                                          <p:attrName>style.visibility</p:attrName>
                                        </p:attrNameLst>
                                      </p:cBhvr>
                                      <p:to>
                                        <p:strVal val="visible"/>
                                      </p:to>
                                    </p:set>
                                    <p:animEffect transition="in" filter="wipe(left)">
                                      <p:cBhvr>
                                        <p:cTn id="16" dur="500"/>
                                        <p:tgtEl>
                                          <p:spTgt spid="2867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75">
                                            <p:txEl>
                                              <p:pRg st="1" end="1"/>
                                            </p:txEl>
                                          </p:spTgt>
                                        </p:tgtEl>
                                        <p:attrNameLst>
                                          <p:attrName>style.visibility</p:attrName>
                                        </p:attrNameLst>
                                      </p:cBhvr>
                                      <p:to>
                                        <p:strVal val="visible"/>
                                      </p:to>
                                    </p:set>
                                    <p:animEffect transition="in" filter="wipe(left)">
                                      <p:cBhvr>
                                        <p:cTn id="21"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bldLvl="3" autoUpdateAnimBg="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Line 2"/>
          <p:cNvSpPr>
            <a:spLocks noChangeShapeType="1"/>
          </p:cNvSpPr>
          <p:nvPr/>
        </p:nvSpPr>
        <p:spPr bwMode="auto">
          <a:xfrm>
            <a:off x="762000" y="1219200"/>
            <a:ext cx="0" cy="1295400"/>
          </a:xfrm>
          <a:prstGeom prst="line">
            <a:avLst/>
          </a:prstGeom>
          <a:noFill/>
          <a:ln w="9525">
            <a:solidFill>
              <a:schemeClr val="bg2"/>
            </a:solidFill>
            <a:round/>
            <a:headEnd/>
            <a:tailEnd/>
          </a:ln>
          <a:effectLst/>
        </p:spPr>
        <p:txBody>
          <a:bodyPr/>
          <a:lstStyle/>
          <a:p>
            <a:endParaRPr lang="fr-CH"/>
          </a:p>
        </p:txBody>
      </p:sp>
      <p:sp>
        <p:nvSpPr>
          <p:cNvPr id="120835" name="Line 3"/>
          <p:cNvSpPr>
            <a:spLocks noChangeShapeType="1"/>
          </p:cNvSpPr>
          <p:nvPr/>
        </p:nvSpPr>
        <p:spPr bwMode="auto">
          <a:xfrm>
            <a:off x="457200" y="1905000"/>
            <a:ext cx="3048000" cy="0"/>
          </a:xfrm>
          <a:prstGeom prst="line">
            <a:avLst/>
          </a:prstGeom>
          <a:noFill/>
          <a:ln w="9525">
            <a:solidFill>
              <a:schemeClr val="bg2"/>
            </a:solidFill>
            <a:round/>
            <a:headEnd/>
            <a:tailEnd/>
          </a:ln>
          <a:effectLst/>
        </p:spPr>
        <p:txBody>
          <a:bodyPr/>
          <a:lstStyle/>
          <a:p>
            <a:endParaRPr lang="fr-CH"/>
          </a:p>
        </p:txBody>
      </p:sp>
      <p:grpSp>
        <p:nvGrpSpPr>
          <p:cNvPr id="2" name="Group 4"/>
          <p:cNvGrpSpPr>
            <a:grpSpLocks/>
          </p:cNvGrpSpPr>
          <p:nvPr/>
        </p:nvGrpSpPr>
        <p:grpSpPr bwMode="auto">
          <a:xfrm>
            <a:off x="152400" y="1066800"/>
            <a:ext cx="8027988" cy="762000"/>
            <a:chOff x="96" y="672"/>
            <a:chExt cx="5057" cy="480"/>
          </a:xfrm>
        </p:grpSpPr>
        <p:sp>
          <p:nvSpPr>
            <p:cNvPr id="120837" name="Text Box 5"/>
            <p:cNvSpPr txBox="1">
              <a:spLocks noChangeArrowheads="1"/>
            </p:cNvSpPr>
            <p:nvPr/>
          </p:nvSpPr>
          <p:spPr bwMode="auto">
            <a:xfrm>
              <a:off x="535" y="672"/>
              <a:ext cx="4618" cy="480"/>
            </a:xfrm>
            <a:prstGeom prst="rect">
              <a:avLst/>
            </a:prstGeom>
            <a:noFill/>
            <a:ln w="9525">
              <a:noFill/>
              <a:miter lim="800000"/>
              <a:headEnd/>
              <a:tailEnd/>
            </a:ln>
            <a:effectLst/>
          </p:spPr>
          <p:txBody>
            <a:bodyPr wrap="none">
              <a:spAutoFit/>
            </a:bodyPr>
            <a:lstStyle/>
            <a:p>
              <a:r>
                <a:rPr lang="de-DE" sz="4400" b="1">
                  <a:solidFill>
                    <a:srgbClr val="2929AB"/>
                  </a:solidFill>
                </a:rPr>
                <a:t>Alcool: Effets psychotropes</a:t>
              </a:r>
            </a:p>
          </p:txBody>
        </p:sp>
        <p:pic>
          <p:nvPicPr>
            <p:cNvPr id="120838" name="Picture 6" descr="azalcohol"/>
            <p:cNvPicPr>
              <a:picLocks noChangeAspect="1" noChangeArrowheads="1"/>
            </p:cNvPicPr>
            <p:nvPr/>
          </p:nvPicPr>
          <p:blipFill>
            <a:blip r:embed="rId2" cstate="print"/>
            <a:srcRect/>
            <a:stretch>
              <a:fillRect/>
            </a:stretch>
          </p:blipFill>
          <p:spPr bwMode="auto">
            <a:xfrm>
              <a:off x="96" y="742"/>
              <a:ext cx="340" cy="340"/>
            </a:xfrm>
            <a:prstGeom prst="rect">
              <a:avLst/>
            </a:prstGeom>
            <a:noFill/>
          </p:spPr>
        </p:pic>
      </p:grpSp>
      <p:grpSp>
        <p:nvGrpSpPr>
          <p:cNvPr id="3" name="Group 7"/>
          <p:cNvGrpSpPr>
            <a:grpSpLocks/>
          </p:cNvGrpSpPr>
          <p:nvPr/>
        </p:nvGrpSpPr>
        <p:grpSpPr bwMode="auto">
          <a:xfrm>
            <a:off x="1884363" y="2057400"/>
            <a:ext cx="2520950" cy="719138"/>
            <a:chOff x="1187" y="1296"/>
            <a:chExt cx="1588" cy="453"/>
          </a:xfrm>
        </p:grpSpPr>
        <p:pic>
          <p:nvPicPr>
            <p:cNvPr id="120840" name="Picture 8" descr="Party%20-%20Jeremy%20and%20his%20Beer"/>
            <p:cNvPicPr>
              <a:picLocks noChangeAspect="1" noChangeArrowheads="1"/>
            </p:cNvPicPr>
            <p:nvPr/>
          </p:nvPicPr>
          <p:blipFill>
            <a:blip r:embed="rId3" cstate="print"/>
            <a:srcRect/>
            <a:stretch>
              <a:fillRect/>
            </a:stretch>
          </p:blipFill>
          <p:spPr bwMode="auto">
            <a:xfrm>
              <a:off x="1187" y="1296"/>
              <a:ext cx="541" cy="453"/>
            </a:xfrm>
            <a:prstGeom prst="rect">
              <a:avLst/>
            </a:prstGeom>
            <a:noFill/>
          </p:spPr>
        </p:pic>
        <p:sp>
          <p:nvSpPr>
            <p:cNvPr id="120841" name="Rectangle 9"/>
            <p:cNvSpPr>
              <a:spLocks noChangeArrowheads="1"/>
            </p:cNvSpPr>
            <p:nvPr/>
          </p:nvSpPr>
          <p:spPr bwMode="auto">
            <a:xfrm>
              <a:off x="1872" y="1321"/>
              <a:ext cx="903" cy="288"/>
            </a:xfrm>
            <a:prstGeom prst="rect">
              <a:avLst/>
            </a:prstGeom>
            <a:noFill/>
            <a:ln w="9525">
              <a:noFill/>
              <a:miter lim="800000"/>
              <a:headEnd/>
              <a:tailEnd/>
            </a:ln>
            <a:effectLst/>
          </p:spPr>
          <p:txBody>
            <a:bodyPr wrap="none">
              <a:spAutoFit/>
            </a:bodyPr>
            <a:lstStyle/>
            <a:p>
              <a:pPr algn="l">
                <a:lnSpc>
                  <a:spcPct val="150000"/>
                </a:lnSpc>
                <a:spcBef>
                  <a:spcPct val="20000"/>
                </a:spcBef>
                <a:buClr>
                  <a:srgbClr val="FF9900"/>
                </a:buClr>
                <a:buFont typeface="Wingdings" pitchFamily="2" charset="2"/>
                <a:buNone/>
              </a:pPr>
              <a:r>
                <a:rPr lang="fr-CH"/>
                <a:t>Euphorisant</a:t>
              </a:r>
            </a:p>
          </p:txBody>
        </p:sp>
      </p:grpSp>
      <p:grpSp>
        <p:nvGrpSpPr>
          <p:cNvPr id="4" name="Group 10"/>
          <p:cNvGrpSpPr>
            <a:grpSpLocks/>
          </p:cNvGrpSpPr>
          <p:nvPr/>
        </p:nvGrpSpPr>
        <p:grpSpPr bwMode="auto">
          <a:xfrm>
            <a:off x="1960563" y="2914650"/>
            <a:ext cx="2584450" cy="719138"/>
            <a:chOff x="1235" y="1836"/>
            <a:chExt cx="1628" cy="453"/>
          </a:xfrm>
        </p:grpSpPr>
        <p:pic>
          <p:nvPicPr>
            <p:cNvPr id="120843" name="Picture 11" descr="EsteroPartyBusGlassesGIrl"/>
            <p:cNvPicPr>
              <a:picLocks noChangeAspect="1" noChangeArrowheads="1"/>
            </p:cNvPicPr>
            <p:nvPr/>
          </p:nvPicPr>
          <p:blipFill>
            <a:blip r:embed="rId4" cstate="print"/>
            <a:srcRect/>
            <a:stretch>
              <a:fillRect/>
            </a:stretch>
          </p:blipFill>
          <p:spPr bwMode="auto">
            <a:xfrm>
              <a:off x="1235" y="1836"/>
              <a:ext cx="493" cy="453"/>
            </a:xfrm>
            <a:prstGeom prst="rect">
              <a:avLst/>
            </a:prstGeom>
            <a:noFill/>
          </p:spPr>
        </p:pic>
        <p:sp>
          <p:nvSpPr>
            <p:cNvPr id="120844" name="Rectangle 12"/>
            <p:cNvSpPr>
              <a:spLocks noChangeArrowheads="1"/>
            </p:cNvSpPr>
            <p:nvPr/>
          </p:nvSpPr>
          <p:spPr bwMode="auto">
            <a:xfrm>
              <a:off x="1872" y="1861"/>
              <a:ext cx="991" cy="288"/>
            </a:xfrm>
            <a:prstGeom prst="rect">
              <a:avLst/>
            </a:prstGeom>
            <a:noFill/>
            <a:ln w="9525">
              <a:noFill/>
              <a:miter lim="800000"/>
              <a:headEnd/>
              <a:tailEnd/>
            </a:ln>
            <a:effectLst/>
          </p:spPr>
          <p:txBody>
            <a:bodyPr wrap="none">
              <a:spAutoFit/>
            </a:bodyPr>
            <a:lstStyle/>
            <a:p>
              <a:pPr algn="l">
                <a:lnSpc>
                  <a:spcPct val="150000"/>
                </a:lnSpc>
                <a:spcBef>
                  <a:spcPct val="20000"/>
                </a:spcBef>
                <a:buClr>
                  <a:srgbClr val="FF9900"/>
                </a:buClr>
                <a:buFont typeface="Wingdings" pitchFamily="2" charset="2"/>
                <a:buNone/>
              </a:pPr>
              <a:r>
                <a:rPr lang="fr-CH"/>
                <a:t>Désinhibiteur</a:t>
              </a:r>
            </a:p>
          </p:txBody>
        </p:sp>
      </p:grpSp>
      <p:grpSp>
        <p:nvGrpSpPr>
          <p:cNvPr id="5" name="Group 13"/>
          <p:cNvGrpSpPr>
            <a:grpSpLocks/>
          </p:cNvGrpSpPr>
          <p:nvPr/>
        </p:nvGrpSpPr>
        <p:grpSpPr bwMode="auto">
          <a:xfrm>
            <a:off x="2036763" y="3771900"/>
            <a:ext cx="2447925" cy="719138"/>
            <a:chOff x="1283" y="2376"/>
            <a:chExt cx="1542" cy="453"/>
          </a:xfrm>
        </p:grpSpPr>
        <p:pic>
          <p:nvPicPr>
            <p:cNvPr id="120846" name="Picture 14" descr="AA036994"/>
            <p:cNvPicPr>
              <a:picLocks noChangeAspect="1" noChangeArrowheads="1"/>
            </p:cNvPicPr>
            <p:nvPr/>
          </p:nvPicPr>
          <p:blipFill>
            <a:blip r:embed="rId5" cstate="print"/>
            <a:srcRect/>
            <a:stretch>
              <a:fillRect/>
            </a:stretch>
          </p:blipFill>
          <p:spPr bwMode="auto">
            <a:xfrm>
              <a:off x="1283" y="2376"/>
              <a:ext cx="445" cy="453"/>
            </a:xfrm>
            <a:prstGeom prst="rect">
              <a:avLst/>
            </a:prstGeom>
            <a:noFill/>
          </p:spPr>
        </p:pic>
        <p:sp>
          <p:nvSpPr>
            <p:cNvPr id="120847" name="Rectangle 15"/>
            <p:cNvSpPr>
              <a:spLocks noChangeArrowheads="1"/>
            </p:cNvSpPr>
            <p:nvPr/>
          </p:nvSpPr>
          <p:spPr bwMode="auto">
            <a:xfrm>
              <a:off x="1872" y="2401"/>
              <a:ext cx="953" cy="288"/>
            </a:xfrm>
            <a:prstGeom prst="rect">
              <a:avLst/>
            </a:prstGeom>
            <a:noFill/>
            <a:ln w="9525">
              <a:noFill/>
              <a:miter lim="800000"/>
              <a:headEnd/>
              <a:tailEnd/>
            </a:ln>
            <a:effectLst/>
          </p:spPr>
          <p:txBody>
            <a:bodyPr wrap="none">
              <a:spAutoFit/>
            </a:bodyPr>
            <a:lstStyle/>
            <a:p>
              <a:pPr algn="l">
                <a:lnSpc>
                  <a:spcPct val="150000"/>
                </a:lnSpc>
                <a:spcBef>
                  <a:spcPct val="20000"/>
                </a:spcBef>
                <a:buClr>
                  <a:srgbClr val="FF9900"/>
                </a:buClr>
                <a:buFont typeface="Wingdings" pitchFamily="2" charset="2"/>
                <a:buNone/>
              </a:pPr>
              <a:r>
                <a:rPr lang="fr-CH"/>
                <a:t>Anxiolytique</a:t>
              </a:r>
            </a:p>
          </p:txBody>
        </p:sp>
      </p:grpSp>
      <p:grpSp>
        <p:nvGrpSpPr>
          <p:cNvPr id="6" name="Group 16"/>
          <p:cNvGrpSpPr>
            <a:grpSpLocks/>
          </p:cNvGrpSpPr>
          <p:nvPr/>
        </p:nvGrpSpPr>
        <p:grpSpPr bwMode="auto">
          <a:xfrm>
            <a:off x="1960563" y="4629150"/>
            <a:ext cx="1949450" cy="719138"/>
            <a:chOff x="1235" y="2916"/>
            <a:chExt cx="1228" cy="453"/>
          </a:xfrm>
        </p:grpSpPr>
        <p:pic>
          <p:nvPicPr>
            <p:cNvPr id="120849" name="Picture 17"/>
            <p:cNvPicPr>
              <a:picLocks noChangeAspect="1" noChangeArrowheads="1"/>
            </p:cNvPicPr>
            <p:nvPr/>
          </p:nvPicPr>
          <p:blipFill>
            <a:blip r:embed="rId6" cstate="print"/>
            <a:srcRect/>
            <a:stretch>
              <a:fillRect/>
            </a:stretch>
          </p:blipFill>
          <p:spPr bwMode="auto">
            <a:xfrm>
              <a:off x="1235" y="2916"/>
              <a:ext cx="493" cy="453"/>
            </a:xfrm>
            <a:prstGeom prst="rect">
              <a:avLst/>
            </a:prstGeom>
            <a:noFill/>
            <a:ln w="9525">
              <a:noFill/>
              <a:miter lim="800000"/>
              <a:headEnd/>
              <a:tailEnd/>
            </a:ln>
            <a:effectLst/>
          </p:spPr>
        </p:pic>
        <p:sp>
          <p:nvSpPr>
            <p:cNvPr id="120850" name="Rectangle 18"/>
            <p:cNvSpPr>
              <a:spLocks noChangeArrowheads="1"/>
            </p:cNvSpPr>
            <p:nvPr/>
          </p:nvSpPr>
          <p:spPr bwMode="auto">
            <a:xfrm>
              <a:off x="1872" y="2941"/>
              <a:ext cx="591" cy="288"/>
            </a:xfrm>
            <a:prstGeom prst="rect">
              <a:avLst/>
            </a:prstGeom>
            <a:noFill/>
            <a:ln w="9525">
              <a:noFill/>
              <a:miter lim="800000"/>
              <a:headEnd/>
              <a:tailEnd/>
            </a:ln>
            <a:effectLst/>
          </p:spPr>
          <p:txBody>
            <a:bodyPr wrap="none">
              <a:spAutoFit/>
            </a:bodyPr>
            <a:lstStyle/>
            <a:p>
              <a:pPr algn="l">
                <a:lnSpc>
                  <a:spcPct val="150000"/>
                </a:lnSpc>
                <a:spcBef>
                  <a:spcPct val="20000"/>
                </a:spcBef>
                <a:buClr>
                  <a:srgbClr val="FF9900"/>
                </a:buClr>
                <a:buFont typeface="Wingdings" pitchFamily="2" charset="2"/>
                <a:buNone/>
              </a:pPr>
              <a:r>
                <a:rPr lang="fr-CH" dirty="0"/>
                <a:t>Sédatif</a:t>
              </a:r>
            </a:p>
          </p:txBody>
        </p:sp>
      </p:grpSp>
      <p:grpSp>
        <p:nvGrpSpPr>
          <p:cNvPr id="7" name="Group 19"/>
          <p:cNvGrpSpPr>
            <a:grpSpLocks/>
          </p:cNvGrpSpPr>
          <p:nvPr/>
        </p:nvGrpSpPr>
        <p:grpSpPr bwMode="auto">
          <a:xfrm>
            <a:off x="1960563" y="5486400"/>
            <a:ext cx="2486025" cy="719138"/>
            <a:chOff x="1235" y="3456"/>
            <a:chExt cx="1566" cy="453"/>
          </a:xfrm>
        </p:grpSpPr>
        <p:pic>
          <p:nvPicPr>
            <p:cNvPr id="120852" name="Picture 20" descr="Green%20puzzle%20with%20missing%20piece%20shbbining%20with%20white%20light"/>
            <p:cNvPicPr>
              <a:picLocks noChangeAspect="1" noChangeArrowheads="1"/>
            </p:cNvPicPr>
            <p:nvPr/>
          </p:nvPicPr>
          <p:blipFill>
            <a:blip r:embed="rId7" cstate="print"/>
            <a:srcRect/>
            <a:stretch>
              <a:fillRect/>
            </a:stretch>
          </p:blipFill>
          <p:spPr bwMode="auto">
            <a:xfrm>
              <a:off x="1235" y="3456"/>
              <a:ext cx="493" cy="453"/>
            </a:xfrm>
            <a:prstGeom prst="rect">
              <a:avLst/>
            </a:prstGeom>
            <a:noFill/>
          </p:spPr>
        </p:pic>
        <p:sp>
          <p:nvSpPr>
            <p:cNvPr id="120853" name="Rectangle 21"/>
            <p:cNvSpPr>
              <a:spLocks noChangeArrowheads="1"/>
            </p:cNvSpPr>
            <p:nvPr/>
          </p:nvSpPr>
          <p:spPr bwMode="auto">
            <a:xfrm>
              <a:off x="1872" y="3481"/>
              <a:ext cx="929" cy="288"/>
            </a:xfrm>
            <a:prstGeom prst="rect">
              <a:avLst/>
            </a:prstGeom>
            <a:noFill/>
            <a:ln w="9525">
              <a:noFill/>
              <a:miter lim="800000"/>
              <a:headEnd/>
              <a:tailEnd/>
            </a:ln>
            <a:effectLst/>
          </p:spPr>
          <p:txBody>
            <a:bodyPr wrap="none">
              <a:spAutoFit/>
            </a:bodyPr>
            <a:lstStyle/>
            <a:p>
              <a:pPr algn="l">
                <a:lnSpc>
                  <a:spcPct val="150000"/>
                </a:lnSpc>
                <a:spcBef>
                  <a:spcPct val="20000"/>
                </a:spcBef>
                <a:buClr>
                  <a:srgbClr val="FF9900"/>
                </a:buClr>
                <a:buFont typeface="Wingdings" pitchFamily="2" charset="2"/>
                <a:buNone/>
              </a:pPr>
              <a:r>
                <a:rPr lang="fr-CH"/>
                <a:t>Amnésiant  </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2"/>
          <p:cNvPicPr>
            <a:picLocks noChangeAspect="1" noChangeArrowheads="1"/>
          </p:cNvPicPr>
          <p:nvPr/>
        </p:nvPicPr>
        <p:blipFill>
          <a:blip r:embed="rId2" cstate="print"/>
          <a:srcRect/>
          <a:stretch>
            <a:fillRect/>
          </a:stretch>
        </p:blipFill>
        <p:spPr bwMode="auto">
          <a:xfrm>
            <a:off x="642910" y="928670"/>
            <a:ext cx="6500826" cy="488222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2" name="Line 4"/>
          <p:cNvSpPr>
            <a:spLocks noChangeShapeType="1"/>
          </p:cNvSpPr>
          <p:nvPr/>
        </p:nvSpPr>
        <p:spPr bwMode="auto">
          <a:xfrm>
            <a:off x="457200" y="1989138"/>
            <a:ext cx="3048000" cy="0"/>
          </a:xfrm>
          <a:prstGeom prst="line">
            <a:avLst/>
          </a:prstGeom>
          <a:noFill/>
          <a:ln w="9525">
            <a:solidFill>
              <a:schemeClr val="bg2"/>
            </a:solidFill>
            <a:round/>
            <a:headEnd/>
            <a:tailEnd/>
          </a:ln>
          <a:effectLst/>
        </p:spPr>
        <p:txBody>
          <a:bodyPr/>
          <a:lstStyle/>
          <a:p>
            <a:endParaRPr lang="fr-CH"/>
          </a:p>
        </p:txBody>
      </p:sp>
      <p:sp>
        <p:nvSpPr>
          <p:cNvPr id="683013" name="Text Box 5"/>
          <p:cNvSpPr txBox="1">
            <a:spLocks noChangeArrowheads="1"/>
          </p:cNvSpPr>
          <p:nvPr/>
        </p:nvSpPr>
        <p:spPr bwMode="auto">
          <a:xfrm>
            <a:off x="900113" y="1052513"/>
            <a:ext cx="8064500" cy="701675"/>
          </a:xfrm>
          <a:prstGeom prst="rect">
            <a:avLst/>
          </a:prstGeom>
          <a:noFill/>
          <a:ln w="9525">
            <a:noFill/>
            <a:miter lim="800000"/>
            <a:headEnd/>
            <a:tailEnd/>
          </a:ln>
          <a:effectLst/>
        </p:spPr>
        <p:txBody>
          <a:bodyPr>
            <a:spAutoFit/>
          </a:bodyPr>
          <a:lstStyle/>
          <a:p>
            <a:pPr algn="l">
              <a:lnSpc>
                <a:spcPct val="100000"/>
              </a:lnSpc>
              <a:spcBef>
                <a:spcPct val="0"/>
              </a:spcBef>
              <a:buClrTx/>
              <a:buFontTx/>
              <a:buNone/>
            </a:pPr>
            <a:r>
              <a:rPr lang="fr-CH" sz="4000" b="1">
                <a:solidFill>
                  <a:srgbClr val="2929AB"/>
                </a:solidFill>
              </a:rPr>
              <a:t>Quels effets ?</a:t>
            </a:r>
            <a:endParaRPr lang="en-US" sz="4000" b="1">
              <a:solidFill>
                <a:srgbClr val="2929AB"/>
              </a:solidFill>
            </a:endParaRPr>
          </a:p>
        </p:txBody>
      </p:sp>
      <p:sp>
        <p:nvSpPr>
          <p:cNvPr id="683014" name="Line 6"/>
          <p:cNvSpPr>
            <a:spLocks noChangeShapeType="1"/>
          </p:cNvSpPr>
          <p:nvPr/>
        </p:nvSpPr>
        <p:spPr bwMode="auto">
          <a:xfrm>
            <a:off x="762000" y="1219200"/>
            <a:ext cx="0" cy="1295400"/>
          </a:xfrm>
          <a:prstGeom prst="line">
            <a:avLst/>
          </a:prstGeom>
          <a:noFill/>
          <a:ln w="9525">
            <a:solidFill>
              <a:schemeClr val="bg2"/>
            </a:solidFill>
            <a:round/>
            <a:headEnd/>
            <a:tailEnd/>
          </a:ln>
          <a:effectLst/>
        </p:spPr>
        <p:txBody>
          <a:bodyPr/>
          <a:lstStyle/>
          <a:p>
            <a:endParaRPr lang="fr-CH"/>
          </a:p>
        </p:txBody>
      </p:sp>
      <p:pic>
        <p:nvPicPr>
          <p:cNvPr id="683062" name="Picture 54"/>
          <p:cNvPicPr>
            <a:picLocks noChangeArrowheads="1"/>
          </p:cNvPicPr>
          <p:nvPr/>
        </p:nvPicPr>
        <p:blipFill>
          <a:blip r:embed="rId2" cstate="print"/>
          <a:stretch>
            <a:fillRect/>
          </a:stretch>
        </p:blipFill>
        <p:spPr bwMode="auto">
          <a:xfrm>
            <a:off x="2643174" y="4959366"/>
            <a:ext cx="787633" cy="827088"/>
          </a:xfrm>
          <a:prstGeom prst="rect">
            <a:avLst/>
          </a:prstGeom>
          <a:solidFill>
            <a:srgbClr val="E4CCF2"/>
          </a:solidFill>
          <a:ln w="9525">
            <a:solidFill>
              <a:schemeClr val="tx1"/>
            </a:solidFill>
            <a:miter lim="800000"/>
            <a:headEnd/>
            <a:tailEnd/>
          </a:ln>
          <a:effectLst/>
        </p:spPr>
      </p:pic>
      <p:sp>
        <p:nvSpPr>
          <p:cNvPr id="683282" name="Text Box 274"/>
          <p:cNvSpPr txBox="1">
            <a:spLocks noChangeArrowheads="1"/>
          </p:cNvSpPr>
          <p:nvPr/>
        </p:nvSpPr>
        <p:spPr bwMode="auto">
          <a:xfrm>
            <a:off x="1600200" y="2008188"/>
            <a:ext cx="184150" cy="366712"/>
          </a:xfrm>
          <a:prstGeom prst="rect">
            <a:avLst/>
          </a:prstGeom>
          <a:noFill/>
          <a:ln w="9525" algn="ctr">
            <a:noFill/>
            <a:miter lim="800000"/>
            <a:headEnd/>
            <a:tailEnd/>
          </a:ln>
          <a:effectLst/>
        </p:spPr>
        <p:txBody>
          <a:bodyPr wrap="none">
            <a:spAutoFit/>
          </a:bodyPr>
          <a:lstStyle/>
          <a:p>
            <a:pPr algn="ctr"/>
            <a:endParaRPr lang="fr-CH"/>
          </a:p>
        </p:txBody>
      </p:sp>
      <p:grpSp>
        <p:nvGrpSpPr>
          <p:cNvPr id="2" name="Group 300"/>
          <p:cNvGrpSpPr>
            <a:grpSpLocks/>
          </p:cNvGrpSpPr>
          <p:nvPr/>
        </p:nvGrpSpPr>
        <p:grpSpPr bwMode="auto">
          <a:xfrm>
            <a:off x="749301" y="2349500"/>
            <a:ext cx="503238" cy="1781175"/>
            <a:chOff x="472" y="1480"/>
            <a:chExt cx="317" cy="1122"/>
          </a:xfrm>
        </p:grpSpPr>
        <p:sp>
          <p:nvSpPr>
            <p:cNvPr id="683285" name="Text Box 277"/>
            <p:cNvSpPr txBox="1">
              <a:spLocks noChangeArrowheads="1"/>
            </p:cNvSpPr>
            <p:nvPr/>
          </p:nvSpPr>
          <p:spPr bwMode="auto">
            <a:xfrm>
              <a:off x="472" y="1480"/>
              <a:ext cx="316" cy="306"/>
            </a:xfrm>
            <a:prstGeom prst="rect">
              <a:avLst/>
            </a:prstGeom>
            <a:noFill/>
            <a:ln w="9525" algn="ctr">
              <a:noFill/>
              <a:miter lim="800000"/>
              <a:headEnd/>
              <a:tailEnd/>
            </a:ln>
            <a:effectLst/>
          </p:spPr>
          <p:txBody>
            <a:bodyPr wrap="none">
              <a:spAutoFit/>
            </a:bodyPr>
            <a:lstStyle/>
            <a:p>
              <a:pPr algn="ctr"/>
              <a:r>
                <a:rPr lang="fr-CH" sz="3200" dirty="0" smtClean="0">
                  <a:latin typeface="MS Reference Sans Serif"/>
                  <a:sym typeface="SPSS Marker Set" pitchFamily="2" charset="2"/>
                </a:rPr>
                <a:t>♀</a:t>
              </a:r>
              <a:endParaRPr lang="fr-CH" sz="3200" dirty="0">
                <a:sym typeface="SPSS Marker Set" pitchFamily="2" charset="2"/>
              </a:endParaRPr>
            </a:p>
          </p:txBody>
        </p:sp>
        <p:sp>
          <p:nvSpPr>
            <p:cNvPr id="683286" name="Text Box 278"/>
            <p:cNvSpPr txBox="1">
              <a:spLocks noChangeArrowheads="1"/>
            </p:cNvSpPr>
            <p:nvPr/>
          </p:nvSpPr>
          <p:spPr bwMode="auto">
            <a:xfrm>
              <a:off x="473" y="2296"/>
              <a:ext cx="316" cy="306"/>
            </a:xfrm>
            <a:prstGeom prst="rect">
              <a:avLst/>
            </a:prstGeom>
            <a:noFill/>
            <a:ln w="9525" algn="ctr">
              <a:noFill/>
              <a:miter lim="800000"/>
              <a:headEnd/>
              <a:tailEnd/>
            </a:ln>
            <a:effectLst/>
          </p:spPr>
          <p:txBody>
            <a:bodyPr wrap="none">
              <a:spAutoFit/>
            </a:bodyPr>
            <a:lstStyle/>
            <a:p>
              <a:pPr algn="ctr"/>
              <a:r>
                <a:rPr lang="fr-CH" sz="3200" dirty="0" smtClean="0">
                  <a:latin typeface="MS Reference Sans Serif"/>
                  <a:sym typeface="SPSS Marker Set" pitchFamily="2" charset="2"/>
                </a:rPr>
                <a:t>♂</a:t>
              </a:r>
              <a:endParaRPr lang="fr-CH" sz="3200" dirty="0">
                <a:sym typeface="SPSS Marker Set" pitchFamily="2" charset="2"/>
              </a:endParaRPr>
            </a:p>
          </p:txBody>
        </p:sp>
      </p:grpSp>
      <p:grpSp>
        <p:nvGrpSpPr>
          <p:cNvPr id="3" name="Group 301"/>
          <p:cNvGrpSpPr>
            <a:grpSpLocks/>
          </p:cNvGrpSpPr>
          <p:nvPr/>
        </p:nvGrpSpPr>
        <p:grpSpPr bwMode="auto">
          <a:xfrm>
            <a:off x="1423988" y="2052638"/>
            <a:ext cx="1060450" cy="3749675"/>
            <a:chOff x="897" y="1293"/>
            <a:chExt cx="668" cy="2362"/>
          </a:xfrm>
        </p:grpSpPr>
        <p:sp>
          <p:nvSpPr>
            <p:cNvPr id="683287" name="Text Box 279"/>
            <p:cNvSpPr txBox="1">
              <a:spLocks noChangeArrowheads="1"/>
            </p:cNvSpPr>
            <p:nvPr/>
          </p:nvSpPr>
          <p:spPr bwMode="auto">
            <a:xfrm>
              <a:off x="1133" y="1293"/>
              <a:ext cx="196" cy="197"/>
            </a:xfrm>
            <a:prstGeom prst="rect">
              <a:avLst/>
            </a:prstGeom>
            <a:noFill/>
            <a:ln w="9525" algn="ctr">
              <a:noFill/>
              <a:miter lim="800000"/>
              <a:headEnd/>
              <a:tailEnd/>
            </a:ln>
            <a:effectLst/>
          </p:spPr>
          <p:txBody>
            <a:bodyPr wrap="none">
              <a:spAutoFit/>
            </a:bodyPr>
            <a:lstStyle/>
            <a:p>
              <a:pPr algn="ctr"/>
              <a:r>
                <a:rPr lang="fr-CH" sz="1600" b="1"/>
                <a:t>2</a:t>
              </a:r>
            </a:p>
          </p:txBody>
        </p:sp>
        <p:grpSp>
          <p:nvGrpSpPr>
            <p:cNvPr id="4" name="Group 293"/>
            <p:cNvGrpSpPr>
              <a:grpSpLocks/>
            </p:cNvGrpSpPr>
            <p:nvPr/>
          </p:nvGrpSpPr>
          <p:grpSpPr bwMode="auto">
            <a:xfrm>
              <a:off x="897" y="1480"/>
              <a:ext cx="668" cy="2175"/>
              <a:chOff x="897" y="1480"/>
              <a:chExt cx="668" cy="2175"/>
            </a:xfrm>
          </p:grpSpPr>
          <p:grpSp>
            <p:nvGrpSpPr>
              <p:cNvPr id="5" name="Group 262"/>
              <p:cNvGrpSpPr>
                <a:grpSpLocks/>
              </p:cNvGrpSpPr>
              <p:nvPr/>
            </p:nvGrpSpPr>
            <p:grpSpPr bwMode="auto">
              <a:xfrm>
                <a:off x="897" y="1480"/>
                <a:ext cx="668" cy="499"/>
                <a:chOff x="897" y="1480"/>
                <a:chExt cx="668" cy="499"/>
              </a:xfrm>
            </p:grpSpPr>
            <p:sp>
              <p:nvSpPr>
                <p:cNvPr id="683015" name="Rectangle 7"/>
                <p:cNvSpPr>
                  <a:spLocks noChangeArrowheads="1"/>
                </p:cNvSpPr>
                <p:nvPr/>
              </p:nvSpPr>
              <p:spPr bwMode="auto">
                <a:xfrm>
                  <a:off x="930" y="1480"/>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6" name="Group 31"/>
                <p:cNvGrpSpPr>
                  <a:grpSpLocks/>
                </p:cNvGrpSpPr>
                <p:nvPr/>
              </p:nvGrpSpPr>
              <p:grpSpPr bwMode="auto">
                <a:xfrm>
                  <a:off x="897" y="1480"/>
                  <a:ext cx="350" cy="476"/>
                  <a:chOff x="2018" y="1684"/>
                  <a:chExt cx="350" cy="476"/>
                </a:xfrm>
              </p:grpSpPr>
              <p:pic>
                <p:nvPicPr>
                  <p:cNvPr id="683036" name="Picture 28" descr="Beer 3"/>
                  <p:cNvPicPr>
                    <a:picLocks noChangeAspect="1" noChangeArrowheads="1"/>
                  </p:cNvPicPr>
                  <p:nvPr/>
                </p:nvPicPr>
                <p:blipFill>
                  <a:blip r:embed="rId3" cstate="print"/>
                  <a:srcRect/>
                  <a:stretch>
                    <a:fillRect/>
                  </a:stretch>
                </p:blipFill>
                <p:spPr bwMode="auto">
                  <a:xfrm>
                    <a:off x="2222" y="1793"/>
                    <a:ext cx="138" cy="212"/>
                  </a:xfrm>
                  <a:prstGeom prst="rect">
                    <a:avLst/>
                  </a:prstGeom>
                  <a:noFill/>
                </p:spPr>
              </p:pic>
              <p:pic>
                <p:nvPicPr>
                  <p:cNvPr id="683037" name="Picture 29" descr="Beer1"/>
                  <p:cNvPicPr>
                    <a:picLocks noChangeAspect="1" noChangeArrowheads="1"/>
                  </p:cNvPicPr>
                  <p:nvPr/>
                </p:nvPicPr>
                <p:blipFill>
                  <a:blip r:embed="rId4" cstate="print"/>
                  <a:srcRect/>
                  <a:stretch>
                    <a:fillRect/>
                  </a:stretch>
                </p:blipFill>
                <p:spPr bwMode="auto">
                  <a:xfrm>
                    <a:off x="2018" y="1684"/>
                    <a:ext cx="350" cy="476"/>
                  </a:xfrm>
                  <a:prstGeom prst="rect">
                    <a:avLst/>
                  </a:prstGeom>
                  <a:noFill/>
                </p:spPr>
              </p:pic>
            </p:grpSp>
          </p:grpSp>
          <p:sp>
            <p:nvSpPr>
              <p:cNvPr id="683040" name="Text Box 32"/>
              <p:cNvSpPr txBox="1">
                <a:spLocks noChangeArrowheads="1"/>
              </p:cNvSpPr>
              <p:nvPr/>
            </p:nvSpPr>
            <p:spPr bwMode="auto">
              <a:xfrm>
                <a:off x="986" y="2795"/>
                <a:ext cx="489" cy="197"/>
              </a:xfrm>
              <a:prstGeom prst="rect">
                <a:avLst/>
              </a:prstGeom>
              <a:noFill/>
              <a:ln w="9525" algn="ctr">
                <a:noFill/>
                <a:miter lim="800000"/>
                <a:headEnd/>
                <a:tailEnd/>
              </a:ln>
              <a:effectLst/>
            </p:spPr>
            <p:txBody>
              <a:bodyPr wrap="none">
                <a:spAutoFit/>
              </a:bodyPr>
              <a:lstStyle/>
              <a:p>
                <a:pPr algn="ctr"/>
                <a:r>
                  <a:rPr lang="fr-CH" sz="1600"/>
                  <a:t>0.5 ‰</a:t>
                </a:r>
              </a:p>
            </p:txBody>
          </p:sp>
          <p:pic>
            <p:nvPicPr>
              <p:cNvPr id="683048" name="Picture 40"/>
              <p:cNvPicPr>
                <a:picLocks noChangeArrowheads="1"/>
              </p:cNvPicPr>
              <p:nvPr/>
            </p:nvPicPr>
            <p:blipFill>
              <a:blip r:embed="rId5" cstate="print"/>
              <a:srcRect/>
              <a:stretch>
                <a:fillRect/>
              </a:stretch>
            </p:blipFill>
            <p:spPr bwMode="auto">
              <a:xfrm>
                <a:off x="970" y="3134"/>
                <a:ext cx="521" cy="521"/>
              </a:xfrm>
              <a:prstGeom prst="rect">
                <a:avLst/>
              </a:prstGeom>
              <a:noFill/>
              <a:ln w="9525" algn="ctr">
                <a:solidFill>
                  <a:schemeClr val="tx1"/>
                </a:solidFill>
                <a:miter lim="800000"/>
                <a:headEnd/>
                <a:tailEnd/>
              </a:ln>
              <a:effectLst/>
            </p:spPr>
          </p:pic>
          <p:grpSp>
            <p:nvGrpSpPr>
              <p:cNvPr id="7" name="Group 263"/>
              <p:cNvGrpSpPr>
                <a:grpSpLocks/>
              </p:cNvGrpSpPr>
              <p:nvPr/>
            </p:nvGrpSpPr>
            <p:grpSpPr bwMode="auto">
              <a:xfrm>
                <a:off x="930" y="2183"/>
                <a:ext cx="635" cy="521"/>
                <a:chOff x="930" y="2183"/>
                <a:chExt cx="635" cy="521"/>
              </a:xfrm>
            </p:grpSpPr>
            <p:grpSp>
              <p:nvGrpSpPr>
                <p:cNvPr id="8" name="Group 26"/>
                <p:cNvGrpSpPr>
                  <a:grpSpLocks/>
                </p:cNvGrpSpPr>
                <p:nvPr/>
              </p:nvGrpSpPr>
              <p:grpSpPr bwMode="auto">
                <a:xfrm>
                  <a:off x="942" y="2183"/>
                  <a:ext cx="350" cy="476"/>
                  <a:chOff x="3651" y="981"/>
                  <a:chExt cx="622" cy="793"/>
                </a:xfrm>
              </p:grpSpPr>
              <p:pic>
                <p:nvPicPr>
                  <p:cNvPr id="683033" name="Picture 25"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031" name="Picture 23"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032" name="Picture 24"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sp>
              <p:nvSpPr>
                <p:cNvPr id="683078" name="Rectangle 70"/>
                <p:cNvSpPr>
                  <a:spLocks noChangeArrowheads="1"/>
                </p:cNvSpPr>
                <p:nvPr/>
              </p:nvSpPr>
              <p:spPr bwMode="auto">
                <a:xfrm>
                  <a:off x="930" y="2205"/>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sp>
            <p:nvSpPr>
              <p:cNvPr id="683288" name="Text Box 280"/>
              <p:cNvSpPr txBox="1">
                <a:spLocks noChangeArrowheads="1"/>
              </p:cNvSpPr>
              <p:nvPr/>
            </p:nvSpPr>
            <p:spPr bwMode="auto">
              <a:xfrm>
                <a:off x="1133" y="2008"/>
                <a:ext cx="196" cy="197"/>
              </a:xfrm>
              <a:prstGeom prst="rect">
                <a:avLst/>
              </a:prstGeom>
              <a:noFill/>
              <a:ln w="9525" algn="ctr">
                <a:noFill/>
                <a:miter lim="800000"/>
                <a:headEnd/>
                <a:tailEnd/>
              </a:ln>
              <a:effectLst/>
            </p:spPr>
            <p:txBody>
              <a:bodyPr wrap="none">
                <a:spAutoFit/>
              </a:bodyPr>
              <a:lstStyle/>
              <a:p>
                <a:pPr algn="ctr"/>
                <a:r>
                  <a:rPr lang="fr-CH" sz="1600" b="1"/>
                  <a:t>3</a:t>
                </a:r>
              </a:p>
            </p:txBody>
          </p:sp>
        </p:grpSp>
      </p:grpSp>
      <p:grpSp>
        <p:nvGrpSpPr>
          <p:cNvPr id="9" name="Group 294"/>
          <p:cNvGrpSpPr>
            <a:grpSpLocks/>
          </p:cNvGrpSpPr>
          <p:nvPr/>
        </p:nvGrpSpPr>
        <p:grpSpPr bwMode="auto">
          <a:xfrm>
            <a:off x="2503488" y="2060575"/>
            <a:ext cx="1060450" cy="2689225"/>
            <a:chOff x="1577" y="1298"/>
            <a:chExt cx="668" cy="1694"/>
          </a:xfrm>
        </p:grpSpPr>
        <p:sp>
          <p:nvSpPr>
            <p:cNvPr id="683061" name="Text Box 53"/>
            <p:cNvSpPr txBox="1">
              <a:spLocks noChangeArrowheads="1"/>
            </p:cNvSpPr>
            <p:nvPr/>
          </p:nvSpPr>
          <p:spPr bwMode="auto">
            <a:xfrm>
              <a:off x="1665" y="2795"/>
              <a:ext cx="489" cy="197"/>
            </a:xfrm>
            <a:prstGeom prst="rect">
              <a:avLst/>
            </a:prstGeom>
            <a:noFill/>
            <a:ln w="9525" algn="ctr">
              <a:noFill/>
              <a:miter lim="800000"/>
              <a:headEnd/>
              <a:tailEnd/>
            </a:ln>
            <a:effectLst/>
          </p:spPr>
          <p:txBody>
            <a:bodyPr wrap="none">
              <a:spAutoFit/>
            </a:bodyPr>
            <a:lstStyle/>
            <a:p>
              <a:pPr algn="ctr"/>
              <a:r>
                <a:rPr lang="fr-CH" sz="1600"/>
                <a:t>0.8 ‰</a:t>
              </a:r>
            </a:p>
          </p:txBody>
        </p:sp>
        <p:grpSp>
          <p:nvGrpSpPr>
            <p:cNvPr id="10" name="Group 264"/>
            <p:cNvGrpSpPr>
              <a:grpSpLocks/>
            </p:cNvGrpSpPr>
            <p:nvPr/>
          </p:nvGrpSpPr>
          <p:grpSpPr bwMode="auto">
            <a:xfrm>
              <a:off x="1610" y="1458"/>
              <a:ext cx="635" cy="521"/>
              <a:chOff x="1610" y="1458"/>
              <a:chExt cx="635" cy="521"/>
            </a:xfrm>
          </p:grpSpPr>
          <p:grpSp>
            <p:nvGrpSpPr>
              <p:cNvPr id="11" name="Group 42"/>
              <p:cNvGrpSpPr>
                <a:grpSpLocks/>
              </p:cNvGrpSpPr>
              <p:nvPr/>
            </p:nvGrpSpPr>
            <p:grpSpPr bwMode="auto">
              <a:xfrm>
                <a:off x="1704" y="1458"/>
                <a:ext cx="350" cy="476"/>
                <a:chOff x="3651" y="981"/>
                <a:chExt cx="622" cy="793"/>
              </a:xfrm>
            </p:grpSpPr>
            <p:pic>
              <p:nvPicPr>
                <p:cNvPr id="683051" name="Picture 43"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052" name="Picture 44"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053" name="Picture 45"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sp>
            <p:nvSpPr>
              <p:cNvPr id="683073" name="Rectangle 65"/>
              <p:cNvSpPr>
                <a:spLocks noChangeArrowheads="1"/>
              </p:cNvSpPr>
              <p:nvPr/>
            </p:nvSpPr>
            <p:spPr bwMode="auto">
              <a:xfrm>
                <a:off x="1610" y="1480"/>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grpSp>
          <p:nvGrpSpPr>
            <p:cNvPr id="12" name="Group 265"/>
            <p:cNvGrpSpPr>
              <a:grpSpLocks/>
            </p:cNvGrpSpPr>
            <p:nvPr/>
          </p:nvGrpSpPr>
          <p:grpSpPr bwMode="auto">
            <a:xfrm>
              <a:off x="1577" y="2183"/>
              <a:ext cx="668" cy="521"/>
              <a:chOff x="1577" y="2183"/>
              <a:chExt cx="668" cy="521"/>
            </a:xfrm>
          </p:grpSpPr>
          <p:grpSp>
            <p:nvGrpSpPr>
              <p:cNvPr id="13" name="Group 76"/>
              <p:cNvGrpSpPr>
                <a:grpSpLocks/>
              </p:cNvGrpSpPr>
              <p:nvPr/>
            </p:nvGrpSpPr>
            <p:grpSpPr bwMode="auto">
              <a:xfrm>
                <a:off x="1577" y="2183"/>
                <a:ext cx="439" cy="476"/>
                <a:chOff x="1577" y="2183"/>
                <a:chExt cx="439" cy="476"/>
              </a:xfrm>
            </p:grpSpPr>
            <p:pic>
              <p:nvPicPr>
                <p:cNvPr id="683055" name="Picture 47"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14" name="Group 49"/>
                <p:cNvGrpSpPr>
                  <a:grpSpLocks/>
                </p:cNvGrpSpPr>
                <p:nvPr/>
              </p:nvGrpSpPr>
              <p:grpSpPr bwMode="auto">
                <a:xfrm>
                  <a:off x="1577" y="2183"/>
                  <a:ext cx="350" cy="476"/>
                  <a:chOff x="3651" y="981"/>
                  <a:chExt cx="622" cy="793"/>
                </a:xfrm>
              </p:grpSpPr>
              <p:pic>
                <p:nvPicPr>
                  <p:cNvPr id="683058" name="Picture 50"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059" name="Picture 51"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060" name="Picture 52"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sp>
            <p:nvSpPr>
              <p:cNvPr id="683079" name="Rectangle 71"/>
              <p:cNvSpPr>
                <a:spLocks noChangeArrowheads="1"/>
              </p:cNvSpPr>
              <p:nvPr/>
            </p:nvSpPr>
            <p:spPr bwMode="auto">
              <a:xfrm>
                <a:off x="1610" y="2205"/>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sp>
          <p:nvSpPr>
            <p:cNvPr id="683289" name="Text Box 281"/>
            <p:cNvSpPr txBox="1">
              <a:spLocks noChangeArrowheads="1"/>
            </p:cNvSpPr>
            <p:nvPr/>
          </p:nvSpPr>
          <p:spPr bwMode="auto">
            <a:xfrm>
              <a:off x="1821" y="1298"/>
              <a:ext cx="196" cy="197"/>
            </a:xfrm>
            <a:prstGeom prst="rect">
              <a:avLst/>
            </a:prstGeom>
            <a:noFill/>
            <a:ln w="9525" algn="ctr">
              <a:noFill/>
              <a:miter lim="800000"/>
              <a:headEnd/>
              <a:tailEnd/>
            </a:ln>
            <a:effectLst/>
          </p:spPr>
          <p:txBody>
            <a:bodyPr wrap="none">
              <a:spAutoFit/>
            </a:bodyPr>
            <a:lstStyle/>
            <a:p>
              <a:pPr algn="ctr"/>
              <a:r>
                <a:rPr lang="fr-CH" sz="1600" b="1"/>
                <a:t>3</a:t>
              </a:r>
            </a:p>
          </p:txBody>
        </p:sp>
        <p:sp>
          <p:nvSpPr>
            <p:cNvPr id="683290" name="Text Box 282"/>
            <p:cNvSpPr txBox="1">
              <a:spLocks noChangeArrowheads="1"/>
            </p:cNvSpPr>
            <p:nvPr/>
          </p:nvSpPr>
          <p:spPr bwMode="auto">
            <a:xfrm>
              <a:off x="1822" y="2013"/>
              <a:ext cx="196" cy="197"/>
            </a:xfrm>
            <a:prstGeom prst="rect">
              <a:avLst/>
            </a:prstGeom>
            <a:noFill/>
            <a:ln w="9525" algn="ctr">
              <a:noFill/>
              <a:miter lim="800000"/>
              <a:headEnd/>
              <a:tailEnd/>
            </a:ln>
            <a:effectLst/>
          </p:spPr>
          <p:txBody>
            <a:bodyPr wrap="none">
              <a:spAutoFit/>
            </a:bodyPr>
            <a:lstStyle/>
            <a:p>
              <a:pPr algn="ctr"/>
              <a:r>
                <a:rPr lang="fr-CH" sz="1600" b="1"/>
                <a:t>4</a:t>
              </a:r>
            </a:p>
          </p:txBody>
        </p:sp>
      </p:grpSp>
      <p:grpSp>
        <p:nvGrpSpPr>
          <p:cNvPr id="15" name="Group 295"/>
          <p:cNvGrpSpPr>
            <a:grpSpLocks/>
          </p:cNvGrpSpPr>
          <p:nvPr/>
        </p:nvGrpSpPr>
        <p:grpSpPr bwMode="auto">
          <a:xfrm>
            <a:off x="3549650" y="2060575"/>
            <a:ext cx="1166813" cy="3741738"/>
            <a:chOff x="2236" y="1298"/>
            <a:chExt cx="735" cy="2357"/>
          </a:xfrm>
        </p:grpSpPr>
        <p:sp>
          <p:nvSpPr>
            <p:cNvPr id="683068" name="Text Box 60"/>
            <p:cNvSpPr txBox="1">
              <a:spLocks noChangeArrowheads="1"/>
            </p:cNvSpPr>
            <p:nvPr/>
          </p:nvSpPr>
          <p:spPr bwMode="auto">
            <a:xfrm>
              <a:off x="2236" y="2795"/>
              <a:ext cx="735" cy="197"/>
            </a:xfrm>
            <a:prstGeom prst="rect">
              <a:avLst/>
            </a:prstGeom>
            <a:noFill/>
            <a:ln w="9525" algn="ctr">
              <a:noFill/>
              <a:miter lim="800000"/>
              <a:headEnd/>
              <a:tailEnd/>
            </a:ln>
            <a:effectLst/>
          </p:spPr>
          <p:txBody>
            <a:bodyPr wrap="none">
              <a:spAutoFit/>
            </a:bodyPr>
            <a:lstStyle/>
            <a:p>
              <a:pPr algn="ctr"/>
              <a:r>
                <a:rPr lang="fr-CH" sz="1600"/>
                <a:t>1.0-1.5 ‰</a:t>
              </a:r>
            </a:p>
          </p:txBody>
        </p:sp>
        <p:grpSp>
          <p:nvGrpSpPr>
            <p:cNvPr id="16" name="Group 266"/>
            <p:cNvGrpSpPr>
              <a:grpSpLocks/>
            </p:cNvGrpSpPr>
            <p:nvPr/>
          </p:nvGrpSpPr>
          <p:grpSpPr bwMode="auto">
            <a:xfrm>
              <a:off x="2290" y="1457"/>
              <a:ext cx="635" cy="522"/>
              <a:chOff x="2290" y="1457"/>
              <a:chExt cx="635" cy="522"/>
            </a:xfrm>
          </p:grpSpPr>
          <p:sp>
            <p:nvSpPr>
              <p:cNvPr id="683074" name="Rectangle 66"/>
              <p:cNvSpPr>
                <a:spLocks noChangeArrowheads="1"/>
              </p:cNvSpPr>
              <p:nvPr/>
            </p:nvSpPr>
            <p:spPr bwMode="auto">
              <a:xfrm>
                <a:off x="2290" y="1480"/>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17" name="Group 77"/>
              <p:cNvGrpSpPr>
                <a:grpSpLocks/>
              </p:cNvGrpSpPr>
              <p:nvPr/>
            </p:nvGrpSpPr>
            <p:grpSpPr bwMode="auto">
              <a:xfrm>
                <a:off x="2336" y="1457"/>
                <a:ext cx="439" cy="476"/>
                <a:chOff x="1577" y="2183"/>
                <a:chExt cx="439" cy="476"/>
              </a:xfrm>
            </p:grpSpPr>
            <p:pic>
              <p:nvPicPr>
                <p:cNvPr id="683086" name="Picture 78"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18" name="Group 79"/>
                <p:cNvGrpSpPr>
                  <a:grpSpLocks/>
                </p:cNvGrpSpPr>
                <p:nvPr/>
              </p:nvGrpSpPr>
              <p:grpSpPr bwMode="auto">
                <a:xfrm>
                  <a:off x="1577" y="2183"/>
                  <a:ext cx="350" cy="476"/>
                  <a:chOff x="3651" y="981"/>
                  <a:chExt cx="622" cy="793"/>
                </a:xfrm>
              </p:grpSpPr>
              <p:pic>
                <p:nvPicPr>
                  <p:cNvPr id="683088" name="Picture 80"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089" name="Picture 81"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090" name="Picture 82"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nvGrpSpPr>
            <p:cNvPr id="19" name="Group 267"/>
            <p:cNvGrpSpPr>
              <a:grpSpLocks/>
            </p:cNvGrpSpPr>
            <p:nvPr/>
          </p:nvGrpSpPr>
          <p:grpSpPr bwMode="auto">
            <a:xfrm>
              <a:off x="2245" y="2205"/>
              <a:ext cx="680" cy="499"/>
              <a:chOff x="2245" y="2205"/>
              <a:chExt cx="680" cy="499"/>
            </a:xfrm>
          </p:grpSpPr>
          <p:sp>
            <p:nvSpPr>
              <p:cNvPr id="683080" name="Rectangle 72"/>
              <p:cNvSpPr>
                <a:spLocks noChangeArrowheads="1"/>
              </p:cNvSpPr>
              <p:nvPr/>
            </p:nvSpPr>
            <p:spPr bwMode="auto">
              <a:xfrm>
                <a:off x="2290" y="2205"/>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20" name="Group 183"/>
              <p:cNvGrpSpPr>
                <a:grpSpLocks/>
              </p:cNvGrpSpPr>
              <p:nvPr/>
            </p:nvGrpSpPr>
            <p:grpSpPr bwMode="auto">
              <a:xfrm>
                <a:off x="2245" y="2205"/>
                <a:ext cx="489" cy="476"/>
                <a:chOff x="2245" y="2205"/>
                <a:chExt cx="489" cy="476"/>
              </a:xfrm>
            </p:grpSpPr>
            <p:pic>
              <p:nvPicPr>
                <p:cNvPr id="683092" name="Picture 84" descr="glas1"/>
                <p:cNvPicPr>
                  <a:picLocks noChangeAspect="1" noChangeArrowheads="1"/>
                </p:cNvPicPr>
                <p:nvPr/>
              </p:nvPicPr>
              <p:blipFill>
                <a:blip r:embed="rId8" cstate="print"/>
                <a:srcRect/>
                <a:stretch>
                  <a:fillRect/>
                </a:stretch>
              </p:blipFill>
              <p:spPr bwMode="auto">
                <a:xfrm>
                  <a:off x="2562" y="2266"/>
                  <a:ext cx="172" cy="212"/>
                </a:xfrm>
                <a:prstGeom prst="rect">
                  <a:avLst/>
                </a:prstGeom>
                <a:noFill/>
              </p:spPr>
            </p:pic>
            <p:grpSp>
              <p:nvGrpSpPr>
                <p:cNvPr id="21" name="Group 85"/>
                <p:cNvGrpSpPr>
                  <a:grpSpLocks/>
                </p:cNvGrpSpPr>
                <p:nvPr/>
              </p:nvGrpSpPr>
              <p:grpSpPr bwMode="auto">
                <a:xfrm>
                  <a:off x="2245" y="2205"/>
                  <a:ext cx="439" cy="476"/>
                  <a:chOff x="1577" y="2183"/>
                  <a:chExt cx="439" cy="476"/>
                </a:xfrm>
              </p:grpSpPr>
              <p:pic>
                <p:nvPicPr>
                  <p:cNvPr id="683094" name="Picture 86"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22" name="Group 87"/>
                  <p:cNvGrpSpPr>
                    <a:grpSpLocks/>
                  </p:cNvGrpSpPr>
                  <p:nvPr/>
                </p:nvGrpSpPr>
                <p:grpSpPr bwMode="auto">
                  <a:xfrm>
                    <a:off x="1577" y="2183"/>
                    <a:ext cx="350" cy="476"/>
                    <a:chOff x="3651" y="981"/>
                    <a:chExt cx="622" cy="793"/>
                  </a:xfrm>
                </p:grpSpPr>
                <p:pic>
                  <p:nvPicPr>
                    <p:cNvPr id="683096" name="Picture 88"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097" name="Picture 89"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098" name="Picture 90"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pic>
          <p:nvPicPr>
            <p:cNvPr id="683262" name="Picture 254"/>
            <p:cNvPicPr>
              <a:picLocks noChangeAspect="1" noChangeArrowheads="1"/>
            </p:cNvPicPr>
            <p:nvPr/>
          </p:nvPicPr>
          <p:blipFill>
            <a:blip r:embed="rId9" cstate="print"/>
            <a:srcRect/>
            <a:stretch>
              <a:fillRect/>
            </a:stretch>
          </p:blipFill>
          <p:spPr bwMode="auto">
            <a:xfrm>
              <a:off x="2336" y="3113"/>
              <a:ext cx="521" cy="542"/>
            </a:xfrm>
            <a:prstGeom prst="rect">
              <a:avLst/>
            </a:prstGeom>
            <a:noFill/>
            <a:ln w="9525" algn="ctr">
              <a:solidFill>
                <a:schemeClr val="tx1"/>
              </a:solidFill>
              <a:miter lim="800000"/>
              <a:headEnd/>
              <a:tailEnd/>
            </a:ln>
            <a:effectLst/>
          </p:spPr>
        </p:pic>
        <p:sp>
          <p:nvSpPr>
            <p:cNvPr id="683291" name="Text Box 283"/>
            <p:cNvSpPr txBox="1">
              <a:spLocks noChangeArrowheads="1"/>
            </p:cNvSpPr>
            <p:nvPr/>
          </p:nvSpPr>
          <p:spPr bwMode="auto">
            <a:xfrm>
              <a:off x="2417" y="1298"/>
              <a:ext cx="319" cy="197"/>
            </a:xfrm>
            <a:prstGeom prst="rect">
              <a:avLst/>
            </a:prstGeom>
            <a:noFill/>
            <a:ln w="9525" algn="ctr">
              <a:noFill/>
              <a:miter lim="800000"/>
              <a:headEnd/>
              <a:tailEnd/>
            </a:ln>
            <a:effectLst/>
          </p:spPr>
          <p:txBody>
            <a:bodyPr wrap="none">
              <a:spAutoFit/>
            </a:bodyPr>
            <a:lstStyle/>
            <a:p>
              <a:pPr algn="ctr"/>
              <a:r>
                <a:rPr lang="fr-CH" sz="1600" b="1"/>
                <a:t>4-6</a:t>
              </a:r>
            </a:p>
          </p:txBody>
        </p:sp>
        <p:sp>
          <p:nvSpPr>
            <p:cNvPr id="683292" name="Text Box 284"/>
            <p:cNvSpPr txBox="1">
              <a:spLocks noChangeArrowheads="1"/>
            </p:cNvSpPr>
            <p:nvPr/>
          </p:nvSpPr>
          <p:spPr bwMode="auto">
            <a:xfrm>
              <a:off x="2442" y="2013"/>
              <a:ext cx="319" cy="197"/>
            </a:xfrm>
            <a:prstGeom prst="rect">
              <a:avLst/>
            </a:prstGeom>
            <a:noFill/>
            <a:ln w="9525" algn="ctr">
              <a:noFill/>
              <a:miter lim="800000"/>
              <a:headEnd/>
              <a:tailEnd/>
            </a:ln>
            <a:effectLst/>
          </p:spPr>
          <p:txBody>
            <a:bodyPr wrap="none">
              <a:spAutoFit/>
            </a:bodyPr>
            <a:lstStyle/>
            <a:p>
              <a:pPr algn="ctr"/>
              <a:r>
                <a:rPr lang="fr-CH" sz="1600" b="1"/>
                <a:t>5-7</a:t>
              </a:r>
            </a:p>
          </p:txBody>
        </p:sp>
      </p:grpSp>
      <p:grpSp>
        <p:nvGrpSpPr>
          <p:cNvPr id="23" name="Group 296"/>
          <p:cNvGrpSpPr>
            <a:grpSpLocks/>
          </p:cNvGrpSpPr>
          <p:nvPr/>
        </p:nvGrpSpPr>
        <p:grpSpPr bwMode="auto">
          <a:xfrm>
            <a:off x="4659313" y="2052638"/>
            <a:ext cx="1065212" cy="3749675"/>
            <a:chOff x="2935" y="1293"/>
            <a:chExt cx="671" cy="2362"/>
          </a:xfrm>
        </p:grpSpPr>
        <p:pic>
          <p:nvPicPr>
            <p:cNvPr id="683111" name="Picture 103" descr="alcoholt"/>
            <p:cNvPicPr>
              <a:picLocks noChangeAspect="1" noChangeArrowheads="1"/>
            </p:cNvPicPr>
            <p:nvPr/>
          </p:nvPicPr>
          <p:blipFill>
            <a:blip r:embed="rId10" cstate="print"/>
            <a:srcRect/>
            <a:stretch>
              <a:fillRect/>
            </a:stretch>
          </p:blipFill>
          <p:spPr bwMode="auto">
            <a:xfrm>
              <a:off x="3016" y="3134"/>
              <a:ext cx="521" cy="521"/>
            </a:xfrm>
            <a:prstGeom prst="rect">
              <a:avLst/>
            </a:prstGeom>
            <a:noFill/>
            <a:ln w="9525">
              <a:solidFill>
                <a:schemeClr val="tx1"/>
              </a:solidFill>
              <a:miter lim="800000"/>
              <a:headEnd/>
              <a:tailEnd/>
            </a:ln>
          </p:spPr>
        </p:pic>
        <p:grpSp>
          <p:nvGrpSpPr>
            <p:cNvPr id="24" name="Group 268"/>
            <p:cNvGrpSpPr>
              <a:grpSpLocks/>
            </p:cNvGrpSpPr>
            <p:nvPr/>
          </p:nvGrpSpPr>
          <p:grpSpPr bwMode="auto">
            <a:xfrm>
              <a:off x="2940" y="1457"/>
              <a:ext cx="666" cy="522"/>
              <a:chOff x="2940" y="1457"/>
              <a:chExt cx="666" cy="522"/>
            </a:xfrm>
          </p:grpSpPr>
          <p:sp>
            <p:nvSpPr>
              <p:cNvPr id="683075" name="Rectangle 67"/>
              <p:cNvSpPr>
                <a:spLocks noChangeArrowheads="1"/>
              </p:cNvSpPr>
              <p:nvPr/>
            </p:nvSpPr>
            <p:spPr bwMode="auto">
              <a:xfrm>
                <a:off x="2971" y="1480"/>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25" name="Group 114"/>
              <p:cNvGrpSpPr>
                <a:grpSpLocks/>
              </p:cNvGrpSpPr>
              <p:nvPr/>
            </p:nvGrpSpPr>
            <p:grpSpPr bwMode="auto">
              <a:xfrm>
                <a:off x="2940" y="1457"/>
                <a:ext cx="439" cy="476"/>
                <a:chOff x="1577" y="2183"/>
                <a:chExt cx="439" cy="476"/>
              </a:xfrm>
            </p:grpSpPr>
            <p:pic>
              <p:nvPicPr>
                <p:cNvPr id="683123" name="Picture 115"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26" name="Group 116"/>
                <p:cNvGrpSpPr>
                  <a:grpSpLocks/>
                </p:cNvGrpSpPr>
                <p:nvPr/>
              </p:nvGrpSpPr>
              <p:grpSpPr bwMode="auto">
                <a:xfrm>
                  <a:off x="1577" y="2183"/>
                  <a:ext cx="350" cy="476"/>
                  <a:chOff x="3651" y="981"/>
                  <a:chExt cx="622" cy="793"/>
                </a:xfrm>
              </p:grpSpPr>
              <p:pic>
                <p:nvPicPr>
                  <p:cNvPr id="683125" name="Picture 117"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126" name="Picture 118"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127" name="Picture 119"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nvGrpSpPr>
              <p:cNvPr id="27" name="Group 110"/>
              <p:cNvGrpSpPr>
                <a:grpSpLocks/>
              </p:cNvGrpSpPr>
              <p:nvPr/>
            </p:nvGrpSpPr>
            <p:grpSpPr bwMode="auto">
              <a:xfrm>
                <a:off x="3152" y="1616"/>
                <a:ext cx="381" cy="322"/>
                <a:chOff x="3242" y="890"/>
                <a:chExt cx="381" cy="322"/>
              </a:xfrm>
            </p:grpSpPr>
            <p:pic>
              <p:nvPicPr>
                <p:cNvPr id="683119" name="Picture 111" descr="glas4"/>
                <p:cNvPicPr>
                  <a:picLocks noChangeAspect="1" noChangeArrowheads="1"/>
                </p:cNvPicPr>
                <p:nvPr/>
              </p:nvPicPr>
              <p:blipFill>
                <a:blip r:embed="rId11" cstate="print"/>
                <a:srcRect/>
                <a:stretch>
                  <a:fillRect/>
                </a:stretch>
              </p:blipFill>
              <p:spPr bwMode="auto">
                <a:xfrm>
                  <a:off x="3424" y="890"/>
                  <a:ext cx="199" cy="272"/>
                </a:xfrm>
                <a:prstGeom prst="rect">
                  <a:avLst/>
                </a:prstGeom>
                <a:noFill/>
              </p:spPr>
            </p:pic>
            <p:pic>
              <p:nvPicPr>
                <p:cNvPr id="683120" name="Picture 112" descr="glas2"/>
                <p:cNvPicPr>
                  <a:picLocks noChangeAspect="1" noChangeArrowheads="1"/>
                </p:cNvPicPr>
                <p:nvPr/>
              </p:nvPicPr>
              <p:blipFill>
                <a:blip r:embed="rId12" cstate="print"/>
                <a:srcRect/>
                <a:stretch>
                  <a:fillRect/>
                </a:stretch>
              </p:blipFill>
              <p:spPr bwMode="auto">
                <a:xfrm>
                  <a:off x="3334" y="890"/>
                  <a:ext cx="272" cy="251"/>
                </a:xfrm>
                <a:prstGeom prst="rect">
                  <a:avLst/>
                </a:prstGeom>
                <a:noFill/>
              </p:spPr>
            </p:pic>
            <p:pic>
              <p:nvPicPr>
                <p:cNvPr id="683121" name="Picture 113" descr="glas3"/>
                <p:cNvPicPr>
                  <a:picLocks noChangeAspect="1" noChangeArrowheads="1"/>
                </p:cNvPicPr>
                <p:nvPr/>
              </p:nvPicPr>
              <p:blipFill>
                <a:blip r:embed="rId13" cstate="print"/>
                <a:srcRect/>
                <a:stretch>
                  <a:fillRect/>
                </a:stretch>
              </p:blipFill>
              <p:spPr bwMode="auto">
                <a:xfrm>
                  <a:off x="3242" y="890"/>
                  <a:ext cx="228" cy="322"/>
                </a:xfrm>
                <a:prstGeom prst="rect">
                  <a:avLst/>
                </a:prstGeom>
                <a:noFill/>
              </p:spPr>
            </p:pic>
          </p:grpSp>
        </p:grpSp>
        <p:grpSp>
          <p:nvGrpSpPr>
            <p:cNvPr id="28" name="Group 269"/>
            <p:cNvGrpSpPr>
              <a:grpSpLocks/>
            </p:cNvGrpSpPr>
            <p:nvPr/>
          </p:nvGrpSpPr>
          <p:grpSpPr bwMode="auto">
            <a:xfrm>
              <a:off x="2935" y="2160"/>
              <a:ext cx="671" cy="544"/>
              <a:chOff x="2935" y="2160"/>
              <a:chExt cx="671" cy="544"/>
            </a:xfrm>
          </p:grpSpPr>
          <p:sp>
            <p:nvSpPr>
              <p:cNvPr id="683081" name="Rectangle 73"/>
              <p:cNvSpPr>
                <a:spLocks noChangeArrowheads="1"/>
              </p:cNvSpPr>
              <p:nvPr/>
            </p:nvSpPr>
            <p:spPr bwMode="auto">
              <a:xfrm>
                <a:off x="2971" y="2205"/>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29" name="Group 141"/>
              <p:cNvGrpSpPr>
                <a:grpSpLocks/>
              </p:cNvGrpSpPr>
              <p:nvPr/>
            </p:nvGrpSpPr>
            <p:grpSpPr bwMode="auto">
              <a:xfrm>
                <a:off x="2935" y="2160"/>
                <a:ext cx="616" cy="542"/>
                <a:chOff x="2935" y="2205"/>
                <a:chExt cx="616" cy="542"/>
              </a:xfrm>
            </p:grpSpPr>
            <p:pic>
              <p:nvPicPr>
                <p:cNvPr id="683103" name="Picture 95" descr="glas1"/>
                <p:cNvPicPr>
                  <a:picLocks noChangeAspect="1" noChangeArrowheads="1"/>
                </p:cNvPicPr>
                <p:nvPr/>
              </p:nvPicPr>
              <p:blipFill>
                <a:blip r:embed="rId8" cstate="print"/>
                <a:srcRect/>
                <a:stretch>
                  <a:fillRect/>
                </a:stretch>
              </p:blipFill>
              <p:spPr bwMode="auto">
                <a:xfrm>
                  <a:off x="3243" y="2266"/>
                  <a:ext cx="172" cy="212"/>
                </a:xfrm>
                <a:prstGeom prst="rect">
                  <a:avLst/>
                </a:prstGeom>
                <a:noFill/>
              </p:spPr>
            </p:pic>
            <p:grpSp>
              <p:nvGrpSpPr>
                <p:cNvPr id="30" name="Group 96"/>
                <p:cNvGrpSpPr>
                  <a:grpSpLocks/>
                </p:cNvGrpSpPr>
                <p:nvPr/>
              </p:nvGrpSpPr>
              <p:grpSpPr bwMode="auto">
                <a:xfrm>
                  <a:off x="2935" y="2205"/>
                  <a:ext cx="439" cy="476"/>
                  <a:chOff x="1577" y="2183"/>
                  <a:chExt cx="439" cy="476"/>
                </a:xfrm>
              </p:grpSpPr>
              <p:pic>
                <p:nvPicPr>
                  <p:cNvPr id="683105" name="Picture 97"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31" name="Group 98"/>
                  <p:cNvGrpSpPr>
                    <a:grpSpLocks/>
                  </p:cNvGrpSpPr>
                  <p:nvPr/>
                </p:nvGrpSpPr>
                <p:grpSpPr bwMode="auto">
                  <a:xfrm>
                    <a:off x="1577" y="2183"/>
                    <a:ext cx="350" cy="476"/>
                    <a:chOff x="3651" y="981"/>
                    <a:chExt cx="622" cy="793"/>
                  </a:xfrm>
                </p:grpSpPr>
                <p:pic>
                  <p:nvPicPr>
                    <p:cNvPr id="683107" name="Picture 99"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108" name="Picture 100"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109" name="Picture 101"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nvGrpSpPr>
                <p:cNvPr id="683008" name="Group 127"/>
                <p:cNvGrpSpPr>
                  <a:grpSpLocks/>
                </p:cNvGrpSpPr>
                <p:nvPr/>
              </p:nvGrpSpPr>
              <p:grpSpPr bwMode="auto">
                <a:xfrm>
                  <a:off x="3061" y="2387"/>
                  <a:ext cx="490" cy="360"/>
                  <a:chOff x="3796" y="988"/>
                  <a:chExt cx="490" cy="360"/>
                </a:xfrm>
              </p:grpSpPr>
              <p:pic>
                <p:nvPicPr>
                  <p:cNvPr id="683129" name="Picture 121" descr="Beer 3"/>
                  <p:cNvPicPr>
                    <a:picLocks noChangeAspect="1" noChangeArrowheads="1"/>
                  </p:cNvPicPr>
                  <p:nvPr/>
                </p:nvPicPr>
                <p:blipFill>
                  <a:blip r:embed="rId14" cstate="print"/>
                  <a:srcRect/>
                  <a:stretch>
                    <a:fillRect/>
                  </a:stretch>
                </p:blipFill>
                <p:spPr bwMode="auto">
                  <a:xfrm>
                    <a:off x="4160" y="1026"/>
                    <a:ext cx="126" cy="182"/>
                  </a:xfrm>
                  <a:prstGeom prst="rect">
                    <a:avLst/>
                  </a:prstGeom>
                  <a:noFill/>
                </p:spPr>
              </p:pic>
              <p:pic>
                <p:nvPicPr>
                  <p:cNvPr id="683130" name="Picture 122" descr="Beer 2"/>
                  <p:cNvPicPr>
                    <a:picLocks noChangeAspect="1" noChangeArrowheads="1"/>
                  </p:cNvPicPr>
                  <p:nvPr/>
                </p:nvPicPr>
                <p:blipFill>
                  <a:blip r:embed="rId6" cstate="print"/>
                  <a:srcRect/>
                  <a:stretch>
                    <a:fillRect/>
                  </a:stretch>
                </p:blipFill>
                <p:spPr bwMode="auto">
                  <a:xfrm>
                    <a:off x="4093" y="988"/>
                    <a:ext cx="157" cy="265"/>
                  </a:xfrm>
                  <a:prstGeom prst="rect">
                    <a:avLst/>
                  </a:prstGeom>
                  <a:noFill/>
                </p:spPr>
              </p:pic>
              <p:grpSp>
                <p:nvGrpSpPr>
                  <p:cNvPr id="683009" name="Group 123"/>
                  <p:cNvGrpSpPr>
                    <a:grpSpLocks/>
                  </p:cNvGrpSpPr>
                  <p:nvPr/>
                </p:nvGrpSpPr>
                <p:grpSpPr bwMode="auto">
                  <a:xfrm>
                    <a:off x="3796" y="1026"/>
                    <a:ext cx="381" cy="322"/>
                    <a:chOff x="3242" y="890"/>
                    <a:chExt cx="381" cy="322"/>
                  </a:xfrm>
                </p:grpSpPr>
                <p:pic>
                  <p:nvPicPr>
                    <p:cNvPr id="683132" name="Picture 124" descr="glas4"/>
                    <p:cNvPicPr>
                      <a:picLocks noChangeAspect="1" noChangeArrowheads="1"/>
                    </p:cNvPicPr>
                    <p:nvPr/>
                  </p:nvPicPr>
                  <p:blipFill>
                    <a:blip r:embed="rId11" cstate="print"/>
                    <a:srcRect/>
                    <a:stretch>
                      <a:fillRect/>
                    </a:stretch>
                  </p:blipFill>
                  <p:spPr bwMode="auto">
                    <a:xfrm>
                      <a:off x="3424" y="890"/>
                      <a:ext cx="199" cy="272"/>
                    </a:xfrm>
                    <a:prstGeom prst="rect">
                      <a:avLst/>
                    </a:prstGeom>
                    <a:noFill/>
                  </p:spPr>
                </p:pic>
                <p:pic>
                  <p:nvPicPr>
                    <p:cNvPr id="683133" name="Picture 125" descr="glas2"/>
                    <p:cNvPicPr>
                      <a:picLocks noChangeAspect="1" noChangeArrowheads="1"/>
                    </p:cNvPicPr>
                    <p:nvPr/>
                  </p:nvPicPr>
                  <p:blipFill>
                    <a:blip r:embed="rId12" cstate="print"/>
                    <a:srcRect/>
                    <a:stretch>
                      <a:fillRect/>
                    </a:stretch>
                  </p:blipFill>
                  <p:spPr bwMode="auto">
                    <a:xfrm>
                      <a:off x="3334" y="890"/>
                      <a:ext cx="272" cy="251"/>
                    </a:xfrm>
                    <a:prstGeom prst="rect">
                      <a:avLst/>
                    </a:prstGeom>
                    <a:noFill/>
                  </p:spPr>
                </p:pic>
                <p:pic>
                  <p:nvPicPr>
                    <p:cNvPr id="683134" name="Picture 126" descr="glas3"/>
                    <p:cNvPicPr>
                      <a:picLocks noChangeAspect="1" noChangeArrowheads="1"/>
                    </p:cNvPicPr>
                    <p:nvPr/>
                  </p:nvPicPr>
                  <p:blipFill>
                    <a:blip r:embed="rId13" cstate="print"/>
                    <a:srcRect/>
                    <a:stretch>
                      <a:fillRect/>
                    </a:stretch>
                  </p:blipFill>
                  <p:spPr bwMode="auto">
                    <a:xfrm>
                      <a:off x="3242" y="890"/>
                      <a:ext cx="228" cy="322"/>
                    </a:xfrm>
                    <a:prstGeom prst="rect">
                      <a:avLst/>
                    </a:prstGeom>
                    <a:noFill/>
                  </p:spPr>
                </p:pic>
              </p:grpSp>
            </p:grpSp>
          </p:grpSp>
        </p:grpSp>
        <p:sp>
          <p:nvSpPr>
            <p:cNvPr id="683257" name="Text Box 249"/>
            <p:cNvSpPr txBox="1">
              <a:spLocks noChangeArrowheads="1"/>
            </p:cNvSpPr>
            <p:nvPr/>
          </p:nvSpPr>
          <p:spPr bwMode="auto">
            <a:xfrm>
              <a:off x="3107" y="2795"/>
              <a:ext cx="366" cy="197"/>
            </a:xfrm>
            <a:prstGeom prst="rect">
              <a:avLst/>
            </a:prstGeom>
            <a:noFill/>
            <a:ln w="9525" algn="ctr">
              <a:noFill/>
              <a:miter lim="800000"/>
              <a:headEnd/>
              <a:tailEnd/>
            </a:ln>
            <a:effectLst/>
          </p:spPr>
          <p:txBody>
            <a:bodyPr wrap="none">
              <a:spAutoFit/>
            </a:bodyPr>
            <a:lstStyle/>
            <a:p>
              <a:pPr algn="ctr"/>
              <a:r>
                <a:rPr lang="fr-CH" sz="1600"/>
                <a:t>2 ‰</a:t>
              </a:r>
            </a:p>
          </p:txBody>
        </p:sp>
        <p:sp>
          <p:nvSpPr>
            <p:cNvPr id="683293" name="Text Box 285"/>
            <p:cNvSpPr txBox="1">
              <a:spLocks noChangeArrowheads="1"/>
            </p:cNvSpPr>
            <p:nvPr/>
          </p:nvSpPr>
          <p:spPr bwMode="auto">
            <a:xfrm>
              <a:off x="3183" y="1293"/>
              <a:ext cx="196" cy="197"/>
            </a:xfrm>
            <a:prstGeom prst="rect">
              <a:avLst/>
            </a:prstGeom>
            <a:noFill/>
            <a:ln w="9525" algn="ctr">
              <a:noFill/>
              <a:miter lim="800000"/>
              <a:headEnd/>
              <a:tailEnd/>
            </a:ln>
            <a:effectLst/>
          </p:spPr>
          <p:txBody>
            <a:bodyPr wrap="none">
              <a:spAutoFit/>
            </a:bodyPr>
            <a:lstStyle/>
            <a:p>
              <a:pPr algn="ctr"/>
              <a:r>
                <a:rPr lang="fr-CH" sz="1600" b="1"/>
                <a:t>8</a:t>
              </a:r>
            </a:p>
          </p:txBody>
        </p:sp>
        <p:sp>
          <p:nvSpPr>
            <p:cNvPr id="683294" name="Text Box 286"/>
            <p:cNvSpPr txBox="1">
              <a:spLocks noChangeArrowheads="1"/>
            </p:cNvSpPr>
            <p:nvPr/>
          </p:nvSpPr>
          <p:spPr bwMode="auto">
            <a:xfrm>
              <a:off x="3148" y="2008"/>
              <a:ext cx="276" cy="197"/>
            </a:xfrm>
            <a:prstGeom prst="rect">
              <a:avLst/>
            </a:prstGeom>
            <a:noFill/>
            <a:ln w="9525" algn="ctr">
              <a:noFill/>
              <a:miter lim="800000"/>
              <a:headEnd/>
              <a:tailEnd/>
            </a:ln>
            <a:effectLst/>
          </p:spPr>
          <p:txBody>
            <a:bodyPr wrap="none">
              <a:spAutoFit/>
            </a:bodyPr>
            <a:lstStyle/>
            <a:p>
              <a:pPr algn="ctr"/>
              <a:r>
                <a:rPr lang="fr-CH" sz="1600" b="1"/>
                <a:t>10</a:t>
              </a:r>
            </a:p>
          </p:txBody>
        </p:sp>
      </p:grpSp>
      <p:grpSp>
        <p:nvGrpSpPr>
          <p:cNvPr id="683010" name="Group 302"/>
          <p:cNvGrpSpPr>
            <a:grpSpLocks/>
          </p:cNvGrpSpPr>
          <p:nvPr/>
        </p:nvGrpSpPr>
        <p:grpSpPr bwMode="auto">
          <a:xfrm>
            <a:off x="5724525" y="2060575"/>
            <a:ext cx="1079500" cy="3741738"/>
            <a:chOff x="3606" y="1298"/>
            <a:chExt cx="680" cy="2357"/>
          </a:xfrm>
        </p:grpSpPr>
        <p:sp>
          <p:nvSpPr>
            <p:cNvPr id="683082" name="Rectangle 74"/>
            <p:cNvSpPr>
              <a:spLocks noChangeArrowheads="1"/>
            </p:cNvSpPr>
            <p:nvPr/>
          </p:nvSpPr>
          <p:spPr bwMode="auto">
            <a:xfrm>
              <a:off x="3651" y="2205"/>
              <a:ext cx="635" cy="499"/>
            </a:xfrm>
            <a:prstGeom prst="rect">
              <a:avLst/>
            </a:prstGeom>
            <a:noFill/>
            <a:ln w="9525" algn="ctr">
              <a:solidFill>
                <a:schemeClr val="tx1"/>
              </a:solidFill>
              <a:miter lim="800000"/>
              <a:headEnd/>
              <a:tailEnd/>
            </a:ln>
            <a:effectLst/>
          </p:spPr>
          <p:txBody>
            <a:bodyPr anchor="ctr">
              <a:spAutoFit/>
            </a:bodyPr>
            <a:lstStyle/>
            <a:p>
              <a:endParaRPr lang="fr-CH"/>
            </a:p>
          </p:txBody>
        </p:sp>
        <p:sp>
          <p:nvSpPr>
            <p:cNvPr id="683295" name="Text Box 287"/>
            <p:cNvSpPr txBox="1">
              <a:spLocks noChangeArrowheads="1"/>
            </p:cNvSpPr>
            <p:nvPr/>
          </p:nvSpPr>
          <p:spPr bwMode="auto">
            <a:xfrm>
              <a:off x="3833" y="1298"/>
              <a:ext cx="276" cy="197"/>
            </a:xfrm>
            <a:prstGeom prst="rect">
              <a:avLst/>
            </a:prstGeom>
            <a:noFill/>
            <a:ln w="9525" algn="ctr">
              <a:noFill/>
              <a:miter lim="800000"/>
              <a:headEnd/>
              <a:tailEnd/>
            </a:ln>
            <a:effectLst/>
          </p:spPr>
          <p:txBody>
            <a:bodyPr wrap="none">
              <a:spAutoFit/>
            </a:bodyPr>
            <a:lstStyle/>
            <a:p>
              <a:pPr algn="ctr"/>
              <a:r>
                <a:rPr lang="fr-CH" sz="1600" b="1"/>
                <a:t>12</a:t>
              </a:r>
            </a:p>
          </p:txBody>
        </p:sp>
        <p:grpSp>
          <p:nvGrpSpPr>
            <p:cNvPr id="683011" name="Group 298"/>
            <p:cNvGrpSpPr>
              <a:grpSpLocks/>
            </p:cNvGrpSpPr>
            <p:nvPr/>
          </p:nvGrpSpPr>
          <p:grpSpPr bwMode="auto">
            <a:xfrm>
              <a:off x="3606" y="1434"/>
              <a:ext cx="680" cy="2221"/>
              <a:chOff x="3606" y="1434"/>
              <a:chExt cx="680" cy="2221"/>
            </a:xfrm>
          </p:grpSpPr>
          <p:grpSp>
            <p:nvGrpSpPr>
              <p:cNvPr id="683016" name="Group 271"/>
              <p:cNvGrpSpPr>
                <a:grpSpLocks/>
              </p:cNvGrpSpPr>
              <p:nvPr/>
            </p:nvGrpSpPr>
            <p:grpSpPr bwMode="auto">
              <a:xfrm>
                <a:off x="3606" y="1434"/>
                <a:ext cx="680" cy="545"/>
                <a:chOff x="3606" y="1434"/>
                <a:chExt cx="680" cy="545"/>
              </a:xfrm>
            </p:grpSpPr>
            <p:grpSp>
              <p:nvGrpSpPr>
                <p:cNvPr id="683017" name="Group 270"/>
                <p:cNvGrpSpPr>
                  <a:grpSpLocks/>
                </p:cNvGrpSpPr>
                <p:nvPr/>
              </p:nvGrpSpPr>
              <p:grpSpPr bwMode="auto">
                <a:xfrm>
                  <a:off x="3606" y="1434"/>
                  <a:ext cx="680" cy="545"/>
                  <a:chOff x="3606" y="1434"/>
                  <a:chExt cx="680" cy="545"/>
                </a:xfrm>
              </p:grpSpPr>
              <p:sp>
                <p:nvSpPr>
                  <p:cNvPr id="683076" name="Rectangle 68"/>
                  <p:cNvSpPr>
                    <a:spLocks noChangeArrowheads="1"/>
                  </p:cNvSpPr>
                  <p:nvPr/>
                </p:nvSpPr>
                <p:spPr bwMode="auto">
                  <a:xfrm>
                    <a:off x="3651" y="1480"/>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683018" name="Group 157"/>
                  <p:cNvGrpSpPr>
                    <a:grpSpLocks/>
                  </p:cNvGrpSpPr>
                  <p:nvPr/>
                </p:nvGrpSpPr>
                <p:grpSpPr bwMode="auto">
                  <a:xfrm>
                    <a:off x="3606" y="1434"/>
                    <a:ext cx="616" cy="542"/>
                    <a:chOff x="2935" y="2205"/>
                    <a:chExt cx="616" cy="542"/>
                  </a:xfrm>
                </p:grpSpPr>
                <p:pic>
                  <p:nvPicPr>
                    <p:cNvPr id="683166" name="Picture 158" descr="glas1"/>
                    <p:cNvPicPr>
                      <a:picLocks noChangeAspect="1" noChangeArrowheads="1"/>
                    </p:cNvPicPr>
                    <p:nvPr/>
                  </p:nvPicPr>
                  <p:blipFill>
                    <a:blip r:embed="rId8" cstate="print"/>
                    <a:srcRect/>
                    <a:stretch>
                      <a:fillRect/>
                    </a:stretch>
                  </p:blipFill>
                  <p:spPr bwMode="auto">
                    <a:xfrm>
                      <a:off x="3243" y="2266"/>
                      <a:ext cx="172" cy="212"/>
                    </a:xfrm>
                    <a:prstGeom prst="rect">
                      <a:avLst/>
                    </a:prstGeom>
                    <a:noFill/>
                  </p:spPr>
                </p:pic>
                <p:grpSp>
                  <p:nvGrpSpPr>
                    <p:cNvPr id="683019" name="Group 159"/>
                    <p:cNvGrpSpPr>
                      <a:grpSpLocks/>
                    </p:cNvGrpSpPr>
                    <p:nvPr/>
                  </p:nvGrpSpPr>
                  <p:grpSpPr bwMode="auto">
                    <a:xfrm>
                      <a:off x="2935" y="2205"/>
                      <a:ext cx="439" cy="476"/>
                      <a:chOff x="1577" y="2183"/>
                      <a:chExt cx="439" cy="476"/>
                    </a:xfrm>
                  </p:grpSpPr>
                  <p:pic>
                    <p:nvPicPr>
                      <p:cNvPr id="683168" name="Picture 160"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20" name="Group 161"/>
                      <p:cNvGrpSpPr>
                        <a:grpSpLocks/>
                      </p:cNvGrpSpPr>
                      <p:nvPr/>
                    </p:nvGrpSpPr>
                    <p:grpSpPr bwMode="auto">
                      <a:xfrm>
                        <a:off x="1577" y="2183"/>
                        <a:ext cx="350" cy="476"/>
                        <a:chOff x="3651" y="981"/>
                        <a:chExt cx="622" cy="793"/>
                      </a:xfrm>
                    </p:grpSpPr>
                    <p:pic>
                      <p:nvPicPr>
                        <p:cNvPr id="683170" name="Picture 162"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171" name="Picture 163"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172" name="Picture 164"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nvGrpSpPr>
                    <p:cNvPr id="683021" name="Group 165"/>
                    <p:cNvGrpSpPr>
                      <a:grpSpLocks/>
                    </p:cNvGrpSpPr>
                    <p:nvPr/>
                  </p:nvGrpSpPr>
                  <p:grpSpPr bwMode="auto">
                    <a:xfrm>
                      <a:off x="3061" y="2387"/>
                      <a:ext cx="490" cy="360"/>
                      <a:chOff x="3796" y="988"/>
                      <a:chExt cx="490" cy="360"/>
                    </a:xfrm>
                  </p:grpSpPr>
                  <p:pic>
                    <p:nvPicPr>
                      <p:cNvPr id="683174" name="Picture 166" descr="Beer 3"/>
                      <p:cNvPicPr>
                        <a:picLocks noChangeAspect="1" noChangeArrowheads="1"/>
                      </p:cNvPicPr>
                      <p:nvPr/>
                    </p:nvPicPr>
                    <p:blipFill>
                      <a:blip r:embed="rId14" cstate="print"/>
                      <a:srcRect/>
                      <a:stretch>
                        <a:fillRect/>
                      </a:stretch>
                    </p:blipFill>
                    <p:spPr bwMode="auto">
                      <a:xfrm>
                        <a:off x="4160" y="1026"/>
                        <a:ext cx="126" cy="182"/>
                      </a:xfrm>
                      <a:prstGeom prst="rect">
                        <a:avLst/>
                      </a:prstGeom>
                      <a:noFill/>
                    </p:spPr>
                  </p:pic>
                  <p:pic>
                    <p:nvPicPr>
                      <p:cNvPr id="683175" name="Picture 167" descr="Beer 2"/>
                      <p:cNvPicPr>
                        <a:picLocks noChangeAspect="1" noChangeArrowheads="1"/>
                      </p:cNvPicPr>
                      <p:nvPr/>
                    </p:nvPicPr>
                    <p:blipFill>
                      <a:blip r:embed="rId6" cstate="print"/>
                      <a:srcRect/>
                      <a:stretch>
                        <a:fillRect/>
                      </a:stretch>
                    </p:blipFill>
                    <p:spPr bwMode="auto">
                      <a:xfrm>
                        <a:off x="4093" y="988"/>
                        <a:ext cx="157" cy="265"/>
                      </a:xfrm>
                      <a:prstGeom prst="rect">
                        <a:avLst/>
                      </a:prstGeom>
                      <a:noFill/>
                    </p:spPr>
                  </p:pic>
                  <p:grpSp>
                    <p:nvGrpSpPr>
                      <p:cNvPr id="683022" name="Group 168"/>
                      <p:cNvGrpSpPr>
                        <a:grpSpLocks/>
                      </p:cNvGrpSpPr>
                      <p:nvPr/>
                    </p:nvGrpSpPr>
                    <p:grpSpPr bwMode="auto">
                      <a:xfrm>
                        <a:off x="3796" y="1026"/>
                        <a:ext cx="381" cy="322"/>
                        <a:chOff x="3242" y="890"/>
                        <a:chExt cx="381" cy="322"/>
                      </a:xfrm>
                    </p:grpSpPr>
                    <p:pic>
                      <p:nvPicPr>
                        <p:cNvPr id="683177" name="Picture 169" descr="glas4"/>
                        <p:cNvPicPr>
                          <a:picLocks noChangeAspect="1" noChangeArrowheads="1"/>
                        </p:cNvPicPr>
                        <p:nvPr/>
                      </p:nvPicPr>
                      <p:blipFill>
                        <a:blip r:embed="rId11" cstate="print"/>
                        <a:srcRect/>
                        <a:stretch>
                          <a:fillRect/>
                        </a:stretch>
                      </p:blipFill>
                      <p:spPr bwMode="auto">
                        <a:xfrm>
                          <a:off x="3424" y="890"/>
                          <a:ext cx="199" cy="272"/>
                        </a:xfrm>
                        <a:prstGeom prst="rect">
                          <a:avLst/>
                        </a:prstGeom>
                        <a:noFill/>
                      </p:spPr>
                    </p:pic>
                    <p:pic>
                      <p:nvPicPr>
                        <p:cNvPr id="683178" name="Picture 170" descr="glas2"/>
                        <p:cNvPicPr>
                          <a:picLocks noChangeAspect="1" noChangeArrowheads="1"/>
                        </p:cNvPicPr>
                        <p:nvPr/>
                      </p:nvPicPr>
                      <p:blipFill>
                        <a:blip r:embed="rId12" cstate="print"/>
                        <a:srcRect/>
                        <a:stretch>
                          <a:fillRect/>
                        </a:stretch>
                      </p:blipFill>
                      <p:spPr bwMode="auto">
                        <a:xfrm>
                          <a:off x="3334" y="890"/>
                          <a:ext cx="272" cy="251"/>
                        </a:xfrm>
                        <a:prstGeom prst="rect">
                          <a:avLst/>
                        </a:prstGeom>
                        <a:noFill/>
                      </p:spPr>
                    </p:pic>
                    <p:pic>
                      <p:nvPicPr>
                        <p:cNvPr id="683179" name="Picture 171" descr="glas3"/>
                        <p:cNvPicPr>
                          <a:picLocks noChangeAspect="1" noChangeArrowheads="1"/>
                        </p:cNvPicPr>
                        <p:nvPr/>
                      </p:nvPicPr>
                      <p:blipFill>
                        <a:blip r:embed="rId13" cstate="print"/>
                        <a:srcRect/>
                        <a:stretch>
                          <a:fillRect/>
                        </a:stretch>
                      </p:blipFill>
                      <p:spPr bwMode="auto">
                        <a:xfrm>
                          <a:off x="3242" y="890"/>
                          <a:ext cx="228" cy="322"/>
                        </a:xfrm>
                        <a:prstGeom prst="rect">
                          <a:avLst/>
                        </a:prstGeom>
                        <a:noFill/>
                      </p:spPr>
                    </p:pic>
                  </p:grpSp>
                </p:grpSp>
              </p:grpSp>
            </p:grpSp>
            <p:grpSp>
              <p:nvGrpSpPr>
                <p:cNvPr id="683023" name="Group 173"/>
                <p:cNvGrpSpPr>
                  <a:grpSpLocks/>
                </p:cNvGrpSpPr>
                <p:nvPr/>
              </p:nvGrpSpPr>
              <p:grpSpPr bwMode="auto">
                <a:xfrm>
                  <a:off x="3969" y="1682"/>
                  <a:ext cx="272" cy="251"/>
                  <a:chOff x="3560" y="1071"/>
                  <a:chExt cx="272" cy="251"/>
                </a:xfrm>
              </p:grpSpPr>
              <p:pic>
                <p:nvPicPr>
                  <p:cNvPr id="683182" name="Picture 174" descr="Beer 2"/>
                  <p:cNvPicPr>
                    <a:picLocks noChangeAspect="1" noChangeArrowheads="1"/>
                  </p:cNvPicPr>
                  <p:nvPr/>
                </p:nvPicPr>
                <p:blipFill>
                  <a:blip r:embed="rId6" cstate="print"/>
                  <a:srcRect/>
                  <a:stretch>
                    <a:fillRect/>
                  </a:stretch>
                </p:blipFill>
                <p:spPr bwMode="auto">
                  <a:xfrm>
                    <a:off x="3696" y="1071"/>
                    <a:ext cx="130" cy="220"/>
                  </a:xfrm>
                  <a:prstGeom prst="rect">
                    <a:avLst/>
                  </a:prstGeom>
                  <a:noFill/>
                </p:spPr>
              </p:pic>
              <p:pic>
                <p:nvPicPr>
                  <p:cNvPr id="683183" name="Picture 175" descr="glas2"/>
                  <p:cNvPicPr>
                    <a:picLocks noChangeAspect="1" noChangeArrowheads="1"/>
                  </p:cNvPicPr>
                  <p:nvPr/>
                </p:nvPicPr>
                <p:blipFill>
                  <a:blip r:embed="rId12" cstate="print"/>
                  <a:srcRect/>
                  <a:stretch>
                    <a:fillRect/>
                  </a:stretch>
                </p:blipFill>
                <p:spPr bwMode="auto">
                  <a:xfrm>
                    <a:off x="3560" y="1071"/>
                    <a:ext cx="272" cy="251"/>
                  </a:xfrm>
                  <a:prstGeom prst="rect">
                    <a:avLst/>
                  </a:prstGeom>
                  <a:noFill/>
                </p:spPr>
              </p:pic>
            </p:grpSp>
          </p:grpSp>
          <p:grpSp>
            <p:nvGrpSpPr>
              <p:cNvPr id="683024" name="Group 297"/>
              <p:cNvGrpSpPr>
                <a:grpSpLocks/>
              </p:cNvGrpSpPr>
              <p:nvPr/>
            </p:nvGrpSpPr>
            <p:grpSpPr bwMode="auto">
              <a:xfrm>
                <a:off x="3606" y="2160"/>
                <a:ext cx="680" cy="542"/>
                <a:chOff x="3606" y="2160"/>
                <a:chExt cx="680" cy="542"/>
              </a:xfrm>
            </p:grpSpPr>
            <p:grpSp>
              <p:nvGrpSpPr>
                <p:cNvPr id="683025" name="Group 142"/>
                <p:cNvGrpSpPr>
                  <a:grpSpLocks/>
                </p:cNvGrpSpPr>
                <p:nvPr/>
              </p:nvGrpSpPr>
              <p:grpSpPr bwMode="auto">
                <a:xfrm>
                  <a:off x="3606" y="2160"/>
                  <a:ext cx="616" cy="542"/>
                  <a:chOff x="2935" y="2205"/>
                  <a:chExt cx="616" cy="542"/>
                </a:xfrm>
              </p:grpSpPr>
              <p:pic>
                <p:nvPicPr>
                  <p:cNvPr id="683151" name="Picture 143" descr="glas1"/>
                  <p:cNvPicPr>
                    <a:picLocks noChangeAspect="1" noChangeArrowheads="1"/>
                  </p:cNvPicPr>
                  <p:nvPr/>
                </p:nvPicPr>
                <p:blipFill>
                  <a:blip r:embed="rId8" cstate="print"/>
                  <a:srcRect/>
                  <a:stretch>
                    <a:fillRect/>
                  </a:stretch>
                </p:blipFill>
                <p:spPr bwMode="auto">
                  <a:xfrm>
                    <a:off x="3243" y="2266"/>
                    <a:ext cx="172" cy="212"/>
                  </a:xfrm>
                  <a:prstGeom prst="rect">
                    <a:avLst/>
                  </a:prstGeom>
                  <a:noFill/>
                </p:spPr>
              </p:pic>
              <p:grpSp>
                <p:nvGrpSpPr>
                  <p:cNvPr id="683026" name="Group 144"/>
                  <p:cNvGrpSpPr>
                    <a:grpSpLocks/>
                  </p:cNvGrpSpPr>
                  <p:nvPr/>
                </p:nvGrpSpPr>
                <p:grpSpPr bwMode="auto">
                  <a:xfrm>
                    <a:off x="2935" y="2205"/>
                    <a:ext cx="439" cy="476"/>
                    <a:chOff x="1577" y="2183"/>
                    <a:chExt cx="439" cy="476"/>
                  </a:xfrm>
                </p:grpSpPr>
                <p:pic>
                  <p:nvPicPr>
                    <p:cNvPr id="683153" name="Picture 145"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27" name="Group 146"/>
                    <p:cNvGrpSpPr>
                      <a:grpSpLocks/>
                    </p:cNvGrpSpPr>
                    <p:nvPr/>
                  </p:nvGrpSpPr>
                  <p:grpSpPr bwMode="auto">
                    <a:xfrm>
                      <a:off x="1577" y="2183"/>
                      <a:ext cx="350" cy="476"/>
                      <a:chOff x="3651" y="981"/>
                      <a:chExt cx="622" cy="793"/>
                    </a:xfrm>
                  </p:grpSpPr>
                  <p:pic>
                    <p:nvPicPr>
                      <p:cNvPr id="683155" name="Picture 147" descr="Beer 3"/>
                      <p:cNvPicPr>
                        <a:picLocks noChangeAspect="1" noChangeArrowheads="1"/>
                      </p:cNvPicPr>
                      <p:nvPr/>
                    </p:nvPicPr>
                    <p:blipFill>
                      <a:blip r:embed="rId3" cstate="print"/>
                      <a:srcRect/>
                      <a:stretch>
                        <a:fillRect/>
                      </a:stretch>
                    </p:blipFill>
                    <p:spPr bwMode="auto">
                      <a:xfrm>
                        <a:off x="4014" y="1162"/>
                        <a:ext cx="245" cy="354"/>
                      </a:xfrm>
                      <a:prstGeom prst="rect">
                        <a:avLst/>
                      </a:prstGeom>
                      <a:noFill/>
                    </p:spPr>
                  </p:pic>
                  <p:pic>
                    <p:nvPicPr>
                      <p:cNvPr id="683156" name="Picture 148"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157" name="Picture 149"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nvGrpSpPr>
                  <p:cNvPr id="683028" name="Group 150"/>
                  <p:cNvGrpSpPr>
                    <a:grpSpLocks/>
                  </p:cNvGrpSpPr>
                  <p:nvPr/>
                </p:nvGrpSpPr>
                <p:grpSpPr bwMode="auto">
                  <a:xfrm>
                    <a:off x="3061" y="2387"/>
                    <a:ext cx="490" cy="360"/>
                    <a:chOff x="3796" y="988"/>
                    <a:chExt cx="490" cy="360"/>
                  </a:xfrm>
                </p:grpSpPr>
                <p:pic>
                  <p:nvPicPr>
                    <p:cNvPr id="683159" name="Picture 151" descr="Beer 3"/>
                    <p:cNvPicPr>
                      <a:picLocks noChangeAspect="1" noChangeArrowheads="1"/>
                    </p:cNvPicPr>
                    <p:nvPr/>
                  </p:nvPicPr>
                  <p:blipFill>
                    <a:blip r:embed="rId14" cstate="print"/>
                    <a:srcRect/>
                    <a:stretch>
                      <a:fillRect/>
                    </a:stretch>
                  </p:blipFill>
                  <p:spPr bwMode="auto">
                    <a:xfrm>
                      <a:off x="4160" y="1026"/>
                      <a:ext cx="126" cy="182"/>
                    </a:xfrm>
                    <a:prstGeom prst="rect">
                      <a:avLst/>
                    </a:prstGeom>
                    <a:noFill/>
                  </p:spPr>
                </p:pic>
                <p:pic>
                  <p:nvPicPr>
                    <p:cNvPr id="683160" name="Picture 152" descr="Beer 2"/>
                    <p:cNvPicPr>
                      <a:picLocks noChangeAspect="1" noChangeArrowheads="1"/>
                    </p:cNvPicPr>
                    <p:nvPr/>
                  </p:nvPicPr>
                  <p:blipFill>
                    <a:blip r:embed="rId6" cstate="print"/>
                    <a:srcRect/>
                    <a:stretch>
                      <a:fillRect/>
                    </a:stretch>
                  </p:blipFill>
                  <p:spPr bwMode="auto">
                    <a:xfrm>
                      <a:off x="4093" y="988"/>
                      <a:ext cx="157" cy="265"/>
                    </a:xfrm>
                    <a:prstGeom prst="rect">
                      <a:avLst/>
                    </a:prstGeom>
                    <a:noFill/>
                  </p:spPr>
                </p:pic>
                <p:grpSp>
                  <p:nvGrpSpPr>
                    <p:cNvPr id="683029" name="Group 153"/>
                    <p:cNvGrpSpPr>
                      <a:grpSpLocks/>
                    </p:cNvGrpSpPr>
                    <p:nvPr/>
                  </p:nvGrpSpPr>
                  <p:grpSpPr bwMode="auto">
                    <a:xfrm>
                      <a:off x="3796" y="1026"/>
                      <a:ext cx="381" cy="322"/>
                      <a:chOff x="3242" y="890"/>
                      <a:chExt cx="381" cy="322"/>
                    </a:xfrm>
                  </p:grpSpPr>
                  <p:pic>
                    <p:nvPicPr>
                      <p:cNvPr id="683162" name="Picture 154" descr="glas4"/>
                      <p:cNvPicPr>
                        <a:picLocks noChangeAspect="1" noChangeArrowheads="1"/>
                      </p:cNvPicPr>
                      <p:nvPr/>
                    </p:nvPicPr>
                    <p:blipFill>
                      <a:blip r:embed="rId11" cstate="print"/>
                      <a:srcRect/>
                      <a:stretch>
                        <a:fillRect/>
                      </a:stretch>
                    </p:blipFill>
                    <p:spPr bwMode="auto">
                      <a:xfrm>
                        <a:off x="3424" y="890"/>
                        <a:ext cx="199" cy="272"/>
                      </a:xfrm>
                      <a:prstGeom prst="rect">
                        <a:avLst/>
                      </a:prstGeom>
                      <a:noFill/>
                    </p:spPr>
                  </p:pic>
                  <p:pic>
                    <p:nvPicPr>
                      <p:cNvPr id="683163" name="Picture 155" descr="glas2"/>
                      <p:cNvPicPr>
                        <a:picLocks noChangeAspect="1" noChangeArrowheads="1"/>
                      </p:cNvPicPr>
                      <p:nvPr/>
                    </p:nvPicPr>
                    <p:blipFill>
                      <a:blip r:embed="rId12" cstate="print"/>
                      <a:srcRect/>
                      <a:stretch>
                        <a:fillRect/>
                      </a:stretch>
                    </p:blipFill>
                    <p:spPr bwMode="auto">
                      <a:xfrm>
                        <a:off x="3334" y="890"/>
                        <a:ext cx="272" cy="251"/>
                      </a:xfrm>
                      <a:prstGeom prst="rect">
                        <a:avLst/>
                      </a:prstGeom>
                      <a:noFill/>
                    </p:spPr>
                  </p:pic>
                  <p:pic>
                    <p:nvPicPr>
                      <p:cNvPr id="683164" name="Picture 156" descr="glas3"/>
                      <p:cNvPicPr>
                        <a:picLocks noChangeAspect="1" noChangeArrowheads="1"/>
                      </p:cNvPicPr>
                      <p:nvPr/>
                    </p:nvPicPr>
                    <p:blipFill>
                      <a:blip r:embed="rId13" cstate="print"/>
                      <a:srcRect/>
                      <a:stretch>
                        <a:fillRect/>
                      </a:stretch>
                    </p:blipFill>
                    <p:spPr bwMode="auto">
                      <a:xfrm>
                        <a:off x="3242" y="890"/>
                        <a:ext cx="228" cy="322"/>
                      </a:xfrm>
                      <a:prstGeom prst="rect">
                        <a:avLst/>
                      </a:prstGeom>
                      <a:noFill/>
                    </p:spPr>
                  </p:pic>
                </p:grpSp>
              </p:grpSp>
            </p:grpSp>
            <p:grpSp>
              <p:nvGrpSpPr>
                <p:cNvPr id="683030" name="Group 177"/>
                <p:cNvGrpSpPr>
                  <a:grpSpLocks/>
                </p:cNvGrpSpPr>
                <p:nvPr/>
              </p:nvGrpSpPr>
              <p:grpSpPr bwMode="auto">
                <a:xfrm>
                  <a:off x="3965" y="2363"/>
                  <a:ext cx="321" cy="296"/>
                  <a:chOff x="3560" y="1026"/>
                  <a:chExt cx="321" cy="296"/>
                </a:xfrm>
              </p:grpSpPr>
              <p:pic>
                <p:nvPicPr>
                  <p:cNvPr id="683186" name="Picture 178" descr="Beer 3"/>
                  <p:cNvPicPr>
                    <a:picLocks noChangeAspect="1" noChangeArrowheads="1"/>
                  </p:cNvPicPr>
                  <p:nvPr/>
                </p:nvPicPr>
                <p:blipFill>
                  <a:blip r:embed="rId15" cstate="print"/>
                  <a:srcRect/>
                  <a:stretch>
                    <a:fillRect/>
                  </a:stretch>
                </p:blipFill>
                <p:spPr bwMode="auto">
                  <a:xfrm>
                    <a:off x="3787" y="1026"/>
                    <a:ext cx="94" cy="136"/>
                  </a:xfrm>
                  <a:prstGeom prst="rect">
                    <a:avLst/>
                  </a:prstGeom>
                  <a:noFill/>
                </p:spPr>
              </p:pic>
              <p:pic>
                <p:nvPicPr>
                  <p:cNvPr id="683187" name="Picture 179" descr="glas4"/>
                  <p:cNvPicPr>
                    <a:picLocks noChangeAspect="1" noChangeArrowheads="1"/>
                  </p:cNvPicPr>
                  <p:nvPr/>
                </p:nvPicPr>
                <p:blipFill>
                  <a:blip r:embed="rId16" cstate="print"/>
                  <a:srcRect/>
                  <a:stretch>
                    <a:fillRect/>
                  </a:stretch>
                </p:blipFill>
                <p:spPr bwMode="auto">
                  <a:xfrm>
                    <a:off x="3712" y="1026"/>
                    <a:ext cx="166" cy="227"/>
                  </a:xfrm>
                  <a:prstGeom prst="rect">
                    <a:avLst/>
                  </a:prstGeom>
                  <a:noFill/>
                </p:spPr>
              </p:pic>
              <p:grpSp>
                <p:nvGrpSpPr>
                  <p:cNvPr id="683034" name="Group 180"/>
                  <p:cNvGrpSpPr>
                    <a:grpSpLocks/>
                  </p:cNvGrpSpPr>
                  <p:nvPr/>
                </p:nvGrpSpPr>
                <p:grpSpPr bwMode="auto">
                  <a:xfrm>
                    <a:off x="3560" y="1071"/>
                    <a:ext cx="272" cy="251"/>
                    <a:chOff x="3560" y="1071"/>
                    <a:chExt cx="272" cy="251"/>
                  </a:xfrm>
                </p:grpSpPr>
                <p:pic>
                  <p:nvPicPr>
                    <p:cNvPr id="683189" name="Picture 181" descr="Beer 2"/>
                    <p:cNvPicPr>
                      <a:picLocks noChangeAspect="1" noChangeArrowheads="1"/>
                    </p:cNvPicPr>
                    <p:nvPr/>
                  </p:nvPicPr>
                  <p:blipFill>
                    <a:blip r:embed="rId6" cstate="print"/>
                    <a:srcRect/>
                    <a:stretch>
                      <a:fillRect/>
                    </a:stretch>
                  </p:blipFill>
                  <p:spPr bwMode="auto">
                    <a:xfrm>
                      <a:off x="3696" y="1071"/>
                      <a:ext cx="130" cy="220"/>
                    </a:xfrm>
                    <a:prstGeom prst="rect">
                      <a:avLst/>
                    </a:prstGeom>
                    <a:noFill/>
                  </p:spPr>
                </p:pic>
                <p:pic>
                  <p:nvPicPr>
                    <p:cNvPr id="683190" name="Picture 182" descr="glas2"/>
                    <p:cNvPicPr>
                      <a:picLocks noChangeAspect="1" noChangeArrowheads="1"/>
                    </p:cNvPicPr>
                    <p:nvPr/>
                  </p:nvPicPr>
                  <p:blipFill>
                    <a:blip r:embed="rId12" cstate="print"/>
                    <a:srcRect/>
                    <a:stretch>
                      <a:fillRect/>
                    </a:stretch>
                  </p:blipFill>
                  <p:spPr bwMode="auto">
                    <a:xfrm>
                      <a:off x="3560" y="1071"/>
                      <a:ext cx="272" cy="251"/>
                    </a:xfrm>
                    <a:prstGeom prst="rect">
                      <a:avLst/>
                    </a:prstGeom>
                    <a:noFill/>
                  </p:spPr>
                </p:pic>
              </p:grpSp>
            </p:grpSp>
          </p:grpSp>
          <p:sp>
            <p:nvSpPr>
              <p:cNvPr id="683258" name="Text Box 250"/>
              <p:cNvSpPr txBox="1">
                <a:spLocks noChangeArrowheads="1"/>
              </p:cNvSpPr>
              <p:nvPr/>
            </p:nvSpPr>
            <p:spPr bwMode="auto">
              <a:xfrm>
                <a:off x="3784" y="2795"/>
                <a:ext cx="366" cy="197"/>
              </a:xfrm>
              <a:prstGeom prst="rect">
                <a:avLst/>
              </a:prstGeom>
              <a:noFill/>
              <a:ln w="9525" algn="ctr">
                <a:noFill/>
                <a:miter lim="800000"/>
                <a:headEnd/>
                <a:tailEnd/>
              </a:ln>
              <a:effectLst/>
            </p:spPr>
            <p:txBody>
              <a:bodyPr wrap="none">
                <a:spAutoFit/>
              </a:bodyPr>
              <a:lstStyle/>
              <a:p>
                <a:pPr algn="ctr"/>
                <a:r>
                  <a:rPr lang="fr-CH" sz="1600"/>
                  <a:t>3 ‰</a:t>
                </a:r>
              </a:p>
            </p:txBody>
          </p:sp>
          <p:pic>
            <p:nvPicPr>
              <p:cNvPr id="683269" name="Picture 261"/>
              <p:cNvPicPr>
                <a:picLocks noChangeAspect="1" noChangeArrowheads="1"/>
              </p:cNvPicPr>
              <p:nvPr/>
            </p:nvPicPr>
            <p:blipFill>
              <a:blip r:embed="rId17" cstate="print"/>
              <a:srcRect/>
              <a:stretch>
                <a:fillRect/>
              </a:stretch>
            </p:blipFill>
            <p:spPr bwMode="auto">
              <a:xfrm>
                <a:off x="3696" y="3130"/>
                <a:ext cx="521" cy="525"/>
              </a:xfrm>
              <a:prstGeom prst="rect">
                <a:avLst/>
              </a:prstGeom>
              <a:noFill/>
              <a:ln w="9525" algn="ctr">
                <a:solidFill>
                  <a:schemeClr val="tx1"/>
                </a:solidFill>
                <a:miter lim="800000"/>
                <a:headEnd/>
                <a:tailEnd/>
              </a:ln>
              <a:effectLst/>
            </p:spPr>
          </p:pic>
          <p:sp>
            <p:nvSpPr>
              <p:cNvPr id="683296" name="Text Box 288"/>
              <p:cNvSpPr txBox="1">
                <a:spLocks noChangeArrowheads="1"/>
              </p:cNvSpPr>
              <p:nvPr/>
            </p:nvSpPr>
            <p:spPr bwMode="auto">
              <a:xfrm>
                <a:off x="3833" y="2013"/>
                <a:ext cx="276" cy="197"/>
              </a:xfrm>
              <a:prstGeom prst="rect">
                <a:avLst/>
              </a:prstGeom>
              <a:noFill/>
              <a:ln w="9525" algn="ctr">
                <a:noFill/>
                <a:miter lim="800000"/>
                <a:headEnd/>
                <a:tailEnd/>
              </a:ln>
              <a:effectLst/>
            </p:spPr>
            <p:txBody>
              <a:bodyPr wrap="none">
                <a:spAutoFit/>
              </a:bodyPr>
              <a:lstStyle/>
              <a:p>
                <a:pPr algn="ctr"/>
                <a:r>
                  <a:rPr lang="fr-CH" sz="1600" b="1"/>
                  <a:t>14</a:t>
                </a:r>
              </a:p>
            </p:txBody>
          </p:sp>
        </p:grpSp>
      </p:grpSp>
      <p:grpSp>
        <p:nvGrpSpPr>
          <p:cNvPr id="683035" name="Group 299"/>
          <p:cNvGrpSpPr>
            <a:grpSpLocks/>
          </p:cNvGrpSpPr>
          <p:nvPr/>
        </p:nvGrpSpPr>
        <p:grpSpPr bwMode="auto">
          <a:xfrm>
            <a:off x="6832600" y="2060575"/>
            <a:ext cx="1052513" cy="3741738"/>
            <a:chOff x="4304" y="1298"/>
            <a:chExt cx="663" cy="2357"/>
          </a:xfrm>
        </p:grpSpPr>
        <p:grpSp>
          <p:nvGrpSpPr>
            <p:cNvPr id="683038" name="Group 273"/>
            <p:cNvGrpSpPr>
              <a:grpSpLocks/>
            </p:cNvGrpSpPr>
            <p:nvPr/>
          </p:nvGrpSpPr>
          <p:grpSpPr bwMode="auto">
            <a:xfrm>
              <a:off x="4304" y="2160"/>
              <a:ext cx="663" cy="544"/>
              <a:chOff x="4304" y="2160"/>
              <a:chExt cx="663" cy="544"/>
            </a:xfrm>
          </p:grpSpPr>
          <p:sp>
            <p:nvSpPr>
              <p:cNvPr id="683083" name="Rectangle 75"/>
              <p:cNvSpPr>
                <a:spLocks noChangeArrowheads="1"/>
              </p:cNvSpPr>
              <p:nvPr/>
            </p:nvSpPr>
            <p:spPr bwMode="auto">
              <a:xfrm>
                <a:off x="4332" y="2205"/>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683039" name="Group 219"/>
              <p:cNvGrpSpPr>
                <a:grpSpLocks noChangeAspect="1"/>
              </p:cNvGrpSpPr>
              <p:nvPr/>
            </p:nvGrpSpPr>
            <p:grpSpPr bwMode="auto">
              <a:xfrm>
                <a:off x="4304" y="2160"/>
                <a:ext cx="572" cy="515"/>
                <a:chOff x="4286" y="2115"/>
                <a:chExt cx="625" cy="612"/>
              </a:xfrm>
            </p:grpSpPr>
            <p:grpSp>
              <p:nvGrpSpPr>
                <p:cNvPr id="683041" name="Group 184"/>
                <p:cNvGrpSpPr>
                  <a:grpSpLocks noChangeAspect="1"/>
                </p:cNvGrpSpPr>
                <p:nvPr/>
              </p:nvGrpSpPr>
              <p:grpSpPr bwMode="auto">
                <a:xfrm>
                  <a:off x="4286" y="2115"/>
                  <a:ext cx="489" cy="476"/>
                  <a:chOff x="2245" y="2205"/>
                  <a:chExt cx="489" cy="476"/>
                </a:xfrm>
              </p:grpSpPr>
              <p:pic>
                <p:nvPicPr>
                  <p:cNvPr id="683193" name="Picture 185" descr="glas1"/>
                  <p:cNvPicPr>
                    <a:picLocks noChangeAspect="1" noChangeArrowheads="1"/>
                  </p:cNvPicPr>
                  <p:nvPr/>
                </p:nvPicPr>
                <p:blipFill>
                  <a:blip r:embed="rId18" cstate="print"/>
                  <a:srcRect/>
                  <a:stretch>
                    <a:fillRect/>
                  </a:stretch>
                </p:blipFill>
                <p:spPr bwMode="auto">
                  <a:xfrm>
                    <a:off x="2562" y="2266"/>
                    <a:ext cx="172" cy="212"/>
                  </a:xfrm>
                  <a:prstGeom prst="rect">
                    <a:avLst/>
                  </a:prstGeom>
                  <a:noFill/>
                </p:spPr>
              </p:pic>
              <p:grpSp>
                <p:nvGrpSpPr>
                  <p:cNvPr id="683042" name="Group 186"/>
                  <p:cNvGrpSpPr>
                    <a:grpSpLocks noChangeAspect="1"/>
                  </p:cNvGrpSpPr>
                  <p:nvPr/>
                </p:nvGrpSpPr>
                <p:grpSpPr bwMode="auto">
                  <a:xfrm>
                    <a:off x="2245" y="2205"/>
                    <a:ext cx="439" cy="476"/>
                    <a:chOff x="1577" y="2183"/>
                    <a:chExt cx="439" cy="476"/>
                  </a:xfrm>
                </p:grpSpPr>
                <p:pic>
                  <p:nvPicPr>
                    <p:cNvPr id="683195" name="Picture 187"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43" name="Group 188"/>
                    <p:cNvGrpSpPr>
                      <a:grpSpLocks noChangeAspect="1"/>
                    </p:cNvGrpSpPr>
                    <p:nvPr/>
                  </p:nvGrpSpPr>
                  <p:grpSpPr bwMode="auto">
                    <a:xfrm>
                      <a:off x="1577" y="2183"/>
                      <a:ext cx="350" cy="476"/>
                      <a:chOff x="3651" y="981"/>
                      <a:chExt cx="622" cy="793"/>
                    </a:xfrm>
                  </p:grpSpPr>
                  <p:pic>
                    <p:nvPicPr>
                      <p:cNvPr id="683197" name="Picture 189" descr="Beer 3"/>
                      <p:cNvPicPr>
                        <a:picLocks noChangeAspect="1" noChangeArrowheads="1"/>
                      </p:cNvPicPr>
                      <p:nvPr/>
                    </p:nvPicPr>
                    <p:blipFill>
                      <a:blip r:embed="rId19" cstate="print"/>
                      <a:srcRect/>
                      <a:stretch>
                        <a:fillRect/>
                      </a:stretch>
                    </p:blipFill>
                    <p:spPr bwMode="auto">
                      <a:xfrm>
                        <a:off x="4014" y="1162"/>
                        <a:ext cx="245" cy="354"/>
                      </a:xfrm>
                      <a:prstGeom prst="rect">
                        <a:avLst/>
                      </a:prstGeom>
                      <a:noFill/>
                    </p:spPr>
                  </p:pic>
                  <p:pic>
                    <p:nvPicPr>
                      <p:cNvPr id="683198" name="Picture 190"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199" name="Picture 191"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nvGrpSpPr>
                <p:cNvPr id="683044" name="Group 217"/>
                <p:cNvGrpSpPr>
                  <a:grpSpLocks noChangeAspect="1"/>
                </p:cNvGrpSpPr>
                <p:nvPr/>
              </p:nvGrpSpPr>
              <p:grpSpPr bwMode="auto">
                <a:xfrm>
                  <a:off x="4332" y="2160"/>
                  <a:ext cx="579" cy="567"/>
                  <a:chOff x="4332" y="2160"/>
                  <a:chExt cx="579" cy="567"/>
                </a:xfrm>
              </p:grpSpPr>
              <p:grpSp>
                <p:nvGrpSpPr>
                  <p:cNvPr id="683045" name="Group 192"/>
                  <p:cNvGrpSpPr>
                    <a:grpSpLocks noChangeAspect="1"/>
                  </p:cNvGrpSpPr>
                  <p:nvPr/>
                </p:nvGrpSpPr>
                <p:grpSpPr bwMode="auto">
                  <a:xfrm>
                    <a:off x="4332" y="2160"/>
                    <a:ext cx="489" cy="476"/>
                    <a:chOff x="2245" y="2205"/>
                    <a:chExt cx="489" cy="476"/>
                  </a:xfrm>
                </p:grpSpPr>
                <p:pic>
                  <p:nvPicPr>
                    <p:cNvPr id="683201" name="Picture 193" descr="glas1"/>
                    <p:cNvPicPr>
                      <a:picLocks noChangeAspect="1" noChangeArrowheads="1"/>
                    </p:cNvPicPr>
                    <p:nvPr/>
                  </p:nvPicPr>
                  <p:blipFill>
                    <a:blip r:embed="rId18" cstate="print"/>
                    <a:srcRect/>
                    <a:stretch>
                      <a:fillRect/>
                    </a:stretch>
                  </p:blipFill>
                  <p:spPr bwMode="auto">
                    <a:xfrm>
                      <a:off x="2562" y="2266"/>
                      <a:ext cx="172" cy="212"/>
                    </a:xfrm>
                    <a:prstGeom prst="rect">
                      <a:avLst/>
                    </a:prstGeom>
                    <a:noFill/>
                  </p:spPr>
                </p:pic>
                <p:grpSp>
                  <p:nvGrpSpPr>
                    <p:cNvPr id="683046" name="Group 194"/>
                    <p:cNvGrpSpPr>
                      <a:grpSpLocks noChangeAspect="1"/>
                    </p:cNvGrpSpPr>
                    <p:nvPr/>
                  </p:nvGrpSpPr>
                  <p:grpSpPr bwMode="auto">
                    <a:xfrm>
                      <a:off x="2245" y="2205"/>
                      <a:ext cx="439" cy="476"/>
                      <a:chOff x="1577" y="2183"/>
                      <a:chExt cx="439" cy="476"/>
                    </a:xfrm>
                  </p:grpSpPr>
                  <p:pic>
                    <p:nvPicPr>
                      <p:cNvPr id="683203" name="Picture 195"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47" name="Group 196"/>
                      <p:cNvGrpSpPr>
                        <a:grpSpLocks noChangeAspect="1"/>
                      </p:cNvGrpSpPr>
                      <p:nvPr/>
                    </p:nvGrpSpPr>
                    <p:grpSpPr bwMode="auto">
                      <a:xfrm>
                        <a:off x="1577" y="2183"/>
                        <a:ext cx="350" cy="476"/>
                        <a:chOff x="3651" y="981"/>
                        <a:chExt cx="622" cy="793"/>
                      </a:xfrm>
                    </p:grpSpPr>
                    <p:pic>
                      <p:nvPicPr>
                        <p:cNvPr id="683205" name="Picture 197" descr="Beer 3"/>
                        <p:cNvPicPr>
                          <a:picLocks noChangeAspect="1" noChangeArrowheads="1"/>
                        </p:cNvPicPr>
                        <p:nvPr/>
                      </p:nvPicPr>
                      <p:blipFill>
                        <a:blip r:embed="rId19" cstate="print"/>
                        <a:srcRect/>
                        <a:stretch>
                          <a:fillRect/>
                        </a:stretch>
                      </p:blipFill>
                      <p:spPr bwMode="auto">
                        <a:xfrm>
                          <a:off x="4014" y="1162"/>
                          <a:ext cx="245" cy="354"/>
                        </a:xfrm>
                        <a:prstGeom prst="rect">
                          <a:avLst/>
                        </a:prstGeom>
                        <a:noFill/>
                      </p:spPr>
                    </p:pic>
                    <p:pic>
                      <p:nvPicPr>
                        <p:cNvPr id="683206" name="Picture 198"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207" name="Picture 199"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nvGrpSpPr>
                  <p:cNvPr id="683049" name="Group 200"/>
                  <p:cNvGrpSpPr>
                    <a:grpSpLocks noChangeAspect="1"/>
                  </p:cNvGrpSpPr>
                  <p:nvPr/>
                </p:nvGrpSpPr>
                <p:grpSpPr bwMode="auto">
                  <a:xfrm>
                    <a:off x="4377" y="2205"/>
                    <a:ext cx="489" cy="476"/>
                    <a:chOff x="2245" y="2205"/>
                    <a:chExt cx="489" cy="476"/>
                  </a:xfrm>
                </p:grpSpPr>
                <p:pic>
                  <p:nvPicPr>
                    <p:cNvPr id="683209" name="Picture 201" descr="glas1"/>
                    <p:cNvPicPr>
                      <a:picLocks noChangeAspect="1" noChangeArrowheads="1"/>
                    </p:cNvPicPr>
                    <p:nvPr/>
                  </p:nvPicPr>
                  <p:blipFill>
                    <a:blip r:embed="rId18" cstate="print"/>
                    <a:srcRect/>
                    <a:stretch>
                      <a:fillRect/>
                    </a:stretch>
                  </p:blipFill>
                  <p:spPr bwMode="auto">
                    <a:xfrm>
                      <a:off x="2562" y="2266"/>
                      <a:ext cx="172" cy="212"/>
                    </a:xfrm>
                    <a:prstGeom prst="rect">
                      <a:avLst/>
                    </a:prstGeom>
                    <a:noFill/>
                  </p:spPr>
                </p:pic>
                <p:grpSp>
                  <p:nvGrpSpPr>
                    <p:cNvPr id="683050" name="Group 202"/>
                    <p:cNvGrpSpPr>
                      <a:grpSpLocks noChangeAspect="1"/>
                    </p:cNvGrpSpPr>
                    <p:nvPr/>
                  </p:nvGrpSpPr>
                  <p:grpSpPr bwMode="auto">
                    <a:xfrm>
                      <a:off x="2245" y="2205"/>
                      <a:ext cx="439" cy="476"/>
                      <a:chOff x="1577" y="2183"/>
                      <a:chExt cx="439" cy="476"/>
                    </a:xfrm>
                  </p:grpSpPr>
                  <p:pic>
                    <p:nvPicPr>
                      <p:cNvPr id="683211" name="Picture 203"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54" name="Group 204"/>
                      <p:cNvGrpSpPr>
                        <a:grpSpLocks noChangeAspect="1"/>
                      </p:cNvGrpSpPr>
                      <p:nvPr/>
                    </p:nvGrpSpPr>
                    <p:grpSpPr bwMode="auto">
                      <a:xfrm>
                        <a:off x="1577" y="2183"/>
                        <a:ext cx="350" cy="476"/>
                        <a:chOff x="3651" y="981"/>
                        <a:chExt cx="622" cy="793"/>
                      </a:xfrm>
                    </p:grpSpPr>
                    <p:pic>
                      <p:nvPicPr>
                        <p:cNvPr id="683213" name="Picture 205" descr="Beer 3"/>
                        <p:cNvPicPr>
                          <a:picLocks noChangeAspect="1" noChangeArrowheads="1"/>
                        </p:cNvPicPr>
                        <p:nvPr/>
                      </p:nvPicPr>
                      <p:blipFill>
                        <a:blip r:embed="rId19" cstate="print"/>
                        <a:srcRect/>
                        <a:stretch>
                          <a:fillRect/>
                        </a:stretch>
                      </p:blipFill>
                      <p:spPr bwMode="auto">
                        <a:xfrm>
                          <a:off x="4014" y="1162"/>
                          <a:ext cx="245" cy="354"/>
                        </a:xfrm>
                        <a:prstGeom prst="rect">
                          <a:avLst/>
                        </a:prstGeom>
                        <a:noFill/>
                      </p:spPr>
                    </p:pic>
                    <p:pic>
                      <p:nvPicPr>
                        <p:cNvPr id="683214" name="Picture 206"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215" name="Picture 207"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nvGrpSpPr>
                  <p:cNvPr id="683056" name="Group 208"/>
                  <p:cNvGrpSpPr>
                    <a:grpSpLocks noChangeAspect="1"/>
                  </p:cNvGrpSpPr>
                  <p:nvPr/>
                </p:nvGrpSpPr>
                <p:grpSpPr bwMode="auto">
                  <a:xfrm>
                    <a:off x="4422" y="2251"/>
                    <a:ext cx="489" cy="476"/>
                    <a:chOff x="2245" y="2205"/>
                    <a:chExt cx="489" cy="476"/>
                  </a:xfrm>
                </p:grpSpPr>
                <p:pic>
                  <p:nvPicPr>
                    <p:cNvPr id="683217" name="Picture 209" descr="glas1"/>
                    <p:cNvPicPr>
                      <a:picLocks noChangeAspect="1" noChangeArrowheads="1"/>
                    </p:cNvPicPr>
                    <p:nvPr/>
                  </p:nvPicPr>
                  <p:blipFill>
                    <a:blip r:embed="rId18" cstate="print"/>
                    <a:srcRect/>
                    <a:stretch>
                      <a:fillRect/>
                    </a:stretch>
                  </p:blipFill>
                  <p:spPr bwMode="auto">
                    <a:xfrm>
                      <a:off x="2562" y="2266"/>
                      <a:ext cx="172" cy="212"/>
                    </a:xfrm>
                    <a:prstGeom prst="rect">
                      <a:avLst/>
                    </a:prstGeom>
                    <a:noFill/>
                  </p:spPr>
                </p:pic>
                <p:grpSp>
                  <p:nvGrpSpPr>
                    <p:cNvPr id="683057" name="Group 210"/>
                    <p:cNvGrpSpPr>
                      <a:grpSpLocks noChangeAspect="1"/>
                    </p:cNvGrpSpPr>
                    <p:nvPr/>
                  </p:nvGrpSpPr>
                  <p:grpSpPr bwMode="auto">
                    <a:xfrm>
                      <a:off x="2245" y="2205"/>
                      <a:ext cx="439" cy="476"/>
                      <a:chOff x="1577" y="2183"/>
                      <a:chExt cx="439" cy="476"/>
                    </a:xfrm>
                  </p:grpSpPr>
                  <p:pic>
                    <p:nvPicPr>
                      <p:cNvPr id="683219" name="Picture 211"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63" name="Group 212"/>
                      <p:cNvGrpSpPr>
                        <a:grpSpLocks noChangeAspect="1"/>
                      </p:cNvGrpSpPr>
                      <p:nvPr/>
                    </p:nvGrpSpPr>
                    <p:grpSpPr bwMode="auto">
                      <a:xfrm>
                        <a:off x="1577" y="2183"/>
                        <a:ext cx="350" cy="476"/>
                        <a:chOff x="3651" y="981"/>
                        <a:chExt cx="622" cy="793"/>
                      </a:xfrm>
                    </p:grpSpPr>
                    <p:pic>
                      <p:nvPicPr>
                        <p:cNvPr id="683221" name="Picture 213" descr="Beer 3"/>
                        <p:cNvPicPr>
                          <a:picLocks noChangeAspect="1" noChangeArrowheads="1"/>
                        </p:cNvPicPr>
                        <p:nvPr/>
                      </p:nvPicPr>
                      <p:blipFill>
                        <a:blip r:embed="rId19" cstate="print"/>
                        <a:srcRect/>
                        <a:stretch>
                          <a:fillRect/>
                        </a:stretch>
                      </p:blipFill>
                      <p:spPr bwMode="auto">
                        <a:xfrm>
                          <a:off x="4014" y="1162"/>
                          <a:ext cx="245" cy="354"/>
                        </a:xfrm>
                        <a:prstGeom prst="rect">
                          <a:avLst/>
                        </a:prstGeom>
                        <a:noFill/>
                      </p:spPr>
                    </p:pic>
                    <p:pic>
                      <p:nvPicPr>
                        <p:cNvPr id="683222" name="Picture 214"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223" name="Picture 215"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grpSp>
        </p:grpSp>
        <p:grpSp>
          <p:nvGrpSpPr>
            <p:cNvPr id="683064" name="Group 272"/>
            <p:cNvGrpSpPr>
              <a:grpSpLocks/>
            </p:cNvGrpSpPr>
            <p:nvPr/>
          </p:nvGrpSpPr>
          <p:grpSpPr bwMode="auto">
            <a:xfrm>
              <a:off x="4332" y="1434"/>
              <a:ext cx="635" cy="545"/>
              <a:chOff x="4332" y="1434"/>
              <a:chExt cx="635" cy="545"/>
            </a:xfrm>
          </p:grpSpPr>
          <p:sp>
            <p:nvSpPr>
              <p:cNvPr id="683077" name="Rectangle 69"/>
              <p:cNvSpPr>
                <a:spLocks noChangeArrowheads="1"/>
              </p:cNvSpPr>
              <p:nvPr/>
            </p:nvSpPr>
            <p:spPr bwMode="auto">
              <a:xfrm>
                <a:off x="4332" y="1480"/>
                <a:ext cx="635" cy="499"/>
              </a:xfrm>
              <a:prstGeom prst="rect">
                <a:avLst/>
              </a:prstGeom>
              <a:noFill/>
              <a:ln w="9525" algn="ctr">
                <a:solidFill>
                  <a:schemeClr val="tx1"/>
                </a:solidFill>
                <a:miter lim="800000"/>
                <a:headEnd/>
                <a:tailEnd/>
              </a:ln>
              <a:effectLst/>
            </p:spPr>
            <p:txBody>
              <a:bodyPr anchor="ctr">
                <a:spAutoFit/>
              </a:bodyPr>
              <a:lstStyle/>
              <a:p>
                <a:endParaRPr lang="fr-CH"/>
              </a:p>
            </p:txBody>
          </p:sp>
          <p:grpSp>
            <p:nvGrpSpPr>
              <p:cNvPr id="683065" name="Group 220"/>
              <p:cNvGrpSpPr>
                <a:grpSpLocks/>
              </p:cNvGrpSpPr>
              <p:nvPr/>
            </p:nvGrpSpPr>
            <p:grpSpPr bwMode="auto">
              <a:xfrm>
                <a:off x="4332" y="1434"/>
                <a:ext cx="589" cy="545"/>
                <a:chOff x="2109" y="184"/>
                <a:chExt cx="2568" cy="2491"/>
              </a:xfrm>
            </p:grpSpPr>
            <p:grpSp>
              <p:nvGrpSpPr>
                <p:cNvPr id="683066" name="Group 221"/>
                <p:cNvGrpSpPr>
                  <a:grpSpLocks noChangeAspect="1"/>
                </p:cNvGrpSpPr>
                <p:nvPr/>
              </p:nvGrpSpPr>
              <p:grpSpPr bwMode="auto">
                <a:xfrm>
                  <a:off x="2109" y="184"/>
                  <a:ext cx="2165" cy="1937"/>
                  <a:chOff x="2245" y="2205"/>
                  <a:chExt cx="489" cy="476"/>
                </a:xfrm>
              </p:grpSpPr>
              <p:pic>
                <p:nvPicPr>
                  <p:cNvPr id="683230" name="Picture 222" descr="glas1"/>
                  <p:cNvPicPr>
                    <a:picLocks noChangeAspect="1" noChangeArrowheads="1"/>
                  </p:cNvPicPr>
                  <p:nvPr/>
                </p:nvPicPr>
                <p:blipFill>
                  <a:blip r:embed="rId8" cstate="print"/>
                  <a:srcRect/>
                  <a:stretch>
                    <a:fillRect/>
                  </a:stretch>
                </p:blipFill>
                <p:spPr bwMode="auto">
                  <a:xfrm>
                    <a:off x="2562" y="2266"/>
                    <a:ext cx="172" cy="212"/>
                  </a:xfrm>
                  <a:prstGeom prst="rect">
                    <a:avLst/>
                  </a:prstGeom>
                  <a:noFill/>
                </p:spPr>
              </p:pic>
              <p:grpSp>
                <p:nvGrpSpPr>
                  <p:cNvPr id="683067" name="Group 223"/>
                  <p:cNvGrpSpPr>
                    <a:grpSpLocks noChangeAspect="1"/>
                  </p:cNvGrpSpPr>
                  <p:nvPr/>
                </p:nvGrpSpPr>
                <p:grpSpPr bwMode="auto">
                  <a:xfrm>
                    <a:off x="2245" y="2205"/>
                    <a:ext cx="439" cy="476"/>
                    <a:chOff x="1577" y="2183"/>
                    <a:chExt cx="439" cy="476"/>
                  </a:xfrm>
                </p:grpSpPr>
                <p:pic>
                  <p:nvPicPr>
                    <p:cNvPr id="683232" name="Picture 224"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69" name="Group 225"/>
                    <p:cNvGrpSpPr>
                      <a:grpSpLocks noChangeAspect="1"/>
                    </p:cNvGrpSpPr>
                    <p:nvPr/>
                  </p:nvGrpSpPr>
                  <p:grpSpPr bwMode="auto">
                    <a:xfrm>
                      <a:off x="1577" y="2183"/>
                      <a:ext cx="350" cy="476"/>
                      <a:chOff x="3651" y="981"/>
                      <a:chExt cx="622" cy="793"/>
                    </a:xfrm>
                  </p:grpSpPr>
                  <p:pic>
                    <p:nvPicPr>
                      <p:cNvPr id="683234" name="Picture 226" descr="Beer 3"/>
                      <p:cNvPicPr>
                        <a:picLocks noChangeAspect="1" noChangeArrowheads="1"/>
                      </p:cNvPicPr>
                      <p:nvPr/>
                    </p:nvPicPr>
                    <p:blipFill>
                      <a:blip r:embed="rId20" cstate="print"/>
                      <a:srcRect/>
                      <a:stretch>
                        <a:fillRect/>
                      </a:stretch>
                    </p:blipFill>
                    <p:spPr bwMode="auto">
                      <a:xfrm>
                        <a:off x="4014" y="1162"/>
                        <a:ext cx="245" cy="354"/>
                      </a:xfrm>
                      <a:prstGeom prst="rect">
                        <a:avLst/>
                      </a:prstGeom>
                      <a:noFill/>
                    </p:spPr>
                  </p:pic>
                  <p:pic>
                    <p:nvPicPr>
                      <p:cNvPr id="683235" name="Picture 227"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236" name="Picture 228"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nvGrpSpPr>
                <p:cNvPr id="683070" name="Group 229"/>
                <p:cNvGrpSpPr>
                  <a:grpSpLocks noChangeAspect="1"/>
                </p:cNvGrpSpPr>
                <p:nvPr/>
              </p:nvGrpSpPr>
              <p:grpSpPr bwMode="auto">
                <a:xfrm>
                  <a:off x="2313" y="367"/>
                  <a:ext cx="2165" cy="1938"/>
                  <a:chOff x="2245" y="2205"/>
                  <a:chExt cx="489" cy="476"/>
                </a:xfrm>
              </p:grpSpPr>
              <p:pic>
                <p:nvPicPr>
                  <p:cNvPr id="683238" name="Picture 230" descr="glas1"/>
                  <p:cNvPicPr>
                    <a:picLocks noChangeAspect="1" noChangeArrowheads="1"/>
                  </p:cNvPicPr>
                  <p:nvPr/>
                </p:nvPicPr>
                <p:blipFill>
                  <a:blip r:embed="rId8" cstate="print"/>
                  <a:srcRect/>
                  <a:stretch>
                    <a:fillRect/>
                  </a:stretch>
                </p:blipFill>
                <p:spPr bwMode="auto">
                  <a:xfrm>
                    <a:off x="2562" y="2266"/>
                    <a:ext cx="172" cy="212"/>
                  </a:xfrm>
                  <a:prstGeom prst="rect">
                    <a:avLst/>
                  </a:prstGeom>
                  <a:noFill/>
                </p:spPr>
              </p:pic>
              <p:grpSp>
                <p:nvGrpSpPr>
                  <p:cNvPr id="683071" name="Group 231"/>
                  <p:cNvGrpSpPr>
                    <a:grpSpLocks noChangeAspect="1"/>
                  </p:cNvGrpSpPr>
                  <p:nvPr/>
                </p:nvGrpSpPr>
                <p:grpSpPr bwMode="auto">
                  <a:xfrm>
                    <a:off x="2245" y="2205"/>
                    <a:ext cx="439" cy="476"/>
                    <a:chOff x="1577" y="2183"/>
                    <a:chExt cx="439" cy="476"/>
                  </a:xfrm>
                </p:grpSpPr>
                <p:pic>
                  <p:nvPicPr>
                    <p:cNvPr id="683240" name="Picture 232"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72" name="Group 233"/>
                    <p:cNvGrpSpPr>
                      <a:grpSpLocks noChangeAspect="1"/>
                    </p:cNvGrpSpPr>
                    <p:nvPr/>
                  </p:nvGrpSpPr>
                  <p:grpSpPr bwMode="auto">
                    <a:xfrm>
                      <a:off x="1577" y="2183"/>
                      <a:ext cx="350" cy="476"/>
                      <a:chOff x="3651" y="981"/>
                      <a:chExt cx="622" cy="793"/>
                    </a:xfrm>
                  </p:grpSpPr>
                  <p:pic>
                    <p:nvPicPr>
                      <p:cNvPr id="683242" name="Picture 234" descr="Beer 3"/>
                      <p:cNvPicPr>
                        <a:picLocks noChangeAspect="1" noChangeArrowheads="1"/>
                      </p:cNvPicPr>
                      <p:nvPr/>
                    </p:nvPicPr>
                    <p:blipFill>
                      <a:blip r:embed="rId20" cstate="print"/>
                      <a:srcRect/>
                      <a:stretch>
                        <a:fillRect/>
                      </a:stretch>
                    </p:blipFill>
                    <p:spPr bwMode="auto">
                      <a:xfrm>
                        <a:off x="4014" y="1162"/>
                        <a:ext cx="245" cy="354"/>
                      </a:xfrm>
                      <a:prstGeom prst="rect">
                        <a:avLst/>
                      </a:prstGeom>
                      <a:noFill/>
                    </p:spPr>
                  </p:pic>
                  <p:pic>
                    <p:nvPicPr>
                      <p:cNvPr id="683243" name="Picture 235"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244" name="Picture 236"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nvGrpSpPr>
                <p:cNvPr id="683084" name="Group 237"/>
                <p:cNvGrpSpPr>
                  <a:grpSpLocks noChangeAspect="1"/>
                </p:cNvGrpSpPr>
                <p:nvPr/>
              </p:nvGrpSpPr>
              <p:grpSpPr bwMode="auto">
                <a:xfrm>
                  <a:off x="2512" y="550"/>
                  <a:ext cx="2165" cy="1938"/>
                  <a:chOff x="2245" y="2205"/>
                  <a:chExt cx="489" cy="476"/>
                </a:xfrm>
              </p:grpSpPr>
              <p:pic>
                <p:nvPicPr>
                  <p:cNvPr id="683246" name="Picture 238" descr="glas1"/>
                  <p:cNvPicPr>
                    <a:picLocks noChangeAspect="1" noChangeArrowheads="1"/>
                  </p:cNvPicPr>
                  <p:nvPr/>
                </p:nvPicPr>
                <p:blipFill>
                  <a:blip r:embed="rId8" cstate="print"/>
                  <a:srcRect/>
                  <a:stretch>
                    <a:fillRect/>
                  </a:stretch>
                </p:blipFill>
                <p:spPr bwMode="auto">
                  <a:xfrm>
                    <a:off x="2562" y="2266"/>
                    <a:ext cx="172" cy="212"/>
                  </a:xfrm>
                  <a:prstGeom prst="rect">
                    <a:avLst/>
                  </a:prstGeom>
                  <a:noFill/>
                </p:spPr>
              </p:pic>
              <p:grpSp>
                <p:nvGrpSpPr>
                  <p:cNvPr id="683085" name="Group 239"/>
                  <p:cNvGrpSpPr>
                    <a:grpSpLocks noChangeAspect="1"/>
                  </p:cNvGrpSpPr>
                  <p:nvPr/>
                </p:nvGrpSpPr>
                <p:grpSpPr bwMode="auto">
                  <a:xfrm>
                    <a:off x="2245" y="2205"/>
                    <a:ext cx="439" cy="476"/>
                    <a:chOff x="1577" y="2183"/>
                    <a:chExt cx="439" cy="476"/>
                  </a:xfrm>
                </p:grpSpPr>
                <p:pic>
                  <p:nvPicPr>
                    <p:cNvPr id="683248" name="Picture 240" descr="Beer 4"/>
                    <p:cNvPicPr>
                      <a:picLocks noChangeAspect="1" noChangeArrowheads="1"/>
                    </p:cNvPicPr>
                    <p:nvPr/>
                  </p:nvPicPr>
                  <p:blipFill>
                    <a:blip r:embed="rId7" cstate="print"/>
                    <a:srcRect/>
                    <a:stretch>
                      <a:fillRect/>
                    </a:stretch>
                  </p:blipFill>
                  <p:spPr bwMode="auto">
                    <a:xfrm>
                      <a:off x="1837" y="2237"/>
                      <a:ext cx="179" cy="241"/>
                    </a:xfrm>
                    <a:prstGeom prst="rect">
                      <a:avLst/>
                    </a:prstGeom>
                    <a:noFill/>
                  </p:spPr>
                </p:pic>
                <p:grpSp>
                  <p:nvGrpSpPr>
                    <p:cNvPr id="683087" name="Group 241"/>
                    <p:cNvGrpSpPr>
                      <a:grpSpLocks noChangeAspect="1"/>
                    </p:cNvGrpSpPr>
                    <p:nvPr/>
                  </p:nvGrpSpPr>
                  <p:grpSpPr bwMode="auto">
                    <a:xfrm>
                      <a:off x="1577" y="2183"/>
                      <a:ext cx="350" cy="476"/>
                      <a:chOff x="3651" y="981"/>
                      <a:chExt cx="622" cy="793"/>
                    </a:xfrm>
                  </p:grpSpPr>
                  <p:pic>
                    <p:nvPicPr>
                      <p:cNvPr id="683250" name="Picture 242" descr="Beer 3"/>
                      <p:cNvPicPr>
                        <a:picLocks noChangeAspect="1" noChangeArrowheads="1"/>
                      </p:cNvPicPr>
                      <p:nvPr/>
                    </p:nvPicPr>
                    <p:blipFill>
                      <a:blip r:embed="rId20" cstate="print"/>
                      <a:srcRect/>
                      <a:stretch>
                        <a:fillRect/>
                      </a:stretch>
                    </p:blipFill>
                    <p:spPr bwMode="auto">
                      <a:xfrm>
                        <a:off x="4014" y="1162"/>
                        <a:ext cx="245" cy="354"/>
                      </a:xfrm>
                      <a:prstGeom prst="rect">
                        <a:avLst/>
                      </a:prstGeom>
                      <a:noFill/>
                    </p:spPr>
                  </p:pic>
                  <p:pic>
                    <p:nvPicPr>
                      <p:cNvPr id="683251" name="Picture 243"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252" name="Picture 244"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grpSp>
              <p:nvGrpSpPr>
                <p:cNvPr id="683091" name="Group 245"/>
                <p:cNvGrpSpPr>
                  <a:grpSpLocks noChangeAspect="1"/>
                </p:cNvGrpSpPr>
                <p:nvPr/>
              </p:nvGrpSpPr>
              <p:grpSpPr bwMode="auto">
                <a:xfrm>
                  <a:off x="2711" y="737"/>
                  <a:ext cx="1550" cy="1938"/>
                  <a:chOff x="3651" y="981"/>
                  <a:chExt cx="622" cy="793"/>
                </a:xfrm>
              </p:grpSpPr>
              <p:pic>
                <p:nvPicPr>
                  <p:cNvPr id="683254" name="Picture 246" descr="Beer 3"/>
                  <p:cNvPicPr>
                    <a:picLocks noChangeAspect="1" noChangeArrowheads="1"/>
                  </p:cNvPicPr>
                  <p:nvPr/>
                </p:nvPicPr>
                <p:blipFill>
                  <a:blip r:embed="rId20" cstate="print"/>
                  <a:srcRect/>
                  <a:stretch>
                    <a:fillRect/>
                  </a:stretch>
                </p:blipFill>
                <p:spPr bwMode="auto">
                  <a:xfrm>
                    <a:off x="4014" y="1162"/>
                    <a:ext cx="245" cy="354"/>
                  </a:xfrm>
                  <a:prstGeom prst="rect">
                    <a:avLst/>
                  </a:prstGeom>
                  <a:noFill/>
                </p:spPr>
              </p:pic>
              <p:pic>
                <p:nvPicPr>
                  <p:cNvPr id="683255" name="Picture 247" descr="Beer1"/>
                  <p:cNvPicPr>
                    <a:picLocks noChangeAspect="1" noChangeArrowheads="1"/>
                  </p:cNvPicPr>
                  <p:nvPr/>
                </p:nvPicPr>
                <p:blipFill>
                  <a:blip r:embed="rId4" cstate="print"/>
                  <a:srcRect/>
                  <a:stretch>
                    <a:fillRect/>
                  </a:stretch>
                </p:blipFill>
                <p:spPr bwMode="auto">
                  <a:xfrm>
                    <a:off x="3651" y="981"/>
                    <a:ext cx="622" cy="793"/>
                  </a:xfrm>
                  <a:prstGeom prst="rect">
                    <a:avLst/>
                  </a:prstGeom>
                  <a:noFill/>
                </p:spPr>
              </p:pic>
              <p:pic>
                <p:nvPicPr>
                  <p:cNvPr id="683256" name="Picture 248" descr="Beer 2"/>
                  <p:cNvPicPr>
                    <a:picLocks noChangeAspect="1" noChangeArrowheads="1"/>
                  </p:cNvPicPr>
                  <p:nvPr/>
                </p:nvPicPr>
                <p:blipFill>
                  <a:blip r:embed="rId6" cstate="print"/>
                  <a:srcRect/>
                  <a:stretch>
                    <a:fillRect/>
                  </a:stretch>
                </p:blipFill>
                <p:spPr bwMode="auto">
                  <a:xfrm>
                    <a:off x="3742" y="1162"/>
                    <a:ext cx="341" cy="576"/>
                  </a:xfrm>
                  <a:prstGeom prst="rect">
                    <a:avLst/>
                  </a:prstGeom>
                  <a:noFill/>
                </p:spPr>
              </p:pic>
            </p:grpSp>
          </p:grpSp>
        </p:grpSp>
        <p:sp>
          <p:nvSpPr>
            <p:cNvPr id="683259" name="Text Box 251"/>
            <p:cNvSpPr txBox="1">
              <a:spLocks noChangeArrowheads="1"/>
            </p:cNvSpPr>
            <p:nvPr/>
          </p:nvSpPr>
          <p:spPr bwMode="auto">
            <a:xfrm>
              <a:off x="4405" y="2795"/>
              <a:ext cx="493" cy="197"/>
            </a:xfrm>
            <a:prstGeom prst="rect">
              <a:avLst/>
            </a:prstGeom>
            <a:noFill/>
            <a:ln w="9525" algn="ctr">
              <a:noFill/>
              <a:miter lim="800000"/>
              <a:headEnd/>
              <a:tailEnd/>
            </a:ln>
            <a:effectLst/>
          </p:spPr>
          <p:txBody>
            <a:bodyPr wrap="none">
              <a:spAutoFit/>
            </a:bodyPr>
            <a:lstStyle/>
            <a:p>
              <a:pPr algn="ctr"/>
              <a:r>
                <a:rPr lang="fr-CH" sz="1600" u="sng"/>
                <a:t>&gt;</a:t>
              </a:r>
              <a:r>
                <a:rPr lang="fr-CH" sz="1600"/>
                <a:t>4 ‰</a:t>
              </a:r>
            </a:p>
          </p:txBody>
        </p:sp>
        <p:pic>
          <p:nvPicPr>
            <p:cNvPr id="683267" name="Picture 259"/>
            <p:cNvPicPr>
              <a:picLocks noChangeAspect="1" noChangeArrowheads="1"/>
            </p:cNvPicPr>
            <p:nvPr/>
          </p:nvPicPr>
          <p:blipFill>
            <a:blip r:embed="rId21" cstate="print"/>
            <a:srcRect/>
            <a:stretch>
              <a:fillRect/>
            </a:stretch>
          </p:blipFill>
          <p:spPr bwMode="auto">
            <a:xfrm>
              <a:off x="4377" y="3142"/>
              <a:ext cx="521" cy="513"/>
            </a:xfrm>
            <a:prstGeom prst="rect">
              <a:avLst/>
            </a:prstGeom>
            <a:noFill/>
            <a:ln w="9525" algn="ctr">
              <a:solidFill>
                <a:schemeClr val="tx1"/>
              </a:solidFill>
              <a:miter lim="800000"/>
              <a:headEnd/>
              <a:tailEnd/>
            </a:ln>
            <a:effectLst/>
          </p:spPr>
        </p:pic>
        <p:sp>
          <p:nvSpPr>
            <p:cNvPr id="683297" name="Text Box 289"/>
            <p:cNvSpPr txBox="1">
              <a:spLocks noChangeArrowheads="1"/>
            </p:cNvSpPr>
            <p:nvPr/>
          </p:nvSpPr>
          <p:spPr bwMode="auto">
            <a:xfrm>
              <a:off x="4509" y="1298"/>
              <a:ext cx="276" cy="197"/>
            </a:xfrm>
            <a:prstGeom prst="rect">
              <a:avLst/>
            </a:prstGeom>
            <a:noFill/>
            <a:ln w="9525" algn="ctr">
              <a:noFill/>
              <a:miter lim="800000"/>
              <a:headEnd/>
              <a:tailEnd/>
            </a:ln>
            <a:effectLst/>
          </p:spPr>
          <p:txBody>
            <a:bodyPr wrap="none">
              <a:spAutoFit/>
            </a:bodyPr>
            <a:lstStyle/>
            <a:p>
              <a:pPr algn="ctr"/>
              <a:r>
                <a:rPr lang="fr-CH" sz="1600" b="1"/>
                <a:t>16</a:t>
              </a:r>
            </a:p>
          </p:txBody>
        </p:sp>
        <p:sp>
          <p:nvSpPr>
            <p:cNvPr id="683298" name="Text Box 290"/>
            <p:cNvSpPr txBox="1">
              <a:spLocks noChangeArrowheads="1"/>
            </p:cNvSpPr>
            <p:nvPr/>
          </p:nvSpPr>
          <p:spPr bwMode="auto">
            <a:xfrm>
              <a:off x="4504" y="2013"/>
              <a:ext cx="276" cy="197"/>
            </a:xfrm>
            <a:prstGeom prst="rect">
              <a:avLst/>
            </a:prstGeom>
            <a:noFill/>
            <a:ln w="9525" algn="ctr">
              <a:noFill/>
              <a:miter lim="800000"/>
              <a:headEnd/>
              <a:tailEnd/>
            </a:ln>
            <a:effectLst/>
          </p:spPr>
          <p:txBody>
            <a:bodyPr wrap="none">
              <a:spAutoFit/>
            </a:bodyPr>
            <a:lstStyle/>
            <a:p>
              <a:pPr algn="ctr"/>
              <a:r>
                <a:rPr lang="fr-CH" sz="1600" b="1"/>
                <a:t>20</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3013"/>
                                        </p:tgtEl>
                                        <p:attrNameLst>
                                          <p:attrName>style.visibility</p:attrName>
                                        </p:attrNameLst>
                                      </p:cBhvr>
                                      <p:to>
                                        <p:strVal val="visible"/>
                                      </p:to>
                                    </p:set>
                                    <p:animEffect transition="in" filter="wipe(left)">
                                      <p:cBhvr>
                                        <p:cTn id="7" dur="500"/>
                                        <p:tgtEl>
                                          <p:spTgt spid="6830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3062"/>
                                        </p:tgtEl>
                                        <p:attrNameLst>
                                          <p:attrName>style.visibility</p:attrName>
                                        </p:attrNameLst>
                                      </p:cBhvr>
                                      <p:to>
                                        <p:strVal val="visible"/>
                                      </p:to>
                                    </p:set>
                                    <p:animEffect transition="in" filter="fade">
                                      <p:cBhvr>
                                        <p:cTn id="27" dur="500"/>
                                        <p:tgtEl>
                                          <p:spTgt spid="6830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3010"/>
                                        </p:tgtEl>
                                        <p:attrNameLst>
                                          <p:attrName>style.visibility</p:attrName>
                                        </p:attrNameLst>
                                      </p:cBhvr>
                                      <p:to>
                                        <p:strVal val="visible"/>
                                      </p:to>
                                    </p:set>
                                    <p:animEffect transition="in" filter="fade">
                                      <p:cBhvr>
                                        <p:cTn id="42" dur="500"/>
                                        <p:tgtEl>
                                          <p:spTgt spid="6830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83035"/>
                                        </p:tgtEl>
                                        <p:attrNameLst>
                                          <p:attrName>style.visibility</p:attrName>
                                        </p:attrNameLst>
                                      </p:cBhvr>
                                      <p:to>
                                        <p:strVal val="visible"/>
                                      </p:to>
                                    </p:set>
                                    <p:animEffect transition="in" filter="fade">
                                      <p:cBhvr>
                                        <p:cTn id="47" dur="500"/>
                                        <p:tgtEl>
                                          <p:spTgt spid="683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714348" y="1643050"/>
            <a:ext cx="2713786" cy="3571900"/>
          </a:xfrm>
          <a:prstGeom prst="rect">
            <a:avLst/>
          </a:prstGeom>
          <a:noFill/>
          <a:ln w="9525">
            <a:noFill/>
            <a:miter lim="800000"/>
            <a:headEnd/>
            <a:tailEnd/>
          </a:ln>
          <a:effectLst/>
        </p:spPr>
      </p:pic>
      <p:sp>
        <p:nvSpPr>
          <p:cNvPr id="6" name="ZoneTexte 5"/>
          <p:cNvSpPr txBox="1"/>
          <p:nvPr/>
        </p:nvSpPr>
        <p:spPr>
          <a:xfrm>
            <a:off x="4214810" y="2428868"/>
            <a:ext cx="3183885" cy="1588127"/>
          </a:xfrm>
          <a:prstGeom prst="rect">
            <a:avLst/>
          </a:prstGeom>
          <a:noFill/>
        </p:spPr>
        <p:txBody>
          <a:bodyPr wrap="none" rtlCol="0">
            <a:spAutoFit/>
          </a:bodyPr>
          <a:lstStyle/>
          <a:p>
            <a:r>
              <a:rPr lang="fr-CH" sz="5400" b="1" dirty="0" smtClean="0">
                <a:solidFill>
                  <a:srgbClr val="2E246A"/>
                </a:solidFill>
              </a:rPr>
              <a:t>Alcool</a:t>
            </a:r>
          </a:p>
          <a:p>
            <a:r>
              <a:rPr lang="fr-CH" sz="5400" b="1" dirty="0" smtClean="0">
                <a:solidFill>
                  <a:srgbClr val="2E246A"/>
                </a:solidFill>
              </a:rPr>
              <a:t>Pas bon !</a:t>
            </a:r>
            <a:endParaRPr lang="fr-CH" sz="5400" b="1" dirty="0">
              <a:solidFill>
                <a:srgbClr val="2E246A"/>
              </a:solidFill>
            </a:endParaRPr>
          </a:p>
        </p:txBody>
      </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929058" y="2571744"/>
            <a:ext cx="4786346" cy="2590389"/>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180975" indent="-180975" algn="l">
              <a:lnSpc>
                <a:spcPct val="150000"/>
              </a:lnSpc>
              <a:buClr>
                <a:srgbClr val="EA8B00"/>
              </a:buClr>
              <a:buSzPct val="80000"/>
              <a:buFont typeface="Wingdings" pitchFamily="2" charset="2"/>
              <a:buChar char="§"/>
              <a:defRPr/>
            </a:pPr>
            <a:r>
              <a:rPr lang="fr-CH" sz="2000" dirty="0" smtClean="0">
                <a:latin typeface="+mj-lt"/>
              </a:rPr>
              <a:t>Dommages neuronaux</a:t>
            </a:r>
          </a:p>
          <a:p>
            <a:pPr marL="180975" indent="-180975" algn="l">
              <a:lnSpc>
                <a:spcPct val="150000"/>
              </a:lnSpc>
              <a:buClr>
                <a:srgbClr val="EA8B00"/>
              </a:buClr>
              <a:buSzPct val="80000"/>
              <a:buFont typeface="Wingdings" pitchFamily="2" charset="2"/>
              <a:buChar char="§"/>
              <a:defRPr/>
            </a:pPr>
            <a:r>
              <a:rPr lang="fr-CH" sz="2000" dirty="0" smtClean="0">
                <a:latin typeface="+mj-lt"/>
              </a:rPr>
              <a:t>Troubles mémoire</a:t>
            </a:r>
          </a:p>
          <a:p>
            <a:pPr marL="180975" indent="-180975" algn="l">
              <a:lnSpc>
                <a:spcPct val="150000"/>
              </a:lnSpc>
              <a:buClr>
                <a:srgbClr val="EA8B00"/>
              </a:buClr>
              <a:buSzPct val="80000"/>
              <a:buFont typeface="Wingdings" pitchFamily="2" charset="2"/>
              <a:buChar char="§"/>
              <a:defRPr/>
            </a:pPr>
            <a:r>
              <a:rPr lang="fr-CH" sz="2000" dirty="0" smtClean="0">
                <a:latin typeface="+mj-lt"/>
              </a:rPr>
              <a:t>Démence</a:t>
            </a:r>
          </a:p>
          <a:p>
            <a:pPr marL="180975" indent="-180975" algn="l">
              <a:lnSpc>
                <a:spcPct val="150000"/>
              </a:lnSpc>
              <a:buClr>
                <a:srgbClr val="EA8B00"/>
              </a:buClr>
              <a:buSzPct val="80000"/>
              <a:buFont typeface="Wingdings" pitchFamily="2" charset="2"/>
              <a:buChar char="§"/>
              <a:defRPr/>
            </a:pPr>
            <a:r>
              <a:rPr lang="fr-CH" sz="2000" dirty="0" smtClean="0">
                <a:latin typeface="+mj-lt"/>
              </a:rPr>
              <a:t>Ataxie </a:t>
            </a:r>
          </a:p>
          <a:p>
            <a:pPr marL="180975" indent="-180975" algn="l">
              <a:lnSpc>
                <a:spcPct val="150000"/>
              </a:lnSpc>
              <a:buClr>
                <a:srgbClr val="EA8B00"/>
              </a:buClr>
              <a:buSzPct val="80000"/>
              <a:buFont typeface="Wingdings" pitchFamily="2" charset="2"/>
              <a:buChar char="§"/>
              <a:defRPr/>
            </a:pPr>
            <a:r>
              <a:rPr lang="fr-CH" sz="2000" dirty="0" smtClean="0">
                <a:latin typeface="+mj-lt"/>
              </a:rPr>
              <a:t>Syndrome de Wernicke-Korsakoff</a:t>
            </a:r>
            <a:endParaRPr lang="en-US" sz="2000" dirty="0">
              <a:latin typeface="+mj-lt"/>
            </a:endParaRPr>
          </a:p>
        </p:txBody>
      </p:sp>
      <p:sp>
        <p:nvSpPr>
          <p:cNvPr id="3" name="Rectangle 2"/>
          <p:cNvSpPr txBox="1">
            <a:spLocks noChangeArrowheads="1"/>
          </p:cNvSpPr>
          <p:nvPr/>
        </p:nvSpPr>
        <p:spPr bwMode="auto">
          <a:xfrm>
            <a:off x="928688" y="928670"/>
            <a:ext cx="7929562" cy="76944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err="1" smtClean="0">
                <a:ln>
                  <a:noFill/>
                </a:ln>
                <a:solidFill>
                  <a:srgbClr val="172A7B"/>
                </a:solidFill>
                <a:effectLst/>
                <a:uLnTx/>
                <a:uFillTx/>
                <a:latin typeface="+mj-lt"/>
                <a:ea typeface="+mj-ea"/>
                <a:cs typeface="+mj-cs"/>
              </a:rPr>
              <a:t>Cerveau</a:t>
            </a:r>
            <a:endParaRPr kumimoji="0" lang="en-US" sz="44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408577" name="Picture 1"/>
          <p:cNvPicPr>
            <a:picLocks noChangeAspect="1" noChangeArrowheads="1"/>
          </p:cNvPicPr>
          <p:nvPr/>
        </p:nvPicPr>
        <p:blipFill>
          <a:blip r:embed="rId2" cstate="print"/>
          <a:srcRect/>
          <a:stretch>
            <a:fillRect/>
          </a:stretch>
        </p:blipFill>
        <p:spPr bwMode="auto">
          <a:xfrm>
            <a:off x="857224" y="2902525"/>
            <a:ext cx="2828647" cy="192882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8577"/>
                                        </p:tgtEl>
                                        <p:attrNameLst>
                                          <p:attrName>style.visibility</p:attrName>
                                        </p:attrNameLst>
                                      </p:cBhvr>
                                      <p:to>
                                        <p:strVal val="visible"/>
                                      </p:to>
                                    </p:set>
                                    <p:animEffect transition="in" filter="fade">
                                      <p:cBhvr>
                                        <p:cTn id="11" dur="500"/>
                                        <p:tgtEl>
                                          <p:spTgt spid="40857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386">
                                            <p:txEl>
                                              <p:pRg st="0" end="0"/>
                                            </p:txEl>
                                          </p:spTgt>
                                        </p:tgtEl>
                                        <p:attrNameLst>
                                          <p:attrName>style.visibility</p:attrName>
                                        </p:attrNameLst>
                                      </p:cBhvr>
                                      <p:to>
                                        <p:strVal val="visible"/>
                                      </p:to>
                                    </p:set>
                                    <p:animEffect transition="in" filter="wipe(left)">
                                      <p:cBhvr>
                                        <p:cTn id="16" dur="500"/>
                                        <p:tgtEl>
                                          <p:spTgt spid="1638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386">
                                            <p:txEl>
                                              <p:pRg st="1" end="1"/>
                                            </p:txEl>
                                          </p:spTgt>
                                        </p:tgtEl>
                                        <p:attrNameLst>
                                          <p:attrName>style.visibility</p:attrName>
                                        </p:attrNameLst>
                                      </p:cBhvr>
                                      <p:to>
                                        <p:strVal val="visible"/>
                                      </p:to>
                                    </p:set>
                                    <p:animEffect transition="in" filter="wipe(left)">
                                      <p:cBhvr>
                                        <p:cTn id="21" dur="500"/>
                                        <p:tgtEl>
                                          <p:spTgt spid="1638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386">
                                            <p:txEl>
                                              <p:pRg st="2" end="2"/>
                                            </p:txEl>
                                          </p:spTgt>
                                        </p:tgtEl>
                                        <p:attrNameLst>
                                          <p:attrName>style.visibility</p:attrName>
                                        </p:attrNameLst>
                                      </p:cBhvr>
                                      <p:to>
                                        <p:strVal val="visible"/>
                                      </p:to>
                                    </p:set>
                                    <p:animEffect transition="in" filter="wipe(left)">
                                      <p:cBhvr>
                                        <p:cTn id="26" dur="500"/>
                                        <p:tgtEl>
                                          <p:spTgt spid="1638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386">
                                            <p:txEl>
                                              <p:pRg st="3" end="3"/>
                                            </p:txEl>
                                          </p:spTgt>
                                        </p:tgtEl>
                                        <p:attrNameLst>
                                          <p:attrName>style.visibility</p:attrName>
                                        </p:attrNameLst>
                                      </p:cBhvr>
                                      <p:to>
                                        <p:strVal val="visible"/>
                                      </p:to>
                                    </p:set>
                                    <p:animEffect transition="in" filter="wipe(left)">
                                      <p:cBhvr>
                                        <p:cTn id="31" dur="500"/>
                                        <p:tgtEl>
                                          <p:spTgt spid="1638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386">
                                            <p:txEl>
                                              <p:pRg st="4" end="4"/>
                                            </p:txEl>
                                          </p:spTgt>
                                        </p:tgtEl>
                                        <p:attrNameLst>
                                          <p:attrName>style.visibility</p:attrName>
                                        </p:attrNameLst>
                                      </p:cBhvr>
                                      <p:to>
                                        <p:strVal val="visible"/>
                                      </p:to>
                                    </p:set>
                                    <p:animEffect transition="in" filter="wipe(left)">
                                      <p:cBhvr>
                                        <p:cTn id="36" dur="500"/>
                                        <p:tgtEl>
                                          <p:spTgt spid="16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bldLvl="5" autoUpdateAnimBg="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smtClean="0">
                <a:ln>
                  <a:noFill/>
                </a:ln>
                <a:solidFill>
                  <a:srgbClr val="172A7B"/>
                </a:solidFill>
                <a:effectLst/>
                <a:uLnTx/>
                <a:uFillTx/>
                <a:latin typeface="+mj-lt"/>
                <a:ea typeface="+mj-ea"/>
                <a:cs typeface="+mj-cs"/>
              </a:rPr>
              <a:t>Encephalopathie de Wernicke</a:t>
            </a:r>
          </a:p>
        </p:txBody>
      </p:sp>
      <p:sp>
        <p:nvSpPr>
          <p:cNvPr id="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6" name="Rectangle 5"/>
          <p:cNvSpPr/>
          <p:nvPr/>
        </p:nvSpPr>
        <p:spPr>
          <a:xfrm>
            <a:off x="1000100" y="2143116"/>
            <a:ext cx="7215238" cy="3570145"/>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180975" indent="-180975" algn="l">
              <a:lnSpc>
                <a:spcPct val="150000"/>
              </a:lnSpc>
              <a:buClr>
                <a:srgbClr val="EA8B00"/>
              </a:buClr>
              <a:buSzPct val="80000"/>
              <a:buFont typeface="Wingdings" pitchFamily="2" charset="2"/>
              <a:buChar char="§"/>
              <a:defRPr/>
            </a:pPr>
            <a:r>
              <a:rPr lang="fr-CH" altLang="en-US" sz="2400" dirty="0" smtClean="0">
                <a:latin typeface="+mj-lt"/>
              </a:rPr>
              <a:t>principalement causée par carence en thiamine</a:t>
            </a:r>
          </a:p>
          <a:p>
            <a:pPr marL="180975" indent="-180975" algn="l">
              <a:lnSpc>
                <a:spcPct val="150000"/>
              </a:lnSpc>
              <a:buClr>
                <a:srgbClr val="EA8B00"/>
              </a:buClr>
              <a:buSzPct val="80000"/>
              <a:buFont typeface="Wingdings" pitchFamily="2" charset="2"/>
              <a:buChar char="§"/>
              <a:defRPr/>
            </a:pPr>
            <a:r>
              <a:rPr lang="fr-CH" altLang="en-US" sz="2400" dirty="0" smtClean="0">
                <a:latin typeface="+mj-lt"/>
              </a:rPr>
              <a:t>nystagmus, diplopie, ataxie du tronc, apathie, confusion, trouble de la mémoire</a:t>
            </a:r>
          </a:p>
          <a:p>
            <a:pPr marL="180975" indent="-180975" algn="l">
              <a:lnSpc>
                <a:spcPct val="150000"/>
              </a:lnSpc>
              <a:buClr>
                <a:srgbClr val="EA8B00"/>
              </a:buClr>
              <a:buSzPct val="80000"/>
              <a:buFont typeface="Wingdings" pitchFamily="2" charset="2"/>
              <a:buChar char="§"/>
              <a:defRPr/>
            </a:pPr>
            <a:r>
              <a:rPr lang="fr-CH" altLang="en-US" sz="2400" dirty="0" smtClean="0">
                <a:latin typeface="+mj-lt"/>
              </a:rPr>
              <a:t>sans traitement : invalidité, décès </a:t>
            </a:r>
          </a:p>
          <a:p>
            <a:pPr marL="180975" indent="-180975" algn="l">
              <a:lnSpc>
                <a:spcPct val="150000"/>
              </a:lnSpc>
              <a:buClr>
                <a:srgbClr val="EA8B00"/>
              </a:buClr>
              <a:buSzPct val="80000"/>
              <a:buFont typeface="Wingdings" pitchFamily="2" charset="2"/>
              <a:buChar char="§"/>
              <a:defRPr/>
            </a:pPr>
            <a:r>
              <a:rPr lang="fr-CH" altLang="en-US" sz="2400" dirty="0" smtClean="0">
                <a:latin typeface="+mj-lt"/>
              </a:rPr>
              <a:t>difficile à distinguer d’intoxications ou traumatismes cérébraux</a:t>
            </a:r>
            <a:endParaRPr lang="fr-CH" sz="2400" dirty="0" smtClean="0">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uild="p" bldLvl="5"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1029"/>
          <p:cNvSpPr>
            <a:spLocks noChangeArrowheads="1"/>
          </p:cNvSpPr>
          <p:nvPr/>
        </p:nvSpPr>
        <p:spPr bwMode="auto">
          <a:xfrm>
            <a:off x="4479635" y="3200400"/>
            <a:ext cx="184731" cy="387798"/>
          </a:xfrm>
          <a:prstGeom prst="rect">
            <a:avLst/>
          </a:prstGeom>
          <a:noFill/>
          <a:ln w="12700">
            <a:noFill/>
            <a:miter lim="800000"/>
            <a:headEnd type="none" w="sm" len="sm"/>
            <a:tailEnd type="none" w="sm" len="sm"/>
          </a:ln>
          <a:effectLst/>
        </p:spPr>
        <p:txBody>
          <a:bodyPr wrap="none">
            <a:spAutoFit/>
          </a:bodyPr>
          <a:lstStyle/>
          <a:p>
            <a:pPr defTabSz="762000"/>
            <a:endParaRPr lang="fr-FR" sz="2400" b="0" i="1"/>
          </a:p>
        </p:txBody>
      </p:sp>
      <p:sp>
        <p:nvSpPr>
          <p:cNvPr id="7"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algn="l">
              <a:lnSpc>
                <a:spcPct val="100000"/>
              </a:lnSpc>
              <a:spcBef>
                <a:spcPct val="0"/>
              </a:spcBef>
              <a:buClrTx/>
              <a:buSzTx/>
              <a:defRPr/>
            </a:pPr>
            <a:r>
              <a:rPr lang="fr-CH" sz="3600" b="1" kern="0" dirty="0" smtClean="0">
                <a:solidFill>
                  <a:srgbClr val="172A7B"/>
                </a:solidFill>
                <a:latin typeface="+mj-lt"/>
                <a:ea typeface="+mj-ea"/>
                <a:cs typeface="+mj-cs"/>
              </a:rPr>
              <a:t>Voies digestives</a:t>
            </a:r>
          </a:p>
        </p:txBody>
      </p:sp>
      <p:sp>
        <p:nvSpPr>
          <p:cNvPr id="8"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9"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grpSp>
        <p:nvGrpSpPr>
          <p:cNvPr id="17" name="Groupe 16"/>
          <p:cNvGrpSpPr/>
          <p:nvPr/>
        </p:nvGrpSpPr>
        <p:grpSpPr>
          <a:xfrm>
            <a:off x="1433984" y="2102088"/>
            <a:ext cx="6567040" cy="683970"/>
            <a:chOff x="1433984" y="2102088"/>
            <a:chExt cx="6567040" cy="683970"/>
          </a:xfrm>
        </p:grpSpPr>
        <p:pic>
          <p:nvPicPr>
            <p:cNvPr id="346116" name="Picture 4"/>
            <p:cNvPicPr>
              <a:picLocks noChangeAspect="1" noChangeArrowheads="1"/>
            </p:cNvPicPr>
            <p:nvPr/>
          </p:nvPicPr>
          <p:blipFill>
            <a:blip r:embed="rId3" cstate="print"/>
            <a:srcRect/>
            <a:stretch>
              <a:fillRect/>
            </a:stretch>
          </p:blipFill>
          <p:spPr bwMode="auto">
            <a:xfrm flipH="1">
              <a:off x="1433984" y="2158321"/>
              <a:ext cx="428629" cy="571504"/>
            </a:xfrm>
            <a:prstGeom prst="rect">
              <a:avLst/>
            </a:prstGeom>
            <a:noFill/>
            <a:ln w="9525">
              <a:noFill/>
              <a:miter lim="800000"/>
              <a:headEnd/>
              <a:tailEnd/>
            </a:ln>
            <a:effectLst/>
          </p:spPr>
        </p:pic>
        <p:sp>
          <p:nvSpPr>
            <p:cNvPr id="12" name="Rectangle 11"/>
            <p:cNvSpPr/>
            <p:nvPr/>
          </p:nvSpPr>
          <p:spPr>
            <a:xfrm>
              <a:off x="2285984" y="2102088"/>
              <a:ext cx="5715040" cy="683970"/>
            </a:xfrm>
            <a:prstGeom prst="rect">
              <a:avLst/>
            </a:prstGeom>
          </p:spPr>
          <p:txBody>
            <a:bodyPr wrap="square">
              <a:spAutoFit/>
            </a:bodyPr>
            <a:lstStyle/>
            <a:p>
              <a:pPr marL="176213" indent="-176213" algn="l" defTabSz="762000">
                <a:lnSpc>
                  <a:spcPts val="2400"/>
                </a:lnSpc>
                <a:buFontTx/>
                <a:buChar char="•"/>
              </a:pPr>
              <a:r>
                <a:rPr lang="fr-CH" b="1" dirty="0" smtClean="0"/>
                <a:t>Bouche </a:t>
              </a:r>
              <a:r>
                <a:rPr lang="fr-CH" dirty="0" smtClean="0"/>
                <a:t>: parodontoses,  stomatites, cancers du plancher, du pharynx et du larynx 	</a:t>
              </a:r>
            </a:p>
          </p:txBody>
        </p:sp>
      </p:grpSp>
      <p:grpSp>
        <p:nvGrpSpPr>
          <p:cNvPr id="18" name="Groupe 17"/>
          <p:cNvGrpSpPr/>
          <p:nvPr/>
        </p:nvGrpSpPr>
        <p:grpSpPr>
          <a:xfrm>
            <a:off x="1291108" y="2968279"/>
            <a:ext cx="5995536" cy="574251"/>
            <a:chOff x="1291108" y="2994928"/>
            <a:chExt cx="5995536" cy="574251"/>
          </a:xfrm>
        </p:grpSpPr>
        <p:pic>
          <p:nvPicPr>
            <p:cNvPr id="346115" name="Picture 3"/>
            <p:cNvPicPr>
              <a:picLocks noChangeAspect="1" noChangeArrowheads="1"/>
            </p:cNvPicPr>
            <p:nvPr/>
          </p:nvPicPr>
          <p:blipFill>
            <a:blip r:embed="rId4" cstate="print"/>
            <a:srcRect/>
            <a:stretch>
              <a:fillRect/>
            </a:stretch>
          </p:blipFill>
          <p:spPr bwMode="auto">
            <a:xfrm>
              <a:off x="1291108" y="2994928"/>
              <a:ext cx="714380" cy="574251"/>
            </a:xfrm>
            <a:prstGeom prst="rect">
              <a:avLst/>
            </a:prstGeom>
            <a:noFill/>
            <a:ln w="9525">
              <a:noFill/>
              <a:miter lim="800000"/>
              <a:headEnd/>
              <a:tailEnd/>
            </a:ln>
            <a:effectLst/>
          </p:spPr>
        </p:pic>
        <p:sp>
          <p:nvSpPr>
            <p:cNvPr id="13" name="Rectangle 12"/>
            <p:cNvSpPr/>
            <p:nvPr/>
          </p:nvSpPr>
          <p:spPr>
            <a:xfrm>
              <a:off x="2285984" y="3093957"/>
              <a:ext cx="5000660" cy="376193"/>
            </a:xfrm>
            <a:prstGeom prst="rect">
              <a:avLst/>
            </a:prstGeom>
          </p:spPr>
          <p:txBody>
            <a:bodyPr wrap="square">
              <a:spAutoFit/>
            </a:bodyPr>
            <a:lstStyle/>
            <a:p>
              <a:pPr marL="176213" indent="-176213" algn="l" defTabSz="762000">
                <a:lnSpc>
                  <a:spcPts val="2400"/>
                </a:lnSpc>
                <a:buFontTx/>
                <a:buChar char="•"/>
              </a:pPr>
              <a:r>
                <a:rPr lang="fr-CH" b="1" dirty="0" smtClean="0"/>
                <a:t>Œsophage : </a:t>
              </a:r>
              <a:r>
                <a:rPr lang="fr-CH" dirty="0" smtClean="0"/>
                <a:t>varices, reflux, cancer</a:t>
              </a:r>
            </a:p>
          </p:txBody>
        </p:sp>
      </p:grpSp>
      <p:grpSp>
        <p:nvGrpSpPr>
          <p:cNvPr id="20" name="Groupe 19"/>
          <p:cNvGrpSpPr/>
          <p:nvPr/>
        </p:nvGrpSpPr>
        <p:grpSpPr>
          <a:xfrm>
            <a:off x="1362546" y="3724751"/>
            <a:ext cx="5495438" cy="584663"/>
            <a:chOff x="1362546" y="3783855"/>
            <a:chExt cx="5495438" cy="584663"/>
          </a:xfrm>
        </p:grpSpPr>
        <p:sp>
          <p:nvSpPr>
            <p:cNvPr id="14" name="Rectangle 13"/>
            <p:cNvSpPr/>
            <p:nvPr/>
          </p:nvSpPr>
          <p:spPr>
            <a:xfrm>
              <a:off x="2285984" y="3888090"/>
              <a:ext cx="4572000" cy="376193"/>
            </a:xfrm>
            <a:prstGeom prst="rect">
              <a:avLst/>
            </a:prstGeom>
          </p:spPr>
          <p:txBody>
            <a:bodyPr wrap="square">
              <a:spAutoFit/>
            </a:bodyPr>
            <a:lstStyle/>
            <a:p>
              <a:pPr marL="176213" indent="-176213" algn="l" defTabSz="762000">
                <a:lnSpc>
                  <a:spcPts val="2400"/>
                </a:lnSpc>
                <a:buFontTx/>
                <a:buChar char="•"/>
              </a:pPr>
              <a:r>
                <a:rPr lang="fr-CH" b="1" dirty="0" smtClean="0"/>
                <a:t>Estomac:  </a:t>
              </a:r>
              <a:r>
                <a:rPr lang="fr-CH" dirty="0" smtClean="0"/>
                <a:t>gastrite, ulcères</a:t>
              </a:r>
            </a:p>
          </p:txBody>
        </p:sp>
        <p:pic>
          <p:nvPicPr>
            <p:cNvPr id="346117" name="Picture 5"/>
            <p:cNvPicPr>
              <a:picLocks noChangeAspect="1" noChangeArrowheads="1"/>
            </p:cNvPicPr>
            <p:nvPr/>
          </p:nvPicPr>
          <p:blipFill>
            <a:blip r:embed="rId5" cstate="print"/>
            <a:srcRect/>
            <a:stretch>
              <a:fillRect/>
            </a:stretch>
          </p:blipFill>
          <p:spPr bwMode="auto">
            <a:xfrm>
              <a:off x="1362546" y="3783855"/>
              <a:ext cx="571504" cy="584663"/>
            </a:xfrm>
            <a:prstGeom prst="rect">
              <a:avLst/>
            </a:prstGeom>
            <a:noFill/>
            <a:ln w="9525">
              <a:noFill/>
              <a:miter lim="800000"/>
              <a:headEnd/>
              <a:tailEnd/>
            </a:ln>
            <a:effectLst/>
          </p:spPr>
        </p:pic>
      </p:grpSp>
      <p:grpSp>
        <p:nvGrpSpPr>
          <p:cNvPr id="21" name="Groupe 20"/>
          <p:cNvGrpSpPr/>
          <p:nvPr/>
        </p:nvGrpSpPr>
        <p:grpSpPr>
          <a:xfrm>
            <a:off x="1347676" y="4491635"/>
            <a:ext cx="5510308" cy="642942"/>
            <a:chOff x="1347676" y="4558125"/>
            <a:chExt cx="5510308" cy="642942"/>
          </a:xfrm>
        </p:grpSpPr>
        <p:sp>
          <p:nvSpPr>
            <p:cNvPr id="16" name="Rectangle 15"/>
            <p:cNvSpPr/>
            <p:nvPr/>
          </p:nvSpPr>
          <p:spPr>
            <a:xfrm>
              <a:off x="2285984" y="4691500"/>
              <a:ext cx="4572000" cy="376193"/>
            </a:xfrm>
            <a:prstGeom prst="rect">
              <a:avLst/>
            </a:prstGeom>
          </p:spPr>
          <p:txBody>
            <a:bodyPr wrap="square">
              <a:spAutoFit/>
            </a:bodyPr>
            <a:lstStyle/>
            <a:p>
              <a:pPr marL="176213" indent="-176213" algn="l" defTabSz="762000">
                <a:lnSpc>
                  <a:spcPts val="2400"/>
                </a:lnSpc>
                <a:buFontTx/>
                <a:buChar char="•"/>
              </a:pPr>
              <a:r>
                <a:rPr lang="fr-CH" b="1" dirty="0" smtClean="0"/>
                <a:t>Intestin / colon : </a:t>
              </a:r>
              <a:r>
                <a:rPr lang="fr-CH" dirty="0" smtClean="0"/>
                <a:t>Colites, cancer</a:t>
              </a:r>
            </a:p>
          </p:txBody>
        </p:sp>
        <p:pic>
          <p:nvPicPr>
            <p:cNvPr id="346119" name="Picture 7"/>
            <p:cNvPicPr>
              <a:picLocks noChangeAspect="1" noChangeArrowheads="1"/>
            </p:cNvPicPr>
            <p:nvPr/>
          </p:nvPicPr>
          <p:blipFill>
            <a:blip r:embed="rId6" cstate="print"/>
            <a:srcRect/>
            <a:stretch>
              <a:fillRect/>
            </a:stretch>
          </p:blipFill>
          <p:spPr bwMode="auto">
            <a:xfrm>
              <a:off x="1347676" y="4558125"/>
              <a:ext cx="601245" cy="642942"/>
            </a:xfrm>
            <a:prstGeom prst="rect">
              <a:avLst/>
            </a:prstGeom>
            <a:noFill/>
            <a:ln w="9525">
              <a:noFill/>
              <a:miter lim="800000"/>
              <a:headEnd/>
              <a:tailEnd/>
            </a:ln>
            <a:effectLst/>
          </p:spPr>
        </p:pic>
      </p:grpSp>
      <p:grpSp>
        <p:nvGrpSpPr>
          <p:cNvPr id="22" name="Groupe 21"/>
          <p:cNvGrpSpPr/>
          <p:nvPr/>
        </p:nvGrpSpPr>
        <p:grpSpPr>
          <a:xfrm>
            <a:off x="1357290" y="5316798"/>
            <a:ext cx="3987865" cy="683970"/>
            <a:chOff x="1357290" y="5316798"/>
            <a:chExt cx="3987865" cy="683970"/>
          </a:xfrm>
        </p:grpSpPr>
        <p:sp>
          <p:nvSpPr>
            <p:cNvPr id="19" name="Rectangle 18"/>
            <p:cNvSpPr/>
            <p:nvPr/>
          </p:nvSpPr>
          <p:spPr>
            <a:xfrm>
              <a:off x="2285984" y="5316798"/>
              <a:ext cx="3059171" cy="683970"/>
            </a:xfrm>
            <a:prstGeom prst="rect">
              <a:avLst/>
            </a:prstGeom>
          </p:spPr>
          <p:txBody>
            <a:bodyPr wrap="square">
              <a:spAutoFit/>
            </a:bodyPr>
            <a:lstStyle/>
            <a:p>
              <a:pPr marL="176213" indent="-176213" algn="l" defTabSz="762000">
                <a:lnSpc>
                  <a:spcPts val="2400"/>
                </a:lnSpc>
                <a:buFontTx/>
                <a:buChar char="•"/>
              </a:pPr>
              <a:r>
                <a:rPr lang="fr-CH" b="1" dirty="0" smtClean="0"/>
                <a:t>Rectum : </a:t>
              </a:r>
              <a:r>
                <a:rPr lang="fr-CH" dirty="0" smtClean="0"/>
                <a:t>diarrhées, hémorroïdes</a:t>
              </a:r>
            </a:p>
          </p:txBody>
        </p:sp>
        <p:pic>
          <p:nvPicPr>
            <p:cNvPr id="346120" name="Picture 8"/>
            <p:cNvPicPr>
              <a:picLocks noChangeAspect="1" noChangeArrowheads="1"/>
            </p:cNvPicPr>
            <p:nvPr/>
          </p:nvPicPr>
          <p:blipFill>
            <a:blip r:embed="rId7" cstate="print"/>
            <a:srcRect/>
            <a:stretch>
              <a:fillRect/>
            </a:stretch>
          </p:blipFill>
          <p:spPr bwMode="auto">
            <a:xfrm>
              <a:off x="1357290" y="5408750"/>
              <a:ext cx="582017" cy="500066"/>
            </a:xfrm>
            <a:prstGeom prst="rect">
              <a:avLst/>
            </a:prstGeom>
            <a:noFill/>
            <a:ln w="9525">
              <a:noFill/>
              <a:miter lim="800000"/>
              <a:headEnd/>
              <a:tailEnd/>
            </a:ln>
            <a:effectLst/>
          </p:spPr>
        </p:pic>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5325704" y="2643182"/>
            <a:ext cx="2547518" cy="1643074"/>
            <a:chOff x="5325704" y="2643182"/>
            <a:chExt cx="2547518" cy="1643074"/>
          </a:xfrm>
        </p:grpSpPr>
        <p:pic>
          <p:nvPicPr>
            <p:cNvPr id="519171" name="Picture 3"/>
            <p:cNvPicPr>
              <a:picLocks noChangeAspect="1" noChangeArrowheads="1"/>
            </p:cNvPicPr>
            <p:nvPr/>
          </p:nvPicPr>
          <p:blipFill>
            <a:blip r:embed="rId2" cstate="print"/>
            <a:srcRect/>
            <a:stretch>
              <a:fillRect/>
            </a:stretch>
          </p:blipFill>
          <p:spPr bwMode="auto">
            <a:xfrm>
              <a:off x="5325704" y="2643182"/>
              <a:ext cx="2547518" cy="1643074"/>
            </a:xfrm>
            <a:prstGeom prst="rect">
              <a:avLst/>
            </a:prstGeom>
            <a:noFill/>
            <a:ln w="9525">
              <a:noFill/>
              <a:miter lim="800000"/>
              <a:headEnd/>
              <a:tailEnd/>
            </a:ln>
            <a:effectLst/>
          </p:spPr>
        </p:pic>
        <p:sp>
          <p:nvSpPr>
            <p:cNvPr id="13" name="Rectangle 12"/>
            <p:cNvSpPr/>
            <p:nvPr/>
          </p:nvSpPr>
          <p:spPr>
            <a:xfrm>
              <a:off x="6572264" y="3903314"/>
              <a:ext cx="1253868" cy="240066"/>
            </a:xfrm>
            <a:prstGeom prst="rect">
              <a:avLst/>
            </a:prstGeom>
          </p:spPr>
          <p:txBody>
            <a:bodyPr wrap="none">
              <a:spAutoFit/>
            </a:bodyPr>
            <a:lstStyle/>
            <a:p>
              <a:r>
                <a:rPr lang="fr-CH" sz="1200" i="1" dirty="0" smtClean="0"/>
                <a:t>foie cirrhotique</a:t>
              </a:r>
              <a:endParaRPr lang="fr-CH" sz="1200" i="1" dirty="0"/>
            </a:p>
          </p:txBody>
        </p:sp>
      </p:grpSp>
      <p:sp>
        <p:nvSpPr>
          <p:cNvPr id="82948" name="Text Box 4"/>
          <p:cNvSpPr txBox="1">
            <a:spLocks noChangeArrowheads="1"/>
          </p:cNvSpPr>
          <p:nvPr/>
        </p:nvSpPr>
        <p:spPr bwMode="auto">
          <a:xfrm>
            <a:off x="4143372" y="4714884"/>
            <a:ext cx="4714908" cy="1034129"/>
          </a:xfrm>
          <a:prstGeom prst="rect">
            <a:avLst/>
          </a:prstGeom>
          <a:noFill/>
          <a:ln w="9525">
            <a:noFill/>
            <a:miter lim="800000"/>
            <a:headEnd/>
            <a:tailEnd/>
          </a:ln>
          <a:effectLst/>
        </p:spPr>
        <p:txBody>
          <a:bodyPr wrap="square">
            <a:spAutoFit/>
          </a:bodyPr>
          <a:lstStyle/>
          <a:p>
            <a:pPr algn="l">
              <a:spcBef>
                <a:spcPct val="50000"/>
              </a:spcBef>
            </a:pPr>
            <a:r>
              <a:rPr lang="fr-CH" dirty="0" smtClean="0"/>
              <a:t>Taux de survie à 5 ans : </a:t>
            </a:r>
          </a:p>
          <a:p>
            <a:pPr marL="180975" indent="-180975" algn="l">
              <a:spcBef>
                <a:spcPct val="50000"/>
              </a:spcBef>
              <a:buFont typeface="Arial" pitchFamily="34" charset="0"/>
              <a:buChar char="•"/>
            </a:pPr>
            <a:r>
              <a:rPr lang="fr-CH" dirty="0" smtClean="0"/>
              <a:t>Stop consommation : 35-48%</a:t>
            </a:r>
          </a:p>
          <a:p>
            <a:pPr marL="180975" indent="-180975" algn="l">
              <a:spcBef>
                <a:spcPct val="50000"/>
              </a:spcBef>
              <a:buFont typeface="Arial" pitchFamily="34" charset="0"/>
              <a:buChar char="•"/>
            </a:pPr>
            <a:r>
              <a:rPr lang="fr-CH" dirty="0" smtClean="0"/>
              <a:t>Consommation continue: 63-77%</a:t>
            </a:r>
            <a:endParaRPr lang="en-CA" dirty="0"/>
          </a:p>
        </p:txBody>
      </p:sp>
      <p:sp>
        <p:nvSpPr>
          <p:cNvPr id="82952" name="Text Box 8"/>
          <p:cNvSpPr txBox="1">
            <a:spLocks noChangeArrowheads="1"/>
          </p:cNvSpPr>
          <p:nvPr/>
        </p:nvSpPr>
        <p:spPr bwMode="auto">
          <a:xfrm>
            <a:off x="6335713" y="6237288"/>
            <a:ext cx="2808287" cy="366712"/>
          </a:xfrm>
          <a:prstGeom prst="rect">
            <a:avLst/>
          </a:prstGeom>
          <a:noFill/>
          <a:ln w="9525">
            <a:noFill/>
            <a:miter lim="800000"/>
            <a:headEnd/>
            <a:tailEnd/>
          </a:ln>
          <a:effectLst/>
        </p:spPr>
        <p:txBody>
          <a:bodyPr>
            <a:spAutoFit/>
          </a:bodyPr>
          <a:lstStyle/>
          <a:p>
            <a:pPr>
              <a:spcBef>
                <a:spcPct val="50000"/>
              </a:spcBef>
            </a:pPr>
            <a:r>
              <a:rPr lang="en-US"/>
              <a:t>Cirrhotic liver</a:t>
            </a:r>
            <a:endParaRPr lang="en-CA"/>
          </a:p>
        </p:txBody>
      </p:sp>
      <p:sp>
        <p:nvSpPr>
          <p:cNvPr id="7" name="Rectangle 2"/>
          <p:cNvSpPr txBox="1">
            <a:spLocks noChangeArrowheads="1"/>
          </p:cNvSpPr>
          <p:nvPr/>
        </p:nvSpPr>
        <p:spPr bwMode="auto">
          <a:xfrm>
            <a:off x="928688" y="1000108"/>
            <a:ext cx="7929562" cy="707886"/>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smtClean="0">
                <a:ln>
                  <a:noFill/>
                </a:ln>
                <a:solidFill>
                  <a:srgbClr val="172A7B"/>
                </a:solidFill>
                <a:effectLst/>
                <a:uLnTx/>
                <a:uFillTx/>
                <a:latin typeface="+mj-lt"/>
                <a:ea typeface="+mj-ea"/>
                <a:cs typeface="+mj-cs"/>
              </a:rPr>
              <a:t>Cirrhose</a:t>
            </a:r>
            <a:r>
              <a:rPr kumimoji="0" lang="en-US" sz="4000" b="1" i="0" u="none" strike="noStrike" kern="0" cap="none" spc="0" normalizeH="0" baseline="0" noProof="0" dirty="0" smtClean="0">
                <a:ln>
                  <a:noFill/>
                </a:ln>
                <a:solidFill>
                  <a:srgbClr val="172A7B"/>
                </a:solidFill>
                <a:effectLst/>
                <a:uLnTx/>
                <a:uFillTx/>
                <a:latin typeface="+mj-lt"/>
                <a:ea typeface="+mj-ea"/>
                <a:cs typeface="+mj-cs"/>
              </a:rPr>
              <a:t> </a:t>
            </a:r>
            <a:r>
              <a:rPr kumimoji="0" lang="en-US" sz="4000" b="1" i="0" u="none" strike="noStrike" kern="0" cap="none" spc="0" normalizeH="0" baseline="0" noProof="0" dirty="0" err="1" smtClean="0">
                <a:ln>
                  <a:noFill/>
                </a:ln>
                <a:solidFill>
                  <a:srgbClr val="172A7B"/>
                </a:solidFill>
                <a:effectLst/>
                <a:uLnTx/>
                <a:uFillTx/>
                <a:latin typeface="+mj-lt"/>
                <a:ea typeface="+mj-ea"/>
                <a:cs typeface="+mj-cs"/>
              </a:rPr>
              <a:t>hépatique</a:t>
            </a:r>
            <a:endParaRPr kumimoji="0" lang="en-US" sz="40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8"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9"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grpSp>
        <p:nvGrpSpPr>
          <p:cNvPr id="14" name="Groupe 13"/>
          <p:cNvGrpSpPr/>
          <p:nvPr/>
        </p:nvGrpSpPr>
        <p:grpSpPr>
          <a:xfrm>
            <a:off x="1285852" y="2643182"/>
            <a:ext cx="2500330" cy="1613787"/>
            <a:chOff x="1285852" y="2643182"/>
            <a:chExt cx="2500330" cy="1613787"/>
          </a:xfrm>
        </p:grpSpPr>
        <p:pic>
          <p:nvPicPr>
            <p:cNvPr id="519170" name="Picture 2"/>
            <p:cNvPicPr>
              <a:picLocks noChangeAspect="1" noChangeArrowheads="1"/>
            </p:cNvPicPr>
            <p:nvPr/>
          </p:nvPicPr>
          <p:blipFill>
            <a:blip r:embed="rId3" cstate="print"/>
            <a:srcRect/>
            <a:stretch>
              <a:fillRect/>
            </a:stretch>
          </p:blipFill>
          <p:spPr bwMode="auto">
            <a:xfrm>
              <a:off x="1285852" y="2643182"/>
              <a:ext cx="2500330" cy="1613787"/>
            </a:xfrm>
            <a:prstGeom prst="rect">
              <a:avLst/>
            </a:prstGeom>
            <a:noFill/>
            <a:ln w="9525">
              <a:noFill/>
              <a:miter lim="800000"/>
              <a:headEnd/>
              <a:tailEnd/>
            </a:ln>
            <a:effectLst/>
          </p:spPr>
        </p:pic>
        <p:sp>
          <p:nvSpPr>
            <p:cNvPr id="12" name="Rectangle 11"/>
            <p:cNvSpPr/>
            <p:nvPr/>
          </p:nvSpPr>
          <p:spPr>
            <a:xfrm>
              <a:off x="2285984" y="3903314"/>
              <a:ext cx="981359" cy="240066"/>
            </a:xfrm>
            <a:prstGeom prst="rect">
              <a:avLst/>
            </a:prstGeom>
          </p:spPr>
          <p:txBody>
            <a:bodyPr wrap="none">
              <a:spAutoFit/>
            </a:bodyPr>
            <a:lstStyle/>
            <a:p>
              <a:r>
                <a:rPr lang="fr-CH" sz="1200" i="1" dirty="0" smtClean="0"/>
                <a:t>foie normal</a:t>
              </a:r>
              <a:endParaRPr lang="fr-CH" sz="1200" i="1" dirty="0"/>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2948">
                                            <p:txEl>
                                              <p:pRg st="0" end="0"/>
                                            </p:txEl>
                                          </p:spTgt>
                                        </p:tgtEl>
                                        <p:attrNameLst>
                                          <p:attrName>style.visibility</p:attrName>
                                        </p:attrNameLst>
                                      </p:cBhvr>
                                      <p:to>
                                        <p:strVal val="visible"/>
                                      </p:to>
                                    </p:set>
                                    <p:animEffect transition="in" filter="wipe(left)">
                                      <p:cBhvr>
                                        <p:cTn id="20" dur="500"/>
                                        <p:tgtEl>
                                          <p:spTgt spid="829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2948">
                                            <p:txEl>
                                              <p:pRg st="1" end="1"/>
                                            </p:txEl>
                                          </p:spTgt>
                                        </p:tgtEl>
                                        <p:attrNameLst>
                                          <p:attrName>style.visibility</p:attrName>
                                        </p:attrNameLst>
                                      </p:cBhvr>
                                      <p:to>
                                        <p:strVal val="visible"/>
                                      </p:to>
                                    </p:set>
                                    <p:animEffect transition="in" filter="wipe(left)">
                                      <p:cBhvr>
                                        <p:cTn id="25" dur="500"/>
                                        <p:tgtEl>
                                          <p:spTgt spid="8294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2948">
                                            <p:txEl>
                                              <p:pRg st="2" end="2"/>
                                            </p:txEl>
                                          </p:spTgt>
                                        </p:tgtEl>
                                        <p:attrNameLst>
                                          <p:attrName>style.visibility</p:attrName>
                                        </p:attrNameLst>
                                      </p:cBhvr>
                                      <p:to>
                                        <p:strVal val="visible"/>
                                      </p:to>
                                    </p:set>
                                    <p:animEffect transition="in" filter="wipe(left)">
                                      <p:cBhvr>
                                        <p:cTn id="30" dur="500"/>
                                        <p:tgtEl>
                                          <p:spTgt spid="829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bldLvl="5"/>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4714876" y="2857496"/>
            <a:ext cx="4071998" cy="1274195"/>
          </a:xfrm>
          <a:prstGeom prst="rect">
            <a:avLst/>
          </a:prstGeom>
        </p:spPr>
        <p:txBody>
          <a:bodyPr wrap="square">
            <a:spAutoFit/>
          </a:bodyPr>
          <a:lstStyle/>
          <a:p>
            <a:pPr marL="176213" indent="-176213" algn="l" defTabSz="762000">
              <a:lnSpc>
                <a:spcPct val="150000"/>
              </a:lnSpc>
              <a:buFontTx/>
              <a:buChar char="•"/>
            </a:pPr>
            <a:r>
              <a:rPr lang="fr-CH" sz="2400" dirty="0" smtClean="0">
                <a:sym typeface="Symbol" pitchFamily="18" charset="2"/>
              </a:rPr>
              <a:t>Pancréatite </a:t>
            </a:r>
          </a:p>
          <a:p>
            <a:pPr marL="176213" indent="-176213" algn="l" defTabSz="762000">
              <a:lnSpc>
                <a:spcPct val="150000"/>
              </a:lnSpc>
              <a:buFontTx/>
              <a:buChar char="•"/>
            </a:pPr>
            <a:r>
              <a:rPr lang="fr-CH" sz="2400" dirty="0" smtClean="0">
                <a:sym typeface="Symbol" pitchFamily="18" charset="2"/>
              </a:rPr>
              <a:t>Diabète Type I</a:t>
            </a:r>
          </a:p>
        </p:txBody>
      </p:sp>
      <p:sp>
        <p:nvSpPr>
          <p:cNvPr id="7"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8"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9" name="Rectangle 2"/>
          <p:cNvSpPr txBox="1">
            <a:spLocks noChangeArrowheads="1"/>
          </p:cNvSpPr>
          <p:nvPr/>
        </p:nvSpPr>
        <p:spPr bwMode="auto">
          <a:xfrm>
            <a:off x="928688" y="928670"/>
            <a:ext cx="7929562" cy="76944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algn="l">
              <a:lnSpc>
                <a:spcPct val="100000"/>
              </a:lnSpc>
              <a:spcBef>
                <a:spcPct val="0"/>
              </a:spcBef>
              <a:buClrTx/>
              <a:buSzTx/>
              <a:defRPr/>
            </a:pPr>
            <a:r>
              <a:rPr lang="fr-CH" sz="4400" b="1" kern="0" dirty="0" smtClean="0">
                <a:solidFill>
                  <a:srgbClr val="172A7B"/>
                </a:solidFill>
                <a:latin typeface="+mj-lt"/>
                <a:ea typeface="+mj-ea"/>
                <a:cs typeface="+mj-cs"/>
              </a:rPr>
              <a:t>Pancréas</a:t>
            </a:r>
          </a:p>
        </p:txBody>
      </p:sp>
      <p:pic>
        <p:nvPicPr>
          <p:cNvPr id="348163" name="Picture 3"/>
          <p:cNvPicPr>
            <a:picLocks noChangeAspect="1" noChangeArrowheads="1"/>
          </p:cNvPicPr>
          <p:nvPr/>
        </p:nvPicPr>
        <p:blipFill>
          <a:blip r:embed="rId2" cstate="print"/>
          <a:srcRect/>
          <a:stretch>
            <a:fillRect/>
          </a:stretch>
        </p:blipFill>
        <p:spPr bwMode="auto">
          <a:xfrm>
            <a:off x="1071538" y="2945562"/>
            <a:ext cx="3236480" cy="214314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8163"/>
                                        </p:tgtEl>
                                        <p:attrNameLst>
                                          <p:attrName>style.visibility</p:attrName>
                                        </p:attrNameLst>
                                      </p:cBhvr>
                                      <p:to>
                                        <p:strVal val="visible"/>
                                      </p:to>
                                    </p:set>
                                    <p:animEffect transition="in" filter="fade">
                                      <p:cBhvr>
                                        <p:cTn id="11" dur="500"/>
                                        <p:tgtEl>
                                          <p:spTgt spid="3481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4212">
                                            <p:txEl>
                                              <p:pRg st="0" end="0"/>
                                            </p:txEl>
                                          </p:spTgt>
                                        </p:tgtEl>
                                        <p:attrNameLst>
                                          <p:attrName>style.visibility</p:attrName>
                                        </p:attrNameLst>
                                      </p:cBhvr>
                                      <p:to>
                                        <p:strVal val="visible"/>
                                      </p:to>
                                    </p:set>
                                    <p:animEffect transition="in" filter="wipe(left)">
                                      <p:cBhvr>
                                        <p:cTn id="16" dur="500"/>
                                        <p:tgtEl>
                                          <p:spTgt spid="942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4212">
                                            <p:txEl>
                                              <p:pRg st="1" end="1"/>
                                            </p:txEl>
                                          </p:spTgt>
                                        </p:tgtEl>
                                        <p:attrNameLst>
                                          <p:attrName>style.visibility</p:attrName>
                                        </p:attrNameLst>
                                      </p:cBhvr>
                                      <p:to>
                                        <p:strVal val="visible"/>
                                      </p:to>
                                    </p:set>
                                    <p:animEffect transition="in" filter="wipe(left)">
                                      <p:cBhvr>
                                        <p:cTn id="21" dur="500"/>
                                        <p:tgtEl>
                                          <p:spTgt spid="942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bldLvl="5"/>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928688" y="928670"/>
            <a:ext cx="7929562" cy="707886"/>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4000" b="1" i="0" u="none" strike="noStrike" kern="0" cap="none" spc="0" normalizeH="0" baseline="0" dirty="0" smtClean="0">
                <a:ln>
                  <a:noFill/>
                </a:ln>
                <a:solidFill>
                  <a:srgbClr val="172A7B"/>
                </a:solidFill>
                <a:effectLst/>
                <a:uLnTx/>
                <a:uFillTx/>
                <a:latin typeface="+mj-lt"/>
                <a:ea typeface="+mj-ea"/>
                <a:cs typeface="+mj-cs"/>
              </a:rPr>
              <a:t>Hormones sexuels</a:t>
            </a:r>
          </a:p>
        </p:txBody>
      </p:sp>
      <p:sp>
        <p:nvSpPr>
          <p:cNvPr id="6"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7"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9" name="Rectangle 8"/>
          <p:cNvSpPr/>
          <p:nvPr/>
        </p:nvSpPr>
        <p:spPr>
          <a:xfrm>
            <a:off x="1357290" y="2143116"/>
            <a:ext cx="1757212" cy="313932"/>
          </a:xfrm>
          <a:prstGeom prst="rect">
            <a:avLst/>
          </a:prstGeom>
        </p:spPr>
        <p:txBody>
          <a:bodyPr wrap="none">
            <a:spAutoFit/>
          </a:bodyPr>
          <a:lstStyle/>
          <a:p>
            <a:pPr marL="176213" indent="-176213" algn="l" defTabSz="762000"/>
            <a:r>
              <a:rPr lang="fr-CH" smtClean="0">
                <a:sym typeface="Wingdings 3"/>
              </a:rPr>
              <a:t> testostérone </a:t>
            </a:r>
          </a:p>
        </p:txBody>
      </p:sp>
      <p:grpSp>
        <p:nvGrpSpPr>
          <p:cNvPr id="20" name="Groupe 19"/>
          <p:cNvGrpSpPr/>
          <p:nvPr/>
        </p:nvGrpSpPr>
        <p:grpSpPr>
          <a:xfrm>
            <a:off x="785786" y="2714620"/>
            <a:ext cx="1462260" cy="1513639"/>
            <a:chOff x="785786" y="2714620"/>
            <a:chExt cx="1462260" cy="1513639"/>
          </a:xfrm>
        </p:grpSpPr>
        <p:pic>
          <p:nvPicPr>
            <p:cNvPr id="353283" name="Picture 3"/>
            <p:cNvPicPr>
              <a:picLocks noChangeAspect="1" noChangeArrowheads="1"/>
            </p:cNvPicPr>
            <p:nvPr/>
          </p:nvPicPr>
          <p:blipFill>
            <a:blip r:embed="rId2" cstate="print"/>
            <a:srcRect/>
            <a:stretch>
              <a:fillRect/>
            </a:stretch>
          </p:blipFill>
          <p:spPr bwMode="auto">
            <a:xfrm>
              <a:off x="1049953" y="2714620"/>
              <a:ext cx="933927" cy="1262063"/>
            </a:xfrm>
            <a:prstGeom prst="rect">
              <a:avLst/>
            </a:prstGeom>
            <a:noFill/>
            <a:ln w="9525">
              <a:noFill/>
              <a:miter lim="800000"/>
              <a:headEnd/>
              <a:tailEnd/>
            </a:ln>
            <a:effectLst/>
          </p:spPr>
        </p:pic>
        <p:sp>
          <p:nvSpPr>
            <p:cNvPr id="10" name="Rectangle 9"/>
            <p:cNvSpPr/>
            <p:nvPr/>
          </p:nvSpPr>
          <p:spPr>
            <a:xfrm>
              <a:off x="785786" y="4000504"/>
              <a:ext cx="1462260" cy="227755"/>
            </a:xfrm>
            <a:prstGeom prst="rect">
              <a:avLst/>
            </a:prstGeom>
          </p:spPr>
          <p:txBody>
            <a:bodyPr wrap="none">
              <a:spAutoFit/>
            </a:bodyPr>
            <a:lstStyle/>
            <a:p>
              <a:pPr marL="176213" indent="-176213" algn="l" defTabSz="762000"/>
              <a:r>
                <a:rPr lang="fr-CH" sz="1100" smtClean="0">
                  <a:sym typeface="Symbol" pitchFamily="18" charset="2"/>
                </a:rPr>
                <a:t>atrophie testiculaire</a:t>
              </a:r>
            </a:p>
          </p:txBody>
        </p:sp>
      </p:grpSp>
      <p:grpSp>
        <p:nvGrpSpPr>
          <p:cNvPr id="21" name="Groupe 20"/>
          <p:cNvGrpSpPr/>
          <p:nvPr/>
        </p:nvGrpSpPr>
        <p:grpSpPr>
          <a:xfrm>
            <a:off x="2500298" y="2857496"/>
            <a:ext cx="1242648" cy="1428760"/>
            <a:chOff x="2500298" y="2857496"/>
            <a:chExt cx="1242648" cy="1428760"/>
          </a:xfrm>
        </p:grpSpPr>
        <p:pic>
          <p:nvPicPr>
            <p:cNvPr id="353284" name="Picture 4"/>
            <p:cNvPicPr>
              <a:picLocks noChangeAspect="1" noChangeArrowheads="1"/>
            </p:cNvPicPr>
            <p:nvPr/>
          </p:nvPicPr>
          <p:blipFill>
            <a:blip r:embed="rId3" cstate="print"/>
            <a:srcRect/>
            <a:stretch>
              <a:fillRect/>
            </a:stretch>
          </p:blipFill>
          <p:spPr bwMode="auto">
            <a:xfrm>
              <a:off x="2607442" y="2857496"/>
              <a:ext cx="1028361" cy="1000132"/>
            </a:xfrm>
            <a:prstGeom prst="rect">
              <a:avLst/>
            </a:prstGeom>
            <a:noFill/>
            <a:ln w="9525">
              <a:noFill/>
              <a:miter lim="800000"/>
              <a:headEnd/>
              <a:tailEnd/>
            </a:ln>
            <a:effectLst/>
          </p:spPr>
        </p:pic>
        <p:sp>
          <p:nvSpPr>
            <p:cNvPr id="12" name="Rectangle 11"/>
            <p:cNvSpPr/>
            <p:nvPr/>
          </p:nvSpPr>
          <p:spPr>
            <a:xfrm>
              <a:off x="2500298" y="3889224"/>
              <a:ext cx="1242648" cy="397032"/>
            </a:xfrm>
            <a:prstGeom prst="rect">
              <a:avLst/>
            </a:prstGeom>
          </p:spPr>
          <p:txBody>
            <a:bodyPr wrap="none">
              <a:spAutoFit/>
            </a:bodyPr>
            <a:lstStyle/>
            <a:p>
              <a:pPr marL="176213" lvl="1" indent="-176213" defTabSz="762000"/>
              <a:r>
                <a:rPr lang="fr-CH" sz="1100" dirty="0" smtClean="0">
                  <a:sym typeface="Wingdings 3"/>
                </a:rPr>
                <a:t> nombre </a:t>
              </a:r>
            </a:p>
            <a:p>
              <a:pPr marL="176213" lvl="1" indent="-176213" defTabSz="762000"/>
              <a:r>
                <a:rPr lang="fr-CH" sz="1100" dirty="0" smtClean="0">
                  <a:sym typeface="Symbol" pitchFamily="18" charset="2"/>
                </a:rPr>
                <a:t>spermatozoïdes </a:t>
              </a:r>
            </a:p>
          </p:txBody>
        </p:sp>
      </p:grpSp>
      <p:grpSp>
        <p:nvGrpSpPr>
          <p:cNvPr id="18" name="Groupe 17"/>
          <p:cNvGrpSpPr/>
          <p:nvPr/>
        </p:nvGrpSpPr>
        <p:grpSpPr>
          <a:xfrm>
            <a:off x="1571604" y="4572008"/>
            <a:ext cx="1152880" cy="1156449"/>
            <a:chOff x="1571604" y="4572008"/>
            <a:chExt cx="1152880" cy="1156449"/>
          </a:xfrm>
        </p:grpSpPr>
        <p:pic>
          <p:nvPicPr>
            <p:cNvPr id="353285" name="Picture 5"/>
            <p:cNvPicPr>
              <a:picLocks noChangeAspect="1" noChangeArrowheads="1"/>
            </p:cNvPicPr>
            <p:nvPr/>
          </p:nvPicPr>
          <p:blipFill>
            <a:blip r:embed="rId4" cstate="print"/>
            <a:srcRect/>
            <a:stretch>
              <a:fillRect/>
            </a:stretch>
          </p:blipFill>
          <p:spPr bwMode="auto">
            <a:xfrm>
              <a:off x="1719416" y="4572008"/>
              <a:ext cx="857256" cy="915412"/>
            </a:xfrm>
            <a:prstGeom prst="rect">
              <a:avLst/>
            </a:prstGeom>
            <a:noFill/>
            <a:ln w="9525">
              <a:noFill/>
              <a:miter lim="800000"/>
              <a:headEnd/>
              <a:tailEnd/>
            </a:ln>
            <a:effectLst/>
          </p:spPr>
        </p:pic>
        <p:sp>
          <p:nvSpPr>
            <p:cNvPr id="14" name="Rectangle 13"/>
            <p:cNvSpPr/>
            <p:nvPr/>
          </p:nvSpPr>
          <p:spPr>
            <a:xfrm>
              <a:off x="1571604" y="5500702"/>
              <a:ext cx="1152880" cy="227755"/>
            </a:xfrm>
            <a:prstGeom prst="rect">
              <a:avLst/>
            </a:prstGeom>
          </p:spPr>
          <p:txBody>
            <a:bodyPr wrap="none">
              <a:spAutoFit/>
            </a:bodyPr>
            <a:lstStyle/>
            <a:p>
              <a:pPr marL="176213" lvl="1" indent="-176213" algn="l" defTabSz="762000"/>
              <a:r>
                <a:rPr lang="fr-CH" sz="1100" smtClean="0">
                  <a:sym typeface="Symbol" pitchFamily="18" charset="2"/>
                </a:rPr>
                <a:t>Gynécomastie </a:t>
              </a:r>
            </a:p>
          </p:txBody>
        </p:sp>
      </p:grpSp>
      <p:sp>
        <p:nvSpPr>
          <p:cNvPr id="15" name="Rectangle 14"/>
          <p:cNvSpPr/>
          <p:nvPr/>
        </p:nvSpPr>
        <p:spPr>
          <a:xfrm>
            <a:off x="6000760" y="2214554"/>
            <a:ext cx="1762021" cy="313932"/>
          </a:xfrm>
          <a:prstGeom prst="rect">
            <a:avLst/>
          </a:prstGeom>
        </p:spPr>
        <p:txBody>
          <a:bodyPr wrap="none">
            <a:spAutoFit/>
          </a:bodyPr>
          <a:lstStyle/>
          <a:p>
            <a:pPr marL="176213" indent="-176213" algn="l" defTabSz="762000"/>
            <a:r>
              <a:rPr lang="fr-CH" smtClean="0">
                <a:sym typeface="Wingdings 3"/>
              </a:rPr>
              <a:t></a:t>
            </a:r>
            <a:r>
              <a:rPr lang="fr-CH" smtClean="0"/>
              <a:t> Oestrogènes </a:t>
            </a:r>
          </a:p>
        </p:txBody>
      </p:sp>
      <p:grpSp>
        <p:nvGrpSpPr>
          <p:cNvPr id="22" name="Groupe 21"/>
          <p:cNvGrpSpPr/>
          <p:nvPr/>
        </p:nvGrpSpPr>
        <p:grpSpPr>
          <a:xfrm>
            <a:off x="5243483" y="3214686"/>
            <a:ext cx="947695" cy="1227887"/>
            <a:chOff x="5243483" y="3214686"/>
            <a:chExt cx="947695" cy="1227887"/>
          </a:xfrm>
        </p:grpSpPr>
        <p:pic>
          <p:nvPicPr>
            <p:cNvPr id="353286" name="Picture 6"/>
            <p:cNvPicPr>
              <a:picLocks noChangeAspect="1" noChangeArrowheads="1"/>
            </p:cNvPicPr>
            <p:nvPr/>
          </p:nvPicPr>
          <p:blipFill>
            <a:blip r:embed="rId5" cstate="print"/>
            <a:srcRect/>
            <a:stretch>
              <a:fillRect/>
            </a:stretch>
          </p:blipFill>
          <p:spPr bwMode="auto">
            <a:xfrm>
              <a:off x="5390229" y="3214686"/>
              <a:ext cx="654203" cy="928694"/>
            </a:xfrm>
            <a:prstGeom prst="rect">
              <a:avLst/>
            </a:prstGeom>
            <a:noFill/>
            <a:ln w="9525">
              <a:noFill/>
              <a:miter lim="800000"/>
              <a:headEnd/>
              <a:tailEnd/>
            </a:ln>
            <a:effectLst/>
          </p:spPr>
        </p:pic>
        <p:sp>
          <p:nvSpPr>
            <p:cNvPr id="17" name="Rectangle 16"/>
            <p:cNvSpPr/>
            <p:nvPr/>
          </p:nvSpPr>
          <p:spPr>
            <a:xfrm>
              <a:off x="5243483" y="4214818"/>
              <a:ext cx="947695" cy="227755"/>
            </a:xfrm>
            <a:prstGeom prst="rect">
              <a:avLst/>
            </a:prstGeom>
          </p:spPr>
          <p:txBody>
            <a:bodyPr wrap="none">
              <a:spAutoFit/>
            </a:bodyPr>
            <a:lstStyle/>
            <a:p>
              <a:pPr marL="176213" lvl="1" indent="-176213" defTabSz="762000"/>
              <a:r>
                <a:rPr lang="fr-CH" sz="1100" dirty="0" smtClean="0">
                  <a:sym typeface="Wingdings 3"/>
                </a:rPr>
                <a:t>aménorrhée</a:t>
              </a:r>
            </a:p>
          </p:txBody>
        </p:sp>
      </p:grpSp>
      <p:grpSp>
        <p:nvGrpSpPr>
          <p:cNvPr id="23" name="Groupe 22"/>
          <p:cNvGrpSpPr/>
          <p:nvPr/>
        </p:nvGrpSpPr>
        <p:grpSpPr>
          <a:xfrm>
            <a:off x="7072330" y="3357562"/>
            <a:ext cx="978153" cy="942135"/>
            <a:chOff x="7072330" y="3357562"/>
            <a:chExt cx="978153" cy="942135"/>
          </a:xfrm>
        </p:grpSpPr>
        <p:pic>
          <p:nvPicPr>
            <p:cNvPr id="353287" name="Picture 7"/>
            <p:cNvPicPr>
              <a:picLocks noChangeAspect="1" noChangeArrowheads="1"/>
            </p:cNvPicPr>
            <p:nvPr/>
          </p:nvPicPr>
          <p:blipFill>
            <a:blip r:embed="rId6" cstate="print"/>
            <a:srcRect/>
            <a:stretch>
              <a:fillRect/>
            </a:stretch>
          </p:blipFill>
          <p:spPr bwMode="auto">
            <a:xfrm>
              <a:off x="7170888" y="3357562"/>
              <a:ext cx="781037" cy="591212"/>
            </a:xfrm>
            <a:prstGeom prst="rect">
              <a:avLst/>
            </a:prstGeom>
            <a:noFill/>
            <a:ln w="9525">
              <a:noFill/>
              <a:miter lim="800000"/>
              <a:headEnd/>
              <a:tailEnd/>
            </a:ln>
            <a:effectLst/>
          </p:spPr>
        </p:pic>
        <p:sp>
          <p:nvSpPr>
            <p:cNvPr id="19" name="Rectangle 18"/>
            <p:cNvSpPr/>
            <p:nvPr/>
          </p:nvSpPr>
          <p:spPr>
            <a:xfrm>
              <a:off x="7072330" y="4071942"/>
              <a:ext cx="978153" cy="227755"/>
            </a:xfrm>
            <a:prstGeom prst="rect">
              <a:avLst/>
            </a:prstGeom>
          </p:spPr>
          <p:txBody>
            <a:bodyPr wrap="none">
              <a:spAutoFit/>
            </a:bodyPr>
            <a:lstStyle/>
            <a:p>
              <a:pPr marL="176213" lvl="1" indent="-176213" defTabSz="762000"/>
              <a:r>
                <a:rPr lang="fr-CH" sz="1100" dirty="0" smtClean="0">
                  <a:sym typeface="Wingdings 3"/>
                </a:rPr>
                <a:t>ostéoporose</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928663" y="2000240"/>
            <a:ext cx="7572428" cy="3595856"/>
          </a:xfrm>
          <a:prstGeom prst="rect">
            <a:avLst/>
          </a:prstGeo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algn="l">
              <a:lnSpc>
                <a:spcPts val="2300"/>
              </a:lnSpc>
              <a:buClr>
                <a:srgbClr val="EA8B00"/>
              </a:buClr>
              <a:buSzPct val="80000"/>
              <a:buFont typeface="Wingdings" pitchFamily="2" charset="2"/>
              <a:buChar char="§"/>
              <a:defRPr/>
            </a:pPr>
            <a:r>
              <a:rPr lang="fr-CH" sz="2000" dirty="0" smtClean="0">
                <a:latin typeface="+mj-lt"/>
                <a:sym typeface="Wingdings 3"/>
              </a:rPr>
              <a:t> défense antimicrobienne </a:t>
            </a:r>
          </a:p>
          <a:p>
            <a:pPr marL="261938" indent="-261938" algn="l">
              <a:lnSpc>
                <a:spcPts val="2300"/>
              </a:lnSpc>
              <a:buClr>
                <a:srgbClr val="EA8B00"/>
              </a:buClr>
              <a:buSzPct val="80000"/>
              <a:buFont typeface="Wingdings" pitchFamily="2" charset="2"/>
              <a:buChar char="§"/>
              <a:defRPr/>
            </a:pPr>
            <a:r>
              <a:rPr lang="fr-CH" sz="2000" dirty="0" smtClean="0">
                <a:latin typeface="+mj-lt"/>
                <a:sym typeface="Wingdings 3"/>
              </a:rPr>
              <a:t> </a:t>
            </a:r>
            <a:r>
              <a:rPr lang="fr-CH" sz="2000" dirty="0" smtClean="0">
                <a:latin typeface="+mj-lt"/>
              </a:rPr>
              <a:t>pneumonies bactériennes </a:t>
            </a:r>
          </a:p>
          <a:p>
            <a:pPr marL="261938" indent="-261938" algn="l">
              <a:lnSpc>
                <a:spcPts val="2300"/>
              </a:lnSpc>
              <a:buClr>
                <a:srgbClr val="EA8B00"/>
              </a:buClr>
              <a:buSzPct val="80000"/>
              <a:buFont typeface="Wingdings" pitchFamily="2" charset="2"/>
              <a:buChar char="§"/>
              <a:defRPr/>
            </a:pPr>
            <a:r>
              <a:rPr lang="fr-CH" sz="2000" dirty="0" smtClean="0">
                <a:sym typeface="Wingdings 3"/>
              </a:rPr>
              <a:t> </a:t>
            </a:r>
            <a:r>
              <a:rPr lang="fr-CH" sz="2000" dirty="0" smtClean="0">
                <a:latin typeface="+mj-lt"/>
              </a:rPr>
              <a:t>tuberculose</a:t>
            </a:r>
          </a:p>
          <a:p>
            <a:pPr marL="261938" lvl="1" indent="-261938" algn="l">
              <a:lnSpc>
                <a:spcPts val="2300"/>
              </a:lnSpc>
              <a:buClr>
                <a:srgbClr val="EA8B00"/>
              </a:buClr>
              <a:buSzPct val="80000"/>
              <a:buFont typeface="Wingdings" pitchFamily="2" charset="2"/>
              <a:buChar char="§"/>
              <a:defRPr/>
            </a:pPr>
            <a:r>
              <a:rPr lang="fr-CH" sz="2000" dirty="0" smtClean="0">
                <a:sym typeface="Wingdings 3"/>
              </a:rPr>
              <a:t> </a:t>
            </a:r>
            <a:r>
              <a:rPr lang="fr-CH" sz="2000" dirty="0" smtClean="0">
                <a:latin typeface="+mj-lt"/>
              </a:rPr>
              <a:t>listériose</a:t>
            </a:r>
          </a:p>
          <a:p>
            <a:pPr marL="261938" lvl="1" indent="-261938" algn="l">
              <a:lnSpc>
                <a:spcPts val="2300"/>
              </a:lnSpc>
              <a:buClr>
                <a:srgbClr val="EA8B00"/>
              </a:buClr>
              <a:buSzPct val="80000"/>
              <a:buFont typeface="Wingdings" pitchFamily="2" charset="2"/>
              <a:buChar char="§"/>
              <a:defRPr/>
            </a:pPr>
            <a:endParaRPr lang="fr-CH" sz="2000" dirty="0" smtClean="0">
              <a:latin typeface="+mj-lt"/>
            </a:endParaRPr>
          </a:p>
          <a:p>
            <a:pPr marL="261938" indent="-261938" algn="l">
              <a:lnSpc>
                <a:spcPts val="2300"/>
              </a:lnSpc>
              <a:buClr>
                <a:srgbClr val="EA8B00"/>
              </a:buClr>
              <a:buSzPct val="80000"/>
              <a:buFont typeface="Wingdings" pitchFamily="2" charset="2"/>
              <a:buChar char="§"/>
              <a:defRPr/>
            </a:pPr>
            <a:r>
              <a:rPr lang="fr-CH" sz="2000" dirty="0" smtClean="0">
                <a:sym typeface="Wingdings 3"/>
              </a:rPr>
              <a:t> immunité antivirale </a:t>
            </a:r>
          </a:p>
          <a:p>
            <a:pPr marL="261938" indent="-261938" algn="l">
              <a:lnSpc>
                <a:spcPts val="2300"/>
              </a:lnSpc>
              <a:buClr>
                <a:srgbClr val="EA8B00"/>
              </a:buClr>
              <a:buSzPct val="80000"/>
              <a:buFont typeface="Wingdings" pitchFamily="2" charset="2"/>
              <a:buChar char="§"/>
              <a:defRPr/>
            </a:pPr>
            <a:r>
              <a:rPr lang="fr-CH" sz="2000" dirty="0" smtClean="0">
                <a:latin typeface="+mj-lt"/>
                <a:sym typeface="Wingdings 3"/>
              </a:rPr>
              <a:t> HIV et </a:t>
            </a:r>
            <a:r>
              <a:rPr lang="fr-CH" sz="2000" dirty="0" smtClean="0">
                <a:latin typeface="+mj-lt"/>
              </a:rPr>
              <a:t>HCV</a:t>
            </a:r>
          </a:p>
          <a:p>
            <a:pPr marL="261938" lvl="1" indent="-261938" algn="l">
              <a:lnSpc>
                <a:spcPts val="2300"/>
              </a:lnSpc>
              <a:buClr>
                <a:srgbClr val="EA8B00"/>
              </a:buClr>
              <a:buSzPct val="80000"/>
              <a:buFont typeface="Wingdings" pitchFamily="2" charset="2"/>
              <a:buChar char="§"/>
              <a:defRPr/>
            </a:pPr>
            <a:endParaRPr lang="fr-CH" sz="2000" dirty="0" smtClean="0">
              <a:latin typeface="+mj-lt"/>
            </a:endParaRPr>
          </a:p>
          <a:p>
            <a:pPr marL="261938" indent="-261938" algn="l">
              <a:lnSpc>
                <a:spcPts val="2300"/>
              </a:lnSpc>
              <a:buClr>
                <a:srgbClr val="EA8B00"/>
              </a:buClr>
              <a:buSzPct val="80000"/>
              <a:buFont typeface="Wingdings" pitchFamily="2" charset="2"/>
              <a:buChar char="§"/>
              <a:defRPr/>
            </a:pPr>
            <a:r>
              <a:rPr lang="fr-CH" sz="2000" dirty="0" smtClean="0">
                <a:sym typeface="Wingdings 3"/>
              </a:rPr>
              <a:t> </a:t>
            </a:r>
            <a:r>
              <a:rPr lang="fr-CH" sz="2000" dirty="0" smtClean="0">
                <a:latin typeface="+mj-lt"/>
              </a:rPr>
              <a:t>activation systèmes inflammatoires</a:t>
            </a:r>
          </a:p>
          <a:p>
            <a:pPr marL="261938" lvl="1" indent="-261938" algn="l">
              <a:lnSpc>
                <a:spcPts val="2300"/>
              </a:lnSpc>
              <a:buClr>
                <a:srgbClr val="EA8B00"/>
              </a:buClr>
              <a:buSzPct val="80000"/>
              <a:buFont typeface="Wingdings" pitchFamily="2" charset="2"/>
              <a:buChar char="§"/>
              <a:defRPr/>
            </a:pPr>
            <a:r>
              <a:rPr lang="fr-CH" sz="2000" dirty="0" smtClean="0">
                <a:sym typeface="Wingdings 3"/>
              </a:rPr>
              <a:t> immunosuppression </a:t>
            </a:r>
            <a:r>
              <a:rPr lang="fr-CH" sz="2000" dirty="0" smtClean="0">
                <a:latin typeface="+mj-lt"/>
              </a:rPr>
              <a:t>post-traumatique</a:t>
            </a:r>
          </a:p>
        </p:txBody>
      </p:sp>
      <p:sp>
        <p:nvSpPr>
          <p:cNvPr id="20484" name="Rectangle 4"/>
          <p:cNvSpPr>
            <a:spLocks noChangeArrowheads="1"/>
          </p:cNvSpPr>
          <p:nvPr/>
        </p:nvSpPr>
        <p:spPr bwMode="auto">
          <a:xfrm>
            <a:off x="1095085" y="-127000"/>
            <a:ext cx="184731" cy="289310"/>
          </a:xfrm>
          <a:prstGeom prst="rect">
            <a:avLst/>
          </a:prstGeom>
          <a:noFill/>
          <a:ln w="9525">
            <a:noFill/>
            <a:miter lim="800000"/>
            <a:headEnd/>
            <a:tailEnd/>
          </a:ln>
        </p:spPr>
        <p:txBody>
          <a:bodyPr wrap="none">
            <a:spAutoFit/>
          </a:bodyPr>
          <a:lstStyle/>
          <a:p>
            <a:endParaRPr lang="fr-CH" sz="1600"/>
          </a:p>
        </p:txBody>
      </p:sp>
      <p:sp>
        <p:nvSpPr>
          <p:cNvPr id="5"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smtClean="0">
                <a:ln>
                  <a:noFill/>
                </a:ln>
                <a:solidFill>
                  <a:srgbClr val="172A7B"/>
                </a:solidFill>
                <a:effectLst/>
                <a:uLnTx/>
                <a:uFillTx/>
                <a:latin typeface="+mj-lt"/>
                <a:ea typeface="+mj-ea"/>
                <a:cs typeface="+mj-cs"/>
              </a:rPr>
              <a:t>Effets immunologiques</a:t>
            </a:r>
          </a:p>
        </p:txBody>
      </p:sp>
      <p:sp>
        <p:nvSpPr>
          <p:cNvPr id="6"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7"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wipe(left)">
                                      <p:cBhvr>
                                        <p:cTn id="12" dur="500"/>
                                        <p:tgtEl>
                                          <p:spTgt spid="20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wipe(left)">
                                      <p:cBhvr>
                                        <p:cTn id="17" dur="500"/>
                                        <p:tgtEl>
                                          <p:spTgt spid="20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Effect transition="in" filter="wipe(left)">
                                      <p:cBhvr>
                                        <p:cTn id="22" dur="500"/>
                                        <p:tgtEl>
                                          <p:spTgt spid="20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Effect transition="in" filter="wipe(left)">
                                      <p:cBhvr>
                                        <p:cTn id="27" dur="500"/>
                                        <p:tgtEl>
                                          <p:spTgt spid="204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wipe(left)">
                                      <p:cBhvr>
                                        <p:cTn id="32" dur="500"/>
                                        <p:tgtEl>
                                          <p:spTgt spid="20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wipe(left)">
                                      <p:cBhvr>
                                        <p:cTn id="37" dur="500"/>
                                        <p:tgtEl>
                                          <p:spTgt spid="20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483">
                                            <p:txEl>
                                              <p:pRg st="8" end="8"/>
                                            </p:txEl>
                                          </p:spTgt>
                                        </p:tgtEl>
                                        <p:attrNameLst>
                                          <p:attrName>style.visibility</p:attrName>
                                        </p:attrNameLst>
                                      </p:cBhvr>
                                      <p:to>
                                        <p:strVal val="visible"/>
                                      </p:to>
                                    </p:set>
                                    <p:animEffect transition="in" filter="wipe(left)">
                                      <p:cBhvr>
                                        <p:cTn id="42" dur="500"/>
                                        <p:tgtEl>
                                          <p:spTgt spid="2048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483">
                                            <p:txEl>
                                              <p:pRg st="9" end="9"/>
                                            </p:txEl>
                                          </p:spTgt>
                                        </p:tgtEl>
                                        <p:attrNameLst>
                                          <p:attrName>style.visibility</p:attrName>
                                        </p:attrNameLst>
                                      </p:cBhvr>
                                      <p:to>
                                        <p:strVal val="visible"/>
                                      </p:to>
                                    </p:set>
                                    <p:animEffect transition="in" filter="wipe(left)">
                                      <p:cBhvr>
                                        <p:cTn id="47" dur="500"/>
                                        <p:tgtEl>
                                          <p:spTgt spid="204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5" autoUpdateAnimBg="0"/>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6" name="Picture 4"/>
          <p:cNvPicPr>
            <a:picLocks noChangeAspect="1" noChangeArrowheads="1"/>
          </p:cNvPicPr>
          <p:nvPr/>
        </p:nvPicPr>
        <p:blipFill>
          <a:blip r:embed="rId2" cstate="print"/>
          <a:srcRect/>
          <a:stretch>
            <a:fillRect/>
          </a:stretch>
        </p:blipFill>
        <p:spPr bwMode="auto">
          <a:xfrm>
            <a:off x="1500166" y="4000504"/>
            <a:ext cx="1571636" cy="1345321"/>
          </a:xfrm>
          <a:prstGeom prst="rect">
            <a:avLst/>
          </a:prstGeom>
          <a:noFill/>
          <a:ln w="9525">
            <a:noFill/>
            <a:miter lim="800000"/>
            <a:headEnd/>
            <a:tailEnd/>
          </a:ln>
          <a:effectLst/>
        </p:spPr>
      </p:pic>
      <p:sp>
        <p:nvSpPr>
          <p:cNvPr id="83972" name="Text Box 4"/>
          <p:cNvSpPr txBox="1">
            <a:spLocks noChangeArrowheads="1"/>
          </p:cNvSpPr>
          <p:nvPr/>
        </p:nvSpPr>
        <p:spPr bwMode="auto">
          <a:xfrm>
            <a:off x="2786050" y="2071678"/>
            <a:ext cx="5715040" cy="997196"/>
          </a:xfrm>
          <a:prstGeom prst="rect">
            <a:avLst/>
          </a:prstGeom>
          <a:noFill/>
          <a:ln w="9525">
            <a:noFill/>
            <a:miter lim="800000"/>
            <a:headEnd/>
            <a:tailEnd/>
          </a:ln>
          <a:effectLst/>
        </p:spPr>
        <p:txBody>
          <a:bodyPr wrap="square">
            <a:spAutoFit/>
          </a:bodyPr>
          <a:lstStyle/>
          <a:p>
            <a:pPr>
              <a:spcBef>
                <a:spcPct val="50000"/>
              </a:spcBef>
            </a:pPr>
            <a:r>
              <a:rPr lang="fr-CH" sz="1400" b="1" dirty="0" smtClean="0"/>
              <a:t>Syndrome d’alcoolisation fœtale</a:t>
            </a:r>
          </a:p>
          <a:p>
            <a:pPr>
              <a:spcBef>
                <a:spcPct val="50000"/>
              </a:spcBef>
            </a:pPr>
            <a:r>
              <a:rPr lang="fr-CH" sz="1400" dirty="0" smtClean="0"/>
              <a:t>Retard mental, troubles moteurs, atonie, </a:t>
            </a:r>
            <a:r>
              <a:rPr lang="fr-CH" sz="1400" dirty="0" smtClean="0">
                <a:sym typeface="Wingdings 3"/>
              </a:rPr>
              <a:t> poids</a:t>
            </a:r>
            <a:r>
              <a:rPr lang="fr-CH" sz="1400" dirty="0" smtClean="0"/>
              <a:t>, </a:t>
            </a:r>
            <a:r>
              <a:rPr lang="fr-CH" sz="1400" dirty="0" smtClean="0">
                <a:sym typeface="Wingdings 3"/>
              </a:rPr>
              <a:t> croissance</a:t>
            </a:r>
            <a:r>
              <a:rPr lang="fr-CH" sz="1400" dirty="0" smtClean="0"/>
              <a:t>, malformation organes internes, facies typique</a:t>
            </a:r>
          </a:p>
          <a:p>
            <a:pPr>
              <a:spcBef>
                <a:spcPct val="50000"/>
              </a:spcBef>
            </a:pPr>
            <a:endParaRPr lang="fr-CH" sz="1400" dirty="0"/>
          </a:p>
        </p:txBody>
      </p:sp>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3600" b="1" i="0" u="none" strike="noStrike" kern="0" cap="none" spc="0" normalizeH="0" baseline="0" dirty="0" err="1" smtClean="0">
                <a:ln>
                  <a:noFill/>
                </a:ln>
                <a:solidFill>
                  <a:srgbClr val="172A7B"/>
                </a:solidFill>
                <a:effectLst/>
                <a:uLnTx/>
                <a:uFillTx/>
                <a:latin typeface="+mj-lt"/>
                <a:ea typeface="+mj-ea"/>
                <a:cs typeface="+mj-cs"/>
              </a:rPr>
              <a:t>Teratogénité</a:t>
            </a:r>
            <a:endParaRPr kumimoji="0" lang="fr-CH" sz="3600" b="1" i="0" u="none" strike="noStrike" kern="0" cap="none" spc="0" normalizeH="0" baseline="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grpSp>
        <p:nvGrpSpPr>
          <p:cNvPr id="15" name="Groupe 14"/>
          <p:cNvGrpSpPr/>
          <p:nvPr/>
        </p:nvGrpSpPr>
        <p:grpSpPr>
          <a:xfrm>
            <a:off x="2428860" y="3214686"/>
            <a:ext cx="5857916" cy="3000396"/>
            <a:chOff x="2428860" y="3214686"/>
            <a:chExt cx="5857916" cy="3000396"/>
          </a:xfrm>
        </p:grpSpPr>
        <p:pic>
          <p:nvPicPr>
            <p:cNvPr id="520197" name="Picture 5"/>
            <p:cNvPicPr>
              <a:picLocks noChangeAspect="1" noChangeArrowheads="1"/>
            </p:cNvPicPr>
            <p:nvPr/>
          </p:nvPicPr>
          <p:blipFill>
            <a:blip r:embed="rId3" cstate="print"/>
            <a:srcRect/>
            <a:stretch>
              <a:fillRect/>
            </a:stretch>
          </p:blipFill>
          <p:spPr bwMode="auto">
            <a:xfrm>
              <a:off x="4929190" y="3500438"/>
              <a:ext cx="3024174" cy="2243937"/>
            </a:xfrm>
            <a:prstGeom prst="rect">
              <a:avLst/>
            </a:prstGeom>
            <a:noFill/>
            <a:ln w="9525">
              <a:noFill/>
              <a:miter lim="800000"/>
              <a:headEnd/>
              <a:tailEnd/>
            </a:ln>
            <a:effectLst/>
          </p:spPr>
        </p:pic>
        <p:sp>
          <p:nvSpPr>
            <p:cNvPr id="12" name="Ellipse 11"/>
            <p:cNvSpPr/>
            <p:nvPr/>
          </p:nvSpPr>
          <p:spPr>
            <a:xfrm>
              <a:off x="4000496" y="3214686"/>
              <a:ext cx="4286280" cy="3000396"/>
            </a:xfrm>
            <a:prstGeom prst="ellipse">
              <a:avLst/>
            </a:prstGeom>
            <a:ln algn="ctr">
              <a:solidFill>
                <a:schemeClr val="bg1">
                  <a:lumMod val="50000"/>
                </a:schemeClr>
              </a:solidFill>
              <a:miter lim="800000"/>
              <a:headEnd/>
              <a:tailEnd/>
            </a:ln>
          </p:spPr>
          <p:txBody>
            <a:bodyPr vert="horz" wrap="square" lIns="91440" tIns="45720" rIns="91440" bIns="45720" numCol="1" rtlCol="0" anchor="t" anchorCtr="0" compatLnSpc="1">
              <a:prstTxWarp prst="textNoShape">
                <a:avLst/>
              </a:prstTxWarp>
              <a:noAutofit/>
            </a:bodyPr>
            <a:lstStyle/>
            <a:p>
              <a:pPr marL="261938" indent="-261938" algn="l">
                <a:lnSpc>
                  <a:spcPts val="2300"/>
                </a:lnSpc>
                <a:buClr>
                  <a:srgbClr val="EA8B00"/>
                </a:buClr>
                <a:buSzPct val="80000"/>
                <a:buFont typeface="Wingdings" pitchFamily="2" charset="2"/>
                <a:buChar char="§"/>
              </a:pPr>
              <a:endParaRPr lang="fr-CH" sz="2000" smtClean="0">
                <a:latin typeface="+mj-lt"/>
              </a:endParaRPr>
            </a:p>
          </p:txBody>
        </p:sp>
        <p:cxnSp>
          <p:nvCxnSpPr>
            <p:cNvPr id="16" name="Connecteur droit 15"/>
            <p:cNvCxnSpPr>
              <a:stCxn id="12" idx="1"/>
            </p:cNvCxnSpPr>
            <p:nvPr/>
          </p:nvCxnSpPr>
          <p:spPr bwMode="auto">
            <a:xfrm rot="16200000" flipH="1" flipV="1">
              <a:off x="3105291" y="2977653"/>
              <a:ext cx="846486" cy="2199348"/>
            </a:xfrm>
            <a:prstGeom prst="line">
              <a:avLst/>
            </a:prstGeom>
            <a:noFill/>
            <a:ln w="9525" cap="flat" cmpd="sng" algn="ctr">
              <a:solidFill>
                <a:schemeClr val="bg1">
                  <a:lumMod val="50000"/>
                </a:schemeClr>
              </a:solidFill>
              <a:prstDash val="solid"/>
              <a:round/>
              <a:headEnd type="none" w="med" len="med"/>
              <a:tailEnd type="none"/>
            </a:ln>
            <a:effectLst/>
          </p:spPr>
        </p:cxnSp>
        <p:cxnSp>
          <p:nvCxnSpPr>
            <p:cNvPr id="19" name="Connecteur droit 18"/>
            <p:cNvCxnSpPr>
              <a:endCxn id="12" idx="3"/>
            </p:cNvCxnSpPr>
            <p:nvPr/>
          </p:nvCxnSpPr>
          <p:spPr bwMode="auto">
            <a:xfrm>
              <a:off x="2428860" y="4500570"/>
              <a:ext cx="2199348" cy="1275114"/>
            </a:xfrm>
            <a:prstGeom prst="line">
              <a:avLst/>
            </a:prstGeom>
            <a:noFill/>
            <a:ln w="9525" cap="flat" cmpd="sng" algn="ctr">
              <a:solidFill>
                <a:schemeClr val="bg1">
                  <a:lumMod val="50000"/>
                </a:schemeClr>
              </a:solidFill>
              <a:prstDash val="solid"/>
              <a:round/>
              <a:headEnd type="none" w="med" len="med"/>
              <a:tailEnd type="none"/>
            </a:ln>
            <a:effectLst/>
          </p:spPr>
        </p:cxn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0196"/>
                                        </p:tgtEl>
                                        <p:attrNameLst>
                                          <p:attrName>style.visibility</p:attrName>
                                        </p:attrNameLst>
                                      </p:cBhvr>
                                      <p:to>
                                        <p:strVal val="visible"/>
                                      </p:to>
                                    </p:set>
                                    <p:animEffect transition="in" filter="fade">
                                      <p:cBhvr>
                                        <p:cTn id="11" dur="500"/>
                                        <p:tgtEl>
                                          <p:spTgt spid="52019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3972"/>
                                        </p:tgtEl>
                                        <p:attrNameLst>
                                          <p:attrName>style.visibility</p:attrName>
                                        </p:attrNameLst>
                                      </p:cBhvr>
                                      <p:to>
                                        <p:strVal val="visible"/>
                                      </p:to>
                                    </p:set>
                                    <p:animEffect transition="in" filter="fade">
                                      <p:cBhvr>
                                        <p:cTn id="19"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p:cNvPicPr>
            <a:picLocks noChangeAspect="1" noChangeArrowheads="1"/>
          </p:cNvPicPr>
          <p:nvPr/>
        </p:nvPicPr>
        <p:blipFill>
          <a:blip r:embed="rId2" cstate="print"/>
          <a:srcRect/>
          <a:stretch>
            <a:fillRect/>
          </a:stretch>
        </p:blipFill>
        <p:spPr bwMode="auto">
          <a:xfrm>
            <a:off x="714348" y="928670"/>
            <a:ext cx="3500462" cy="528344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857224" y="1928802"/>
            <a:ext cx="2750829" cy="3500462"/>
          </a:xfrm>
          <a:prstGeom prst="rect">
            <a:avLst/>
          </a:prstGeom>
          <a:noFill/>
          <a:ln w="9525">
            <a:noFill/>
            <a:miter lim="800000"/>
            <a:headEnd/>
            <a:tailEnd/>
          </a:ln>
          <a:effectLst/>
        </p:spPr>
      </p:pic>
      <p:sp>
        <p:nvSpPr>
          <p:cNvPr id="6" name="ZoneTexte 5"/>
          <p:cNvSpPr txBox="1"/>
          <p:nvPr/>
        </p:nvSpPr>
        <p:spPr>
          <a:xfrm>
            <a:off x="4710939" y="2428868"/>
            <a:ext cx="2191626" cy="1588127"/>
          </a:xfrm>
          <a:prstGeom prst="rect">
            <a:avLst/>
          </a:prstGeom>
          <a:noFill/>
        </p:spPr>
        <p:txBody>
          <a:bodyPr wrap="none" rtlCol="0">
            <a:spAutoFit/>
          </a:bodyPr>
          <a:lstStyle/>
          <a:p>
            <a:r>
              <a:rPr lang="fr-CH" sz="5400" b="1" dirty="0" smtClean="0">
                <a:solidFill>
                  <a:srgbClr val="2E246A"/>
                </a:solidFill>
              </a:rPr>
              <a:t>Alcool</a:t>
            </a:r>
          </a:p>
          <a:p>
            <a:r>
              <a:rPr lang="fr-CH" sz="5400" b="1" dirty="0" smtClean="0">
                <a:solidFill>
                  <a:srgbClr val="2E246A"/>
                </a:solidFill>
              </a:rPr>
              <a:t>Bon !</a:t>
            </a:r>
            <a:endParaRPr lang="fr-CH" sz="5400" b="1" dirty="0">
              <a:solidFill>
                <a:srgbClr val="2E246A"/>
              </a:solidFill>
            </a:endParaRPr>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928670"/>
            <a:ext cx="7929562" cy="76944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en-US" sz="4400" b="1" dirty="0" err="1" smtClean="0">
                <a:solidFill>
                  <a:srgbClr val="172A7B"/>
                </a:solidFill>
              </a:rPr>
              <a:t>Longévité</a:t>
            </a:r>
            <a:endParaRPr lang="en-US" sz="4400" b="1" dirty="0" smtClean="0">
              <a:solidFill>
                <a:srgbClr val="172A7B"/>
              </a:solidFill>
            </a:endParaRPr>
          </a:p>
        </p:txBody>
      </p:sp>
      <p:sp>
        <p:nvSpPr>
          <p:cNvPr id="2922499" name="Rectangle 3"/>
          <p:cNvSpPr>
            <a:spLocks noGrp="1" noChangeArrowheads="1"/>
          </p:cNvSpPr>
          <p:nvPr>
            <p:ph type="body" idx="1"/>
          </p:nvPr>
        </p:nvSpPr>
        <p:spPr bwMode="auto">
          <a:xfrm>
            <a:off x="3714744" y="2000240"/>
            <a:ext cx="5072098" cy="3881384"/>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500"/>
              </a:lnSpc>
              <a:buClr>
                <a:srgbClr val="EA8B00"/>
              </a:buClr>
              <a:buSzPct val="80000"/>
              <a:buFont typeface="Wingdings" pitchFamily="2" charset="2"/>
              <a:buChar char="§"/>
              <a:defRPr/>
            </a:pPr>
            <a:r>
              <a:rPr lang="fr-CH" sz="1600" dirty="0" smtClean="0">
                <a:latin typeface="+mj-lt"/>
              </a:rPr>
              <a:t>Consommateurs modérés &gt; abstinents</a:t>
            </a:r>
          </a:p>
          <a:p>
            <a:pPr marL="261938" indent="-261938" eaLnBrk="1" hangingPunct="1">
              <a:lnSpc>
                <a:spcPts val="2500"/>
              </a:lnSpc>
              <a:buClr>
                <a:srgbClr val="EA8B00"/>
              </a:buClr>
              <a:buSzPct val="80000"/>
              <a:buFont typeface="Wingdings" pitchFamily="2" charset="2"/>
              <a:buChar char="§"/>
              <a:defRPr/>
            </a:pPr>
            <a:r>
              <a:rPr lang="fr-CH" sz="1600" dirty="0" smtClean="0">
                <a:latin typeface="+mj-lt"/>
              </a:rPr>
              <a:t>Mortalité plus basse de ~25% à 1-2 verres/j, pas spécifique à une boisson  </a:t>
            </a:r>
          </a:p>
          <a:p>
            <a:pPr marL="261938" indent="-261938" eaLnBrk="1" hangingPunct="1">
              <a:lnSpc>
                <a:spcPts val="2500"/>
              </a:lnSpc>
              <a:buClr>
                <a:srgbClr val="EA8B00"/>
              </a:buClr>
              <a:buSzPct val="80000"/>
              <a:buFont typeface="Wingdings" pitchFamily="2" charset="2"/>
              <a:buChar char="§"/>
              <a:defRPr/>
            </a:pPr>
            <a:r>
              <a:rPr lang="fr-CH" sz="1600" dirty="0" smtClean="0">
                <a:latin typeface="+mj-lt"/>
              </a:rPr>
              <a:t>Corrélation consommation et mortalité en forme de U</a:t>
            </a:r>
          </a:p>
          <a:p>
            <a:pPr marL="261938" indent="-261938" eaLnBrk="1" hangingPunct="1">
              <a:lnSpc>
                <a:spcPts val="2500"/>
              </a:lnSpc>
              <a:buClr>
                <a:srgbClr val="EA8B00"/>
              </a:buClr>
              <a:buSzPct val="80000"/>
              <a:buFont typeface="Wingdings" pitchFamily="2" charset="2"/>
              <a:buChar char="§"/>
              <a:defRPr/>
            </a:pPr>
            <a:r>
              <a:rPr lang="fr-CH" sz="1600" dirty="0" smtClean="0">
                <a:latin typeface="+mj-lt"/>
                <a:sym typeface="Wingdings 3"/>
              </a:rPr>
              <a:t> </a:t>
            </a:r>
            <a:r>
              <a:rPr lang="fr-CH" sz="1600" dirty="0" smtClean="0">
                <a:latin typeface="+mj-lt"/>
              </a:rPr>
              <a:t>longévité surtout du à </a:t>
            </a:r>
            <a:r>
              <a:rPr lang="fr-CH" sz="1600" dirty="0" smtClean="0">
                <a:latin typeface="+mj-lt"/>
                <a:sym typeface="Wingdings 3"/>
              </a:rPr>
              <a:t> troubles cardio-vasculaires, cancers, et troubles respiratoires </a:t>
            </a:r>
          </a:p>
          <a:p>
            <a:pPr marL="261938" indent="-261938" eaLnBrk="1" hangingPunct="1">
              <a:lnSpc>
                <a:spcPts val="2500"/>
              </a:lnSpc>
              <a:buClr>
                <a:srgbClr val="EA8B00"/>
              </a:buClr>
              <a:buSzPct val="80000"/>
              <a:buFont typeface="Wingdings" pitchFamily="2" charset="2"/>
              <a:buChar char="§"/>
              <a:defRPr/>
            </a:pPr>
            <a:r>
              <a:rPr lang="fr-CH" sz="1600" dirty="0" smtClean="0">
                <a:latin typeface="+mj-lt"/>
              </a:rPr>
              <a:t>Durée de vie plus longe de ~2 ans</a:t>
            </a:r>
          </a:p>
          <a:p>
            <a:pPr marL="261938" indent="-261938" eaLnBrk="1" hangingPunct="1">
              <a:lnSpc>
                <a:spcPts val="2500"/>
              </a:lnSpc>
              <a:buClr>
                <a:srgbClr val="EA8B00"/>
              </a:buClr>
              <a:buSzPct val="80000"/>
              <a:buFont typeface="Wingdings" pitchFamily="2" charset="2"/>
              <a:buChar char="§"/>
              <a:defRPr/>
            </a:pPr>
            <a:r>
              <a:rPr lang="fr-CH" sz="1600" dirty="0" smtClean="0">
                <a:latin typeface="+mj-lt"/>
                <a:sym typeface="Wingdings 3"/>
              </a:rPr>
              <a:t> entrée EMS,  durée hospitalisations </a:t>
            </a:r>
          </a:p>
          <a:p>
            <a:pPr marL="261938" indent="-261938" eaLnBrk="1" hangingPunct="1">
              <a:lnSpc>
                <a:spcPts val="2500"/>
              </a:lnSpc>
              <a:buClr>
                <a:srgbClr val="EA8B00"/>
              </a:buClr>
              <a:buSzPct val="80000"/>
              <a:buFont typeface="Wingdings" pitchFamily="2" charset="2"/>
              <a:buChar char="§"/>
              <a:defRPr/>
            </a:pPr>
            <a:r>
              <a:rPr lang="fr-CH" sz="1600" dirty="0" smtClean="0">
                <a:latin typeface="+mj-lt"/>
              </a:rPr>
              <a:t>Alcool prévient possiblement plus de décès qu’il n’en cause ! </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2922502"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dirty="0" smtClean="0">
                <a:solidFill>
                  <a:srgbClr val="D27D00"/>
                </a:solidFill>
              </a:rPr>
              <a:t>http://www2.potsdam.edu/hansondj/AlcoholAndHealth.html</a:t>
            </a:r>
          </a:p>
        </p:txBody>
      </p:sp>
      <p:pic>
        <p:nvPicPr>
          <p:cNvPr id="552961" name="Picture 1"/>
          <p:cNvPicPr>
            <a:picLocks noChangeAspect="1" noChangeArrowheads="1"/>
          </p:cNvPicPr>
          <p:nvPr/>
        </p:nvPicPr>
        <p:blipFill>
          <a:blip r:embed="rId3" cstate="print"/>
          <a:srcRect/>
          <a:stretch>
            <a:fillRect/>
          </a:stretch>
        </p:blipFill>
        <p:spPr bwMode="auto">
          <a:xfrm>
            <a:off x="1000100" y="2266911"/>
            <a:ext cx="2547842" cy="334804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22502"/>
                                        </p:tgtEl>
                                        <p:attrNameLst>
                                          <p:attrName>style.visibility</p:attrName>
                                        </p:attrNameLst>
                                      </p:cBhvr>
                                      <p:to>
                                        <p:strVal val="visible"/>
                                      </p:to>
                                    </p:set>
                                    <p:animEffect transition="in" filter="fade">
                                      <p:cBhvr>
                                        <p:cTn id="11" dur="500"/>
                                        <p:tgtEl>
                                          <p:spTgt spid="292250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2961"/>
                                        </p:tgtEl>
                                        <p:attrNameLst>
                                          <p:attrName>style.visibility</p:attrName>
                                        </p:attrNameLst>
                                      </p:cBhvr>
                                      <p:to>
                                        <p:strVal val="visible"/>
                                      </p:to>
                                    </p:set>
                                    <p:animEffect transition="in" filter="fade">
                                      <p:cBhvr>
                                        <p:cTn id="15" dur="500"/>
                                        <p:tgtEl>
                                          <p:spTgt spid="5529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22499">
                                            <p:txEl>
                                              <p:pRg st="0" end="0"/>
                                            </p:txEl>
                                          </p:spTgt>
                                        </p:tgtEl>
                                        <p:attrNameLst>
                                          <p:attrName>style.visibility</p:attrName>
                                        </p:attrNameLst>
                                      </p:cBhvr>
                                      <p:to>
                                        <p:strVal val="visible"/>
                                      </p:to>
                                    </p:set>
                                    <p:animEffect transition="in" filter="wipe(left)">
                                      <p:cBhvr>
                                        <p:cTn id="20" dur="500"/>
                                        <p:tgtEl>
                                          <p:spTgt spid="292249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22499">
                                            <p:txEl>
                                              <p:pRg st="1" end="1"/>
                                            </p:txEl>
                                          </p:spTgt>
                                        </p:tgtEl>
                                        <p:attrNameLst>
                                          <p:attrName>style.visibility</p:attrName>
                                        </p:attrNameLst>
                                      </p:cBhvr>
                                      <p:to>
                                        <p:strVal val="visible"/>
                                      </p:to>
                                    </p:set>
                                    <p:animEffect transition="in" filter="wipe(left)">
                                      <p:cBhvr>
                                        <p:cTn id="25" dur="500"/>
                                        <p:tgtEl>
                                          <p:spTgt spid="292249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22499">
                                            <p:txEl>
                                              <p:pRg st="2" end="2"/>
                                            </p:txEl>
                                          </p:spTgt>
                                        </p:tgtEl>
                                        <p:attrNameLst>
                                          <p:attrName>style.visibility</p:attrName>
                                        </p:attrNameLst>
                                      </p:cBhvr>
                                      <p:to>
                                        <p:strVal val="visible"/>
                                      </p:to>
                                    </p:set>
                                    <p:animEffect transition="in" filter="wipe(left)">
                                      <p:cBhvr>
                                        <p:cTn id="30" dur="500"/>
                                        <p:tgtEl>
                                          <p:spTgt spid="292249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22499">
                                            <p:txEl>
                                              <p:pRg st="3" end="3"/>
                                            </p:txEl>
                                          </p:spTgt>
                                        </p:tgtEl>
                                        <p:attrNameLst>
                                          <p:attrName>style.visibility</p:attrName>
                                        </p:attrNameLst>
                                      </p:cBhvr>
                                      <p:to>
                                        <p:strVal val="visible"/>
                                      </p:to>
                                    </p:set>
                                    <p:animEffect transition="in" filter="wipe(left)">
                                      <p:cBhvr>
                                        <p:cTn id="35" dur="500"/>
                                        <p:tgtEl>
                                          <p:spTgt spid="292249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22499">
                                            <p:txEl>
                                              <p:pRg st="4" end="4"/>
                                            </p:txEl>
                                          </p:spTgt>
                                        </p:tgtEl>
                                        <p:attrNameLst>
                                          <p:attrName>style.visibility</p:attrName>
                                        </p:attrNameLst>
                                      </p:cBhvr>
                                      <p:to>
                                        <p:strVal val="visible"/>
                                      </p:to>
                                    </p:set>
                                    <p:animEffect transition="in" filter="wipe(left)">
                                      <p:cBhvr>
                                        <p:cTn id="40" dur="500"/>
                                        <p:tgtEl>
                                          <p:spTgt spid="2922499">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22499">
                                            <p:txEl>
                                              <p:pRg st="5" end="5"/>
                                            </p:txEl>
                                          </p:spTgt>
                                        </p:tgtEl>
                                        <p:attrNameLst>
                                          <p:attrName>style.visibility</p:attrName>
                                        </p:attrNameLst>
                                      </p:cBhvr>
                                      <p:to>
                                        <p:strVal val="visible"/>
                                      </p:to>
                                    </p:set>
                                    <p:animEffect transition="in" filter="wipe(left)">
                                      <p:cBhvr>
                                        <p:cTn id="45" dur="500"/>
                                        <p:tgtEl>
                                          <p:spTgt spid="2922499">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922499">
                                            <p:txEl>
                                              <p:pRg st="6" end="6"/>
                                            </p:txEl>
                                          </p:spTgt>
                                        </p:tgtEl>
                                        <p:attrNameLst>
                                          <p:attrName>style.visibility</p:attrName>
                                        </p:attrNameLst>
                                      </p:cBhvr>
                                      <p:to>
                                        <p:strVal val="visible"/>
                                      </p:to>
                                    </p:set>
                                    <p:animEffect transition="in" filter="wipe(left)">
                                      <p:cBhvr>
                                        <p:cTn id="50" dur="500"/>
                                        <p:tgtEl>
                                          <p:spTgt spid="2922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uiExpand="1" build="p"/>
      <p:bldP spid="292250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pubs.niaaa.nih.gov/publications/arh27-1/images/p42.gif"/>
          <p:cNvPicPr>
            <a:picLocks noChangeAspect="1" noChangeArrowheads="1"/>
          </p:cNvPicPr>
          <p:nvPr/>
        </p:nvPicPr>
        <p:blipFill>
          <a:blip r:embed="rId2" cstate="print"/>
          <a:srcRect/>
          <a:stretch>
            <a:fillRect/>
          </a:stretch>
        </p:blipFill>
        <p:spPr bwMode="auto">
          <a:xfrm>
            <a:off x="1242344" y="1500174"/>
            <a:ext cx="6846707" cy="4285233"/>
          </a:xfrm>
          <a:prstGeom prst="rect">
            <a:avLst/>
          </a:prstGeom>
          <a:noFill/>
        </p:spPr>
      </p:pic>
      <p:sp>
        <p:nvSpPr>
          <p:cNvPr id="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6" name="Text Box 6"/>
          <p:cNvSpPr txBox="1">
            <a:spLocks noChangeArrowheads="1"/>
          </p:cNvSpPr>
          <p:nvPr/>
        </p:nvSpPr>
        <p:spPr bwMode="auto">
          <a:xfrm rot="-5400000">
            <a:off x="-1898650" y="3401082"/>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dirty="0" err="1" smtClean="0">
                <a:solidFill>
                  <a:srgbClr val="D27D00"/>
                </a:solidFill>
              </a:rPr>
              <a:t>Corrao</a:t>
            </a:r>
            <a:r>
              <a:rPr lang="fr-CH" sz="1050" i="1" dirty="0" smtClean="0">
                <a:solidFill>
                  <a:srgbClr val="D27D00"/>
                </a:solidFill>
              </a:rPr>
              <a:t> et al. 2000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3202"/>
                                        </p:tgtEl>
                                        <p:attrNameLst>
                                          <p:attrName>style.visibility</p:attrName>
                                        </p:attrNameLst>
                                      </p:cBhvr>
                                      <p:to>
                                        <p:strVal val="visible"/>
                                      </p:to>
                                    </p:set>
                                    <p:animEffect transition="in" filter="fade">
                                      <p:cBhvr>
                                        <p:cTn id="11" dur="500"/>
                                        <p:tgtEl>
                                          <p:spTgt spid="563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00108"/>
            <a:ext cx="7929562" cy="707886"/>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4000" b="1" dirty="0" smtClean="0">
                <a:solidFill>
                  <a:srgbClr val="172A7B"/>
                </a:solidFill>
              </a:rPr>
              <a:t>Santé générale</a:t>
            </a:r>
          </a:p>
        </p:txBody>
      </p:sp>
      <p:sp>
        <p:nvSpPr>
          <p:cNvPr id="2922499" name="Rectangle 3"/>
          <p:cNvSpPr>
            <a:spLocks noGrp="1" noChangeArrowheads="1"/>
          </p:cNvSpPr>
          <p:nvPr>
            <p:ph type="body" idx="1"/>
          </p:nvPr>
        </p:nvSpPr>
        <p:spPr bwMode="auto">
          <a:xfrm>
            <a:off x="857224" y="1857364"/>
            <a:ext cx="7600950" cy="3697551"/>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Consommateurs modérés &gt; abstinents</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sym typeface="Wingdings 3"/>
              </a:rPr>
              <a:t> santé générale, physique et psychique</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Consommation modérée journalière </a:t>
            </a:r>
            <a:r>
              <a:rPr lang="fr-CH" sz="1800" dirty="0" smtClean="0">
                <a:latin typeface="+mj-lt"/>
                <a:sym typeface="Wingdings 3"/>
              </a:rPr>
              <a:t>  hospitalisations aigues</a:t>
            </a:r>
            <a:endParaRPr lang="fr-CH" sz="18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Pas de spécificité pour boisson particulaire</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rPr>
              <a:t>Moins d’absentéisme</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sym typeface="Wingdings 3"/>
              </a:rPr>
              <a:t> </a:t>
            </a:r>
            <a:r>
              <a:rPr lang="fr-CH" sz="1800" dirty="0" smtClean="0">
                <a:latin typeface="+mj-lt"/>
              </a:rPr>
              <a:t>risque ulcère duodénal, calculs biliaires, infections gastro-intestinales, arthrite rhumatoïde, ostéoporose, diabètes mellites </a:t>
            </a:r>
          </a:p>
          <a:p>
            <a:pPr marL="261938" indent="-261938" eaLnBrk="1" hangingPunct="1">
              <a:lnSpc>
                <a:spcPct val="150000"/>
              </a:lnSpc>
              <a:buClr>
                <a:srgbClr val="EA8B00"/>
              </a:buClr>
              <a:buSzPct val="80000"/>
              <a:buFont typeface="Wingdings" pitchFamily="2" charset="2"/>
              <a:buChar char="§"/>
              <a:defRPr/>
            </a:pPr>
            <a:r>
              <a:rPr lang="fr-CH" sz="1800" dirty="0" smtClean="0">
                <a:latin typeface="+mj-lt"/>
                <a:sym typeface="Wingdings 3"/>
              </a:rPr>
              <a:t> </a:t>
            </a:r>
            <a:r>
              <a:rPr lang="fr-CH" sz="1800" dirty="0" smtClean="0">
                <a:latin typeface="+mj-lt"/>
              </a:rPr>
              <a:t>réactions de stress, dépression, démences </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dirty="0" smtClean="0">
                <a:solidFill>
                  <a:srgbClr val="D27D00"/>
                </a:solidFill>
              </a:rPr>
              <a:t>http://www2.potsdam.edu/hansondj/AlcoholAndHealth.html</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22499">
                                            <p:txEl>
                                              <p:pRg st="0" end="0"/>
                                            </p:txEl>
                                          </p:spTgt>
                                        </p:tgtEl>
                                        <p:attrNameLst>
                                          <p:attrName>style.visibility</p:attrName>
                                        </p:attrNameLst>
                                      </p:cBhvr>
                                      <p:to>
                                        <p:strVal val="visible"/>
                                      </p:to>
                                    </p:set>
                                    <p:animEffect transition="in" filter="wipe(left)">
                                      <p:cBhvr>
                                        <p:cTn id="12" dur="500"/>
                                        <p:tgtEl>
                                          <p:spTgt spid="2922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22499">
                                            <p:txEl>
                                              <p:pRg st="1" end="1"/>
                                            </p:txEl>
                                          </p:spTgt>
                                        </p:tgtEl>
                                        <p:attrNameLst>
                                          <p:attrName>style.visibility</p:attrName>
                                        </p:attrNameLst>
                                      </p:cBhvr>
                                      <p:to>
                                        <p:strVal val="visible"/>
                                      </p:to>
                                    </p:set>
                                    <p:animEffect transition="in" filter="wipe(left)">
                                      <p:cBhvr>
                                        <p:cTn id="17" dur="500"/>
                                        <p:tgtEl>
                                          <p:spTgt spid="2922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22499">
                                            <p:txEl>
                                              <p:pRg st="2" end="2"/>
                                            </p:txEl>
                                          </p:spTgt>
                                        </p:tgtEl>
                                        <p:attrNameLst>
                                          <p:attrName>style.visibility</p:attrName>
                                        </p:attrNameLst>
                                      </p:cBhvr>
                                      <p:to>
                                        <p:strVal val="visible"/>
                                      </p:to>
                                    </p:set>
                                    <p:animEffect transition="in" filter="wipe(left)">
                                      <p:cBhvr>
                                        <p:cTn id="22" dur="500"/>
                                        <p:tgtEl>
                                          <p:spTgt spid="29224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22499">
                                            <p:txEl>
                                              <p:pRg st="3" end="3"/>
                                            </p:txEl>
                                          </p:spTgt>
                                        </p:tgtEl>
                                        <p:attrNameLst>
                                          <p:attrName>style.visibility</p:attrName>
                                        </p:attrNameLst>
                                      </p:cBhvr>
                                      <p:to>
                                        <p:strVal val="visible"/>
                                      </p:to>
                                    </p:set>
                                    <p:animEffect transition="in" filter="wipe(left)">
                                      <p:cBhvr>
                                        <p:cTn id="27" dur="500"/>
                                        <p:tgtEl>
                                          <p:spTgt spid="29224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22499">
                                            <p:txEl>
                                              <p:pRg st="4" end="4"/>
                                            </p:txEl>
                                          </p:spTgt>
                                        </p:tgtEl>
                                        <p:attrNameLst>
                                          <p:attrName>style.visibility</p:attrName>
                                        </p:attrNameLst>
                                      </p:cBhvr>
                                      <p:to>
                                        <p:strVal val="visible"/>
                                      </p:to>
                                    </p:set>
                                    <p:animEffect transition="in" filter="wipe(left)">
                                      <p:cBhvr>
                                        <p:cTn id="32" dur="500"/>
                                        <p:tgtEl>
                                          <p:spTgt spid="29224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22499">
                                            <p:txEl>
                                              <p:pRg st="5" end="5"/>
                                            </p:txEl>
                                          </p:spTgt>
                                        </p:tgtEl>
                                        <p:attrNameLst>
                                          <p:attrName>style.visibility</p:attrName>
                                        </p:attrNameLst>
                                      </p:cBhvr>
                                      <p:to>
                                        <p:strVal val="visible"/>
                                      </p:to>
                                    </p:set>
                                    <p:animEffect transition="in" filter="wipe(left)">
                                      <p:cBhvr>
                                        <p:cTn id="37" dur="500"/>
                                        <p:tgtEl>
                                          <p:spTgt spid="29224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22499">
                                            <p:txEl>
                                              <p:pRg st="6" end="6"/>
                                            </p:txEl>
                                          </p:spTgt>
                                        </p:tgtEl>
                                        <p:attrNameLst>
                                          <p:attrName>style.visibility</p:attrName>
                                        </p:attrNameLst>
                                      </p:cBhvr>
                                      <p:to>
                                        <p:strVal val="visible"/>
                                      </p:to>
                                    </p:set>
                                    <p:animEffect transition="in" filter="wipe(left)">
                                      <p:cBhvr>
                                        <p:cTn id="42" dur="500"/>
                                        <p:tgtEl>
                                          <p:spTgt spid="2922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928670"/>
            <a:ext cx="7929562" cy="76944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4400" b="1" smtClean="0">
                <a:solidFill>
                  <a:srgbClr val="172A7B"/>
                </a:solidFill>
              </a:rPr>
              <a:t>Coeur</a:t>
            </a:r>
          </a:p>
        </p:txBody>
      </p:sp>
      <p:sp>
        <p:nvSpPr>
          <p:cNvPr id="2922499" name="Rectangle 3"/>
          <p:cNvSpPr>
            <a:spLocks noGrp="1" noChangeArrowheads="1"/>
          </p:cNvSpPr>
          <p:nvPr>
            <p:ph type="body" idx="1"/>
          </p:nvPr>
        </p:nvSpPr>
        <p:spPr bwMode="auto">
          <a:xfrm>
            <a:off x="3786182" y="1785927"/>
            <a:ext cx="5000660" cy="4130361"/>
          </a:xfrm>
          <a:noFill/>
          <a:ln w="9525" cap="flat" cmpd="sng" algn="ctr">
            <a:solidFill>
              <a:schemeClr val="bg1"/>
            </a:solidFill>
            <a:prstDash val="solid"/>
            <a:round/>
            <a:headEnd type="none" w="med" len="med"/>
            <a:tailEnd type="none"/>
          </a:ln>
          <a:effectLst/>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1600" dirty="0" smtClean="0">
                <a:latin typeface="+mj-lt"/>
                <a:sym typeface="Wingdings 3"/>
              </a:rPr>
              <a:t> maladies cardiovasculaires en général </a:t>
            </a:r>
            <a:endParaRPr lang="fr-CH" sz="16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1600" dirty="0" smtClean="0">
                <a:latin typeface="+mj-lt"/>
                <a:sym typeface="Wingdings 3"/>
              </a:rPr>
              <a:t> maladies coronariennes</a:t>
            </a:r>
            <a:endParaRPr lang="fr-CH" sz="16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1600" dirty="0" smtClean="0">
                <a:latin typeface="+mj-lt"/>
                <a:sym typeface="Wingdings 3"/>
              </a:rPr>
              <a:t>40-60%   mortalité</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sym typeface="Wingdings 3"/>
              </a:rPr>
              <a:t> athérosclérose coronaire</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sym typeface="Wingdings 3"/>
              </a:rPr>
              <a:t>Meilleure fonction endothéliale</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rPr>
              <a:t>Consommation régulière nécessaire pour baisse du risque !</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rPr>
              <a:t>Même chez abstinents qui commencent à consommer modérément </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rPr>
              <a:t>Activité physique ne remplace pas l’alcool !</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8"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pic>
        <p:nvPicPr>
          <p:cNvPr id="521218" name="Picture 2"/>
          <p:cNvPicPr>
            <a:picLocks noChangeAspect="1" noChangeArrowheads="1"/>
          </p:cNvPicPr>
          <p:nvPr/>
        </p:nvPicPr>
        <p:blipFill>
          <a:blip r:embed="rId3" cstate="print"/>
          <a:srcRect/>
          <a:stretch>
            <a:fillRect/>
          </a:stretch>
        </p:blipFill>
        <p:spPr bwMode="auto">
          <a:xfrm>
            <a:off x="1285852" y="2429529"/>
            <a:ext cx="2214578" cy="277967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1218"/>
                                        </p:tgtEl>
                                        <p:attrNameLst>
                                          <p:attrName>style.visibility</p:attrName>
                                        </p:attrNameLst>
                                      </p:cBhvr>
                                      <p:to>
                                        <p:strVal val="visible"/>
                                      </p:to>
                                    </p:set>
                                    <p:animEffect transition="in" filter="fade">
                                      <p:cBhvr>
                                        <p:cTn id="11" dur="500"/>
                                        <p:tgtEl>
                                          <p:spTgt spid="5212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bg/>
                                          </p:spTgt>
                                        </p:tgtEl>
                                        <p:attrNameLst>
                                          <p:attrName>style.visibility</p:attrName>
                                        </p:attrNameLst>
                                      </p:cBhvr>
                                      <p:to>
                                        <p:strVal val="visible"/>
                                      </p:to>
                                    </p:set>
                                    <p:animEffect transition="in" filter="wipe(left)">
                                      <p:cBhvr>
                                        <p:cTn id="16" dur="500"/>
                                        <p:tgtEl>
                                          <p:spTgt spid="2922499">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2499">
                                            <p:txEl>
                                              <p:pRg st="0" end="0"/>
                                            </p:txEl>
                                          </p:spTgt>
                                        </p:tgtEl>
                                        <p:attrNameLst>
                                          <p:attrName>style.visibility</p:attrName>
                                        </p:attrNameLst>
                                      </p:cBhvr>
                                      <p:to>
                                        <p:strVal val="visible"/>
                                      </p:to>
                                    </p:set>
                                    <p:animEffect transition="in" filter="wipe(left)">
                                      <p:cBhvr>
                                        <p:cTn id="21" dur="500"/>
                                        <p:tgtEl>
                                          <p:spTgt spid="292249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22499">
                                            <p:txEl>
                                              <p:pRg st="1" end="1"/>
                                            </p:txEl>
                                          </p:spTgt>
                                        </p:tgtEl>
                                        <p:attrNameLst>
                                          <p:attrName>style.visibility</p:attrName>
                                        </p:attrNameLst>
                                      </p:cBhvr>
                                      <p:to>
                                        <p:strVal val="visible"/>
                                      </p:to>
                                    </p:set>
                                    <p:animEffect transition="in" filter="wipe(left)">
                                      <p:cBhvr>
                                        <p:cTn id="26" dur="500"/>
                                        <p:tgtEl>
                                          <p:spTgt spid="292249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22499">
                                            <p:txEl>
                                              <p:pRg st="2" end="2"/>
                                            </p:txEl>
                                          </p:spTgt>
                                        </p:tgtEl>
                                        <p:attrNameLst>
                                          <p:attrName>style.visibility</p:attrName>
                                        </p:attrNameLst>
                                      </p:cBhvr>
                                      <p:to>
                                        <p:strVal val="visible"/>
                                      </p:to>
                                    </p:set>
                                    <p:animEffect transition="in" filter="wipe(left)">
                                      <p:cBhvr>
                                        <p:cTn id="31" dur="500"/>
                                        <p:tgtEl>
                                          <p:spTgt spid="292249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922499">
                                            <p:txEl>
                                              <p:pRg st="3" end="3"/>
                                            </p:txEl>
                                          </p:spTgt>
                                        </p:tgtEl>
                                        <p:attrNameLst>
                                          <p:attrName>style.visibility</p:attrName>
                                        </p:attrNameLst>
                                      </p:cBhvr>
                                      <p:to>
                                        <p:strVal val="visible"/>
                                      </p:to>
                                    </p:set>
                                    <p:animEffect transition="in" filter="wipe(left)">
                                      <p:cBhvr>
                                        <p:cTn id="36" dur="500"/>
                                        <p:tgtEl>
                                          <p:spTgt spid="292249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922499">
                                            <p:txEl>
                                              <p:pRg st="4" end="4"/>
                                            </p:txEl>
                                          </p:spTgt>
                                        </p:tgtEl>
                                        <p:attrNameLst>
                                          <p:attrName>style.visibility</p:attrName>
                                        </p:attrNameLst>
                                      </p:cBhvr>
                                      <p:to>
                                        <p:strVal val="visible"/>
                                      </p:to>
                                    </p:set>
                                    <p:animEffect transition="in" filter="wipe(left)">
                                      <p:cBhvr>
                                        <p:cTn id="41" dur="500"/>
                                        <p:tgtEl>
                                          <p:spTgt spid="2922499">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922499">
                                            <p:txEl>
                                              <p:pRg st="5" end="5"/>
                                            </p:txEl>
                                          </p:spTgt>
                                        </p:tgtEl>
                                        <p:attrNameLst>
                                          <p:attrName>style.visibility</p:attrName>
                                        </p:attrNameLst>
                                      </p:cBhvr>
                                      <p:to>
                                        <p:strVal val="visible"/>
                                      </p:to>
                                    </p:set>
                                    <p:animEffect transition="in" filter="wipe(left)">
                                      <p:cBhvr>
                                        <p:cTn id="46" dur="500"/>
                                        <p:tgtEl>
                                          <p:spTgt spid="2922499">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922499">
                                            <p:txEl>
                                              <p:pRg st="6" end="6"/>
                                            </p:txEl>
                                          </p:spTgt>
                                        </p:tgtEl>
                                        <p:attrNameLst>
                                          <p:attrName>style.visibility</p:attrName>
                                        </p:attrNameLst>
                                      </p:cBhvr>
                                      <p:to>
                                        <p:strVal val="visible"/>
                                      </p:to>
                                    </p:set>
                                    <p:animEffect transition="in" filter="wipe(left)">
                                      <p:cBhvr>
                                        <p:cTn id="51" dur="500"/>
                                        <p:tgtEl>
                                          <p:spTgt spid="292249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922499">
                                            <p:txEl>
                                              <p:pRg st="7" end="7"/>
                                            </p:txEl>
                                          </p:spTgt>
                                        </p:tgtEl>
                                        <p:attrNameLst>
                                          <p:attrName>style.visibility</p:attrName>
                                        </p:attrNameLst>
                                      </p:cBhvr>
                                      <p:to>
                                        <p:strVal val="visible"/>
                                      </p:to>
                                    </p:set>
                                    <p:animEffect transition="in" filter="wipe(left)">
                                      <p:cBhvr>
                                        <p:cTn id="56" dur="500"/>
                                        <p:tgtEl>
                                          <p:spTgt spid="29224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Maladie coronarienne</a:t>
            </a:r>
          </a:p>
        </p:txBody>
      </p:sp>
      <p:sp>
        <p:nvSpPr>
          <p:cNvPr id="2922499" name="Rectangle 3"/>
          <p:cNvSpPr>
            <a:spLocks noGrp="1" noChangeArrowheads="1"/>
          </p:cNvSpPr>
          <p:nvPr>
            <p:ph type="body" idx="1"/>
          </p:nvPr>
        </p:nvSpPr>
        <p:spPr bwMode="auto">
          <a:xfrm>
            <a:off x="4071934" y="1857364"/>
            <a:ext cx="4386240" cy="3613297"/>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1600" dirty="0" smtClean="0">
                <a:latin typeface="+mj-lt"/>
                <a:sym typeface="Wingdings 3"/>
              </a:rPr>
              <a:t>20-40%  </a:t>
            </a:r>
            <a:r>
              <a:rPr lang="fr-CH" sz="1600" dirty="0" smtClean="0">
                <a:latin typeface="+mj-lt"/>
              </a:rPr>
              <a:t>incidence</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sym typeface="Wingdings 3"/>
              </a:rPr>
              <a:t>jusqu’à 50%  risque aussi chez patients avec diabète type II</a:t>
            </a:r>
            <a:endParaRPr lang="fr-CH" sz="16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1600" dirty="0" smtClean="0">
                <a:latin typeface="+mj-lt"/>
              </a:rPr>
              <a:t>Pas de spécificité pour boisson particulaire</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rPr>
              <a:t>Aucun médicament à disposition aurait la même efficacité </a:t>
            </a:r>
          </a:p>
          <a:p>
            <a:pPr marL="261938" indent="-261938" eaLnBrk="1" hangingPunct="1">
              <a:lnSpc>
                <a:spcPct val="150000"/>
              </a:lnSpc>
              <a:buClr>
                <a:srgbClr val="EA8B00"/>
              </a:buClr>
              <a:buSzPct val="80000"/>
              <a:buFont typeface="Wingdings" pitchFamily="2" charset="2"/>
              <a:buChar char="§"/>
              <a:defRPr/>
            </a:pPr>
            <a:r>
              <a:rPr lang="fr-CH" sz="1600" dirty="0" smtClean="0">
                <a:latin typeface="+mj-lt"/>
              </a:rPr>
              <a:t>Abstinence facteur majeur pour maladie coronarienne !</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pic>
        <p:nvPicPr>
          <p:cNvPr id="522242" name="Picture 2"/>
          <p:cNvPicPr>
            <a:picLocks noChangeAspect="1" noChangeArrowheads="1"/>
          </p:cNvPicPr>
          <p:nvPr/>
        </p:nvPicPr>
        <p:blipFill>
          <a:blip r:embed="rId3" cstate="print"/>
          <a:srcRect/>
          <a:stretch>
            <a:fillRect/>
          </a:stretch>
        </p:blipFill>
        <p:spPr bwMode="auto">
          <a:xfrm>
            <a:off x="1142976" y="2786058"/>
            <a:ext cx="2571768" cy="1995691"/>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2242"/>
                                        </p:tgtEl>
                                        <p:attrNameLst>
                                          <p:attrName>style.visibility</p:attrName>
                                        </p:attrNameLst>
                                      </p:cBhvr>
                                      <p:to>
                                        <p:strVal val="visible"/>
                                      </p:to>
                                    </p:set>
                                    <p:animEffect transition="in" filter="fade">
                                      <p:cBhvr>
                                        <p:cTn id="11" dur="500"/>
                                        <p:tgtEl>
                                          <p:spTgt spid="5222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2499">
                                            <p:txEl>
                                              <p:pRg st="1" end="1"/>
                                            </p:txEl>
                                          </p:spTgt>
                                        </p:tgtEl>
                                        <p:attrNameLst>
                                          <p:attrName>style.visibility</p:attrName>
                                        </p:attrNameLst>
                                      </p:cBhvr>
                                      <p:to>
                                        <p:strVal val="visible"/>
                                      </p:to>
                                    </p:set>
                                    <p:animEffect transition="in" filter="wipe(left)">
                                      <p:cBhvr>
                                        <p:cTn id="21" dur="500"/>
                                        <p:tgtEl>
                                          <p:spTgt spid="29224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22499">
                                            <p:txEl>
                                              <p:pRg st="2" end="2"/>
                                            </p:txEl>
                                          </p:spTgt>
                                        </p:tgtEl>
                                        <p:attrNameLst>
                                          <p:attrName>style.visibility</p:attrName>
                                        </p:attrNameLst>
                                      </p:cBhvr>
                                      <p:to>
                                        <p:strVal val="visible"/>
                                      </p:to>
                                    </p:set>
                                    <p:animEffect transition="in" filter="wipe(left)">
                                      <p:cBhvr>
                                        <p:cTn id="26" dur="500"/>
                                        <p:tgtEl>
                                          <p:spTgt spid="292249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22499">
                                            <p:txEl>
                                              <p:pRg st="3" end="3"/>
                                            </p:txEl>
                                          </p:spTgt>
                                        </p:tgtEl>
                                        <p:attrNameLst>
                                          <p:attrName>style.visibility</p:attrName>
                                        </p:attrNameLst>
                                      </p:cBhvr>
                                      <p:to>
                                        <p:strVal val="visible"/>
                                      </p:to>
                                    </p:set>
                                    <p:animEffect transition="in" filter="wipe(left)">
                                      <p:cBhvr>
                                        <p:cTn id="31" dur="500"/>
                                        <p:tgtEl>
                                          <p:spTgt spid="292249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922499">
                                            <p:txEl>
                                              <p:pRg st="4" end="4"/>
                                            </p:txEl>
                                          </p:spTgt>
                                        </p:tgtEl>
                                        <p:attrNameLst>
                                          <p:attrName>style.visibility</p:attrName>
                                        </p:attrNameLst>
                                      </p:cBhvr>
                                      <p:to>
                                        <p:strVal val="visible"/>
                                      </p:to>
                                    </p:set>
                                    <p:animEffect transition="in" filter="wipe(left)">
                                      <p:cBhvr>
                                        <p:cTn id="36" dur="500"/>
                                        <p:tgtEl>
                                          <p:spTgt spid="29224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718" y="945047"/>
            <a:ext cx="7929562" cy="76944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4400" b="1" dirty="0" smtClean="0">
                <a:solidFill>
                  <a:srgbClr val="172A7B"/>
                </a:solidFill>
              </a:rPr>
              <a:t>Infarctus</a:t>
            </a:r>
          </a:p>
        </p:txBody>
      </p:sp>
      <p:sp>
        <p:nvSpPr>
          <p:cNvPr id="2922499" name="Rectangle 3"/>
          <p:cNvSpPr>
            <a:spLocks noGrp="1" noChangeArrowheads="1"/>
          </p:cNvSpPr>
          <p:nvPr>
            <p:ph type="body" idx="1"/>
          </p:nvPr>
        </p:nvSpPr>
        <p:spPr bwMode="auto">
          <a:xfrm>
            <a:off x="3571868" y="2285992"/>
            <a:ext cx="5100620" cy="3108543"/>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~30%  survie</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Pas de spécificité pour boisson particulaire</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~50%  deuxième infarctus</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 tissu concerné</a:t>
            </a:r>
            <a:endParaRPr lang="fr-CH" sz="20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 mortalité dans années qui suivent</a:t>
            </a:r>
            <a:endParaRPr lang="fr-CH" sz="2000" dirty="0" smtClean="0">
              <a:latin typeface="+mj-lt"/>
            </a:endParaRP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pic>
        <p:nvPicPr>
          <p:cNvPr id="523266" name="Picture 2"/>
          <p:cNvPicPr>
            <a:picLocks noChangeAspect="1" noChangeArrowheads="1"/>
          </p:cNvPicPr>
          <p:nvPr/>
        </p:nvPicPr>
        <p:blipFill>
          <a:blip r:embed="rId3" cstate="print"/>
          <a:srcRect/>
          <a:stretch>
            <a:fillRect/>
          </a:stretch>
        </p:blipFill>
        <p:spPr bwMode="auto">
          <a:xfrm>
            <a:off x="1000099" y="2786057"/>
            <a:ext cx="2286017" cy="1590051"/>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3266"/>
                                        </p:tgtEl>
                                        <p:attrNameLst>
                                          <p:attrName>style.visibility</p:attrName>
                                        </p:attrNameLst>
                                      </p:cBhvr>
                                      <p:to>
                                        <p:strVal val="visible"/>
                                      </p:to>
                                    </p:set>
                                    <p:animEffect transition="in" filter="fade">
                                      <p:cBhvr>
                                        <p:cTn id="11" dur="500"/>
                                        <p:tgtEl>
                                          <p:spTgt spid="5232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2499">
                                            <p:txEl>
                                              <p:pRg st="1" end="1"/>
                                            </p:txEl>
                                          </p:spTgt>
                                        </p:tgtEl>
                                        <p:attrNameLst>
                                          <p:attrName>style.visibility</p:attrName>
                                        </p:attrNameLst>
                                      </p:cBhvr>
                                      <p:to>
                                        <p:strVal val="visible"/>
                                      </p:to>
                                    </p:set>
                                    <p:animEffect transition="in" filter="wipe(left)">
                                      <p:cBhvr>
                                        <p:cTn id="21" dur="500"/>
                                        <p:tgtEl>
                                          <p:spTgt spid="29224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22499">
                                            <p:txEl>
                                              <p:pRg st="2" end="2"/>
                                            </p:txEl>
                                          </p:spTgt>
                                        </p:tgtEl>
                                        <p:attrNameLst>
                                          <p:attrName>style.visibility</p:attrName>
                                        </p:attrNameLst>
                                      </p:cBhvr>
                                      <p:to>
                                        <p:strVal val="visible"/>
                                      </p:to>
                                    </p:set>
                                    <p:animEffect transition="in" filter="wipe(left)">
                                      <p:cBhvr>
                                        <p:cTn id="26" dur="500"/>
                                        <p:tgtEl>
                                          <p:spTgt spid="292249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22499">
                                            <p:txEl>
                                              <p:pRg st="3" end="3"/>
                                            </p:txEl>
                                          </p:spTgt>
                                        </p:tgtEl>
                                        <p:attrNameLst>
                                          <p:attrName>style.visibility</p:attrName>
                                        </p:attrNameLst>
                                      </p:cBhvr>
                                      <p:to>
                                        <p:strVal val="visible"/>
                                      </p:to>
                                    </p:set>
                                    <p:animEffect transition="in" filter="wipe(left)">
                                      <p:cBhvr>
                                        <p:cTn id="31" dur="500"/>
                                        <p:tgtEl>
                                          <p:spTgt spid="292249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922499">
                                            <p:txEl>
                                              <p:pRg st="4" end="4"/>
                                            </p:txEl>
                                          </p:spTgt>
                                        </p:tgtEl>
                                        <p:attrNameLst>
                                          <p:attrName>style.visibility</p:attrName>
                                        </p:attrNameLst>
                                      </p:cBhvr>
                                      <p:to>
                                        <p:strVal val="visible"/>
                                      </p:to>
                                    </p:set>
                                    <p:animEffect transition="in" filter="wipe(left)">
                                      <p:cBhvr>
                                        <p:cTn id="36" dur="500"/>
                                        <p:tgtEl>
                                          <p:spTgt spid="29224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461665"/>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2400" b="1" smtClean="0">
                <a:solidFill>
                  <a:srgbClr val="172A7B"/>
                </a:solidFill>
              </a:rPr>
              <a:t>Alcool vs. lifestyle pour maladies cardiovasculaires</a:t>
            </a:r>
          </a:p>
        </p:txBody>
      </p:sp>
      <p:sp>
        <p:nvSpPr>
          <p:cNvPr id="2922499" name="Rectangle 3"/>
          <p:cNvSpPr>
            <a:spLocks noGrp="1" noChangeArrowheads="1"/>
          </p:cNvSpPr>
          <p:nvPr>
            <p:ph type="body" idx="1"/>
          </p:nvPr>
        </p:nvSpPr>
        <p:spPr bwMode="auto">
          <a:xfrm>
            <a:off x="857224" y="1857364"/>
            <a:ext cx="7600950" cy="3631763"/>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Régime, activité physique, perte de poids moins efficaces qu’alcool</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Seulement sevrage tabac plus efficace</a:t>
            </a:r>
          </a:p>
          <a:p>
            <a:pPr marL="261938" indent="-261938" eaLnBrk="1" hangingPunct="1">
              <a:lnSpc>
                <a:spcPct val="150000"/>
              </a:lnSpc>
              <a:buClr>
                <a:srgbClr val="EA8B00"/>
              </a:buClr>
              <a:buSzPct val="80000"/>
              <a:buFont typeface="Wingdings" pitchFamily="2" charset="2"/>
              <a:buChar char="§"/>
              <a:defRPr/>
            </a:pPr>
            <a:endParaRPr lang="fr-CH" sz="20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Ajouter alcool au régime plus efficace que régime seulement</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Meilleure </a:t>
            </a:r>
            <a:r>
              <a:rPr lang="fr-CH" sz="2000" dirty="0" smtClean="0">
                <a:latin typeface="+mj-lt"/>
                <a:sym typeface="Wingdings 3"/>
              </a:rPr>
              <a:t> réduction risque : alcool </a:t>
            </a:r>
            <a:r>
              <a:rPr lang="fr-CH" sz="2000" u="sng" dirty="0" smtClean="0">
                <a:latin typeface="+mj-lt"/>
                <a:sym typeface="Wingdings 3"/>
              </a:rPr>
              <a:t>et</a:t>
            </a:r>
            <a:r>
              <a:rPr lang="fr-CH" sz="2000" dirty="0" smtClean="0">
                <a:latin typeface="+mj-lt"/>
                <a:sym typeface="Wingdings 3"/>
              </a:rPr>
              <a:t> activité physique</a:t>
            </a:r>
            <a:endParaRPr lang="fr-CH" sz="2000" dirty="0" smtClean="0">
              <a:latin typeface="+mj-lt"/>
            </a:endParaRPr>
          </a:p>
          <a:p>
            <a:pPr marL="661988" lvl="1" indent="-261938" eaLnBrk="1" hangingPunct="1">
              <a:lnSpc>
                <a:spcPct val="150000"/>
              </a:lnSpc>
              <a:buClr>
                <a:srgbClr val="EA8B00"/>
              </a:buClr>
              <a:buSzPct val="80000"/>
              <a:buFont typeface="Wingdings" pitchFamily="2" charset="2"/>
              <a:buChar char="§"/>
              <a:defRPr/>
            </a:pPr>
            <a:r>
              <a:rPr lang="fr-CH" sz="2000" dirty="0" smtClean="0">
                <a:latin typeface="+mj-lt"/>
              </a:rPr>
              <a:t>Effet cumulatif ! </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22499">
                                            <p:txEl>
                                              <p:pRg st="0" end="0"/>
                                            </p:txEl>
                                          </p:spTgt>
                                        </p:tgtEl>
                                        <p:attrNameLst>
                                          <p:attrName>style.visibility</p:attrName>
                                        </p:attrNameLst>
                                      </p:cBhvr>
                                      <p:to>
                                        <p:strVal val="visible"/>
                                      </p:to>
                                    </p:set>
                                    <p:animEffect transition="in" filter="wipe(left)">
                                      <p:cBhvr>
                                        <p:cTn id="12" dur="500"/>
                                        <p:tgtEl>
                                          <p:spTgt spid="2922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22499">
                                            <p:txEl>
                                              <p:pRg st="1" end="1"/>
                                            </p:txEl>
                                          </p:spTgt>
                                        </p:tgtEl>
                                        <p:attrNameLst>
                                          <p:attrName>style.visibility</p:attrName>
                                        </p:attrNameLst>
                                      </p:cBhvr>
                                      <p:to>
                                        <p:strVal val="visible"/>
                                      </p:to>
                                    </p:set>
                                    <p:animEffect transition="in" filter="wipe(left)">
                                      <p:cBhvr>
                                        <p:cTn id="17" dur="500"/>
                                        <p:tgtEl>
                                          <p:spTgt spid="2922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22499">
                                            <p:txEl>
                                              <p:pRg st="3" end="3"/>
                                            </p:txEl>
                                          </p:spTgt>
                                        </p:tgtEl>
                                        <p:attrNameLst>
                                          <p:attrName>style.visibility</p:attrName>
                                        </p:attrNameLst>
                                      </p:cBhvr>
                                      <p:to>
                                        <p:strVal val="visible"/>
                                      </p:to>
                                    </p:set>
                                    <p:animEffect transition="in" filter="wipe(left)">
                                      <p:cBhvr>
                                        <p:cTn id="22" dur="500"/>
                                        <p:tgtEl>
                                          <p:spTgt spid="29224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22499">
                                            <p:txEl>
                                              <p:pRg st="4" end="4"/>
                                            </p:txEl>
                                          </p:spTgt>
                                        </p:tgtEl>
                                        <p:attrNameLst>
                                          <p:attrName>style.visibility</p:attrName>
                                        </p:attrNameLst>
                                      </p:cBhvr>
                                      <p:to>
                                        <p:strVal val="visible"/>
                                      </p:to>
                                    </p:set>
                                    <p:animEffect transition="in" filter="wipe(left)">
                                      <p:cBhvr>
                                        <p:cTn id="27" dur="500"/>
                                        <p:tgtEl>
                                          <p:spTgt spid="29224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22499">
                                            <p:txEl>
                                              <p:pRg st="5" end="5"/>
                                            </p:txEl>
                                          </p:spTgt>
                                        </p:tgtEl>
                                        <p:attrNameLst>
                                          <p:attrName>style.visibility</p:attrName>
                                        </p:attrNameLst>
                                      </p:cBhvr>
                                      <p:to>
                                        <p:strVal val="visible"/>
                                      </p:to>
                                    </p:set>
                                    <p:animEffect transition="in" filter="wipe(left)">
                                      <p:cBhvr>
                                        <p:cTn id="32" dur="500"/>
                                        <p:tgtEl>
                                          <p:spTgt spid="29224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smtClean="0">
                <a:solidFill>
                  <a:srgbClr val="172A7B"/>
                </a:solidFill>
              </a:rPr>
              <a:t>Mécanismes d’action</a:t>
            </a:r>
          </a:p>
        </p:txBody>
      </p:sp>
      <p:sp>
        <p:nvSpPr>
          <p:cNvPr id="2922499" name="Rectangle 3"/>
          <p:cNvSpPr>
            <a:spLocks noGrp="1" noChangeArrowheads="1"/>
          </p:cNvSpPr>
          <p:nvPr>
            <p:ph type="body" idx="1"/>
          </p:nvPr>
        </p:nvSpPr>
        <p:spPr bwMode="auto">
          <a:xfrm>
            <a:off x="857224" y="1857364"/>
            <a:ext cx="7600950" cy="4173450"/>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Font typeface="Wingdings" pitchFamily="2" charset="2"/>
              <a:buChar char="§"/>
              <a:defRPr/>
            </a:pPr>
            <a:r>
              <a:rPr lang="fr-CH" sz="1600" dirty="0" smtClean="0">
                <a:latin typeface="+mj-lt"/>
              </a:rPr>
              <a:t>Amélioration profil lipidique</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a:t>
            </a:r>
            <a:r>
              <a:rPr lang="fr-CH" sz="1600" dirty="0" smtClean="0">
                <a:latin typeface="+mj-lt"/>
              </a:rPr>
              <a:t> HDL </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a:t>
            </a:r>
            <a:r>
              <a:rPr lang="fr-CH" sz="1600" dirty="0" smtClean="0">
                <a:latin typeface="+mj-lt"/>
              </a:rPr>
              <a:t>LDL </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normalise </a:t>
            </a:r>
            <a:r>
              <a:rPr lang="fr-CH" sz="1600" dirty="0" smtClean="0">
                <a:latin typeface="+mj-lt"/>
              </a:rPr>
              <a:t>coagulation</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a:t>
            </a:r>
            <a:r>
              <a:rPr lang="fr-CH" sz="1600" dirty="0" smtClean="0">
                <a:latin typeface="+mj-lt"/>
              </a:rPr>
              <a:t>agrégation thrombocytes</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a:t>
            </a:r>
            <a:r>
              <a:rPr lang="fr-CH" sz="1600" dirty="0" smtClean="0">
                <a:latin typeface="+mj-lt"/>
              </a:rPr>
              <a:t>fibrinogène</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a:t>
            </a:r>
            <a:r>
              <a:rPr lang="fr-CH" sz="1600" dirty="0" smtClean="0">
                <a:latin typeface="+mj-lt"/>
              </a:rPr>
              <a:t>fibrinolyse</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spasmes </a:t>
            </a:r>
            <a:r>
              <a:rPr lang="fr-CH" sz="1600" dirty="0" smtClean="0">
                <a:latin typeface="+mj-lt"/>
              </a:rPr>
              <a:t>coronariens en réponse à stress</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irrigation coronaires </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pression artérielle</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taux sanguins insuline</a:t>
            </a:r>
            <a:endParaRPr lang="fr-CH" sz="1600" dirty="0" smtClean="0">
              <a:latin typeface="+mj-lt"/>
            </a:endParaRP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taux </a:t>
            </a:r>
            <a:r>
              <a:rPr lang="fr-CH" sz="1600" dirty="0" smtClean="0">
                <a:latin typeface="+mj-lt"/>
              </a:rPr>
              <a:t>estrogène</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22499">
                                            <p:txEl>
                                              <p:pRg st="0" end="0"/>
                                            </p:txEl>
                                          </p:spTgt>
                                        </p:tgtEl>
                                        <p:attrNameLst>
                                          <p:attrName>style.visibility</p:attrName>
                                        </p:attrNameLst>
                                      </p:cBhvr>
                                      <p:to>
                                        <p:strVal val="visible"/>
                                      </p:to>
                                    </p:set>
                                    <p:animEffect transition="in" filter="wipe(left)">
                                      <p:cBhvr>
                                        <p:cTn id="12" dur="500"/>
                                        <p:tgtEl>
                                          <p:spTgt spid="2922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22499">
                                            <p:txEl>
                                              <p:pRg st="1" end="1"/>
                                            </p:txEl>
                                          </p:spTgt>
                                        </p:tgtEl>
                                        <p:attrNameLst>
                                          <p:attrName>style.visibility</p:attrName>
                                        </p:attrNameLst>
                                      </p:cBhvr>
                                      <p:to>
                                        <p:strVal val="visible"/>
                                      </p:to>
                                    </p:set>
                                    <p:animEffect transition="in" filter="wipe(left)">
                                      <p:cBhvr>
                                        <p:cTn id="17" dur="500"/>
                                        <p:tgtEl>
                                          <p:spTgt spid="2922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22499">
                                            <p:txEl>
                                              <p:pRg st="2" end="2"/>
                                            </p:txEl>
                                          </p:spTgt>
                                        </p:tgtEl>
                                        <p:attrNameLst>
                                          <p:attrName>style.visibility</p:attrName>
                                        </p:attrNameLst>
                                      </p:cBhvr>
                                      <p:to>
                                        <p:strVal val="visible"/>
                                      </p:to>
                                    </p:set>
                                    <p:animEffect transition="in" filter="wipe(left)">
                                      <p:cBhvr>
                                        <p:cTn id="22" dur="500"/>
                                        <p:tgtEl>
                                          <p:spTgt spid="29224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22499">
                                            <p:txEl>
                                              <p:pRg st="3" end="3"/>
                                            </p:txEl>
                                          </p:spTgt>
                                        </p:tgtEl>
                                        <p:attrNameLst>
                                          <p:attrName>style.visibility</p:attrName>
                                        </p:attrNameLst>
                                      </p:cBhvr>
                                      <p:to>
                                        <p:strVal val="visible"/>
                                      </p:to>
                                    </p:set>
                                    <p:animEffect transition="in" filter="wipe(left)">
                                      <p:cBhvr>
                                        <p:cTn id="27" dur="500"/>
                                        <p:tgtEl>
                                          <p:spTgt spid="29224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22499">
                                            <p:txEl>
                                              <p:pRg st="4" end="4"/>
                                            </p:txEl>
                                          </p:spTgt>
                                        </p:tgtEl>
                                        <p:attrNameLst>
                                          <p:attrName>style.visibility</p:attrName>
                                        </p:attrNameLst>
                                      </p:cBhvr>
                                      <p:to>
                                        <p:strVal val="visible"/>
                                      </p:to>
                                    </p:set>
                                    <p:animEffect transition="in" filter="wipe(left)">
                                      <p:cBhvr>
                                        <p:cTn id="32" dur="500"/>
                                        <p:tgtEl>
                                          <p:spTgt spid="29224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22499">
                                            <p:txEl>
                                              <p:pRg st="5" end="5"/>
                                            </p:txEl>
                                          </p:spTgt>
                                        </p:tgtEl>
                                        <p:attrNameLst>
                                          <p:attrName>style.visibility</p:attrName>
                                        </p:attrNameLst>
                                      </p:cBhvr>
                                      <p:to>
                                        <p:strVal val="visible"/>
                                      </p:to>
                                    </p:set>
                                    <p:animEffect transition="in" filter="wipe(left)">
                                      <p:cBhvr>
                                        <p:cTn id="37" dur="500"/>
                                        <p:tgtEl>
                                          <p:spTgt spid="29224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22499">
                                            <p:txEl>
                                              <p:pRg st="6" end="6"/>
                                            </p:txEl>
                                          </p:spTgt>
                                        </p:tgtEl>
                                        <p:attrNameLst>
                                          <p:attrName>style.visibility</p:attrName>
                                        </p:attrNameLst>
                                      </p:cBhvr>
                                      <p:to>
                                        <p:strVal val="visible"/>
                                      </p:to>
                                    </p:set>
                                    <p:animEffect transition="in" filter="wipe(left)">
                                      <p:cBhvr>
                                        <p:cTn id="42" dur="500"/>
                                        <p:tgtEl>
                                          <p:spTgt spid="292249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22499">
                                            <p:txEl>
                                              <p:pRg st="7" end="7"/>
                                            </p:txEl>
                                          </p:spTgt>
                                        </p:tgtEl>
                                        <p:attrNameLst>
                                          <p:attrName>style.visibility</p:attrName>
                                        </p:attrNameLst>
                                      </p:cBhvr>
                                      <p:to>
                                        <p:strVal val="visible"/>
                                      </p:to>
                                    </p:set>
                                    <p:animEffect transition="in" filter="wipe(left)">
                                      <p:cBhvr>
                                        <p:cTn id="47" dur="500"/>
                                        <p:tgtEl>
                                          <p:spTgt spid="292249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22499">
                                            <p:txEl>
                                              <p:pRg st="8" end="8"/>
                                            </p:txEl>
                                          </p:spTgt>
                                        </p:tgtEl>
                                        <p:attrNameLst>
                                          <p:attrName>style.visibility</p:attrName>
                                        </p:attrNameLst>
                                      </p:cBhvr>
                                      <p:to>
                                        <p:strVal val="visible"/>
                                      </p:to>
                                    </p:set>
                                    <p:animEffect transition="in" filter="wipe(left)">
                                      <p:cBhvr>
                                        <p:cTn id="52" dur="500"/>
                                        <p:tgtEl>
                                          <p:spTgt spid="292249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22499">
                                            <p:txEl>
                                              <p:pRg st="9" end="9"/>
                                            </p:txEl>
                                          </p:spTgt>
                                        </p:tgtEl>
                                        <p:attrNameLst>
                                          <p:attrName>style.visibility</p:attrName>
                                        </p:attrNameLst>
                                      </p:cBhvr>
                                      <p:to>
                                        <p:strVal val="visible"/>
                                      </p:to>
                                    </p:set>
                                    <p:animEffect transition="in" filter="wipe(left)">
                                      <p:cBhvr>
                                        <p:cTn id="57" dur="500"/>
                                        <p:tgtEl>
                                          <p:spTgt spid="2922499">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922499">
                                            <p:txEl>
                                              <p:pRg st="10" end="10"/>
                                            </p:txEl>
                                          </p:spTgt>
                                        </p:tgtEl>
                                        <p:attrNameLst>
                                          <p:attrName>style.visibility</p:attrName>
                                        </p:attrNameLst>
                                      </p:cBhvr>
                                      <p:to>
                                        <p:strVal val="visible"/>
                                      </p:to>
                                    </p:set>
                                    <p:animEffect transition="in" filter="wipe(left)">
                                      <p:cBhvr>
                                        <p:cTn id="62" dur="500"/>
                                        <p:tgtEl>
                                          <p:spTgt spid="2922499">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922499">
                                            <p:txEl>
                                              <p:pRg st="11" end="11"/>
                                            </p:txEl>
                                          </p:spTgt>
                                        </p:tgtEl>
                                        <p:attrNameLst>
                                          <p:attrName>style.visibility</p:attrName>
                                        </p:attrNameLst>
                                      </p:cBhvr>
                                      <p:to>
                                        <p:strVal val="visible"/>
                                      </p:to>
                                    </p:set>
                                    <p:animEffect transition="in" filter="wipe(left)">
                                      <p:cBhvr>
                                        <p:cTn id="67" dur="500"/>
                                        <p:tgtEl>
                                          <p:spTgt spid="292249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smtClean="0">
                <a:solidFill>
                  <a:srgbClr val="172A7B"/>
                </a:solidFill>
              </a:rPr>
              <a:t>Evénements cérébrovasculaires </a:t>
            </a:r>
          </a:p>
        </p:txBody>
      </p:sp>
      <p:sp>
        <p:nvSpPr>
          <p:cNvPr id="2922499" name="Rectangle 3"/>
          <p:cNvSpPr>
            <a:spLocks noGrp="1" noChangeArrowheads="1"/>
          </p:cNvSpPr>
          <p:nvPr>
            <p:ph type="body" idx="1"/>
          </p:nvPr>
        </p:nvSpPr>
        <p:spPr bwMode="auto">
          <a:xfrm>
            <a:off x="4714876" y="2786058"/>
            <a:ext cx="3929090" cy="2062103"/>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50%  événements</a:t>
            </a:r>
            <a:endParaRPr lang="fr-CH" sz="2000" dirty="0" smtClean="0">
              <a:latin typeface="+mj-lt"/>
            </a:endParaRP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Probablement par </a:t>
            </a:r>
            <a:r>
              <a:rPr lang="fr-CH" sz="2000" dirty="0" smtClean="0">
                <a:latin typeface="+mj-lt"/>
                <a:sym typeface="Wingdings 3"/>
              </a:rPr>
              <a:t> </a:t>
            </a:r>
            <a:r>
              <a:rPr lang="fr-CH" sz="2000" dirty="0" smtClean="0">
                <a:latin typeface="+mj-lt"/>
              </a:rPr>
              <a:t>HDL</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rPr>
              <a:t>Pour les deux sexes et tous les âges</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pic>
        <p:nvPicPr>
          <p:cNvPr id="524290" name="Picture 2"/>
          <p:cNvPicPr>
            <a:picLocks noChangeAspect="1" noChangeArrowheads="1"/>
          </p:cNvPicPr>
          <p:nvPr/>
        </p:nvPicPr>
        <p:blipFill>
          <a:blip r:embed="rId3" cstate="print"/>
          <a:srcRect/>
          <a:stretch>
            <a:fillRect/>
          </a:stretch>
        </p:blipFill>
        <p:spPr bwMode="auto">
          <a:xfrm>
            <a:off x="1285852" y="2500306"/>
            <a:ext cx="2965479" cy="292895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4290"/>
                                        </p:tgtEl>
                                        <p:attrNameLst>
                                          <p:attrName>style.visibility</p:attrName>
                                        </p:attrNameLst>
                                      </p:cBhvr>
                                      <p:to>
                                        <p:strVal val="visible"/>
                                      </p:to>
                                    </p:set>
                                    <p:animEffect transition="in" filter="fade">
                                      <p:cBhvr>
                                        <p:cTn id="11" dur="500"/>
                                        <p:tgtEl>
                                          <p:spTgt spid="52429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2499">
                                            <p:txEl>
                                              <p:pRg st="1" end="1"/>
                                            </p:txEl>
                                          </p:spTgt>
                                        </p:tgtEl>
                                        <p:attrNameLst>
                                          <p:attrName>style.visibility</p:attrName>
                                        </p:attrNameLst>
                                      </p:cBhvr>
                                      <p:to>
                                        <p:strVal val="visible"/>
                                      </p:to>
                                    </p:set>
                                    <p:animEffect transition="in" filter="wipe(left)">
                                      <p:cBhvr>
                                        <p:cTn id="21" dur="500"/>
                                        <p:tgtEl>
                                          <p:spTgt spid="29224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22499">
                                            <p:txEl>
                                              <p:pRg st="2" end="2"/>
                                            </p:txEl>
                                          </p:spTgt>
                                        </p:tgtEl>
                                        <p:attrNameLst>
                                          <p:attrName>style.visibility</p:attrName>
                                        </p:attrNameLst>
                                      </p:cBhvr>
                                      <p:to>
                                        <p:strVal val="visible"/>
                                      </p:to>
                                    </p:set>
                                    <p:animEffect transition="in" filter="wipe(left)">
                                      <p:cBhvr>
                                        <p:cTn id="26" dur="500"/>
                                        <p:tgtEl>
                                          <p:spTgt spid="29224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p:cNvPicPr>
            <a:picLocks noChangeAspect="1" noChangeArrowheads="1"/>
          </p:cNvPicPr>
          <p:nvPr/>
        </p:nvPicPr>
        <p:blipFill>
          <a:blip r:embed="rId2" cstate="print"/>
          <a:srcRect/>
          <a:stretch>
            <a:fillRect/>
          </a:stretch>
        </p:blipFill>
        <p:spPr bwMode="auto">
          <a:xfrm>
            <a:off x="857224" y="944236"/>
            <a:ext cx="7286676" cy="50746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smtClean="0">
                <a:solidFill>
                  <a:srgbClr val="172A7B"/>
                </a:solidFill>
              </a:rPr>
              <a:t>Diabète</a:t>
            </a:r>
          </a:p>
        </p:txBody>
      </p:sp>
      <p:sp>
        <p:nvSpPr>
          <p:cNvPr id="2922499" name="Rectangle 3"/>
          <p:cNvSpPr>
            <a:spLocks noGrp="1" noChangeArrowheads="1"/>
          </p:cNvSpPr>
          <p:nvPr>
            <p:ph type="body" idx="1"/>
          </p:nvPr>
        </p:nvSpPr>
        <p:spPr bwMode="auto">
          <a:xfrm>
            <a:off x="4143372" y="2372393"/>
            <a:ext cx="4643470" cy="2523768"/>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30-50%  risque diabète du type II</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Pas de spécificité pour boisson particulaire</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Consommation régulière nécessaire pour baisse du risque !</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pic>
        <p:nvPicPr>
          <p:cNvPr id="525314" name="Picture 2"/>
          <p:cNvPicPr>
            <a:picLocks noChangeAspect="1" noChangeArrowheads="1"/>
          </p:cNvPicPr>
          <p:nvPr/>
        </p:nvPicPr>
        <p:blipFill>
          <a:blip r:embed="rId3" cstate="print"/>
          <a:srcRect/>
          <a:stretch>
            <a:fillRect/>
          </a:stretch>
        </p:blipFill>
        <p:spPr bwMode="auto">
          <a:xfrm>
            <a:off x="857224" y="2571744"/>
            <a:ext cx="3071834" cy="210932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5314"/>
                                        </p:tgtEl>
                                        <p:attrNameLst>
                                          <p:attrName>style.visibility</p:attrName>
                                        </p:attrNameLst>
                                      </p:cBhvr>
                                      <p:to>
                                        <p:strVal val="visible"/>
                                      </p:to>
                                    </p:set>
                                    <p:animEffect transition="in" filter="fade">
                                      <p:cBhvr>
                                        <p:cTn id="11" dur="500"/>
                                        <p:tgtEl>
                                          <p:spTgt spid="5253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2499">
                                            <p:txEl>
                                              <p:pRg st="1" end="1"/>
                                            </p:txEl>
                                          </p:spTgt>
                                        </p:tgtEl>
                                        <p:attrNameLst>
                                          <p:attrName>style.visibility</p:attrName>
                                        </p:attrNameLst>
                                      </p:cBhvr>
                                      <p:to>
                                        <p:strVal val="visible"/>
                                      </p:to>
                                    </p:set>
                                    <p:animEffect transition="in" filter="wipe(left)">
                                      <p:cBhvr>
                                        <p:cTn id="21" dur="500"/>
                                        <p:tgtEl>
                                          <p:spTgt spid="29224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22499">
                                            <p:txEl>
                                              <p:pRg st="2" end="2"/>
                                            </p:txEl>
                                          </p:spTgt>
                                        </p:tgtEl>
                                        <p:attrNameLst>
                                          <p:attrName>style.visibility</p:attrName>
                                        </p:attrNameLst>
                                      </p:cBhvr>
                                      <p:to>
                                        <p:strVal val="visible"/>
                                      </p:to>
                                    </p:set>
                                    <p:animEffect transition="in" filter="wipe(left)">
                                      <p:cBhvr>
                                        <p:cTn id="26" dur="500"/>
                                        <p:tgtEl>
                                          <p:spTgt spid="29224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dirty="0" smtClean="0">
                <a:solidFill>
                  <a:srgbClr val="172A7B"/>
                </a:solidFill>
              </a:rPr>
              <a:t>Alzheimer et autres démences</a:t>
            </a:r>
          </a:p>
        </p:txBody>
      </p:sp>
      <p:sp>
        <p:nvSpPr>
          <p:cNvPr id="2922499" name="Rectangle 3"/>
          <p:cNvSpPr>
            <a:spLocks noGrp="1" noChangeArrowheads="1"/>
          </p:cNvSpPr>
          <p:nvPr>
            <p:ph type="body" idx="1"/>
          </p:nvPr>
        </p:nvSpPr>
        <p:spPr bwMode="auto">
          <a:xfrm>
            <a:off x="3714744" y="2786058"/>
            <a:ext cx="5072098" cy="2462213"/>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75%  risque Alzheimer</a:t>
            </a:r>
            <a:r>
              <a:rPr lang="fr-CH" sz="2000" dirty="0" smtClean="0">
                <a:latin typeface="+mj-lt"/>
              </a:rPr>
              <a:t>, et 80% pour démence sénile </a:t>
            </a:r>
          </a:p>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 fonctions cognitive (concentration, mémoire, raisonnement abstrait, langage etc.)</a:t>
            </a:r>
            <a:endParaRPr lang="fr-CH" sz="2000" dirty="0" smtClean="0">
              <a:latin typeface="+mj-lt"/>
            </a:endParaRP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dirty="0" smtClean="0">
                <a:solidFill>
                  <a:srgbClr val="D27D00"/>
                </a:solidFill>
              </a:rPr>
              <a:t>http://www2.potsdam.edu/hansondj/AlcoholAndHealth.html</a:t>
            </a:r>
          </a:p>
        </p:txBody>
      </p:sp>
      <p:pic>
        <p:nvPicPr>
          <p:cNvPr id="526338" name="Picture 2"/>
          <p:cNvPicPr>
            <a:picLocks noChangeAspect="1" noChangeArrowheads="1"/>
          </p:cNvPicPr>
          <p:nvPr/>
        </p:nvPicPr>
        <p:blipFill>
          <a:blip r:embed="rId3" cstate="print"/>
          <a:srcRect/>
          <a:stretch>
            <a:fillRect/>
          </a:stretch>
        </p:blipFill>
        <p:spPr bwMode="auto">
          <a:xfrm>
            <a:off x="1071538" y="2643182"/>
            <a:ext cx="2267567" cy="250033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6338"/>
                                        </p:tgtEl>
                                        <p:attrNameLst>
                                          <p:attrName>style.visibility</p:attrName>
                                        </p:attrNameLst>
                                      </p:cBhvr>
                                      <p:to>
                                        <p:strVal val="visible"/>
                                      </p:to>
                                    </p:set>
                                    <p:animEffect transition="in" filter="fade">
                                      <p:cBhvr>
                                        <p:cTn id="11" dur="500"/>
                                        <p:tgtEl>
                                          <p:spTgt spid="5263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2499">
                                            <p:txEl>
                                              <p:pRg st="1" end="1"/>
                                            </p:txEl>
                                          </p:spTgt>
                                        </p:tgtEl>
                                        <p:attrNameLst>
                                          <p:attrName>style.visibility</p:attrName>
                                        </p:attrNameLst>
                                      </p:cBhvr>
                                      <p:to>
                                        <p:strVal val="visible"/>
                                      </p:to>
                                    </p:set>
                                    <p:animEffect transition="in" filter="wipe(left)">
                                      <p:cBhvr>
                                        <p:cTn id="21" dur="500"/>
                                        <p:tgtEl>
                                          <p:spTgt spid="29224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en-US" sz="3600" b="1" dirty="0" err="1" smtClean="0">
                <a:solidFill>
                  <a:srgbClr val="172A7B"/>
                </a:solidFill>
              </a:rPr>
              <a:t>Arthrite</a:t>
            </a:r>
            <a:endParaRPr lang="en-US" sz="3600" b="1" dirty="0" smtClean="0">
              <a:solidFill>
                <a:srgbClr val="172A7B"/>
              </a:solidFill>
            </a:endParaRPr>
          </a:p>
        </p:txBody>
      </p:sp>
      <p:sp>
        <p:nvSpPr>
          <p:cNvPr id="2922499" name="Rectangle 3"/>
          <p:cNvSpPr>
            <a:spLocks noGrp="1" noChangeArrowheads="1"/>
          </p:cNvSpPr>
          <p:nvPr>
            <p:ph type="body" idx="1"/>
          </p:nvPr>
        </p:nvSpPr>
        <p:spPr bwMode="auto">
          <a:xfrm>
            <a:off x="3286116" y="2857496"/>
            <a:ext cx="5100620" cy="1420838"/>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ct val="150000"/>
              </a:lnSpc>
              <a:buClr>
                <a:srgbClr val="EA8B00"/>
              </a:buClr>
              <a:buSzPct val="80000"/>
              <a:buFont typeface="Wingdings" pitchFamily="2" charset="2"/>
              <a:buChar char="§"/>
              <a:defRPr/>
            </a:pPr>
            <a:r>
              <a:rPr lang="fr-CH" sz="2000" dirty="0" smtClean="0">
                <a:latin typeface="+mj-lt"/>
                <a:sym typeface="Wingdings 3"/>
              </a:rPr>
              <a:t> risque arthrite </a:t>
            </a:r>
            <a:r>
              <a:rPr lang="fr-CH" sz="2000" dirty="0" smtClean="0">
                <a:latin typeface="+mj-lt"/>
              </a:rPr>
              <a:t>rhumatoïde (40-50%), ostéoarthrite, arthrite réactive, arthrite psoriasique, spondylarthrite</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dirty="0" smtClean="0">
                <a:solidFill>
                  <a:srgbClr val="D27D00"/>
                </a:solidFill>
              </a:rPr>
              <a:t>http://www2.potsdam.edu/hansondj/AlcoholAndHealth.html</a:t>
            </a:r>
          </a:p>
        </p:txBody>
      </p:sp>
      <p:pic>
        <p:nvPicPr>
          <p:cNvPr id="527363" name="Picture 3"/>
          <p:cNvPicPr>
            <a:picLocks noChangeAspect="1" noChangeArrowheads="1"/>
          </p:cNvPicPr>
          <p:nvPr/>
        </p:nvPicPr>
        <p:blipFill>
          <a:blip r:embed="rId3" cstate="print"/>
          <a:srcRect/>
          <a:stretch>
            <a:fillRect/>
          </a:stretch>
        </p:blipFill>
        <p:spPr bwMode="auto">
          <a:xfrm>
            <a:off x="1071538" y="2000240"/>
            <a:ext cx="2071702" cy="391137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7363"/>
                                        </p:tgtEl>
                                        <p:attrNameLst>
                                          <p:attrName>style.visibility</p:attrName>
                                        </p:attrNameLst>
                                      </p:cBhvr>
                                      <p:to>
                                        <p:strVal val="visible"/>
                                      </p:to>
                                    </p:set>
                                    <p:animEffect transition="in" filter="fade">
                                      <p:cBhvr>
                                        <p:cTn id="11" dur="2000"/>
                                        <p:tgtEl>
                                          <p:spTgt spid="5273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en-US" sz="3600" b="1" dirty="0" err="1" smtClean="0">
                <a:solidFill>
                  <a:srgbClr val="172A7B"/>
                </a:solidFill>
              </a:rPr>
              <a:t>Hyperplasie</a:t>
            </a:r>
            <a:r>
              <a:rPr lang="en-US" sz="3600" b="1" dirty="0" smtClean="0">
                <a:solidFill>
                  <a:srgbClr val="172A7B"/>
                </a:solidFill>
              </a:rPr>
              <a:t> prostate</a:t>
            </a:r>
          </a:p>
        </p:txBody>
      </p:sp>
      <p:sp>
        <p:nvSpPr>
          <p:cNvPr id="2922499" name="Rectangle 3"/>
          <p:cNvSpPr>
            <a:spLocks noGrp="1" noChangeArrowheads="1"/>
          </p:cNvSpPr>
          <p:nvPr>
            <p:ph type="body" idx="1"/>
          </p:nvPr>
        </p:nvSpPr>
        <p:spPr bwMode="auto">
          <a:xfrm>
            <a:off x="3571868" y="3357562"/>
            <a:ext cx="5243496" cy="387286"/>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Font typeface="Wingdings" pitchFamily="2" charset="2"/>
              <a:buChar char="§"/>
              <a:defRPr/>
            </a:pPr>
            <a:r>
              <a:rPr lang="en-US" sz="2400" dirty="0" smtClean="0">
                <a:latin typeface="+mj-lt"/>
                <a:sym typeface="Wingdings 3"/>
              </a:rPr>
              <a:t>30%-40%  </a:t>
            </a:r>
            <a:r>
              <a:rPr lang="en-US" sz="2400" dirty="0" err="1" smtClean="0">
                <a:latin typeface="+mj-lt"/>
                <a:sym typeface="Wingdings 3"/>
              </a:rPr>
              <a:t>risque</a:t>
            </a:r>
            <a:endParaRPr lang="en-US" sz="2400" dirty="0" smtClean="0">
              <a:latin typeface="+mj-lt"/>
            </a:endParaRP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dirty="0" smtClean="0">
                <a:solidFill>
                  <a:srgbClr val="D27D00"/>
                </a:solidFill>
              </a:rPr>
              <a:t>http://www2.potsdam.edu/hansondj/AlcoholAndHealth.html</a:t>
            </a:r>
          </a:p>
        </p:txBody>
      </p:sp>
      <p:pic>
        <p:nvPicPr>
          <p:cNvPr id="528387" name="Picture 3"/>
          <p:cNvPicPr>
            <a:picLocks noChangeAspect="1" noChangeArrowheads="1"/>
          </p:cNvPicPr>
          <p:nvPr/>
        </p:nvPicPr>
        <p:blipFill>
          <a:blip r:embed="rId3" cstate="print"/>
          <a:srcRect/>
          <a:stretch>
            <a:fillRect/>
          </a:stretch>
        </p:blipFill>
        <p:spPr bwMode="auto">
          <a:xfrm>
            <a:off x="1000100" y="2071678"/>
            <a:ext cx="2381250" cy="32956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8387"/>
                                        </p:tgtEl>
                                        <p:attrNameLst>
                                          <p:attrName>style.visibility</p:attrName>
                                        </p:attrNameLst>
                                      </p:cBhvr>
                                      <p:to>
                                        <p:strVal val="visible"/>
                                      </p:to>
                                    </p:set>
                                    <p:animEffect transition="in" filter="fade">
                                      <p:cBhvr>
                                        <p:cTn id="11" dur="500"/>
                                        <p:tgtEl>
                                          <p:spTgt spid="52838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smtClean="0">
                <a:solidFill>
                  <a:srgbClr val="172A7B"/>
                </a:solidFill>
              </a:rPr>
              <a:t>Osteoporose</a:t>
            </a:r>
          </a:p>
        </p:txBody>
      </p:sp>
      <p:sp>
        <p:nvSpPr>
          <p:cNvPr id="2922499" name="Rectangle 3"/>
          <p:cNvSpPr>
            <a:spLocks noGrp="1" noChangeArrowheads="1"/>
          </p:cNvSpPr>
          <p:nvPr>
            <p:ph type="body" idx="1"/>
          </p:nvPr>
        </p:nvSpPr>
        <p:spPr bwMode="auto">
          <a:xfrm>
            <a:off x="4643438" y="3085771"/>
            <a:ext cx="3600422" cy="1419876"/>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22%  risque ostéoporose</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10%  </a:t>
            </a:r>
            <a:r>
              <a:rPr lang="fr-CH" sz="1600" dirty="0" smtClean="0">
                <a:latin typeface="+mj-lt"/>
              </a:rPr>
              <a:t>densité osseuse</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perte densité</a:t>
            </a:r>
          </a:p>
          <a:p>
            <a:pPr marL="261938" indent="-261938" eaLnBrk="1" hangingPunct="1">
              <a:lnSpc>
                <a:spcPts val="2300"/>
              </a:lnSpc>
              <a:buClr>
                <a:srgbClr val="EA8B00"/>
              </a:buClr>
              <a:buSzPct val="80000"/>
              <a:buFont typeface="Wingdings" pitchFamily="2" charset="2"/>
              <a:buChar char="§"/>
              <a:defRPr/>
            </a:pPr>
            <a:r>
              <a:rPr lang="fr-CH" sz="1600" dirty="0" smtClean="0">
                <a:latin typeface="+mj-lt"/>
                <a:sym typeface="Wingdings 3"/>
              </a:rPr>
              <a:t> fracture col du fémur</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pic>
        <p:nvPicPr>
          <p:cNvPr id="529411" name="Picture 3"/>
          <p:cNvPicPr>
            <a:picLocks noChangeAspect="1" noChangeArrowheads="1"/>
          </p:cNvPicPr>
          <p:nvPr/>
        </p:nvPicPr>
        <p:blipFill>
          <a:blip r:embed="rId3" cstate="print"/>
          <a:srcRect/>
          <a:stretch>
            <a:fillRect/>
          </a:stretch>
        </p:blipFill>
        <p:spPr bwMode="auto">
          <a:xfrm>
            <a:off x="1214414" y="2500306"/>
            <a:ext cx="2889745" cy="259080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9411"/>
                                        </p:tgtEl>
                                        <p:attrNameLst>
                                          <p:attrName>style.visibility</p:attrName>
                                        </p:attrNameLst>
                                      </p:cBhvr>
                                      <p:to>
                                        <p:strVal val="visible"/>
                                      </p:to>
                                    </p:set>
                                    <p:animEffect transition="in" filter="fade">
                                      <p:cBhvr>
                                        <p:cTn id="11" dur="500"/>
                                        <p:tgtEl>
                                          <p:spTgt spid="5294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2499">
                                            <p:txEl>
                                              <p:pRg st="1" end="1"/>
                                            </p:txEl>
                                          </p:spTgt>
                                        </p:tgtEl>
                                        <p:attrNameLst>
                                          <p:attrName>style.visibility</p:attrName>
                                        </p:attrNameLst>
                                      </p:cBhvr>
                                      <p:to>
                                        <p:strVal val="visible"/>
                                      </p:to>
                                    </p:set>
                                    <p:animEffect transition="in" filter="wipe(left)">
                                      <p:cBhvr>
                                        <p:cTn id="21" dur="500"/>
                                        <p:tgtEl>
                                          <p:spTgt spid="29224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22499">
                                            <p:txEl>
                                              <p:pRg st="2" end="2"/>
                                            </p:txEl>
                                          </p:spTgt>
                                        </p:tgtEl>
                                        <p:attrNameLst>
                                          <p:attrName>style.visibility</p:attrName>
                                        </p:attrNameLst>
                                      </p:cBhvr>
                                      <p:to>
                                        <p:strVal val="visible"/>
                                      </p:to>
                                    </p:set>
                                    <p:animEffect transition="in" filter="wipe(left)">
                                      <p:cBhvr>
                                        <p:cTn id="26" dur="500"/>
                                        <p:tgtEl>
                                          <p:spTgt spid="292249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22499">
                                            <p:txEl>
                                              <p:pRg st="3" end="3"/>
                                            </p:txEl>
                                          </p:spTgt>
                                        </p:tgtEl>
                                        <p:attrNameLst>
                                          <p:attrName>style.visibility</p:attrName>
                                        </p:attrNameLst>
                                      </p:cBhvr>
                                      <p:to>
                                        <p:strVal val="visible"/>
                                      </p:to>
                                    </p:set>
                                    <p:animEffect transition="in" filter="wipe(left)">
                                      <p:cBhvr>
                                        <p:cTn id="31" dur="500"/>
                                        <p:tgtEl>
                                          <p:spTgt spid="29224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928688" y="1071563"/>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smtClean="0">
                <a:solidFill>
                  <a:srgbClr val="172A7B"/>
                </a:solidFill>
              </a:rPr>
              <a:t>Cholélithiase</a:t>
            </a:r>
          </a:p>
        </p:txBody>
      </p:sp>
      <p:sp>
        <p:nvSpPr>
          <p:cNvPr id="2922499" name="Rectangle 3"/>
          <p:cNvSpPr>
            <a:spLocks noGrp="1" noChangeArrowheads="1"/>
          </p:cNvSpPr>
          <p:nvPr>
            <p:ph type="body" idx="1"/>
          </p:nvPr>
        </p:nvSpPr>
        <p:spPr bwMode="auto">
          <a:xfrm>
            <a:off x="4286248" y="3571876"/>
            <a:ext cx="4029050" cy="387286"/>
          </a:xfrm>
          <a:ln algn="ctr">
            <a:miter lim="800000"/>
            <a:headEnd/>
            <a:tailEnd/>
          </a:ln>
        </p:spPr>
        <p:txBody>
          <a:bodyPr vert="horz" wrap="square" lIns="91440" tIns="45720" rIns="91440" bIns="45720" numCol="1" anchor="t" anchorCtr="0" compatLnSpc="1">
            <a:prstTxWarp prst="textNoShape">
              <a:avLst/>
            </a:prstTxWarp>
            <a:spAutoFit/>
          </a:bodyPr>
          <a:lstStyle/>
          <a:p>
            <a:pPr marL="261938" indent="-261938" eaLnBrk="1" hangingPunct="1">
              <a:lnSpc>
                <a:spcPts val="2300"/>
              </a:lnSpc>
              <a:buClr>
                <a:srgbClr val="EA8B00"/>
              </a:buClr>
              <a:buSzPct val="80000"/>
              <a:buFont typeface="Wingdings" pitchFamily="2" charset="2"/>
              <a:buChar char="§"/>
              <a:defRPr/>
            </a:pPr>
            <a:r>
              <a:rPr lang="fr-CH" sz="2400" smtClean="0">
                <a:latin typeface="+mj-lt"/>
                <a:sym typeface="Wingdings 3"/>
              </a:rPr>
              <a:t>40%  risque</a:t>
            </a:r>
            <a:endParaRPr lang="fr-CH" sz="2400" smtClean="0">
              <a:latin typeface="+mj-lt"/>
            </a:endParaRP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pic>
        <p:nvPicPr>
          <p:cNvPr id="530434" name="Picture 2"/>
          <p:cNvPicPr>
            <a:picLocks noChangeAspect="1" noChangeArrowheads="1"/>
          </p:cNvPicPr>
          <p:nvPr/>
        </p:nvPicPr>
        <p:blipFill>
          <a:blip r:embed="rId3" cstate="print"/>
          <a:srcRect/>
          <a:stretch>
            <a:fillRect/>
          </a:stretch>
        </p:blipFill>
        <p:spPr bwMode="auto">
          <a:xfrm>
            <a:off x="1000100" y="2500306"/>
            <a:ext cx="3071834" cy="299196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0434"/>
                                        </p:tgtEl>
                                        <p:attrNameLst>
                                          <p:attrName>style.visibility</p:attrName>
                                        </p:attrNameLst>
                                      </p:cBhvr>
                                      <p:to>
                                        <p:strVal val="visible"/>
                                      </p:to>
                                    </p:set>
                                    <p:animEffect transition="in" filter="fade">
                                      <p:cBhvr>
                                        <p:cTn id="11" dur="500"/>
                                        <p:tgtEl>
                                          <p:spTgt spid="5304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2499">
                                            <p:txEl>
                                              <p:pRg st="0" end="0"/>
                                            </p:txEl>
                                          </p:spTgt>
                                        </p:tgtEl>
                                        <p:attrNameLst>
                                          <p:attrName>style.visibility</p:attrName>
                                        </p:attrNameLst>
                                      </p:cBhvr>
                                      <p:to>
                                        <p:strVal val="visible"/>
                                      </p:to>
                                    </p:set>
                                    <p:animEffect transition="in" filter="wipe(left)">
                                      <p:cBhvr>
                                        <p:cTn id="16" dur="500"/>
                                        <p:tgtEl>
                                          <p:spTgt spid="2922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P spid="292249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498" name="Rectangle 2"/>
          <p:cNvSpPr>
            <a:spLocks noGrp="1" noChangeArrowheads="1"/>
          </p:cNvSpPr>
          <p:nvPr>
            <p:ph type="title"/>
          </p:nvPr>
        </p:nvSpPr>
        <p:spPr bwMode="auto">
          <a:xfrm>
            <a:off x="857224" y="1071546"/>
            <a:ext cx="7929562" cy="646331"/>
          </a:xfrm>
          <a:noFill/>
          <a:ln algn="ctr">
            <a:miter lim="800000"/>
            <a:headEnd/>
            <a:tailEnd/>
          </a:ln>
        </p:spPr>
        <p:txBody>
          <a:bodyPr vert="horz" wrap="square" lIns="91440" tIns="45720" rIns="91440" bIns="45720" numCol="1" anchor="t" anchorCtr="0" compatLnSpc="1">
            <a:prstTxWarp prst="textNoShape">
              <a:avLst/>
            </a:prstTxWarp>
            <a:spAutoFit/>
          </a:bodyPr>
          <a:lstStyle/>
          <a:p>
            <a:pPr eaLnBrk="1" hangingPunct="1"/>
            <a:r>
              <a:rPr lang="fr-CH" sz="3600" b="1" smtClean="0">
                <a:solidFill>
                  <a:srgbClr val="172A7B"/>
                </a:solidFill>
              </a:rPr>
              <a:t>Malignomes</a:t>
            </a:r>
          </a:p>
        </p:txBody>
      </p:sp>
      <p:sp>
        <p:nvSpPr>
          <p:cNvPr id="40964"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40965"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sp>
        <p:nvSpPr>
          <p:cNvPr id="7" name="Text Box 6"/>
          <p:cNvSpPr txBox="1">
            <a:spLocks noChangeArrowheads="1"/>
          </p:cNvSpPr>
          <p:nvPr/>
        </p:nvSpPr>
        <p:spPr bwMode="auto">
          <a:xfrm rot="-5400000">
            <a:off x="-1898650" y="4031335"/>
            <a:ext cx="4465637" cy="235193"/>
          </a:xfrm>
          <a:prstGeom prst="rect">
            <a:avLst/>
          </a:prstGeom>
          <a:noFill/>
          <a:ln w="12700">
            <a:noFill/>
            <a:miter lim="800000"/>
            <a:headEnd/>
            <a:tailEnd/>
          </a:ln>
        </p:spPr>
        <p:txBody>
          <a:bodyPr lIns="90488" tIns="44450" rIns="90488" bIns="44450">
            <a:spAutoFit/>
          </a:bodyPr>
          <a:lstStyle/>
          <a:p>
            <a:pPr algn="r" eaLnBrk="0" hangingPunct="0">
              <a:lnSpc>
                <a:spcPct val="90000"/>
              </a:lnSpc>
              <a:spcBef>
                <a:spcPct val="0"/>
              </a:spcBef>
              <a:buClrTx/>
              <a:buSzTx/>
            </a:pPr>
            <a:r>
              <a:rPr lang="fr-CH" sz="1050" i="1" smtClean="0">
                <a:solidFill>
                  <a:srgbClr val="D27D00"/>
                </a:solidFill>
              </a:rPr>
              <a:t>http://www2.potsdam.edu/hansondj/AlcoholAndHealth.html</a:t>
            </a:r>
          </a:p>
        </p:txBody>
      </p:sp>
      <p:grpSp>
        <p:nvGrpSpPr>
          <p:cNvPr id="15" name="Groupe 14"/>
          <p:cNvGrpSpPr/>
          <p:nvPr/>
        </p:nvGrpSpPr>
        <p:grpSpPr>
          <a:xfrm>
            <a:off x="1410860" y="2071678"/>
            <a:ext cx="4963840" cy="1000132"/>
            <a:chOff x="1410860" y="2000240"/>
            <a:chExt cx="4963840" cy="1000132"/>
          </a:xfrm>
        </p:grpSpPr>
        <p:pic>
          <p:nvPicPr>
            <p:cNvPr id="531459" name="Picture 3"/>
            <p:cNvPicPr>
              <a:picLocks noChangeAspect="1" noChangeArrowheads="1"/>
            </p:cNvPicPr>
            <p:nvPr/>
          </p:nvPicPr>
          <p:blipFill>
            <a:blip r:embed="rId3" cstate="print"/>
            <a:srcRect/>
            <a:stretch>
              <a:fillRect/>
            </a:stretch>
          </p:blipFill>
          <p:spPr bwMode="auto">
            <a:xfrm>
              <a:off x="1410860" y="2000240"/>
              <a:ext cx="873466" cy="1000132"/>
            </a:xfrm>
            <a:prstGeom prst="rect">
              <a:avLst/>
            </a:prstGeom>
            <a:noFill/>
            <a:ln w="9525">
              <a:noFill/>
              <a:miter lim="800000"/>
              <a:headEnd/>
              <a:tailEnd/>
            </a:ln>
            <a:effectLst/>
          </p:spPr>
        </p:pic>
        <p:sp>
          <p:nvSpPr>
            <p:cNvPr id="10" name="Rectangle 9"/>
            <p:cNvSpPr/>
            <p:nvPr/>
          </p:nvSpPr>
          <p:spPr>
            <a:xfrm>
              <a:off x="2571736" y="2317179"/>
              <a:ext cx="3802964" cy="387286"/>
            </a:xfrm>
            <a:prstGeom prst="rect">
              <a:avLst/>
            </a:prstGeom>
          </p:spPr>
          <p:txBody>
            <a:bodyPr wrap="none">
              <a:spAutoFit/>
            </a:bodyPr>
            <a:lstStyle/>
            <a:p>
              <a:pPr marL="261938" indent="-261938" algn="l" eaLnBrk="1" hangingPunct="1">
                <a:lnSpc>
                  <a:spcPts val="2300"/>
                </a:lnSpc>
                <a:buClr>
                  <a:srgbClr val="EA8B00"/>
                </a:buClr>
                <a:buSzPct val="80000"/>
                <a:buFont typeface="Wingdings" pitchFamily="2" charset="2"/>
                <a:buChar char="§"/>
                <a:defRPr/>
              </a:pPr>
              <a:r>
                <a:rPr lang="fr-CH" dirty="0" smtClean="0">
                  <a:sym typeface="Wingdings 3"/>
                </a:rPr>
                <a:t>30-66%  risque cancer du rein</a:t>
              </a:r>
              <a:endParaRPr lang="fr-CH" dirty="0" smtClean="0"/>
            </a:p>
          </p:txBody>
        </p:sp>
      </p:grpSp>
      <p:grpSp>
        <p:nvGrpSpPr>
          <p:cNvPr id="17" name="Groupe 16"/>
          <p:cNvGrpSpPr/>
          <p:nvPr/>
        </p:nvGrpSpPr>
        <p:grpSpPr>
          <a:xfrm>
            <a:off x="1418965" y="3297384"/>
            <a:ext cx="5635408" cy="642942"/>
            <a:chOff x="1418965" y="3214686"/>
            <a:chExt cx="5635408" cy="642942"/>
          </a:xfrm>
        </p:grpSpPr>
        <p:pic>
          <p:nvPicPr>
            <p:cNvPr id="531461" name="Picture 5" descr="http://www.affimed.com/images/full-images/AFM11-diagnosis-of-the-Non-Hodgkin-Disease-under-the-microscope.jpg"/>
            <p:cNvPicPr>
              <a:picLocks noChangeAspect="1" noChangeArrowheads="1"/>
            </p:cNvPicPr>
            <p:nvPr/>
          </p:nvPicPr>
          <p:blipFill>
            <a:blip r:embed="rId4" cstate="print"/>
            <a:srcRect/>
            <a:stretch>
              <a:fillRect/>
            </a:stretch>
          </p:blipFill>
          <p:spPr bwMode="auto">
            <a:xfrm flipH="1">
              <a:off x="1418965" y="3214686"/>
              <a:ext cx="857256" cy="642942"/>
            </a:xfrm>
            <a:prstGeom prst="rect">
              <a:avLst/>
            </a:prstGeom>
            <a:noFill/>
          </p:spPr>
        </p:pic>
        <p:sp>
          <p:nvSpPr>
            <p:cNvPr id="12" name="Rectangle 11"/>
            <p:cNvSpPr/>
            <p:nvPr/>
          </p:nvSpPr>
          <p:spPr>
            <a:xfrm>
              <a:off x="2571736" y="3353030"/>
              <a:ext cx="4482637" cy="387286"/>
            </a:xfrm>
            <a:prstGeom prst="rect">
              <a:avLst/>
            </a:prstGeom>
          </p:spPr>
          <p:txBody>
            <a:bodyPr wrap="none">
              <a:spAutoFit/>
            </a:bodyPr>
            <a:lstStyle/>
            <a:p>
              <a:pPr marL="261938" indent="-261938" algn="l" eaLnBrk="1" hangingPunct="1">
                <a:lnSpc>
                  <a:spcPts val="2300"/>
                </a:lnSpc>
                <a:buClr>
                  <a:srgbClr val="EA8B00"/>
                </a:buClr>
                <a:buSzPct val="80000"/>
                <a:buFont typeface="Wingdings" pitchFamily="2" charset="2"/>
                <a:buChar char="§"/>
                <a:defRPr/>
              </a:pPr>
              <a:r>
                <a:rPr lang="fr-CH" dirty="0" smtClean="0">
                  <a:sym typeface="Wingdings 3"/>
                </a:rPr>
                <a:t>25%  risque </a:t>
              </a:r>
              <a:r>
                <a:rPr lang="fr-CH" dirty="0" smtClean="0"/>
                <a:t>lymphome Non-Hodgkin</a:t>
              </a:r>
            </a:p>
          </p:txBody>
        </p:sp>
      </p:grpSp>
      <p:grpSp>
        <p:nvGrpSpPr>
          <p:cNvPr id="18" name="Groupe 17"/>
          <p:cNvGrpSpPr/>
          <p:nvPr/>
        </p:nvGrpSpPr>
        <p:grpSpPr>
          <a:xfrm>
            <a:off x="1418965" y="4165900"/>
            <a:ext cx="5128859" cy="644657"/>
            <a:chOff x="1418965" y="4071942"/>
            <a:chExt cx="5128859" cy="644657"/>
          </a:xfrm>
        </p:grpSpPr>
        <p:pic>
          <p:nvPicPr>
            <p:cNvPr id="531463" name="Picture 7" descr="http://upload.wikimedia.org/wikipedia/commons/thumb/4/4d/Hodgkin_lymphoma_(4)_CD30_immunostain.jpg/250px-Hodgkin_lymphoma_(4)_CD30_immunostain.jpg"/>
            <p:cNvPicPr>
              <a:picLocks noChangeAspect="1" noChangeArrowheads="1"/>
            </p:cNvPicPr>
            <p:nvPr/>
          </p:nvPicPr>
          <p:blipFill>
            <a:blip r:embed="rId5" cstate="print"/>
            <a:srcRect/>
            <a:stretch>
              <a:fillRect/>
            </a:stretch>
          </p:blipFill>
          <p:spPr bwMode="auto">
            <a:xfrm>
              <a:off x="1418965" y="4071942"/>
              <a:ext cx="857256" cy="644657"/>
            </a:xfrm>
            <a:prstGeom prst="rect">
              <a:avLst/>
            </a:prstGeom>
            <a:noFill/>
          </p:spPr>
        </p:pic>
        <p:sp>
          <p:nvSpPr>
            <p:cNvPr id="14" name="Rectangle 13"/>
            <p:cNvSpPr/>
            <p:nvPr/>
          </p:nvSpPr>
          <p:spPr>
            <a:xfrm>
              <a:off x="2571736" y="4211143"/>
              <a:ext cx="3976088" cy="387286"/>
            </a:xfrm>
            <a:prstGeom prst="rect">
              <a:avLst/>
            </a:prstGeom>
          </p:spPr>
          <p:txBody>
            <a:bodyPr wrap="none">
              <a:spAutoFit/>
            </a:bodyPr>
            <a:lstStyle/>
            <a:p>
              <a:pPr marL="261938" indent="-261938" algn="l" eaLnBrk="1" hangingPunct="1">
                <a:lnSpc>
                  <a:spcPts val="2300"/>
                </a:lnSpc>
                <a:buClr>
                  <a:srgbClr val="EA8B00"/>
                </a:buClr>
                <a:buSzPct val="80000"/>
                <a:buFont typeface="Wingdings" pitchFamily="2" charset="2"/>
                <a:buChar char="§"/>
                <a:defRPr/>
              </a:pPr>
              <a:r>
                <a:rPr lang="fr-CH" dirty="0" smtClean="0">
                  <a:sym typeface="Wingdings 3"/>
                </a:rPr>
                <a:t>50%  risque </a:t>
              </a:r>
              <a:r>
                <a:rPr lang="fr-CH" dirty="0" smtClean="0"/>
                <a:t>lymphome Hodgkin</a:t>
              </a:r>
            </a:p>
          </p:txBody>
        </p:sp>
      </p:grpSp>
      <p:grpSp>
        <p:nvGrpSpPr>
          <p:cNvPr id="19" name="Groupe 18"/>
          <p:cNvGrpSpPr/>
          <p:nvPr/>
        </p:nvGrpSpPr>
        <p:grpSpPr>
          <a:xfrm>
            <a:off x="1409202" y="5036130"/>
            <a:ext cx="4141555" cy="795332"/>
            <a:chOff x="1409202" y="5036130"/>
            <a:chExt cx="4141555" cy="795332"/>
          </a:xfrm>
        </p:grpSpPr>
        <p:pic>
          <p:nvPicPr>
            <p:cNvPr id="531464" name="Picture 8"/>
            <p:cNvPicPr>
              <a:picLocks noChangeAspect="1" noChangeArrowheads="1"/>
            </p:cNvPicPr>
            <p:nvPr/>
          </p:nvPicPr>
          <p:blipFill>
            <a:blip r:embed="rId6" cstate="print"/>
            <a:srcRect/>
            <a:stretch>
              <a:fillRect/>
            </a:stretch>
          </p:blipFill>
          <p:spPr bwMode="auto">
            <a:xfrm>
              <a:off x="1409202" y="5036130"/>
              <a:ext cx="876782" cy="795332"/>
            </a:xfrm>
            <a:prstGeom prst="rect">
              <a:avLst/>
            </a:prstGeom>
            <a:noFill/>
            <a:ln w="9525">
              <a:noFill/>
              <a:miter lim="800000"/>
              <a:headEnd/>
              <a:tailEnd/>
            </a:ln>
            <a:effectLst/>
          </p:spPr>
        </p:pic>
        <p:sp>
          <p:nvSpPr>
            <p:cNvPr id="16" name="Rectangle 15"/>
            <p:cNvSpPr/>
            <p:nvPr/>
          </p:nvSpPr>
          <p:spPr>
            <a:xfrm>
              <a:off x="2571736" y="5250669"/>
              <a:ext cx="2979021" cy="366254"/>
            </a:xfrm>
            <a:prstGeom prst="rect">
              <a:avLst/>
            </a:prstGeom>
          </p:spPr>
          <p:txBody>
            <a:bodyPr wrap="none">
              <a:spAutoFit/>
            </a:bodyPr>
            <a:lstStyle/>
            <a:p>
              <a:pPr marL="261938" indent="-261938" algn="l" eaLnBrk="1" hangingPunct="1">
                <a:lnSpc>
                  <a:spcPts val="2300"/>
                </a:lnSpc>
                <a:buClr>
                  <a:srgbClr val="EA8B00"/>
                </a:buClr>
                <a:buSzPct val="80000"/>
                <a:buFont typeface="Wingdings" pitchFamily="2" charset="2"/>
                <a:buChar char="§"/>
                <a:defRPr/>
              </a:pPr>
              <a:r>
                <a:rPr lang="fr-CH" dirty="0" smtClean="0">
                  <a:sym typeface="Wingdings 3"/>
                </a:rPr>
                <a:t> risque </a:t>
              </a:r>
              <a:r>
                <a:rPr lang="fr-CH" dirty="0" smtClean="0"/>
                <a:t>cancer thyroïde</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22498"/>
                                        </p:tgtEl>
                                        <p:attrNameLst>
                                          <p:attrName>style.visibility</p:attrName>
                                        </p:attrNameLst>
                                      </p:cBhvr>
                                      <p:to>
                                        <p:strVal val="visible"/>
                                      </p:to>
                                    </p:set>
                                    <p:animEffect transition="in" filter="wipe(left)">
                                      <p:cBhvr>
                                        <p:cTn id="7" dur="500"/>
                                        <p:tgtEl>
                                          <p:spTgt spid="29224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49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2" name="Line 4"/>
          <p:cNvSpPr>
            <a:spLocks noChangeShapeType="1"/>
          </p:cNvSpPr>
          <p:nvPr/>
        </p:nvSpPr>
        <p:spPr bwMode="auto">
          <a:xfrm>
            <a:off x="457200" y="1916113"/>
            <a:ext cx="3048000" cy="0"/>
          </a:xfrm>
          <a:prstGeom prst="line">
            <a:avLst/>
          </a:prstGeom>
          <a:noFill/>
          <a:ln w="9525">
            <a:solidFill>
              <a:schemeClr val="bg2"/>
            </a:solidFill>
            <a:round/>
            <a:headEnd/>
            <a:tailEnd/>
          </a:ln>
          <a:effectLst/>
        </p:spPr>
        <p:txBody>
          <a:bodyPr/>
          <a:lstStyle/>
          <a:p>
            <a:endParaRPr lang="fr-CH"/>
          </a:p>
        </p:txBody>
      </p:sp>
      <p:sp>
        <p:nvSpPr>
          <p:cNvPr id="677893" name="Text Box 5"/>
          <p:cNvSpPr txBox="1">
            <a:spLocks noChangeArrowheads="1"/>
          </p:cNvSpPr>
          <p:nvPr/>
        </p:nvSpPr>
        <p:spPr bwMode="auto">
          <a:xfrm>
            <a:off x="900113" y="1090613"/>
            <a:ext cx="8064500" cy="609600"/>
          </a:xfrm>
          <a:prstGeom prst="rect">
            <a:avLst/>
          </a:prstGeom>
          <a:noFill/>
          <a:ln w="9525">
            <a:noFill/>
            <a:miter lim="800000"/>
            <a:headEnd/>
            <a:tailEnd/>
          </a:ln>
          <a:effectLst/>
        </p:spPr>
        <p:txBody>
          <a:bodyPr>
            <a:spAutoFit/>
          </a:bodyPr>
          <a:lstStyle/>
          <a:p>
            <a:pPr algn="l">
              <a:lnSpc>
                <a:spcPct val="100000"/>
              </a:lnSpc>
              <a:spcBef>
                <a:spcPct val="0"/>
              </a:spcBef>
              <a:buClrTx/>
              <a:buFontTx/>
              <a:buNone/>
            </a:pPr>
            <a:r>
              <a:rPr lang="fr-CH" sz="3400" b="1" dirty="0" smtClean="0">
                <a:solidFill>
                  <a:srgbClr val="2929AB"/>
                </a:solidFill>
              </a:rPr>
              <a:t>Alors, combien boire ? </a:t>
            </a:r>
            <a:endParaRPr lang="en-US" sz="3400" b="1" dirty="0">
              <a:solidFill>
                <a:srgbClr val="2929AB"/>
              </a:solidFill>
            </a:endParaRPr>
          </a:p>
        </p:txBody>
      </p:sp>
      <p:sp>
        <p:nvSpPr>
          <p:cNvPr id="677894" name="Line 6"/>
          <p:cNvSpPr>
            <a:spLocks noChangeShapeType="1"/>
          </p:cNvSpPr>
          <p:nvPr/>
        </p:nvSpPr>
        <p:spPr bwMode="auto">
          <a:xfrm>
            <a:off x="762000" y="1219200"/>
            <a:ext cx="0" cy="1295400"/>
          </a:xfrm>
          <a:prstGeom prst="line">
            <a:avLst/>
          </a:prstGeom>
          <a:noFill/>
          <a:ln w="9525">
            <a:solidFill>
              <a:schemeClr val="bg2"/>
            </a:solidFill>
            <a:round/>
            <a:headEnd/>
            <a:tailEnd/>
          </a:ln>
          <a:effectLst/>
        </p:spPr>
        <p:txBody>
          <a:bodyPr/>
          <a:lstStyle/>
          <a:p>
            <a:endParaRPr lang="fr-CH"/>
          </a:p>
        </p:txBody>
      </p:sp>
      <p:grpSp>
        <p:nvGrpSpPr>
          <p:cNvPr id="2" name="Group 32"/>
          <p:cNvGrpSpPr>
            <a:grpSpLocks/>
          </p:cNvGrpSpPr>
          <p:nvPr/>
        </p:nvGrpSpPr>
        <p:grpSpPr bwMode="auto">
          <a:xfrm>
            <a:off x="1162050" y="2149475"/>
            <a:ext cx="4473575" cy="719138"/>
            <a:chOff x="732" y="1354"/>
            <a:chExt cx="2818" cy="453"/>
          </a:xfrm>
        </p:grpSpPr>
        <p:pic>
          <p:nvPicPr>
            <p:cNvPr id="677900" name="Picture 12"/>
            <p:cNvPicPr>
              <a:picLocks noChangeAspect="1" noChangeArrowheads="1"/>
            </p:cNvPicPr>
            <p:nvPr/>
          </p:nvPicPr>
          <p:blipFill>
            <a:blip r:embed="rId2" cstate="print"/>
            <a:srcRect/>
            <a:stretch>
              <a:fillRect/>
            </a:stretch>
          </p:blipFill>
          <p:spPr bwMode="auto">
            <a:xfrm>
              <a:off x="732" y="1354"/>
              <a:ext cx="557" cy="453"/>
            </a:xfrm>
            <a:prstGeom prst="rect">
              <a:avLst/>
            </a:prstGeom>
            <a:noFill/>
            <a:ln w="9525" algn="ctr">
              <a:noFill/>
              <a:miter lim="800000"/>
              <a:headEnd/>
              <a:tailEnd/>
            </a:ln>
            <a:effectLst/>
          </p:spPr>
        </p:pic>
        <p:sp>
          <p:nvSpPr>
            <p:cNvPr id="677905" name="Rectangle 17"/>
            <p:cNvSpPr>
              <a:spLocks noChangeArrowheads="1"/>
            </p:cNvSpPr>
            <p:nvPr/>
          </p:nvSpPr>
          <p:spPr bwMode="auto">
            <a:xfrm>
              <a:off x="1655" y="1448"/>
              <a:ext cx="1895" cy="244"/>
            </a:xfrm>
            <a:prstGeom prst="rect">
              <a:avLst/>
            </a:prstGeom>
            <a:noFill/>
            <a:ln w="9525" algn="ctr">
              <a:noFill/>
              <a:miter lim="800000"/>
              <a:headEnd/>
              <a:tailEnd/>
            </a:ln>
            <a:effectLst/>
          </p:spPr>
          <p:txBody>
            <a:bodyPr wrap="none">
              <a:spAutoFit/>
            </a:bodyPr>
            <a:lstStyle/>
            <a:p>
              <a:pPr algn="l"/>
              <a:r>
                <a:rPr lang="fr-CH" sz="2400" dirty="0"/>
                <a:t>Max. 2 verres / jour</a:t>
              </a:r>
            </a:p>
          </p:txBody>
        </p:sp>
      </p:grpSp>
      <p:grpSp>
        <p:nvGrpSpPr>
          <p:cNvPr id="3" name="Group 33"/>
          <p:cNvGrpSpPr>
            <a:grpSpLocks/>
          </p:cNvGrpSpPr>
          <p:nvPr/>
        </p:nvGrpSpPr>
        <p:grpSpPr bwMode="auto">
          <a:xfrm>
            <a:off x="1230313" y="3060702"/>
            <a:ext cx="5233987" cy="769938"/>
            <a:chOff x="775" y="1997"/>
            <a:chExt cx="3297" cy="485"/>
          </a:xfrm>
        </p:grpSpPr>
        <p:pic>
          <p:nvPicPr>
            <p:cNvPr id="677904" name="Picture 16"/>
            <p:cNvPicPr>
              <a:picLocks noChangeAspect="1" noChangeArrowheads="1"/>
            </p:cNvPicPr>
            <p:nvPr/>
          </p:nvPicPr>
          <p:blipFill>
            <a:blip r:embed="rId3" cstate="print"/>
            <a:srcRect/>
            <a:stretch>
              <a:fillRect/>
            </a:stretch>
          </p:blipFill>
          <p:spPr bwMode="auto">
            <a:xfrm>
              <a:off x="775" y="2029"/>
              <a:ext cx="471" cy="453"/>
            </a:xfrm>
            <a:prstGeom prst="rect">
              <a:avLst/>
            </a:prstGeom>
            <a:noFill/>
            <a:ln w="9525" algn="ctr">
              <a:noFill/>
              <a:miter lim="800000"/>
              <a:headEnd/>
              <a:tailEnd/>
            </a:ln>
            <a:effectLst/>
          </p:spPr>
        </p:pic>
        <p:sp>
          <p:nvSpPr>
            <p:cNvPr id="677906" name="Rectangle 18"/>
            <p:cNvSpPr>
              <a:spLocks noChangeArrowheads="1"/>
            </p:cNvSpPr>
            <p:nvPr/>
          </p:nvSpPr>
          <p:spPr bwMode="auto">
            <a:xfrm>
              <a:off x="1644" y="1997"/>
              <a:ext cx="2428" cy="477"/>
            </a:xfrm>
            <a:prstGeom prst="rect">
              <a:avLst/>
            </a:prstGeom>
            <a:noFill/>
            <a:ln w="9525" algn="ctr">
              <a:noFill/>
              <a:miter lim="800000"/>
              <a:headEnd/>
              <a:tailEnd/>
            </a:ln>
            <a:effectLst/>
          </p:spPr>
          <p:txBody>
            <a:bodyPr wrap="none">
              <a:spAutoFit/>
            </a:bodyPr>
            <a:lstStyle/>
            <a:p>
              <a:pPr algn="l"/>
              <a:r>
                <a:rPr lang="fr-CH" sz="2400" dirty="0"/>
                <a:t>Max. 4 verres lors </a:t>
              </a:r>
            </a:p>
            <a:p>
              <a:pPr algn="l"/>
              <a:r>
                <a:rPr lang="fr-CH" sz="2400" dirty="0"/>
                <a:t>d’occasion exceptionnelle</a:t>
              </a:r>
            </a:p>
          </p:txBody>
        </p:sp>
      </p:grpSp>
      <p:grpSp>
        <p:nvGrpSpPr>
          <p:cNvPr id="4" name="Group 34"/>
          <p:cNvGrpSpPr>
            <a:grpSpLocks/>
          </p:cNvGrpSpPr>
          <p:nvPr/>
        </p:nvGrpSpPr>
        <p:grpSpPr bwMode="auto">
          <a:xfrm>
            <a:off x="1300163" y="4076700"/>
            <a:ext cx="6251574" cy="719138"/>
            <a:chOff x="819" y="2568"/>
            <a:chExt cx="3938" cy="453"/>
          </a:xfrm>
        </p:grpSpPr>
        <p:sp>
          <p:nvSpPr>
            <p:cNvPr id="677907" name="Rectangle 19"/>
            <p:cNvSpPr>
              <a:spLocks noChangeArrowheads="1"/>
            </p:cNvSpPr>
            <p:nvPr/>
          </p:nvSpPr>
          <p:spPr bwMode="auto">
            <a:xfrm>
              <a:off x="1655" y="2662"/>
              <a:ext cx="3102" cy="244"/>
            </a:xfrm>
            <a:prstGeom prst="rect">
              <a:avLst/>
            </a:prstGeom>
            <a:noFill/>
            <a:ln w="9525" algn="ctr">
              <a:noFill/>
              <a:miter lim="800000"/>
              <a:headEnd/>
              <a:tailEnd/>
            </a:ln>
            <a:effectLst/>
          </p:spPr>
          <p:txBody>
            <a:bodyPr wrap="none">
              <a:spAutoFit/>
            </a:bodyPr>
            <a:lstStyle/>
            <a:p>
              <a:pPr algn="l"/>
              <a:r>
                <a:rPr lang="fr-CH" sz="2400" dirty="0">
                  <a:solidFill>
                    <a:srgbClr val="000000"/>
                  </a:solidFill>
                </a:rPr>
                <a:t>Un peu moins pour les femmes…</a:t>
              </a:r>
            </a:p>
          </p:txBody>
        </p:sp>
        <p:pic>
          <p:nvPicPr>
            <p:cNvPr id="677915" name="Picture 27"/>
            <p:cNvPicPr>
              <a:picLocks noChangeAspect="1" noChangeArrowheads="1"/>
            </p:cNvPicPr>
            <p:nvPr/>
          </p:nvPicPr>
          <p:blipFill>
            <a:blip r:embed="rId4" cstate="print"/>
            <a:srcRect/>
            <a:stretch>
              <a:fillRect/>
            </a:stretch>
          </p:blipFill>
          <p:spPr bwMode="auto">
            <a:xfrm>
              <a:off x="819" y="2568"/>
              <a:ext cx="384" cy="453"/>
            </a:xfrm>
            <a:prstGeom prst="rect">
              <a:avLst/>
            </a:prstGeom>
            <a:noFill/>
            <a:ln w="9525" algn="ctr">
              <a:noFill/>
              <a:miter lim="800000"/>
              <a:headEnd/>
              <a:tailEnd/>
            </a:ln>
            <a:effectLst/>
          </p:spPr>
        </p:pic>
      </p:grpSp>
      <p:sp>
        <p:nvSpPr>
          <p:cNvPr id="15" name="ZoneTexte 14"/>
          <p:cNvSpPr txBox="1"/>
          <p:nvPr/>
        </p:nvSpPr>
        <p:spPr>
          <a:xfrm>
            <a:off x="1971621" y="5072074"/>
            <a:ext cx="4652236" cy="535531"/>
          </a:xfrm>
          <a:prstGeom prst="rect">
            <a:avLst/>
          </a:prstGeom>
          <a:noFill/>
        </p:spPr>
        <p:txBody>
          <a:bodyPr wrap="none" rtlCol="0">
            <a:spAutoFit/>
          </a:bodyPr>
          <a:lstStyle/>
          <a:p>
            <a:r>
              <a:rPr lang="fr-CH" sz="3600" dirty="0" smtClean="0">
                <a:solidFill>
                  <a:srgbClr val="000000"/>
                </a:solidFill>
              </a:rPr>
              <a:t>Aucune obligation !!!</a:t>
            </a:r>
            <a:endParaRPr lang="fr-CH" sz="3600" dirty="0">
              <a:solidFill>
                <a:srgbClr val="000000"/>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7893"/>
                                        </p:tgtEl>
                                        <p:attrNameLst>
                                          <p:attrName>style.visibility</p:attrName>
                                        </p:attrNameLst>
                                      </p:cBhvr>
                                      <p:to>
                                        <p:strVal val="visible"/>
                                      </p:to>
                                    </p:set>
                                    <p:animEffect transition="in" filter="wipe(left)">
                                      <p:cBhvr>
                                        <p:cTn id="7" dur="500"/>
                                        <p:tgtEl>
                                          <p:spTgt spid="6778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3"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932363" y="2352675"/>
            <a:ext cx="3663950" cy="1296988"/>
          </a:xfrm>
          <a:prstGeom prst="rect">
            <a:avLst/>
          </a:prstGeom>
          <a:noFill/>
          <a:ln w="9525">
            <a:noFill/>
            <a:miter lim="800000"/>
            <a:headEnd/>
            <a:tailEnd/>
          </a:ln>
        </p:spPr>
      </p:pic>
      <p:pic>
        <p:nvPicPr>
          <p:cNvPr id="30723" name="Picture 3" descr="UniGe"/>
          <p:cNvPicPr>
            <a:picLocks noChangeAspect="1" noChangeArrowheads="1"/>
          </p:cNvPicPr>
          <p:nvPr/>
        </p:nvPicPr>
        <p:blipFill>
          <a:blip r:embed="rId3" cstate="print"/>
          <a:srcRect/>
          <a:stretch>
            <a:fillRect/>
          </a:stretch>
        </p:blipFill>
        <p:spPr bwMode="auto">
          <a:xfrm>
            <a:off x="550863" y="2352675"/>
            <a:ext cx="3589337" cy="1416050"/>
          </a:xfrm>
          <a:prstGeom prst="rect">
            <a:avLst/>
          </a:prstGeom>
          <a:noFill/>
          <a:ln w="9525">
            <a:noFill/>
            <a:miter lim="800000"/>
            <a:headEnd/>
            <a:tailEnd/>
          </a:ln>
        </p:spPr>
      </p:pic>
      <p:sp>
        <p:nvSpPr>
          <p:cNvPr id="30724" name="Text Box 4"/>
          <p:cNvSpPr txBox="1">
            <a:spLocks noChangeArrowheads="1"/>
          </p:cNvSpPr>
          <p:nvPr/>
        </p:nvSpPr>
        <p:spPr bwMode="auto">
          <a:xfrm>
            <a:off x="5529263" y="3500438"/>
            <a:ext cx="2511425" cy="366712"/>
          </a:xfrm>
          <a:prstGeom prst="rect">
            <a:avLst/>
          </a:prstGeom>
          <a:noFill/>
          <a:ln w="9525">
            <a:noFill/>
            <a:miter lim="800000"/>
            <a:headEnd/>
            <a:tailEnd/>
          </a:ln>
        </p:spPr>
        <p:txBody>
          <a:bodyPr wrap="none">
            <a:spAutoFit/>
          </a:bodyPr>
          <a:lstStyle/>
          <a:p>
            <a:pPr algn="l">
              <a:lnSpc>
                <a:spcPct val="100000"/>
              </a:lnSpc>
              <a:spcBef>
                <a:spcPct val="0"/>
              </a:spcBef>
              <a:buClrTx/>
              <a:buSzTx/>
            </a:pPr>
            <a:r>
              <a:rPr lang="fr-CH" b="1">
                <a:solidFill>
                  <a:srgbClr val="AC6600"/>
                </a:solidFill>
              </a:rPr>
              <a:t>Service d’addictologie</a:t>
            </a:r>
            <a:endParaRPr lang="fr-FR" b="1">
              <a:solidFill>
                <a:srgbClr val="AC6600"/>
              </a:solidFill>
            </a:endParaRPr>
          </a:p>
        </p:txBody>
      </p:sp>
      <p:pic>
        <p:nvPicPr>
          <p:cNvPr id="30725" name="Picture 5" descr="WHO"/>
          <p:cNvPicPr>
            <a:picLocks noChangeAspect="1" noChangeArrowheads="1"/>
          </p:cNvPicPr>
          <p:nvPr/>
        </p:nvPicPr>
        <p:blipFill>
          <a:blip r:embed="rId4" cstate="print"/>
          <a:srcRect/>
          <a:stretch>
            <a:fillRect/>
          </a:stretch>
        </p:blipFill>
        <p:spPr bwMode="auto">
          <a:xfrm>
            <a:off x="3132138" y="4151313"/>
            <a:ext cx="419100" cy="333375"/>
          </a:xfrm>
          <a:prstGeom prst="rect">
            <a:avLst/>
          </a:prstGeom>
          <a:noFill/>
          <a:ln w="9525">
            <a:noFill/>
            <a:miter lim="800000"/>
            <a:headEnd/>
            <a:tailEnd/>
          </a:ln>
        </p:spPr>
      </p:pic>
      <p:sp>
        <p:nvSpPr>
          <p:cNvPr id="30726" name="Text Box 6"/>
          <p:cNvSpPr txBox="1">
            <a:spLocks noChangeArrowheads="1"/>
          </p:cNvSpPr>
          <p:nvPr/>
        </p:nvSpPr>
        <p:spPr bwMode="auto">
          <a:xfrm>
            <a:off x="3695700" y="4165600"/>
            <a:ext cx="2595563" cy="303213"/>
          </a:xfrm>
          <a:prstGeom prst="rect">
            <a:avLst/>
          </a:prstGeom>
          <a:noFill/>
          <a:ln w="9525">
            <a:noFill/>
            <a:miter lim="800000"/>
            <a:headEnd/>
            <a:tailEnd/>
          </a:ln>
        </p:spPr>
        <p:txBody>
          <a:bodyPr>
            <a:spAutoFit/>
          </a:bodyPr>
          <a:lstStyle/>
          <a:p>
            <a:pPr defTabSz="3703638">
              <a:lnSpc>
                <a:spcPct val="90000"/>
              </a:lnSpc>
              <a:buClrTx/>
              <a:buSzTx/>
            </a:pPr>
            <a:r>
              <a:rPr lang="fr-CH" sz="700"/>
              <a:t>Centre collaborateur OMS</a:t>
            </a:r>
          </a:p>
          <a:p>
            <a:pPr defTabSz="3703638">
              <a:lnSpc>
                <a:spcPct val="90000"/>
              </a:lnSpc>
              <a:buClrTx/>
              <a:buSzTx/>
            </a:pPr>
            <a:r>
              <a:rPr lang="fr-CH" sz="700" i="1"/>
              <a:t>pour l’enseignement et la recherche sur les addictions</a:t>
            </a:r>
            <a:endParaRPr lang="fr-CH" sz="700"/>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7" name="Line 7"/>
          <p:cNvSpPr>
            <a:spLocks noChangeShapeType="1"/>
          </p:cNvSpPr>
          <p:nvPr/>
        </p:nvSpPr>
        <p:spPr bwMode="auto">
          <a:xfrm>
            <a:off x="457200" y="1916113"/>
            <a:ext cx="3048000" cy="0"/>
          </a:xfrm>
          <a:prstGeom prst="line">
            <a:avLst/>
          </a:prstGeom>
          <a:noFill/>
          <a:ln w="9525">
            <a:solidFill>
              <a:schemeClr val="bg2"/>
            </a:solidFill>
            <a:round/>
            <a:headEnd/>
            <a:tailEnd/>
          </a:ln>
          <a:effectLst/>
        </p:spPr>
        <p:txBody>
          <a:bodyPr/>
          <a:lstStyle/>
          <a:p>
            <a:endParaRPr lang="fr-CH"/>
          </a:p>
        </p:txBody>
      </p:sp>
      <p:sp>
        <p:nvSpPr>
          <p:cNvPr id="675848" name="Text Box 8"/>
          <p:cNvSpPr txBox="1">
            <a:spLocks noChangeArrowheads="1"/>
          </p:cNvSpPr>
          <p:nvPr/>
        </p:nvSpPr>
        <p:spPr bwMode="auto">
          <a:xfrm>
            <a:off x="900113" y="1052513"/>
            <a:ext cx="7921625" cy="701675"/>
          </a:xfrm>
          <a:prstGeom prst="rect">
            <a:avLst/>
          </a:prstGeom>
          <a:noFill/>
          <a:ln w="9525">
            <a:noFill/>
            <a:miter lim="800000"/>
            <a:headEnd/>
            <a:tailEnd/>
          </a:ln>
          <a:effectLst/>
        </p:spPr>
        <p:txBody>
          <a:bodyPr>
            <a:spAutoFit/>
          </a:bodyPr>
          <a:lstStyle/>
          <a:p>
            <a:pPr>
              <a:lnSpc>
                <a:spcPct val="100000"/>
              </a:lnSpc>
              <a:spcBef>
                <a:spcPct val="0"/>
              </a:spcBef>
              <a:buClrTx/>
              <a:buFontTx/>
              <a:buNone/>
            </a:pPr>
            <a:r>
              <a:rPr lang="en-US" sz="4000" b="1">
                <a:solidFill>
                  <a:srgbClr val="2929AB"/>
                </a:solidFill>
              </a:rPr>
              <a:t>Qu’est ce qu’on boit ?</a:t>
            </a:r>
          </a:p>
        </p:txBody>
      </p:sp>
      <p:sp>
        <p:nvSpPr>
          <p:cNvPr id="675849" name="Line 9"/>
          <p:cNvSpPr>
            <a:spLocks noChangeShapeType="1"/>
          </p:cNvSpPr>
          <p:nvPr/>
        </p:nvSpPr>
        <p:spPr bwMode="auto">
          <a:xfrm>
            <a:off x="762000" y="1219200"/>
            <a:ext cx="0" cy="1295400"/>
          </a:xfrm>
          <a:prstGeom prst="line">
            <a:avLst/>
          </a:prstGeom>
          <a:noFill/>
          <a:ln w="9525">
            <a:solidFill>
              <a:schemeClr val="bg2"/>
            </a:solidFill>
            <a:round/>
            <a:headEnd/>
            <a:tailEnd/>
          </a:ln>
          <a:effectLst/>
        </p:spPr>
        <p:txBody>
          <a:bodyPr/>
          <a:lstStyle/>
          <a:p>
            <a:endParaRPr lang="fr-CH"/>
          </a:p>
        </p:txBody>
      </p:sp>
      <p:sp>
        <p:nvSpPr>
          <p:cNvPr id="675850" name="Rectangle 10"/>
          <p:cNvSpPr>
            <a:spLocks noChangeArrowheads="1"/>
          </p:cNvSpPr>
          <p:nvPr/>
        </p:nvSpPr>
        <p:spPr bwMode="auto">
          <a:xfrm>
            <a:off x="1295400" y="2386013"/>
            <a:ext cx="6249988" cy="366712"/>
          </a:xfrm>
          <a:prstGeom prst="rect">
            <a:avLst/>
          </a:prstGeom>
          <a:noFill/>
          <a:ln w="9525" cap="flat" cmpd="sng" algn="ctr">
            <a:noFill/>
            <a:prstDash val="solid"/>
            <a:miter lim="800000"/>
            <a:headEnd/>
            <a:tailEnd/>
          </a:ln>
          <a:effectLst/>
        </p:spPr>
        <p:txBody>
          <a:bodyPr wrap="none">
            <a:spAutoFit/>
          </a:bodyPr>
          <a:lstStyle/>
          <a:p>
            <a:r>
              <a:rPr lang="fr-FR" b="1"/>
              <a:t>Un verre standard UIA  = 10 grammes d’alcool pur</a:t>
            </a:r>
          </a:p>
        </p:txBody>
      </p:sp>
      <p:pic>
        <p:nvPicPr>
          <p:cNvPr id="675854" name="Picture 14" descr="standard drink"/>
          <p:cNvPicPr>
            <a:picLocks noChangeAspect="1" noChangeArrowheads="1"/>
          </p:cNvPicPr>
          <p:nvPr/>
        </p:nvPicPr>
        <p:blipFill>
          <a:blip r:embed="rId3" cstate="print"/>
          <a:srcRect/>
          <a:stretch>
            <a:fillRect/>
          </a:stretch>
        </p:blipFill>
        <p:spPr bwMode="auto">
          <a:xfrm>
            <a:off x="1835150" y="3284538"/>
            <a:ext cx="5314950" cy="15335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5848"/>
                                        </p:tgtEl>
                                        <p:attrNameLst>
                                          <p:attrName>style.visibility</p:attrName>
                                        </p:attrNameLst>
                                      </p:cBhvr>
                                      <p:to>
                                        <p:strVal val="visible"/>
                                      </p:to>
                                    </p:set>
                                    <p:animEffect transition="in" filter="wipe(left)">
                                      <p:cBhvr>
                                        <p:cTn id="7" dur="500"/>
                                        <p:tgtEl>
                                          <p:spTgt spid="6758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5850"/>
                                        </p:tgtEl>
                                        <p:attrNameLst>
                                          <p:attrName>style.visibility</p:attrName>
                                        </p:attrNameLst>
                                      </p:cBhvr>
                                      <p:to>
                                        <p:strVal val="visible"/>
                                      </p:to>
                                    </p:set>
                                    <p:animEffect transition="in" filter="wipe(left)">
                                      <p:cBhvr>
                                        <p:cTn id="12" dur="500"/>
                                        <p:tgtEl>
                                          <p:spTgt spid="675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5854"/>
                                        </p:tgtEl>
                                        <p:attrNameLst>
                                          <p:attrName>style.visibility</p:attrName>
                                        </p:attrNameLst>
                                      </p:cBhvr>
                                      <p:to>
                                        <p:strVal val="visible"/>
                                      </p:to>
                                    </p:set>
                                    <p:animEffect transition="in" filter="fade">
                                      <p:cBhvr>
                                        <p:cTn id="17" dur="500"/>
                                        <p:tgtEl>
                                          <p:spTgt spid="67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8" grpId="0"/>
      <p:bldP spid="6758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28688" y="10715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172A7B"/>
                </a:solidFill>
                <a:latin typeface="+mj-lt"/>
                <a:ea typeface="+mj-ea"/>
                <a:cs typeface="+mj-cs"/>
              </a:rPr>
              <a:t>10 </a:t>
            </a:r>
            <a:r>
              <a:rPr lang="en-US" sz="3600" b="1" kern="0" dirty="0" err="1" smtClean="0">
                <a:solidFill>
                  <a:srgbClr val="172A7B"/>
                </a:solidFill>
                <a:latin typeface="+mj-lt"/>
                <a:ea typeface="+mj-ea"/>
                <a:cs typeface="+mj-cs"/>
              </a:rPr>
              <a:t>personnes</a:t>
            </a:r>
            <a:r>
              <a:rPr lang="en-US" sz="3600" b="1" kern="0" dirty="0" smtClean="0">
                <a:solidFill>
                  <a:srgbClr val="172A7B"/>
                </a:solidFill>
                <a:latin typeface="+mj-lt"/>
                <a:ea typeface="+mj-ea"/>
                <a:cs typeface="+mj-cs"/>
              </a:rPr>
              <a:t>, 10 </a:t>
            </a:r>
            <a:r>
              <a:rPr lang="en-US" sz="3600" b="1" kern="0" dirty="0" err="1" smtClean="0">
                <a:solidFill>
                  <a:srgbClr val="172A7B"/>
                </a:solidFill>
                <a:latin typeface="+mj-lt"/>
                <a:ea typeface="+mj-ea"/>
                <a:cs typeface="+mj-cs"/>
              </a:rPr>
              <a:t>bières</a:t>
            </a:r>
            <a:endParaRPr kumimoji="0" lang="en-US" sz="3600" b="1" i="0" u="none" strike="noStrike" kern="0" cap="none" spc="0" normalizeH="0" baseline="0" noProof="0" dirty="0" smtClean="0">
              <a:ln>
                <a:noFill/>
              </a:ln>
              <a:solidFill>
                <a:srgbClr val="172A7B"/>
              </a:solidFill>
              <a:effectLst/>
              <a:uLnTx/>
              <a:uFillTx/>
              <a:latin typeface="+mj-lt"/>
              <a:ea typeface="+mj-ea"/>
              <a:cs typeface="+mj-cs"/>
            </a:endParaRPr>
          </a:p>
        </p:txBody>
      </p:sp>
      <p:sp>
        <p:nvSpPr>
          <p:cNvPr id="5" name="Line 4"/>
          <p:cNvSpPr>
            <a:spLocks noChangeShapeType="1"/>
          </p:cNvSpPr>
          <p:nvPr/>
        </p:nvSpPr>
        <p:spPr bwMode="auto">
          <a:xfrm>
            <a:off x="457200" y="1828800"/>
            <a:ext cx="3048000" cy="0"/>
          </a:xfrm>
          <a:prstGeom prst="line">
            <a:avLst/>
          </a:prstGeom>
          <a:noFill/>
          <a:ln w="9525">
            <a:solidFill>
              <a:schemeClr val="bg2"/>
            </a:solidFill>
            <a:round/>
            <a:headEnd/>
            <a:tailEnd/>
          </a:ln>
        </p:spPr>
        <p:txBody>
          <a:bodyPr/>
          <a:lstStyle/>
          <a:p>
            <a:endParaRPr lang="fr-CH"/>
          </a:p>
        </p:txBody>
      </p:sp>
      <p:sp>
        <p:nvSpPr>
          <p:cNvPr id="6" name="Line 5"/>
          <p:cNvSpPr>
            <a:spLocks noChangeShapeType="1"/>
          </p:cNvSpPr>
          <p:nvPr/>
        </p:nvSpPr>
        <p:spPr bwMode="auto">
          <a:xfrm>
            <a:off x="762000" y="1219200"/>
            <a:ext cx="0" cy="1295400"/>
          </a:xfrm>
          <a:prstGeom prst="line">
            <a:avLst/>
          </a:prstGeom>
          <a:noFill/>
          <a:ln w="9525">
            <a:solidFill>
              <a:schemeClr val="bg2"/>
            </a:solidFill>
            <a:round/>
            <a:headEnd/>
            <a:tailEnd/>
          </a:ln>
        </p:spPr>
        <p:txBody>
          <a:bodyPr/>
          <a:lstStyle/>
          <a:p>
            <a:endParaRPr lang="fr-CH"/>
          </a:p>
        </p:txBody>
      </p:sp>
      <p:pic>
        <p:nvPicPr>
          <p:cNvPr id="526338" name="Picture 2"/>
          <p:cNvPicPr>
            <a:picLocks noChangeAspect="1" noChangeArrowheads="1"/>
          </p:cNvPicPr>
          <p:nvPr/>
        </p:nvPicPr>
        <p:blipFill>
          <a:blip r:embed="rId2" cstate="print"/>
          <a:srcRect/>
          <a:stretch>
            <a:fillRect/>
          </a:stretch>
        </p:blipFill>
        <p:spPr bwMode="auto">
          <a:xfrm>
            <a:off x="1725091" y="2045989"/>
            <a:ext cx="957716" cy="785818"/>
          </a:xfrm>
          <a:prstGeom prst="rect">
            <a:avLst/>
          </a:prstGeom>
          <a:noFill/>
          <a:ln w="9525">
            <a:noFill/>
            <a:miter lim="800000"/>
            <a:headEnd/>
            <a:tailEnd/>
          </a:ln>
          <a:effectLst/>
        </p:spPr>
      </p:pic>
      <p:sp>
        <p:nvSpPr>
          <p:cNvPr id="7" name="ZoneTexte 6"/>
          <p:cNvSpPr txBox="1"/>
          <p:nvPr/>
        </p:nvSpPr>
        <p:spPr>
          <a:xfrm>
            <a:off x="3189168" y="2294243"/>
            <a:ext cx="1925527" cy="289310"/>
          </a:xfrm>
          <a:prstGeom prst="rect">
            <a:avLst/>
          </a:prstGeom>
          <a:noFill/>
        </p:spPr>
        <p:txBody>
          <a:bodyPr wrap="none" rtlCol="0">
            <a:spAutoFit/>
          </a:bodyPr>
          <a:lstStyle/>
          <a:p>
            <a:r>
              <a:rPr lang="fr-CH" sz="1600" dirty="0" smtClean="0"/>
              <a:t>en boivent aucune</a:t>
            </a:r>
            <a:endParaRPr lang="fr-CH" sz="1600" dirty="0"/>
          </a:p>
        </p:txBody>
      </p:sp>
      <p:pic>
        <p:nvPicPr>
          <p:cNvPr id="526339" name="Picture 3"/>
          <p:cNvPicPr>
            <a:picLocks noChangeAspect="1" noChangeArrowheads="1"/>
          </p:cNvPicPr>
          <p:nvPr/>
        </p:nvPicPr>
        <p:blipFill>
          <a:blip r:embed="rId3" cstate="print"/>
          <a:srcRect/>
          <a:stretch>
            <a:fillRect/>
          </a:stretch>
        </p:blipFill>
        <p:spPr bwMode="auto">
          <a:xfrm>
            <a:off x="1182609" y="3000372"/>
            <a:ext cx="1500198" cy="869057"/>
          </a:xfrm>
          <a:prstGeom prst="rect">
            <a:avLst/>
          </a:prstGeom>
          <a:noFill/>
          <a:ln w="9525">
            <a:noFill/>
            <a:miter lim="800000"/>
            <a:headEnd/>
            <a:tailEnd/>
          </a:ln>
          <a:effectLst/>
        </p:spPr>
      </p:pic>
      <p:sp>
        <p:nvSpPr>
          <p:cNvPr id="9" name="ZoneTexte 8"/>
          <p:cNvSpPr txBox="1"/>
          <p:nvPr/>
        </p:nvSpPr>
        <p:spPr>
          <a:xfrm>
            <a:off x="3609155" y="3277934"/>
            <a:ext cx="1085554" cy="289310"/>
          </a:xfrm>
          <a:prstGeom prst="rect">
            <a:avLst/>
          </a:prstGeom>
          <a:noFill/>
        </p:spPr>
        <p:txBody>
          <a:bodyPr wrap="none" rtlCol="0">
            <a:spAutoFit/>
          </a:bodyPr>
          <a:lstStyle/>
          <a:p>
            <a:r>
              <a:rPr lang="fr-CH" sz="1600" dirty="0" smtClean="0"/>
              <a:t>partagent</a:t>
            </a:r>
            <a:endParaRPr lang="fr-CH" sz="1600" dirty="0"/>
          </a:p>
        </p:txBody>
      </p:sp>
      <p:pic>
        <p:nvPicPr>
          <p:cNvPr id="526340" name="Picture 4"/>
          <p:cNvPicPr>
            <a:picLocks noChangeAspect="1" noChangeArrowheads="1"/>
          </p:cNvPicPr>
          <p:nvPr/>
        </p:nvPicPr>
        <p:blipFill>
          <a:blip r:embed="rId4" cstate="print"/>
          <a:srcRect/>
          <a:stretch>
            <a:fillRect/>
          </a:stretch>
        </p:blipFill>
        <p:spPr bwMode="auto">
          <a:xfrm>
            <a:off x="5500694" y="3030088"/>
            <a:ext cx="840258" cy="809624"/>
          </a:xfrm>
          <a:prstGeom prst="rect">
            <a:avLst/>
          </a:prstGeom>
          <a:noFill/>
          <a:ln w="9525">
            <a:noFill/>
            <a:miter lim="800000"/>
            <a:headEnd/>
            <a:tailEnd/>
          </a:ln>
          <a:effectLst/>
        </p:spPr>
      </p:pic>
      <p:pic>
        <p:nvPicPr>
          <p:cNvPr id="526342" name="Picture 6"/>
          <p:cNvPicPr>
            <a:picLocks noChangeAspect="1" noChangeArrowheads="1"/>
          </p:cNvPicPr>
          <p:nvPr/>
        </p:nvPicPr>
        <p:blipFill>
          <a:blip r:embed="rId5" cstate="print"/>
          <a:srcRect/>
          <a:stretch>
            <a:fillRect/>
          </a:stretch>
        </p:blipFill>
        <p:spPr bwMode="auto">
          <a:xfrm>
            <a:off x="2071670" y="4000504"/>
            <a:ext cx="611137" cy="931779"/>
          </a:xfrm>
          <a:prstGeom prst="rect">
            <a:avLst/>
          </a:prstGeom>
          <a:noFill/>
          <a:ln w="9525">
            <a:noFill/>
            <a:miter lim="800000"/>
            <a:headEnd/>
            <a:tailEnd/>
          </a:ln>
          <a:effectLst/>
        </p:spPr>
      </p:pic>
      <p:pic>
        <p:nvPicPr>
          <p:cNvPr id="526343" name="Picture 7"/>
          <p:cNvPicPr>
            <a:picLocks noChangeAspect="1" noChangeArrowheads="1"/>
          </p:cNvPicPr>
          <p:nvPr/>
        </p:nvPicPr>
        <p:blipFill>
          <a:blip r:embed="rId6" cstate="print"/>
          <a:srcRect/>
          <a:stretch>
            <a:fillRect/>
          </a:stretch>
        </p:blipFill>
        <p:spPr bwMode="auto">
          <a:xfrm>
            <a:off x="5500694" y="4080631"/>
            <a:ext cx="904130" cy="771524"/>
          </a:xfrm>
          <a:prstGeom prst="rect">
            <a:avLst/>
          </a:prstGeom>
          <a:noFill/>
          <a:ln w="9525">
            <a:noFill/>
            <a:miter lim="800000"/>
            <a:headEnd/>
            <a:tailEnd/>
          </a:ln>
          <a:effectLst/>
        </p:spPr>
      </p:pic>
      <p:sp>
        <p:nvSpPr>
          <p:cNvPr id="14" name="ZoneTexte 13"/>
          <p:cNvSpPr txBox="1"/>
          <p:nvPr/>
        </p:nvSpPr>
        <p:spPr>
          <a:xfrm>
            <a:off x="3880062" y="4309427"/>
            <a:ext cx="543739" cy="289310"/>
          </a:xfrm>
          <a:prstGeom prst="rect">
            <a:avLst/>
          </a:prstGeom>
          <a:noFill/>
        </p:spPr>
        <p:txBody>
          <a:bodyPr wrap="none" rtlCol="0">
            <a:spAutoFit/>
          </a:bodyPr>
          <a:lstStyle/>
          <a:p>
            <a:r>
              <a:rPr lang="fr-CH" sz="1600" dirty="0" smtClean="0"/>
              <a:t>boit</a:t>
            </a:r>
            <a:endParaRPr lang="fr-CH" sz="1600" dirty="0"/>
          </a:p>
        </p:txBody>
      </p:sp>
      <p:pic>
        <p:nvPicPr>
          <p:cNvPr id="526344" name="Picture 8"/>
          <p:cNvPicPr>
            <a:picLocks noChangeAspect="1" noChangeArrowheads="1"/>
          </p:cNvPicPr>
          <p:nvPr/>
        </p:nvPicPr>
        <p:blipFill>
          <a:blip r:embed="rId7" cstate="print"/>
          <a:srcRect/>
          <a:stretch>
            <a:fillRect/>
          </a:stretch>
        </p:blipFill>
        <p:spPr bwMode="auto">
          <a:xfrm>
            <a:off x="2372863" y="5072075"/>
            <a:ext cx="309944" cy="838196"/>
          </a:xfrm>
          <a:prstGeom prst="rect">
            <a:avLst/>
          </a:prstGeom>
          <a:noFill/>
          <a:ln w="9525">
            <a:noFill/>
            <a:miter lim="800000"/>
            <a:headEnd/>
            <a:tailEnd/>
          </a:ln>
          <a:effectLst/>
        </p:spPr>
      </p:pic>
      <p:sp>
        <p:nvSpPr>
          <p:cNvPr id="16" name="ZoneTexte 15"/>
          <p:cNvSpPr txBox="1"/>
          <p:nvPr/>
        </p:nvSpPr>
        <p:spPr>
          <a:xfrm>
            <a:off x="3880062" y="5334207"/>
            <a:ext cx="543739" cy="289310"/>
          </a:xfrm>
          <a:prstGeom prst="rect">
            <a:avLst/>
          </a:prstGeom>
          <a:noFill/>
        </p:spPr>
        <p:txBody>
          <a:bodyPr wrap="none" rtlCol="0">
            <a:spAutoFit/>
          </a:bodyPr>
          <a:lstStyle/>
          <a:p>
            <a:r>
              <a:rPr lang="fr-CH" sz="1600" dirty="0" smtClean="0"/>
              <a:t>boit</a:t>
            </a:r>
            <a:endParaRPr lang="fr-CH" sz="1600" dirty="0"/>
          </a:p>
        </p:txBody>
      </p:sp>
      <p:pic>
        <p:nvPicPr>
          <p:cNvPr id="526345" name="Picture 9"/>
          <p:cNvPicPr>
            <a:picLocks noChangeAspect="1" noChangeArrowheads="1"/>
          </p:cNvPicPr>
          <p:nvPr/>
        </p:nvPicPr>
        <p:blipFill>
          <a:blip r:embed="rId8" cstate="print"/>
          <a:srcRect/>
          <a:stretch>
            <a:fillRect/>
          </a:stretch>
        </p:blipFill>
        <p:spPr bwMode="auto">
          <a:xfrm>
            <a:off x="5500694" y="5072074"/>
            <a:ext cx="2468423" cy="83819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6338"/>
                                        </p:tgtEl>
                                        <p:attrNameLst>
                                          <p:attrName>style.visibility</p:attrName>
                                        </p:attrNameLst>
                                      </p:cBhvr>
                                      <p:to>
                                        <p:strVal val="visible"/>
                                      </p:to>
                                    </p:set>
                                    <p:animEffect transition="in" filter="fade">
                                      <p:cBhvr>
                                        <p:cTn id="12" dur="500"/>
                                        <p:tgtEl>
                                          <p:spTgt spid="5263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6339"/>
                                        </p:tgtEl>
                                        <p:attrNameLst>
                                          <p:attrName>style.visibility</p:attrName>
                                        </p:attrNameLst>
                                      </p:cBhvr>
                                      <p:to>
                                        <p:strVal val="visible"/>
                                      </p:to>
                                    </p:set>
                                    <p:animEffect transition="in" filter="fade">
                                      <p:cBhvr>
                                        <p:cTn id="22" dur="500"/>
                                        <p:tgtEl>
                                          <p:spTgt spid="5263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526340"/>
                                        </p:tgtEl>
                                        <p:attrNameLst>
                                          <p:attrName>style.visibility</p:attrName>
                                        </p:attrNameLst>
                                      </p:cBhvr>
                                      <p:to>
                                        <p:strVal val="visible"/>
                                      </p:to>
                                    </p:set>
                                    <p:animEffect transition="in" filter="wipe(left)">
                                      <p:cBhvr>
                                        <p:cTn id="31" dur="500"/>
                                        <p:tgtEl>
                                          <p:spTgt spid="5263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6342"/>
                                        </p:tgtEl>
                                        <p:attrNameLst>
                                          <p:attrName>style.visibility</p:attrName>
                                        </p:attrNameLst>
                                      </p:cBhvr>
                                      <p:to>
                                        <p:strVal val="visible"/>
                                      </p:to>
                                    </p:set>
                                    <p:animEffect transition="in" filter="fade">
                                      <p:cBhvr>
                                        <p:cTn id="36" dur="500"/>
                                        <p:tgtEl>
                                          <p:spTgt spid="52634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526343"/>
                                        </p:tgtEl>
                                        <p:attrNameLst>
                                          <p:attrName>style.visibility</p:attrName>
                                        </p:attrNameLst>
                                      </p:cBhvr>
                                      <p:to>
                                        <p:strVal val="visible"/>
                                      </p:to>
                                    </p:set>
                                    <p:animEffect transition="in" filter="wipe(left)">
                                      <p:cBhvr>
                                        <p:cTn id="45" dur="500"/>
                                        <p:tgtEl>
                                          <p:spTgt spid="5263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26344"/>
                                        </p:tgtEl>
                                        <p:attrNameLst>
                                          <p:attrName>style.visibility</p:attrName>
                                        </p:attrNameLst>
                                      </p:cBhvr>
                                      <p:to>
                                        <p:strVal val="visible"/>
                                      </p:to>
                                    </p:set>
                                    <p:animEffect transition="in" filter="fade">
                                      <p:cBhvr>
                                        <p:cTn id="50" dur="500"/>
                                        <p:tgtEl>
                                          <p:spTgt spid="52634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526345"/>
                                        </p:tgtEl>
                                        <p:attrNameLst>
                                          <p:attrName>style.visibility</p:attrName>
                                        </p:attrNameLst>
                                      </p:cBhvr>
                                      <p:to>
                                        <p:strVal val="visible"/>
                                      </p:to>
                                    </p:set>
                                    <p:animEffect transition="in" filter="wipe(left)">
                                      <p:cBhvr>
                                        <p:cTn id="59" dur="500"/>
                                        <p:tgtEl>
                                          <p:spTgt spid="52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87" name="Text Box 19"/>
          <p:cNvSpPr txBox="1">
            <a:spLocks noChangeArrowheads="1"/>
          </p:cNvSpPr>
          <p:nvPr/>
        </p:nvSpPr>
        <p:spPr bwMode="auto">
          <a:xfrm>
            <a:off x="3203575" y="2960688"/>
            <a:ext cx="5905500" cy="457200"/>
          </a:xfrm>
          <a:prstGeom prst="rect">
            <a:avLst/>
          </a:prstGeom>
          <a:noFill/>
          <a:ln w="9525">
            <a:noFill/>
            <a:miter lim="800000"/>
            <a:headEnd/>
            <a:tailEnd/>
          </a:ln>
          <a:effectLst/>
        </p:spPr>
        <p:txBody>
          <a:bodyPr>
            <a:spAutoFit/>
          </a:bodyPr>
          <a:lstStyle/>
          <a:p>
            <a:pPr>
              <a:lnSpc>
                <a:spcPct val="100000"/>
              </a:lnSpc>
              <a:spcBef>
                <a:spcPct val="50000"/>
              </a:spcBef>
              <a:buClrTx/>
              <a:buFontTx/>
              <a:buNone/>
            </a:pPr>
            <a:r>
              <a:rPr lang="fr-CH" sz="1800" b="1" i="1">
                <a:solidFill>
                  <a:srgbClr val="C48404"/>
                </a:solidFill>
              </a:rPr>
              <a:t>Il est permis de consommer </a:t>
            </a:r>
            <a:r>
              <a:rPr lang="fr-CH" sz="2400" b="1" i="1">
                <a:solidFill>
                  <a:srgbClr val="C48404"/>
                </a:solidFill>
              </a:rPr>
              <a:t>avec modération</a:t>
            </a:r>
            <a:r>
              <a:rPr lang="fr-CH" sz="1800" b="1" i="1">
                <a:solidFill>
                  <a:srgbClr val="C48404"/>
                </a:solidFill>
              </a:rPr>
              <a:t> …</a:t>
            </a:r>
            <a:endParaRPr lang="fr-FR" sz="1800" b="1" i="1">
              <a:solidFill>
                <a:srgbClr val="C48404"/>
              </a:solidFill>
            </a:endParaRPr>
          </a:p>
        </p:txBody>
      </p:sp>
      <p:sp>
        <p:nvSpPr>
          <p:cNvPr id="672790" name="Line 22"/>
          <p:cNvSpPr>
            <a:spLocks noChangeShapeType="1"/>
          </p:cNvSpPr>
          <p:nvPr/>
        </p:nvSpPr>
        <p:spPr bwMode="auto">
          <a:xfrm>
            <a:off x="457200" y="1916113"/>
            <a:ext cx="3048000" cy="0"/>
          </a:xfrm>
          <a:prstGeom prst="line">
            <a:avLst/>
          </a:prstGeom>
          <a:noFill/>
          <a:ln w="9525">
            <a:solidFill>
              <a:schemeClr val="bg2"/>
            </a:solidFill>
            <a:round/>
            <a:headEnd/>
            <a:tailEnd/>
          </a:ln>
          <a:effectLst/>
        </p:spPr>
        <p:txBody>
          <a:bodyPr/>
          <a:lstStyle/>
          <a:p>
            <a:endParaRPr lang="fr-CH"/>
          </a:p>
        </p:txBody>
      </p:sp>
      <p:sp>
        <p:nvSpPr>
          <p:cNvPr id="672791" name="Text Box 23"/>
          <p:cNvSpPr txBox="1">
            <a:spLocks noChangeArrowheads="1"/>
          </p:cNvSpPr>
          <p:nvPr/>
        </p:nvSpPr>
        <p:spPr bwMode="auto">
          <a:xfrm>
            <a:off x="900113" y="998538"/>
            <a:ext cx="7921625" cy="762000"/>
          </a:xfrm>
          <a:prstGeom prst="rect">
            <a:avLst/>
          </a:prstGeom>
          <a:noFill/>
          <a:ln w="9525">
            <a:noFill/>
            <a:miter lim="800000"/>
            <a:headEnd/>
            <a:tailEnd/>
          </a:ln>
          <a:effectLst/>
        </p:spPr>
        <p:txBody>
          <a:bodyPr>
            <a:spAutoFit/>
          </a:bodyPr>
          <a:lstStyle/>
          <a:p>
            <a:pPr algn="l">
              <a:lnSpc>
                <a:spcPct val="100000"/>
              </a:lnSpc>
              <a:spcBef>
                <a:spcPct val="0"/>
              </a:spcBef>
              <a:buClrTx/>
              <a:buFontTx/>
              <a:buNone/>
            </a:pPr>
            <a:r>
              <a:rPr lang="en-US" sz="4400" b="1" dirty="0" err="1">
                <a:solidFill>
                  <a:srgbClr val="2929AB"/>
                </a:solidFill>
              </a:rPr>
              <a:t>Âge</a:t>
            </a:r>
            <a:r>
              <a:rPr lang="en-US" sz="4400" b="1" dirty="0">
                <a:solidFill>
                  <a:srgbClr val="2929AB"/>
                </a:solidFill>
              </a:rPr>
              <a:t> </a:t>
            </a:r>
            <a:r>
              <a:rPr lang="en-US" sz="4400" b="1" dirty="0" err="1">
                <a:solidFill>
                  <a:srgbClr val="2929AB"/>
                </a:solidFill>
              </a:rPr>
              <a:t>légal</a:t>
            </a:r>
            <a:endParaRPr lang="en-US" sz="4400" b="1" dirty="0">
              <a:solidFill>
                <a:srgbClr val="2929AB"/>
              </a:solidFill>
            </a:endParaRPr>
          </a:p>
        </p:txBody>
      </p:sp>
      <p:sp>
        <p:nvSpPr>
          <p:cNvPr id="672792" name="Line 24"/>
          <p:cNvSpPr>
            <a:spLocks noChangeShapeType="1"/>
          </p:cNvSpPr>
          <p:nvPr/>
        </p:nvSpPr>
        <p:spPr bwMode="auto">
          <a:xfrm>
            <a:off x="762000" y="1219200"/>
            <a:ext cx="0" cy="1295400"/>
          </a:xfrm>
          <a:prstGeom prst="line">
            <a:avLst/>
          </a:prstGeom>
          <a:noFill/>
          <a:ln w="9525">
            <a:solidFill>
              <a:schemeClr val="bg2"/>
            </a:solidFill>
            <a:round/>
            <a:headEnd/>
            <a:tailEnd/>
          </a:ln>
          <a:effectLst/>
        </p:spPr>
        <p:txBody>
          <a:bodyPr/>
          <a:lstStyle/>
          <a:p>
            <a:endParaRPr lang="fr-CH"/>
          </a:p>
        </p:txBody>
      </p:sp>
      <p:grpSp>
        <p:nvGrpSpPr>
          <p:cNvPr id="2" name="Group 52"/>
          <p:cNvGrpSpPr>
            <a:grpSpLocks/>
          </p:cNvGrpSpPr>
          <p:nvPr/>
        </p:nvGrpSpPr>
        <p:grpSpPr bwMode="auto">
          <a:xfrm>
            <a:off x="906463" y="3748088"/>
            <a:ext cx="2016125" cy="2019300"/>
            <a:chOff x="571" y="2476"/>
            <a:chExt cx="1270" cy="1272"/>
          </a:xfrm>
        </p:grpSpPr>
        <p:pic>
          <p:nvPicPr>
            <p:cNvPr id="672800" name="Picture 32" descr="Untitled 2"/>
            <p:cNvPicPr>
              <a:picLocks noChangeAspect="1" noChangeArrowheads="1"/>
            </p:cNvPicPr>
            <p:nvPr/>
          </p:nvPicPr>
          <p:blipFill>
            <a:blip r:embed="rId2" cstate="print"/>
            <a:srcRect/>
            <a:stretch>
              <a:fillRect/>
            </a:stretch>
          </p:blipFill>
          <p:spPr bwMode="auto">
            <a:xfrm>
              <a:off x="635" y="2476"/>
              <a:ext cx="1143" cy="797"/>
            </a:xfrm>
            <a:prstGeom prst="rect">
              <a:avLst/>
            </a:prstGeom>
            <a:noFill/>
          </p:spPr>
        </p:pic>
        <p:sp>
          <p:nvSpPr>
            <p:cNvPr id="672801" name="Text Box 33"/>
            <p:cNvSpPr txBox="1">
              <a:spLocks noChangeArrowheads="1"/>
            </p:cNvSpPr>
            <p:nvPr/>
          </p:nvSpPr>
          <p:spPr bwMode="auto">
            <a:xfrm>
              <a:off x="965" y="3068"/>
              <a:ext cx="482" cy="680"/>
            </a:xfrm>
            <a:prstGeom prst="rect">
              <a:avLst/>
            </a:prstGeom>
            <a:noFill/>
            <a:ln w="9525" algn="ctr">
              <a:noFill/>
              <a:miter lim="800000"/>
              <a:headEnd/>
              <a:tailEnd/>
            </a:ln>
            <a:effectLst/>
          </p:spPr>
          <p:txBody>
            <a:bodyPr wrap="none">
              <a:spAutoFit/>
            </a:bodyPr>
            <a:lstStyle/>
            <a:p>
              <a:pPr algn="ctr"/>
              <a:r>
                <a:rPr lang="fr-CH" sz="7200">
                  <a:solidFill>
                    <a:srgbClr val="CD3C0F"/>
                  </a:solidFill>
                  <a:sym typeface="Wingdings" pitchFamily="2" charset="2"/>
                </a:rPr>
                <a:t></a:t>
              </a:r>
            </a:p>
          </p:txBody>
        </p:sp>
        <p:sp>
          <p:nvSpPr>
            <p:cNvPr id="672777" name="Text Box 9"/>
            <p:cNvSpPr txBox="1">
              <a:spLocks noChangeArrowheads="1"/>
            </p:cNvSpPr>
            <p:nvPr/>
          </p:nvSpPr>
          <p:spPr bwMode="auto">
            <a:xfrm>
              <a:off x="571" y="3249"/>
              <a:ext cx="1270" cy="250"/>
            </a:xfrm>
            <a:prstGeom prst="rect">
              <a:avLst/>
            </a:prstGeom>
            <a:noFill/>
            <a:ln w="9525">
              <a:noFill/>
              <a:miter lim="800000"/>
              <a:headEnd/>
              <a:tailEnd/>
            </a:ln>
            <a:effectLst/>
          </p:spPr>
          <p:txBody>
            <a:bodyPr>
              <a:spAutoFit/>
            </a:bodyPr>
            <a:lstStyle/>
            <a:p>
              <a:pPr algn="ctr">
                <a:lnSpc>
                  <a:spcPct val="100000"/>
                </a:lnSpc>
                <a:spcBef>
                  <a:spcPct val="0"/>
                </a:spcBef>
                <a:buClrTx/>
                <a:buFontTx/>
                <a:buNone/>
              </a:pPr>
              <a:r>
                <a:rPr lang="fr-CH"/>
                <a:t>alcool</a:t>
              </a:r>
              <a:endParaRPr lang="fr-FR"/>
            </a:p>
          </p:txBody>
        </p:sp>
      </p:grpSp>
      <p:sp>
        <p:nvSpPr>
          <p:cNvPr id="672776" name="Text Box 8"/>
          <p:cNvSpPr txBox="1">
            <a:spLocks noChangeArrowheads="1"/>
          </p:cNvSpPr>
          <p:nvPr/>
        </p:nvSpPr>
        <p:spPr bwMode="auto">
          <a:xfrm>
            <a:off x="1308100" y="2276475"/>
            <a:ext cx="1216025" cy="366713"/>
          </a:xfrm>
          <a:prstGeom prst="rect">
            <a:avLst/>
          </a:prstGeom>
          <a:noFill/>
          <a:ln w="9525">
            <a:noFill/>
            <a:miter lim="800000"/>
            <a:headEnd/>
            <a:tailEnd/>
          </a:ln>
          <a:effectLst/>
        </p:spPr>
        <p:txBody>
          <a:bodyPr wrap="none">
            <a:spAutoFit/>
          </a:bodyPr>
          <a:lstStyle/>
          <a:p>
            <a:pPr>
              <a:lnSpc>
                <a:spcPct val="100000"/>
              </a:lnSpc>
              <a:spcBef>
                <a:spcPct val="0"/>
              </a:spcBef>
              <a:buClrTx/>
              <a:buFontTx/>
              <a:buNone/>
            </a:pPr>
            <a:r>
              <a:rPr lang="fr-CH" sz="1800" b="1"/>
              <a:t>&lt; 16 ans</a:t>
            </a:r>
            <a:endParaRPr lang="fr-FR" sz="1800" b="1"/>
          </a:p>
        </p:txBody>
      </p:sp>
      <p:grpSp>
        <p:nvGrpSpPr>
          <p:cNvPr id="3" name="Group 53"/>
          <p:cNvGrpSpPr>
            <a:grpSpLocks/>
          </p:cNvGrpSpPr>
          <p:nvPr/>
        </p:nvGrpSpPr>
        <p:grpSpPr bwMode="auto">
          <a:xfrm>
            <a:off x="3435350" y="3644900"/>
            <a:ext cx="2000250" cy="2032000"/>
            <a:chOff x="2164" y="2411"/>
            <a:chExt cx="1260" cy="1280"/>
          </a:xfrm>
        </p:grpSpPr>
        <p:pic>
          <p:nvPicPr>
            <p:cNvPr id="672804" name="Picture 36"/>
            <p:cNvPicPr>
              <a:picLocks noChangeAspect="1" noChangeArrowheads="1"/>
            </p:cNvPicPr>
            <p:nvPr/>
          </p:nvPicPr>
          <p:blipFill>
            <a:blip r:embed="rId3" cstate="print"/>
            <a:srcRect/>
            <a:stretch>
              <a:fillRect/>
            </a:stretch>
          </p:blipFill>
          <p:spPr bwMode="auto">
            <a:xfrm>
              <a:off x="2330" y="2411"/>
              <a:ext cx="929" cy="929"/>
            </a:xfrm>
            <a:prstGeom prst="rect">
              <a:avLst/>
            </a:prstGeom>
            <a:noFill/>
            <a:ln w="9525" algn="ctr">
              <a:noFill/>
              <a:miter lim="800000"/>
              <a:headEnd/>
              <a:tailEnd/>
            </a:ln>
            <a:effectLst/>
          </p:spPr>
        </p:pic>
        <p:sp>
          <p:nvSpPr>
            <p:cNvPr id="672782" name="Rectangle 14"/>
            <p:cNvSpPr>
              <a:spLocks noChangeArrowheads="1"/>
            </p:cNvSpPr>
            <p:nvPr/>
          </p:nvSpPr>
          <p:spPr bwMode="auto">
            <a:xfrm>
              <a:off x="2164" y="3249"/>
              <a:ext cx="1260" cy="442"/>
            </a:xfrm>
            <a:prstGeom prst="rect">
              <a:avLst/>
            </a:prstGeom>
            <a:noFill/>
            <a:ln w="9525" algn="ctr">
              <a:noFill/>
              <a:miter lim="800000"/>
              <a:headEnd/>
              <a:tailEnd/>
            </a:ln>
            <a:effectLst/>
          </p:spPr>
          <p:txBody>
            <a:bodyPr wrap="none">
              <a:spAutoFit/>
            </a:bodyPr>
            <a:lstStyle/>
            <a:p>
              <a:pPr algn="ctr">
                <a:lnSpc>
                  <a:spcPct val="100000"/>
                </a:lnSpc>
                <a:spcBef>
                  <a:spcPct val="0"/>
                </a:spcBef>
                <a:buClrTx/>
                <a:buFontTx/>
                <a:buNone/>
              </a:pPr>
              <a:r>
                <a:rPr lang="fr-CH"/>
                <a:t>vin, bière, cidre</a:t>
              </a:r>
            </a:p>
            <a:p>
              <a:pPr algn="ctr">
                <a:lnSpc>
                  <a:spcPct val="100000"/>
                </a:lnSpc>
                <a:spcBef>
                  <a:spcPct val="0"/>
                </a:spcBef>
                <a:buClrTx/>
                <a:buFontTx/>
                <a:buNone/>
              </a:pPr>
              <a:r>
                <a:rPr lang="fr-CH"/>
                <a:t> uniquement</a:t>
              </a:r>
              <a:endParaRPr lang="fr-FR"/>
            </a:p>
          </p:txBody>
        </p:sp>
      </p:grpSp>
      <p:grpSp>
        <p:nvGrpSpPr>
          <p:cNvPr id="4" name="Group 54"/>
          <p:cNvGrpSpPr>
            <a:grpSpLocks/>
          </p:cNvGrpSpPr>
          <p:nvPr/>
        </p:nvGrpSpPr>
        <p:grpSpPr bwMode="auto">
          <a:xfrm>
            <a:off x="5795963" y="3644900"/>
            <a:ext cx="2092325" cy="1727200"/>
            <a:chOff x="3651" y="2411"/>
            <a:chExt cx="1318" cy="1088"/>
          </a:xfrm>
        </p:grpSpPr>
        <p:pic>
          <p:nvPicPr>
            <p:cNvPr id="672808" name="Picture 40"/>
            <p:cNvPicPr>
              <a:picLocks noChangeAspect="1" noChangeArrowheads="1"/>
            </p:cNvPicPr>
            <p:nvPr/>
          </p:nvPicPr>
          <p:blipFill>
            <a:blip r:embed="rId4" cstate="print"/>
            <a:srcRect/>
            <a:stretch>
              <a:fillRect/>
            </a:stretch>
          </p:blipFill>
          <p:spPr bwMode="auto">
            <a:xfrm>
              <a:off x="4001" y="2411"/>
              <a:ext cx="619" cy="929"/>
            </a:xfrm>
            <a:prstGeom prst="rect">
              <a:avLst/>
            </a:prstGeom>
            <a:noFill/>
            <a:ln w="9525" algn="ctr">
              <a:noFill/>
              <a:miter lim="800000"/>
              <a:headEnd/>
              <a:tailEnd/>
            </a:ln>
            <a:effectLst/>
          </p:spPr>
        </p:pic>
        <p:sp>
          <p:nvSpPr>
            <p:cNvPr id="672786" name="Rectangle 18"/>
            <p:cNvSpPr>
              <a:spLocks noChangeArrowheads="1"/>
            </p:cNvSpPr>
            <p:nvPr/>
          </p:nvSpPr>
          <p:spPr bwMode="auto">
            <a:xfrm>
              <a:off x="3651" y="3249"/>
              <a:ext cx="1318" cy="250"/>
            </a:xfrm>
            <a:prstGeom prst="rect">
              <a:avLst/>
            </a:prstGeom>
            <a:noFill/>
            <a:ln w="9525" algn="ctr">
              <a:noFill/>
              <a:miter lim="800000"/>
              <a:headEnd/>
              <a:tailEnd/>
            </a:ln>
            <a:effectLst/>
          </p:spPr>
          <p:txBody>
            <a:bodyPr>
              <a:spAutoFit/>
            </a:bodyPr>
            <a:lstStyle/>
            <a:p>
              <a:pPr algn="ctr">
                <a:lnSpc>
                  <a:spcPct val="100000"/>
                </a:lnSpc>
                <a:spcBef>
                  <a:spcPct val="0"/>
                </a:spcBef>
                <a:buClrTx/>
                <a:buFontTx/>
                <a:buNone/>
              </a:pPr>
              <a:r>
                <a:rPr lang="fr-CH"/>
                <a:t>tout alcool</a:t>
              </a:r>
              <a:endParaRPr lang="fr-FR"/>
            </a:p>
          </p:txBody>
        </p:sp>
      </p:grpSp>
      <p:grpSp>
        <p:nvGrpSpPr>
          <p:cNvPr id="5" name="Group 55"/>
          <p:cNvGrpSpPr>
            <a:grpSpLocks/>
          </p:cNvGrpSpPr>
          <p:nvPr/>
        </p:nvGrpSpPr>
        <p:grpSpPr bwMode="auto">
          <a:xfrm>
            <a:off x="2524125" y="2276475"/>
            <a:ext cx="2625725" cy="366713"/>
            <a:chOff x="1590" y="1434"/>
            <a:chExt cx="1654" cy="231"/>
          </a:xfrm>
        </p:grpSpPr>
        <p:sp>
          <p:nvSpPr>
            <p:cNvPr id="672802" name="Text Box 34"/>
            <p:cNvSpPr txBox="1">
              <a:spLocks noChangeArrowheads="1"/>
            </p:cNvSpPr>
            <p:nvPr/>
          </p:nvSpPr>
          <p:spPr bwMode="auto">
            <a:xfrm>
              <a:off x="2345" y="1434"/>
              <a:ext cx="899" cy="231"/>
            </a:xfrm>
            <a:prstGeom prst="rect">
              <a:avLst/>
            </a:prstGeom>
            <a:noFill/>
            <a:ln w="9525">
              <a:noFill/>
              <a:miter lim="800000"/>
              <a:headEnd/>
              <a:tailEnd/>
            </a:ln>
            <a:effectLst/>
          </p:spPr>
          <p:txBody>
            <a:bodyPr wrap="none">
              <a:spAutoFit/>
            </a:bodyPr>
            <a:lstStyle/>
            <a:p>
              <a:pPr>
                <a:lnSpc>
                  <a:spcPct val="100000"/>
                </a:lnSpc>
                <a:spcBef>
                  <a:spcPct val="0"/>
                </a:spcBef>
                <a:buClrTx/>
                <a:buFontTx/>
                <a:buNone/>
              </a:pPr>
              <a:r>
                <a:rPr lang="fr-CH" sz="1800" b="1"/>
                <a:t>16 - 18 ans</a:t>
              </a:r>
              <a:endParaRPr lang="fr-FR" sz="1800" b="1"/>
            </a:p>
          </p:txBody>
        </p:sp>
        <p:cxnSp>
          <p:nvCxnSpPr>
            <p:cNvPr id="672818" name="AutoShape 50"/>
            <p:cNvCxnSpPr>
              <a:cxnSpLocks noChangeShapeType="1"/>
              <a:stCxn id="672776" idx="3"/>
              <a:endCxn id="672802" idx="1"/>
            </p:cNvCxnSpPr>
            <p:nvPr/>
          </p:nvCxnSpPr>
          <p:spPr bwMode="auto">
            <a:xfrm>
              <a:off x="1590" y="1550"/>
              <a:ext cx="755" cy="0"/>
            </a:xfrm>
            <a:prstGeom prst="straightConnector1">
              <a:avLst/>
            </a:prstGeom>
            <a:noFill/>
            <a:ln w="9525">
              <a:solidFill>
                <a:schemeClr val="tx1"/>
              </a:solidFill>
              <a:round/>
              <a:headEnd/>
              <a:tailEnd type="triangle" w="med" len="med"/>
            </a:ln>
            <a:effectLst/>
          </p:spPr>
        </p:cxnSp>
      </p:grpSp>
      <p:grpSp>
        <p:nvGrpSpPr>
          <p:cNvPr id="6" name="Group 56"/>
          <p:cNvGrpSpPr>
            <a:grpSpLocks/>
          </p:cNvGrpSpPr>
          <p:nvPr/>
        </p:nvGrpSpPr>
        <p:grpSpPr bwMode="auto">
          <a:xfrm>
            <a:off x="5149850" y="2276475"/>
            <a:ext cx="2300288" cy="366713"/>
            <a:chOff x="3244" y="1434"/>
            <a:chExt cx="1449" cy="231"/>
          </a:xfrm>
        </p:grpSpPr>
        <p:sp>
          <p:nvSpPr>
            <p:cNvPr id="672805" name="Text Box 37"/>
            <p:cNvSpPr txBox="1">
              <a:spLocks noChangeArrowheads="1"/>
            </p:cNvSpPr>
            <p:nvPr/>
          </p:nvSpPr>
          <p:spPr bwMode="auto">
            <a:xfrm>
              <a:off x="3927" y="1434"/>
              <a:ext cx="766" cy="231"/>
            </a:xfrm>
            <a:prstGeom prst="rect">
              <a:avLst/>
            </a:prstGeom>
            <a:noFill/>
            <a:ln w="9525">
              <a:noFill/>
              <a:miter lim="800000"/>
              <a:headEnd/>
              <a:tailEnd/>
            </a:ln>
            <a:effectLst/>
          </p:spPr>
          <p:txBody>
            <a:bodyPr wrap="none">
              <a:spAutoFit/>
            </a:bodyPr>
            <a:lstStyle/>
            <a:p>
              <a:pPr>
                <a:lnSpc>
                  <a:spcPct val="100000"/>
                </a:lnSpc>
                <a:spcBef>
                  <a:spcPct val="0"/>
                </a:spcBef>
                <a:buClrTx/>
                <a:buFontTx/>
                <a:buNone/>
              </a:pPr>
              <a:r>
                <a:rPr lang="fr-CH" sz="1800" b="1"/>
                <a:t>&gt; 18 ans</a:t>
              </a:r>
              <a:endParaRPr lang="fr-FR" sz="1800" b="1"/>
            </a:p>
          </p:txBody>
        </p:sp>
        <p:cxnSp>
          <p:nvCxnSpPr>
            <p:cNvPr id="672819" name="AutoShape 51"/>
            <p:cNvCxnSpPr>
              <a:cxnSpLocks noChangeShapeType="1"/>
              <a:stCxn id="672802" idx="3"/>
              <a:endCxn id="672805" idx="1"/>
            </p:cNvCxnSpPr>
            <p:nvPr/>
          </p:nvCxnSpPr>
          <p:spPr bwMode="auto">
            <a:xfrm>
              <a:off x="3244" y="1550"/>
              <a:ext cx="683" cy="0"/>
            </a:xfrm>
            <a:prstGeom prst="straightConnector1">
              <a:avLst/>
            </a:prstGeom>
            <a:noFill/>
            <a:ln w="9525">
              <a:solidFill>
                <a:schemeClr val="tx1"/>
              </a:solidFill>
              <a:round/>
              <a:headEnd/>
              <a:tailEnd type="triangle" w="med" len="med"/>
            </a:ln>
            <a:effectLst/>
          </p:spPr>
        </p:cxn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2791"/>
                                        </p:tgtEl>
                                        <p:attrNameLst>
                                          <p:attrName>style.visibility</p:attrName>
                                        </p:attrNameLst>
                                      </p:cBhvr>
                                      <p:to>
                                        <p:strVal val="visible"/>
                                      </p:to>
                                    </p:set>
                                    <p:animEffect transition="in" filter="wipe(left)">
                                      <p:cBhvr>
                                        <p:cTn id="7" dur="500"/>
                                        <p:tgtEl>
                                          <p:spTgt spid="6727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2776"/>
                                        </p:tgtEl>
                                        <p:attrNameLst>
                                          <p:attrName>style.visibility</p:attrName>
                                        </p:attrNameLst>
                                      </p:cBhvr>
                                      <p:to>
                                        <p:strVal val="visible"/>
                                      </p:to>
                                    </p:set>
                                    <p:animEffect transition="in" filter="wipe(left)">
                                      <p:cBhvr>
                                        <p:cTn id="12" dur="500"/>
                                        <p:tgtEl>
                                          <p:spTgt spid="6727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2787"/>
                                        </p:tgtEl>
                                        <p:attrNameLst>
                                          <p:attrName>style.visibility</p:attrName>
                                        </p:attrNameLst>
                                      </p:cBhvr>
                                      <p:to>
                                        <p:strVal val="visible"/>
                                      </p:to>
                                    </p:set>
                                    <p:animEffect transition="in" filter="wipe(left)">
                                      <p:cBhvr>
                                        <p:cTn id="27" dur="500"/>
                                        <p:tgtEl>
                                          <p:spTgt spid="6727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87" grpId="0"/>
      <p:bldP spid="672791" grpId="0"/>
      <p:bldP spid="672776" grpId="0"/>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Univer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lgn="ctr">
          <a:miter lim="800000"/>
          <a:headEnd/>
          <a:tailEnd/>
        </a:ln>
      </a:spPr>
      <a:bodyPr vert="horz" wrap="square" lIns="91440" tIns="45720" rIns="91440" bIns="45720" numCol="1" anchor="t" anchorCtr="0" compatLnSpc="1">
        <a:prstTxWarp prst="textNoShape">
          <a:avLst/>
        </a:prstTxWarp>
        <a:spAutoFit/>
      </a:bodyPr>
      <a:lstStyle>
        <a:defPPr marL="261938" indent="-261938" algn="l">
          <a:lnSpc>
            <a:spcPts val="2300"/>
          </a:lnSpc>
          <a:buClr>
            <a:srgbClr val="EA8B00"/>
          </a:buClr>
          <a:buSzPct val="80000"/>
          <a:buFont typeface="Wingdings" pitchFamily="2" charset="2"/>
          <a:buChar char="§"/>
          <a:defRPr sz="2000" dirty="0" smtClean="0">
            <a:latin typeface="+mj-lt"/>
          </a:defRPr>
        </a:defPPr>
      </a:lstStyle>
    </a:spDef>
    <a:lnDef>
      <a:spPr bwMode="auto">
        <a:noFill/>
        <a:ln w="9525" cap="flat" cmpd="sng" algn="ctr">
          <a:solidFill>
            <a:schemeClr val="tx1"/>
          </a:solidFill>
          <a:prstDash val="solid"/>
          <a:round/>
          <a:headEnd type="none" w="med" len="med"/>
          <a:tailEnd type="stealth"/>
        </a:ln>
        <a:effectLst/>
      </a:spPr>
      <a:body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19827</TotalTime>
  <Words>2043</Words>
  <Application>Microsoft Office PowerPoint</Application>
  <PresentationFormat>Affichage à l'écran (4:3)</PresentationFormat>
  <Paragraphs>444</Paragraphs>
  <Slides>68</Slides>
  <Notes>32</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68</vt:i4>
      </vt:variant>
    </vt:vector>
  </HeadingPairs>
  <TitlesOfParts>
    <vt:vector size="80" baseType="lpstr">
      <vt:lpstr>Arial</vt:lpstr>
      <vt:lpstr>Univers</vt:lpstr>
      <vt:lpstr>Wingdings</vt:lpstr>
      <vt:lpstr>Wingdings 3</vt:lpstr>
      <vt:lpstr>MS Reference Sans Serif</vt:lpstr>
      <vt:lpstr>SPSS Marker Set</vt:lpstr>
      <vt:lpstr>Symbol</vt:lpstr>
      <vt:lpstr>Times New Roman</vt:lpstr>
      <vt:lpstr>Comic Sans MS</vt:lpstr>
      <vt:lpstr>Helvetica</vt:lpstr>
      <vt:lpstr>Modèle par défaut</vt:lpstr>
      <vt:lpstr>Graphique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Histoire de l’alcool</vt:lpstr>
      <vt:lpstr>Histoire de l’alcool</vt:lpstr>
      <vt:lpstr>Histoire de l’alcool</vt:lpstr>
      <vt:lpstr>Histoire de l’alcool</vt:lpstr>
      <vt:lpstr>Histoire de l’alcool</vt:lpstr>
      <vt:lpstr>Histoire de l’alcool</vt:lpstr>
      <vt:lpstr>Diapositive 17</vt:lpstr>
      <vt:lpstr>Diapositive 18</vt:lpstr>
      <vt:lpstr>Diapositive 19</vt:lpstr>
      <vt:lpstr>Histoire de l’alcool</vt:lpstr>
      <vt:lpstr>Effets de la prohibition </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Longévité</vt:lpstr>
      <vt:lpstr>Diapositive 52</vt:lpstr>
      <vt:lpstr>Santé générale</vt:lpstr>
      <vt:lpstr>Coeur</vt:lpstr>
      <vt:lpstr>Maladie coronarienne</vt:lpstr>
      <vt:lpstr>Infarctus</vt:lpstr>
      <vt:lpstr>Alcool vs. lifestyle pour maladies cardiovasculaires</vt:lpstr>
      <vt:lpstr>Mécanismes d’action</vt:lpstr>
      <vt:lpstr>Evénements cérébrovasculaires </vt:lpstr>
      <vt:lpstr>Diabète</vt:lpstr>
      <vt:lpstr>Alzheimer et autres démences</vt:lpstr>
      <vt:lpstr>Arthrite</vt:lpstr>
      <vt:lpstr>Hyperplasie prostate</vt:lpstr>
      <vt:lpstr>Osteoporose</vt:lpstr>
      <vt:lpstr>Cholélithiase</vt:lpstr>
      <vt:lpstr>Malignomes</vt:lpstr>
      <vt:lpstr>Diapositive 67</vt:lpstr>
      <vt:lpstr>Diapositive 68</vt:lpstr>
    </vt:vector>
  </TitlesOfParts>
  <Company>hug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page</dc:title>
  <dc:creator>ARMT</dc:creator>
  <cp:lastModifiedBy>dfzu</cp:lastModifiedBy>
  <cp:revision>1068</cp:revision>
  <dcterms:created xsi:type="dcterms:W3CDTF">2003-10-08T13:16:24Z</dcterms:created>
  <dcterms:modified xsi:type="dcterms:W3CDTF">2012-03-27T08:55:08Z</dcterms:modified>
</cp:coreProperties>
</file>