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706" r:id="rId2"/>
    <p:sldId id="1610" r:id="rId3"/>
    <p:sldId id="1611" r:id="rId4"/>
    <p:sldId id="1612" r:id="rId5"/>
    <p:sldId id="1613" r:id="rId6"/>
    <p:sldId id="1614" r:id="rId7"/>
    <p:sldId id="1615" r:id="rId8"/>
    <p:sldId id="1617" r:id="rId9"/>
    <p:sldId id="1618" r:id="rId10"/>
    <p:sldId id="1619" r:id="rId11"/>
    <p:sldId id="1620" r:id="rId12"/>
    <p:sldId id="1621" r:id="rId13"/>
    <p:sldId id="1623" r:id="rId14"/>
    <p:sldId id="1635" r:id="rId15"/>
    <p:sldId id="1637" r:id="rId16"/>
    <p:sldId id="1638" r:id="rId17"/>
    <p:sldId id="1647" r:id="rId18"/>
    <p:sldId id="1657" r:id="rId19"/>
    <p:sldId id="1658" r:id="rId20"/>
    <p:sldId id="1664" r:id="rId21"/>
    <p:sldId id="1666" r:id="rId22"/>
    <p:sldId id="1667" r:id="rId23"/>
    <p:sldId id="1668" r:id="rId24"/>
    <p:sldId id="1669" r:id="rId25"/>
    <p:sldId id="1681" r:id="rId26"/>
    <p:sldId id="1687" r:id="rId27"/>
    <p:sldId id="1688" r:id="rId28"/>
    <p:sldId id="1689" r:id="rId29"/>
    <p:sldId id="1690" r:id="rId30"/>
    <p:sldId id="1519" r:id="rId31"/>
    <p:sldId id="1522" r:id="rId32"/>
    <p:sldId id="1523" r:id="rId33"/>
    <p:sldId id="1524" r:id="rId34"/>
    <p:sldId id="1525" r:id="rId35"/>
    <p:sldId id="1526" r:id="rId36"/>
    <p:sldId id="1528" r:id="rId37"/>
    <p:sldId id="1529" r:id="rId38"/>
    <p:sldId id="1530" r:id="rId39"/>
    <p:sldId id="1531" r:id="rId40"/>
    <p:sldId id="1532" r:id="rId41"/>
    <p:sldId id="1533" r:id="rId42"/>
    <p:sldId id="1534" r:id="rId43"/>
    <p:sldId id="1535" r:id="rId44"/>
    <p:sldId id="1536" r:id="rId45"/>
    <p:sldId id="1537" r:id="rId46"/>
    <p:sldId id="1538" r:id="rId47"/>
    <p:sldId id="1539" r:id="rId48"/>
    <p:sldId id="1540" r:id="rId49"/>
    <p:sldId id="1542" r:id="rId50"/>
    <p:sldId id="1543" r:id="rId51"/>
    <p:sldId id="1544" r:id="rId52"/>
    <p:sldId id="1545" r:id="rId53"/>
    <p:sldId id="1546" r:id="rId54"/>
    <p:sldId id="1547" r:id="rId55"/>
    <p:sldId id="1548" r:id="rId56"/>
    <p:sldId id="1549" r:id="rId57"/>
    <p:sldId id="1550" r:id="rId58"/>
    <p:sldId id="1551" r:id="rId59"/>
    <p:sldId id="1552" r:id="rId60"/>
    <p:sldId id="1553" r:id="rId61"/>
    <p:sldId id="1554" r:id="rId62"/>
    <p:sldId id="1555" r:id="rId63"/>
    <p:sldId id="1556" r:id="rId64"/>
    <p:sldId id="1558" r:id="rId65"/>
    <p:sldId id="1559" r:id="rId66"/>
    <p:sldId id="1560" r:id="rId67"/>
    <p:sldId id="1562" r:id="rId68"/>
    <p:sldId id="1563" r:id="rId69"/>
    <p:sldId id="1564" r:id="rId70"/>
    <p:sldId id="1565" r:id="rId71"/>
    <p:sldId id="1566" r:id="rId72"/>
    <p:sldId id="1567" r:id="rId73"/>
    <p:sldId id="1568" r:id="rId74"/>
    <p:sldId id="1569" r:id="rId75"/>
    <p:sldId id="1570" r:id="rId76"/>
    <p:sldId id="1571" r:id="rId77"/>
    <p:sldId id="1572" r:id="rId78"/>
    <p:sldId id="1573" r:id="rId79"/>
    <p:sldId id="1575" r:id="rId80"/>
    <p:sldId id="1576" r:id="rId81"/>
    <p:sldId id="1577" r:id="rId82"/>
    <p:sldId id="1578" r:id="rId83"/>
    <p:sldId id="1579" r:id="rId84"/>
    <p:sldId id="1580" r:id="rId85"/>
    <p:sldId id="1581" r:id="rId86"/>
    <p:sldId id="1582" r:id="rId87"/>
    <p:sldId id="1583" r:id="rId88"/>
    <p:sldId id="1584" r:id="rId89"/>
    <p:sldId id="1586" r:id="rId90"/>
    <p:sldId id="1587" r:id="rId91"/>
    <p:sldId id="1588" r:id="rId92"/>
    <p:sldId id="1589" r:id="rId93"/>
    <p:sldId id="1590" r:id="rId94"/>
    <p:sldId id="1592" r:id="rId95"/>
    <p:sldId id="1593" r:id="rId96"/>
    <p:sldId id="1594" r:id="rId97"/>
    <p:sldId id="1595" r:id="rId98"/>
    <p:sldId id="1596" r:id="rId99"/>
    <p:sldId id="1597" r:id="rId100"/>
    <p:sldId id="1598" r:id="rId101"/>
    <p:sldId id="1599" r:id="rId102"/>
    <p:sldId id="1600" r:id="rId103"/>
    <p:sldId id="1601" r:id="rId104"/>
    <p:sldId id="1602" r:id="rId105"/>
    <p:sldId id="1607" r:id="rId106"/>
  </p:sldIdLst>
  <p:sldSz cx="9144000" cy="6858000" type="screen4x3"/>
  <p:notesSz cx="6858000" cy="9144000"/>
  <p:defaultTextStyle>
    <a:defPPr>
      <a:defRPr lang="en-US"/>
    </a:defPPr>
    <a:lvl1pPr algn="ctr" rtl="0" fontAlgn="base">
      <a:lnSpc>
        <a:spcPct val="90000"/>
      </a:lnSpc>
      <a:spcBef>
        <a:spcPct val="20000"/>
      </a:spcBef>
      <a:spcAft>
        <a:spcPct val="0"/>
      </a:spcAft>
      <a:buClr>
        <a:srgbClr val="D27D00"/>
      </a:buClr>
      <a:buFont typeface="Wingdings" pitchFamily="2" charset="2"/>
      <a:defRPr sz="2000" kern="1200">
        <a:solidFill>
          <a:schemeClr val="tx1"/>
        </a:solidFill>
        <a:latin typeface="Univers" pitchFamily="34" charset="0"/>
        <a:ea typeface="+mn-ea"/>
        <a:cs typeface="+mn-cs"/>
      </a:defRPr>
    </a:lvl1pPr>
    <a:lvl2pPr marL="457200" algn="ctr" rtl="0" fontAlgn="base">
      <a:lnSpc>
        <a:spcPct val="90000"/>
      </a:lnSpc>
      <a:spcBef>
        <a:spcPct val="20000"/>
      </a:spcBef>
      <a:spcAft>
        <a:spcPct val="0"/>
      </a:spcAft>
      <a:buClr>
        <a:srgbClr val="D27D00"/>
      </a:buClr>
      <a:buFont typeface="Wingdings" pitchFamily="2" charset="2"/>
      <a:defRPr sz="2000" kern="1200">
        <a:solidFill>
          <a:schemeClr val="tx1"/>
        </a:solidFill>
        <a:latin typeface="Univers" pitchFamily="34" charset="0"/>
        <a:ea typeface="+mn-ea"/>
        <a:cs typeface="+mn-cs"/>
      </a:defRPr>
    </a:lvl2pPr>
    <a:lvl3pPr marL="914400" algn="ctr" rtl="0" fontAlgn="base">
      <a:lnSpc>
        <a:spcPct val="90000"/>
      </a:lnSpc>
      <a:spcBef>
        <a:spcPct val="20000"/>
      </a:spcBef>
      <a:spcAft>
        <a:spcPct val="0"/>
      </a:spcAft>
      <a:buClr>
        <a:srgbClr val="D27D00"/>
      </a:buClr>
      <a:buFont typeface="Wingdings" pitchFamily="2" charset="2"/>
      <a:defRPr sz="2000" kern="1200">
        <a:solidFill>
          <a:schemeClr val="tx1"/>
        </a:solidFill>
        <a:latin typeface="Univers" pitchFamily="34" charset="0"/>
        <a:ea typeface="+mn-ea"/>
        <a:cs typeface="+mn-cs"/>
      </a:defRPr>
    </a:lvl3pPr>
    <a:lvl4pPr marL="1371600" algn="ctr" rtl="0" fontAlgn="base">
      <a:lnSpc>
        <a:spcPct val="90000"/>
      </a:lnSpc>
      <a:spcBef>
        <a:spcPct val="20000"/>
      </a:spcBef>
      <a:spcAft>
        <a:spcPct val="0"/>
      </a:spcAft>
      <a:buClr>
        <a:srgbClr val="D27D00"/>
      </a:buClr>
      <a:buFont typeface="Wingdings" pitchFamily="2" charset="2"/>
      <a:defRPr sz="2000" kern="1200">
        <a:solidFill>
          <a:schemeClr val="tx1"/>
        </a:solidFill>
        <a:latin typeface="Univers" pitchFamily="34" charset="0"/>
        <a:ea typeface="+mn-ea"/>
        <a:cs typeface="+mn-cs"/>
      </a:defRPr>
    </a:lvl4pPr>
    <a:lvl5pPr marL="1828800" algn="ctr" rtl="0" fontAlgn="base">
      <a:lnSpc>
        <a:spcPct val="90000"/>
      </a:lnSpc>
      <a:spcBef>
        <a:spcPct val="20000"/>
      </a:spcBef>
      <a:spcAft>
        <a:spcPct val="0"/>
      </a:spcAft>
      <a:buClr>
        <a:srgbClr val="D27D00"/>
      </a:buClr>
      <a:buFont typeface="Wingdings" pitchFamily="2" charset="2"/>
      <a:defRPr sz="2000" kern="1200">
        <a:solidFill>
          <a:schemeClr val="tx1"/>
        </a:solidFill>
        <a:latin typeface="Univers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Univers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Univers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Univers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Univers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t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8400"/>
    <a:srgbClr val="2E246A"/>
    <a:srgbClr val="447C98"/>
    <a:srgbClr val="DBD600"/>
    <a:srgbClr val="731975"/>
    <a:srgbClr val="C4261A"/>
    <a:srgbClr val="002774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592" autoAdjust="0"/>
    <p:restoredTop sz="94683" autoAdjust="0"/>
  </p:normalViewPr>
  <p:slideViewPr>
    <p:cSldViewPr>
      <p:cViewPr varScale="1">
        <p:scale>
          <a:sx n="56" d="100"/>
          <a:sy n="56" d="100"/>
        </p:scale>
        <p:origin x="-2316" y="-90"/>
      </p:cViewPr>
      <p:guideLst>
        <p:guide orient="horz" pos="2160"/>
        <p:guide pos="7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39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commentAuthors" Target="commentAuthor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8A6BD7D6-1418-4CC7-B960-989F9C6E1BD0}" type="slidenum">
              <a:rPr lang="de-DE"/>
              <a:pPr/>
              <a:t>‹N°›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3C0B92D7-2312-48ED-8F3A-16356ED2CC43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516038-0F0D-465B-9D73-49A9B676E024}" type="slidenum">
              <a:rPr lang="fr-FR"/>
              <a:pPr/>
              <a:t>3</a:t>
            </a:fld>
            <a:endParaRPr lang="fr-FR"/>
          </a:p>
        </p:txBody>
      </p:sp>
      <p:sp>
        <p:nvSpPr>
          <p:cNvPr id="145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r-FR" b="1"/>
              <a:t>Dia 6: contexte historique</a:t>
            </a:r>
          </a:p>
          <a:p>
            <a:pPr>
              <a:buFont typeface="Wingdings" pitchFamily="2" charset="2"/>
              <a:buNone/>
            </a:pPr>
            <a:r>
              <a:rPr lang="fr-FR" b="1"/>
              <a:t>Suite à une prise de conscience, des psychiatres ont entrepris de transformer en profondeur les relations entre soignants et soignés. Cette humanisation a marqué le début de ce que l’on a appelé la </a:t>
            </a:r>
            <a:r>
              <a:rPr lang="fr-FR" b="1" i="1"/>
              <a:t>désinstitutionalisation </a:t>
            </a:r>
            <a:r>
              <a:rPr lang="fr-FR" b="1"/>
              <a:t>des hôpitaux psychiatriques.</a:t>
            </a:r>
          </a:p>
          <a:p>
            <a:pPr>
              <a:buFont typeface="Wingdings" pitchFamily="2" charset="2"/>
              <a:buNone/>
            </a:pPr>
            <a:r>
              <a:rPr lang="fr-CH" b="1"/>
              <a:t>En moins de 10 ans les grandes classes de médicaments psychotropes ont été trouvées.</a:t>
            </a:r>
            <a:endParaRPr lang="fr-FR" b="1"/>
          </a:p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DEE8AE-0C16-46B4-8768-596226568D4E}" type="slidenum">
              <a:rPr lang="fr-FR"/>
              <a:pPr/>
              <a:t>28</a:t>
            </a:fld>
            <a:endParaRPr lang="fr-FR"/>
          </a:p>
        </p:txBody>
      </p:sp>
      <p:sp>
        <p:nvSpPr>
          <p:cNvPr id="142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42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Longue demi-vie: accumulation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0DD05F-A32B-4F9C-9967-C046CBC3A537}" type="slidenum">
              <a:rPr lang="fr-FR"/>
              <a:pPr/>
              <a:t>34</a:t>
            </a:fld>
            <a:endParaRPr lang="fr-FR"/>
          </a:p>
        </p:txBody>
      </p:sp>
      <p:sp>
        <p:nvSpPr>
          <p:cNvPr id="242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57225"/>
            <a:ext cx="4575175" cy="3432175"/>
          </a:xfrm>
          <a:ln/>
        </p:spPr>
      </p:sp>
      <p:sp>
        <p:nvSpPr>
          <p:cNvPr id="242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906" y="4379703"/>
            <a:ext cx="5032190" cy="4088697"/>
          </a:xfrm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B6C679-A385-490E-B7B9-6863494DD7E4}" type="slidenum">
              <a:rPr lang="fr-FR"/>
              <a:pPr/>
              <a:t>49</a:t>
            </a:fld>
            <a:endParaRPr lang="fr-FR"/>
          </a:p>
        </p:txBody>
      </p:sp>
      <p:sp>
        <p:nvSpPr>
          <p:cNvPr id="208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515" y="656590"/>
            <a:ext cx="5012971" cy="3432107"/>
          </a:xfrm>
          <a:ln/>
        </p:spPr>
      </p:sp>
      <p:sp>
        <p:nvSpPr>
          <p:cNvPr id="208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906" y="4379703"/>
            <a:ext cx="5032190" cy="4088697"/>
          </a:xfrm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CBBB76-938B-4E4A-BF65-4C66BC25F6BC}" type="slidenum">
              <a:rPr lang="fr-FR"/>
              <a:pPr/>
              <a:t>50</a:t>
            </a:fld>
            <a:endParaRPr lang="fr-FR"/>
          </a:p>
        </p:txBody>
      </p:sp>
      <p:sp>
        <p:nvSpPr>
          <p:cNvPr id="234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6564" cy="3429182"/>
          </a:xfrm>
          <a:ln/>
        </p:spPr>
      </p:sp>
      <p:sp>
        <p:nvSpPr>
          <p:cNvPr id="234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44D9FB-1379-4DDB-BFF1-B4D5ED0B16D1}" type="slidenum">
              <a:rPr lang="fr-FR"/>
              <a:pPr/>
              <a:t>51</a:t>
            </a:fld>
            <a:endParaRPr lang="fr-FR"/>
          </a:p>
        </p:txBody>
      </p:sp>
      <p:sp>
        <p:nvSpPr>
          <p:cNvPr id="236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6564" cy="3429182"/>
          </a:xfrm>
          <a:ln/>
        </p:spPr>
      </p:sp>
      <p:sp>
        <p:nvSpPr>
          <p:cNvPr id="236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BDCC21-DA4B-4900-BA70-7EDDC15C6CA7}" type="slidenum">
              <a:rPr lang="fr-FR"/>
              <a:pPr/>
              <a:t>55</a:t>
            </a:fld>
            <a:endParaRPr lang="fr-FR"/>
          </a:p>
        </p:txBody>
      </p:sp>
      <p:sp>
        <p:nvSpPr>
          <p:cNvPr id="141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6564" cy="3429182"/>
          </a:xfrm>
          <a:ln/>
        </p:spPr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921F43-B406-4A57-866B-90BBA2CF0D5B}" type="slidenum">
              <a:rPr lang="fr-FR"/>
              <a:pPr/>
              <a:t>56</a:t>
            </a:fld>
            <a:endParaRPr lang="fr-FR"/>
          </a:p>
        </p:txBody>
      </p:sp>
      <p:sp>
        <p:nvSpPr>
          <p:cNvPr id="237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6564" cy="3429182"/>
          </a:xfrm>
          <a:ln/>
        </p:spPr>
      </p:sp>
      <p:sp>
        <p:nvSpPr>
          <p:cNvPr id="237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3C871-7322-4814-8D70-6C1E7BC5E1AD}" type="slidenum">
              <a:rPr lang="fr-FR"/>
              <a:pPr/>
              <a:t>57</a:t>
            </a:fld>
            <a:endParaRPr lang="fr-FR"/>
          </a:p>
        </p:txBody>
      </p:sp>
      <p:sp>
        <p:nvSpPr>
          <p:cNvPr id="2124802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FC7E54E-344B-456F-9BBD-E49BD04092DE}" type="slidenum">
              <a:rPr lang="en-US" sz="1200">
                <a:latin typeface="Wingdings 3" pitchFamily="18" charset="2"/>
              </a:rPr>
              <a:pPr algn="r"/>
              <a:t>57</a:t>
            </a:fld>
            <a:endParaRPr lang="en-US" sz="1200">
              <a:latin typeface="Wingdings 3" pitchFamily="18" charset="2"/>
            </a:endParaRPr>
          </a:p>
        </p:txBody>
      </p:sp>
      <p:sp>
        <p:nvSpPr>
          <p:cNvPr id="212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24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86550" y="1125538"/>
            <a:ext cx="1928813" cy="44926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34037" cy="44926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2663" y="1125538"/>
            <a:ext cx="7632700" cy="79216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900113" y="2205038"/>
            <a:ext cx="3781425" cy="3413125"/>
          </a:xfrm>
        </p:spPr>
        <p:txBody>
          <a:bodyPr/>
          <a:lstStyle/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833938" y="2205038"/>
            <a:ext cx="3781425" cy="34131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900113" y="1125538"/>
            <a:ext cx="7715250" cy="44926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00113" y="2205038"/>
            <a:ext cx="3781425" cy="341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33938" y="2205038"/>
            <a:ext cx="3781425" cy="341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44409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fr-FR" sz="3400">
              <a:solidFill>
                <a:schemeClr val="bg1"/>
              </a:solidFill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auto">
          <a:xfrm flipV="1">
            <a:off x="762000" y="0"/>
            <a:ext cx="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pic>
        <p:nvPicPr>
          <p:cNvPr id="1049" name="Picture 25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9925" y="6243638"/>
            <a:ext cx="1720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228600" y="6467475"/>
            <a:ext cx="6934200" cy="2016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60000"/>
              </a:lnSpc>
              <a:spcBef>
                <a:spcPct val="50000"/>
              </a:spcBef>
              <a:buClrTx/>
              <a:buFontTx/>
              <a:buNone/>
            </a:pPr>
            <a:r>
              <a:rPr lang="fr-CH" sz="1200"/>
              <a:t>http://addictologie.hug-ge.ch</a:t>
            </a:r>
            <a:endParaRPr lang="fr-FR" sz="1200"/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982663" y="1125538"/>
            <a:ext cx="76327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205038"/>
            <a:ext cx="7715250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2E246A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2E246A"/>
          </a:solidFill>
          <a:latin typeface="Univer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2E246A"/>
          </a:solidFill>
          <a:latin typeface="Univer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2E246A"/>
          </a:solidFill>
          <a:latin typeface="Univer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2E246A"/>
          </a:solidFill>
          <a:latin typeface="Univer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2E246A"/>
          </a:solidFill>
          <a:latin typeface="Univer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2E246A"/>
          </a:solidFill>
          <a:latin typeface="Univer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2E246A"/>
          </a:solidFill>
          <a:latin typeface="Univer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2E246A"/>
          </a:solidFill>
          <a:latin typeface="Univer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D27D00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27D00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27D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27D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27D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27D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27D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27D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27D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Office_Excel_97-2003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658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3123"/>
            <a:ext cx="5000628" cy="50006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52642" name="Line 2"/>
          <p:cNvSpPr>
            <a:spLocks noChangeShapeType="1"/>
          </p:cNvSpPr>
          <p:nvPr/>
        </p:nvSpPr>
        <p:spPr bwMode="auto">
          <a:xfrm flipV="1">
            <a:off x="762000" y="0"/>
            <a:ext cx="0" cy="2133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752643" name="Line 3"/>
          <p:cNvSpPr>
            <a:spLocks noChangeShapeType="1"/>
          </p:cNvSpPr>
          <p:nvPr/>
        </p:nvSpPr>
        <p:spPr bwMode="auto">
          <a:xfrm>
            <a:off x="762000" y="2133600"/>
            <a:ext cx="0" cy="3124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752644" name="Line 4"/>
          <p:cNvSpPr>
            <a:spLocks noChangeShapeType="1"/>
          </p:cNvSpPr>
          <p:nvPr/>
        </p:nvSpPr>
        <p:spPr bwMode="auto">
          <a:xfrm>
            <a:off x="457200" y="2420938"/>
            <a:ext cx="6705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pic>
        <p:nvPicPr>
          <p:cNvPr id="7526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6016625"/>
            <a:ext cx="259238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2646" name="Text Box 6"/>
          <p:cNvSpPr txBox="1">
            <a:spLocks noChangeArrowheads="1"/>
          </p:cNvSpPr>
          <p:nvPr/>
        </p:nvSpPr>
        <p:spPr bwMode="auto">
          <a:xfrm>
            <a:off x="4787900" y="2636838"/>
            <a:ext cx="4068763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CH" sz="3800" b="1" dirty="0" smtClean="0">
                <a:solidFill>
                  <a:srgbClr val="2E246A"/>
                </a:solidFill>
              </a:rPr>
              <a:t>Les médicaments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CH" sz="2400" b="1" i="1" dirty="0" smtClean="0">
                <a:solidFill>
                  <a:srgbClr val="DE8400"/>
                </a:solidFill>
              </a:rPr>
              <a:t>Chaque médecin est-il un dealer potentiel ?</a:t>
            </a:r>
            <a:endParaRPr lang="fr-CH" sz="1600" b="1" i="1" dirty="0">
              <a:solidFill>
                <a:srgbClr val="DE8400"/>
              </a:solidFill>
            </a:endParaRPr>
          </a:p>
        </p:txBody>
      </p:sp>
      <p:sp>
        <p:nvSpPr>
          <p:cNvPr id="752647" name="Rectangle 7"/>
          <p:cNvSpPr>
            <a:spLocks noChangeArrowheads="1"/>
          </p:cNvSpPr>
          <p:nvPr/>
        </p:nvSpPr>
        <p:spPr bwMode="auto">
          <a:xfrm>
            <a:off x="0" y="836613"/>
            <a:ext cx="4572000" cy="1584325"/>
          </a:xfrm>
          <a:prstGeom prst="rect">
            <a:avLst/>
          </a:prstGeom>
          <a:solidFill>
            <a:srgbClr val="5176B3">
              <a:alpha val="3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CH"/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4787900" y="1916113"/>
            <a:ext cx="1730375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buSzPct val="70000"/>
              <a:buFontTx/>
              <a:buNone/>
            </a:pPr>
            <a:r>
              <a:rPr lang="fr-CH" sz="1800"/>
              <a:t>Daniele Zullino</a:t>
            </a:r>
            <a:endParaRPr lang="fr-FR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1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503238"/>
            <a:ext cx="8280400" cy="5849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170" name="Text Box 2"/>
          <p:cNvSpPr txBox="1">
            <a:spLocks noChangeArrowheads="1"/>
          </p:cNvSpPr>
          <p:nvPr/>
        </p:nvSpPr>
        <p:spPr bwMode="auto">
          <a:xfrm>
            <a:off x="827088" y="1024419"/>
            <a:ext cx="7837487" cy="6186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3800" b="1">
                <a:solidFill>
                  <a:srgbClr val="2E246A"/>
                </a:solidFill>
              </a:rPr>
              <a:t>Evolution genétique vs culturelle</a:t>
            </a:r>
            <a:endParaRPr lang="fr-FR" sz="3800" b="1">
              <a:solidFill>
                <a:srgbClr val="2E246A"/>
              </a:solidFill>
            </a:endParaRPr>
          </a:p>
        </p:txBody>
      </p:sp>
      <p:sp>
        <p:nvSpPr>
          <p:cNvPr id="2183171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83172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83174" name="Text Box 6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Persson, 2008</a:t>
            </a:r>
            <a:endParaRPr lang="fr-CH" sz="1600" i="1">
              <a:solidFill>
                <a:srgbClr val="C48404"/>
              </a:solidFill>
            </a:endParaRPr>
          </a:p>
        </p:txBody>
      </p:sp>
      <p:pic>
        <p:nvPicPr>
          <p:cNvPr id="218317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0950" y="2636838"/>
            <a:ext cx="1082675" cy="107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2333625" y="2636838"/>
            <a:ext cx="5918200" cy="1079500"/>
            <a:chOff x="1470" y="1661"/>
            <a:chExt cx="3728" cy="680"/>
          </a:xfrm>
        </p:grpSpPr>
        <p:cxnSp>
          <p:nvCxnSpPr>
            <p:cNvPr id="2183186" name="AutoShape 18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1470" y="2001"/>
              <a:ext cx="263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</p:cxnSp>
        <p:pic>
          <p:nvPicPr>
            <p:cNvPr id="218317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7" y="1661"/>
              <a:ext cx="469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2183185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09" y="1661"/>
              <a:ext cx="481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cxnSp>
          <p:nvCxnSpPr>
            <p:cNvPr id="2183187" name="AutoShape 19"/>
            <p:cNvCxnSpPr>
              <a:cxnSpLocks noChangeShapeType="1"/>
              <a:stCxn id="0" idx="3"/>
            </p:cNvCxnSpPr>
            <p:nvPr/>
          </p:nvCxnSpPr>
          <p:spPr bwMode="auto">
            <a:xfrm>
              <a:off x="4590" y="2001"/>
              <a:ext cx="60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ffectLst/>
          </p:spPr>
        </p:cxnSp>
      </p:grpSp>
      <p:sp>
        <p:nvSpPr>
          <p:cNvPr id="2183189" name="Text Box 21"/>
          <p:cNvSpPr txBox="1">
            <a:spLocks noChangeArrowheads="1"/>
          </p:cNvSpPr>
          <p:nvPr/>
        </p:nvSpPr>
        <p:spPr bwMode="auto">
          <a:xfrm>
            <a:off x="1219200" y="2097088"/>
            <a:ext cx="11461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/>
              <a:t>-40’000</a:t>
            </a:r>
          </a:p>
        </p:txBody>
      </p:sp>
      <p:sp>
        <p:nvSpPr>
          <p:cNvPr id="2183190" name="Text Box 22"/>
          <p:cNvSpPr txBox="1">
            <a:spLocks noChangeArrowheads="1"/>
          </p:cNvSpPr>
          <p:nvPr/>
        </p:nvSpPr>
        <p:spPr bwMode="auto">
          <a:xfrm>
            <a:off x="6494463" y="2097088"/>
            <a:ext cx="819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/>
              <a:t>2009</a:t>
            </a:r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468438" y="3789363"/>
            <a:ext cx="5759450" cy="531812"/>
            <a:chOff x="925" y="2387"/>
            <a:chExt cx="3628" cy="335"/>
          </a:xfrm>
        </p:grpSpPr>
        <p:pic>
          <p:nvPicPr>
            <p:cNvPr id="2183192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25" y="2387"/>
              <a:ext cx="408" cy="3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2183194" name="Picture 2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45" y="2387"/>
              <a:ext cx="408" cy="3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cxnSp>
          <p:nvCxnSpPr>
            <p:cNvPr id="2183195" name="AutoShape 27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1333" y="2555"/>
              <a:ext cx="281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</p:cxnSp>
        <p:pic>
          <p:nvPicPr>
            <p:cNvPr id="2183193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57" y="2387"/>
              <a:ext cx="408" cy="3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1276350" y="4321175"/>
            <a:ext cx="1063625" cy="547688"/>
            <a:chOff x="804" y="2722"/>
            <a:chExt cx="670" cy="345"/>
          </a:xfrm>
        </p:grpSpPr>
        <p:sp>
          <p:nvSpPr>
            <p:cNvPr id="2183196" name="Text Box 28"/>
            <p:cNvSpPr txBox="1">
              <a:spLocks noChangeArrowheads="1"/>
            </p:cNvSpPr>
            <p:nvPr/>
          </p:nvSpPr>
          <p:spPr bwMode="auto">
            <a:xfrm>
              <a:off x="804" y="2875"/>
              <a:ext cx="67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400"/>
                <a:t>ingéniosité</a:t>
              </a:r>
            </a:p>
          </p:txBody>
        </p:sp>
        <p:cxnSp>
          <p:nvCxnSpPr>
            <p:cNvPr id="2183197" name="AutoShape 29"/>
            <p:cNvCxnSpPr>
              <a:cxnSpLocks noChangeShapeType="1"/>
              <a:stCxn id="0" idx="2"/>
              <a:endCxn id="2183196" idx="0"/>
            </p:cNvCxnSpPr>
            <p:nvPr/>
          </p:nvCxnSpPr>
          <p:spPr bwMode="auto">
            <a:xfrm>
              <a:off x="1129" y="2722"/>
              <a:ext cx="10" cy="1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4819650" y="4321175"/>
            <a:ext cx="1063625" cy="547688"/>
            <a:chOff x="3036" y="2722"/>
            <a:chExt cx="670" cy="345"/>
          </a:xfrm>
        </p:grpSpPr>
        <p:sp>
          <p:nvSpPr>
            <p:cNvPr id="2183199" name="Text Box 31"/>
            <p:cNvSpPr txBox="1">
              <a:spLocks noChangeArrowheads="1"/>
            </p:cNvSpPr>
            <p:nvPr/>
          </p:nvSpPr>
          <p:spPr bwMode="auto">
            <a:xfrm>
              <a:off x="3036" y="2875"/>
              <a:ext cx="67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400"/>
                <a:t>ingéniosité</a:t>
              </a:r>
            </a:p>
          </p:txBody>
        </p:sp>
        <p:cxnSp>
          <p:nvCxnSpPr>
            <p:cNvPr id="2183200" name="AutoShape 32"/>
            <p:cNvCxnSpPr>
              <a:cxnSpLocks noChangeShapeType="1"/>
              <a:stCxn id="0" idx="2"/>
              <a:endCxn id="2183199" idx="0"/>
            </p:cNvCxnSpPr>
            <p:nvPr/>
          </p:nvCxnSpPr>
          <p:spPr bwMode="auto">
            <a:xfrm>
              <a:off x="3361" y="2722"/>
              <a:ext cx="10" cy="1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6388100" y="4321175"/>
            <a:ext cx="1063625" cy="547688"/>
            <a:chOff x="4024" y="2722"/>
            <a:chExt cx="670" cy="345"/>
          </a:xfrm>
        </p:grpSpPr>
        <p:sp>
          <p:nvSpPr>
            <p:cNvPr id="2183201" name="Text Box 33"/>
            <p:cNvSpPr txBox="1">
              <a:spLocks noChangeArrowheads="1"/>
            </p:cNvSpPr>
            <p:nvPr/>
          </p:nvSpPr>
          <p:spPr bwMode="auto">
            <a:xfrm>
              <a:off x="4024" y="2875"/>
              <a:ext cx="67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400"/>
                <a:t>ingéniosité</a:t>
              </a:r>
            </a:p>
          </p:txBody>
        </p:sp>
        <p:cxnSp>
          <p:nvCxnSpPr>
            <p:cNvPr id="2183202" name="AutoShape 34"/>
            <p:cNvCxnSpPr>
              <a:cxnSpLocks noChangeShapeType="1"/>
              <a:stCxn id="0" idx="2"/>
              <a:endCxn id="2183201" idx="0"/>
            </p:cNvCxnSpPr>
            <p:nvPr/>
          </p:nvCxnSpPr>
          <p:spPr bwMode="auto">
            <a:xfrm>
              <a:off x="4349" y="2722"/>
              <a:ext cx="10" cy="1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1309688" y="4868863"/>
            <a:ext cx="963612" cy="708025"/>
            <a:chOff x="825" y="3067"/>
            <a:chExt cx="607" cy="446"/>
          </a:xfrm>
        </p:grpSpPr>
        <p:sp>
          <p:nvSpPr>
            <p:cNvPr id="2183203" name="Text Box 35"/>
            <p:cNvSpPr txBox="1">
              <a:spLocks noChangeArrowheads="1"/>
            </p:cNvSpPr>
            <p:nvPr/>
          </p:nvSpPr>
          <p:spPr bwMode="auto">
            <a:xfrm>
              <a:off x="825" y="3301"/>
              <a:ext cx="607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600"/>
                <a:t>Langage</a:t>
              </a:r>
            </a:p>
          </p:txBody>
        </p:sp>
        <p:cxnSp>
          <p:nvCxnSpPr>
            <p:cNvPr id="2183204" name="AutoShape 36"/>
            <p:cNvCxnSpPr>
              <a:cxnSpLocks noChangeShapeType="1"/>
              <a:stCxn id="2183196" idx="2"/>
              <a:endCxn id="2183203" idx="0"/>
            </p:cNvCxnSpPr>
            <p:nvPr/>
          </p:nvCxnSpPr>
          <p:spPr bwMode="auto">
            <a:xfrm flipH="1">
              <a:off x="1129" y="3067"/>
              <a:ext cx="10" cy="23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2273300" y="5240338"/>
            <a:ext cx="6115050" cy="336550"/>
            <a:chOff x="1432" y="3301"/>
            <a:chExt cx="3852" cy="212"/>
          </a:xfrm>
        </p:grpSpPr>
        <p:sp>
          <p:nvSpPr>
            <p:cNvPr id="2183205" name="Rectangle 37"/>
            <p:cNvSpPr>
              <a:spLocks noChangeArrowheads="1"/>
            </p:cNvSpPr>
            <p:nvPr/>
          </p:nvSpPr>
          <p:spPr bwMode="auto">
            <a:xfrm>
              <a:off x="2200" y="3301"/>
              <a:ext cx="2912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600" i="1">
                  <a:sym typeface="Wingdings 3" pitchFamily="18" charset="2"/>
                </a:rPr>
                <a:t>Accumulation</a:t>
              </a:r>
              <a:r>
                <a:rPr lang="fr-CH" sz="1600">
                  <a:sym typeface="Wingdings 3" pitchFamily="18" charset="2"/>
                </a:rPr>
                <a:t> et </a:t>
              </a:r>
              <a:r>
                <a:rPr lang="fr-CH" sz="1600" i="1">
                  <a:sym typeface="Wingdings 3" pitchFamily="18" charset="2"/>
                </a:rPr>
                <a:t>mise en réseau </a:t>
              </a:r>
              <a:r>
                <a:rPr lang="fr-CH" sz="1600"/>
                <a:t>connaissances</a:t>
              </a:r>
            </a:p>
          </p:txBody>
        </p:sp>
        <p:cxnSp>
          <p:nvCxnSpPr>
            <p:cNvPr id="2183206" name="AutoShape 38"/>
            <p:cNvCxnSpPr>
              <a:cxnSpLocks noChangeShapeType="1"/>
              <a:stCxn id="2183203" idx="3"/>
              <a:endCxn id="2183205" idx="1"/>
            </p:cNvCxnSpPr>
            <p:nvPr/>
          </p:nvCxnSpPr>
          <p:spPr bwMode="auto">
            <a:xfrm>
              <a:off x="1432" y="3407"/>
              <a:ext cx="76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</p:cxnSp>
        <p:cxnSp>
          <p:nvCxnSpPr>
            <p:cNvPr id="2183208" name="AutoShape 40"/>
            <p:cNvCxnSpPr>
              <a:cxnSpLocks noChangeShapeType="1"/>
              <a:stCxn id="2183205" idx="3"/>
            </p:cNvCxnSpPr>
            <p:nvPr/>
          </p:nvCxnSpPr>
          <p:spPr bwMode="auto">
            <a:xfrm>
              <a:off x="5112" y="3407"/>
              <a:ext cx="172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8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83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8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8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83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3170" grpId="0"/>
      <p:bldP spid="2183174" grpId="0" build="p"/>
      <p:bldP spid="2183189" grpId="0"/>
      <p:bldP spid="218319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002" name="Text Box 2"/>
          <p:cNvSpPr txBox="1">
            <a:spLocks noChangeArrowheads="1"/>
          </p:cNvSpPr>
          <p:nvPr/>
        </p:nvSpPr>
        <p:spPr bwMode="auto">
          <a:xfrm>
            <a:off x="827088" y="969019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Effet Flynn</a:t>
            </a:r>
          </a:p>
        </p:txBody>
      </p:sp>
      <p:sp>
        <p:nvSpPr>
          <p:cNvPr id="2432003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3200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32005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Bostrom, 2007</a:t>
            </a:r>
          </a:p>
        </p:txBody>
      </p:sp>
      <p:sp>
        <p:nvSpPr>
          <p:cNvPr id="2432006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43580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Augmentation de 2.5 points QI par décade dans pays industrialisés</a:t>
            </a:r>
          </a:p>
          <a:p>
            <a:pPr marL="287338" indent="-287338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Attribuable à </a:t>
            </a:r>
          </a:p>
          <a:p>
            <a:pPr marL="661988" lvl="1" indent="-184150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demande croissante dans société moderne de certaines formes de cognition abstraite et </a:t>
            </a:r>
            <a:r>
              <a:rPr lang="fr-CH" dirty="0" err="1"/>
              <a:t>visuo</a:t>
            </a:r>
            <a:r>
              <a:rPr lang="fr-CH" dirty="0"/>
              <a:t>-spatiale </a:t>
            </a:r>
          </a:p>
          <a:p>
            <a:pPr marL="661988" lvl="1" indent="-184150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Enseignement</a:t>
            </a:r>
          </a:p>
          <a:p>
            <a:pPr marL="661988" lvl="1" indent="-184150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Nutrition</a:t>
            </a:r>
          </a:p>
          <a:p>
            <a:pPr marL="661988" lvl="1" indent="-184150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Système de santé</a:t>
            </a:r>
          </a:p>
          <a:p>
            <a:pPr marL="287338" indent="-287338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endParaRPr lang="fr-CH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3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3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2002" grpId="0"/>
      <p:bldP spid="2432005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306" name="Text Box 2"/>
          <p:cNvSpPr txBox="1">
            <a:spLocks noChangeArrowheads="1"/>
          </p:cNvSpPr>
          <p:nvPr/>
        </p:nvSpPr>
        <p:spPr bwMode="auto">
          <a:xfrm>
            <a:off x="827088" y="985058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600" b="1">
                <a:solidFill>
                  <a:srgbClr val="2E246A"/>
                </a:solidFill>
              </a:rPr>
              <a:t>Evolution et bonheur</a:t>
            </a:r>
            <a:endParaRPr lang="fr-FR" sz="4600" b="1">
              <a:solidFill>
                <a:srgbClr val="2E246A"/>
              </a:solidFill>
            </a:endParaRPr>
          </a:p>
        </p:txBody>
      </p:sp>
      <p:sp>
        <p:nvSpPr>
          <p:cNvPr id="2402307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0230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02309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Savulescu, 2008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402310" name="Rectangle 3"/>
          <p:cNvSpPr>
            <a:spLocks noChangeArrowheads="1"/>
          </p:cNvSpPr>
          <p:nvPr/>
        </p:nvSpPr>
        <p:spPr bwMode="auto">
          <a:xfrm>
            <a:off x="2844800" y="4746625"/>
            <a:ext cx="6119813" cy="4051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sym typeface="Wingdings 3" pitchFamily="18" charset="2"/>
              </a:rPr>
              <a:t>Bonheur plus important que survie gènes</a:t>
            </a:r>
            <a:endParaRPr lang="fr-CH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255713" y="2060575"/>
            <a:ext cx="1262062" cy="1693863"/>
            <a:chOff x="791" y="1298"/>
            <a:chExt cx="795" cy="1067"/>
          </a:xfrm>
        </p:grpSpPr>
        <p:pic>
          <p:nvPicPr>
            <p:cNvPr id="2402311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2" y="1298"/>
              <a:ext cx="713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02313" name="Text Box 9"/>
            <p:cNvSpPr txBox="1">
              <a:spLocks noChangeArrowheads="1"/>
            </p:cNvSpPr>
            <p:nvPr/>
          </p:nvSpPr>
          <p:spPr bwMode="auto">
            <a:xfrm>
              <a:off x="791" y="2115"/>
              <a:ext cx="79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Evolution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187450" y="4149725"/>
            <a:ext cx="1089025" cy="1620838"/>
            <a:chOff x="748" y="2614"/>
            <a:chExt cx="686" cy="1021"/>
          </a:xfrm>
        </p:grpSpPr>
        <p:pic>
          <p:nvPicPr>
            <p:cNvPr id="240231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8" y="2614"/>
              <a:ext cx="474" cy="8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02314" name="Text Box 10"/>
            <p:cNvSpPr txBox="1">
              <a:spLocks noChangeArrowheads="1"/>
            </p:cNvSpPr>
            <p:nvPr/>
          </p:nvSpPr>
          <p:spPr bwMode="auto">
            <a:xfrm>
              <a:off x="748" y="3385"/>
              <a:ext cx="68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Homme</a:t>
              </a:r>
            </a:p>
          </p:txBody>
        </p:sp>
      </p:grpSp>
      <p:sp>
        <p:nvSpPr>
          <p:cNvPr id="2402315" name="Text Box 11"/>
          <p:cNvSpPr txBox="1">
            <a:spLocks noChangeArrowheads="1"/>
          </p:cNvSpPr>
          <p:nvPr/>
        </p:nvSpPr>
        <p:spPr bwMode="auto">
          <a:xfrm>
            <a:off x="2844800" y="2252663"/>
            <a:ext cx="5976938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4625" indent="-174625" algn="l">
              <a:buClr>
                <a:srgbClr val="C07200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Pas d’intentions !</a:t>
            </a:r>
          </a:p>
          <a:p>
            <a:pPr marL="174625" indent="-174625" algn="l">
              <a:buClr>
                <a:srgbClr val="C07200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Pas prévu pour promotion bonheur humain !</a:t>
            </a:r>
          </a:p>
          <a:p>
            <a:pPr marL="174625" indent="-174625" algn="l">
              <a:buClr>
                <a:srgbClr val="C07200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Plaisir, joie, amour </a:t>
            </a:r>
            <a:r>
              <a:rPr lang="fr-CH" dirty="0" err="1"/>
              <a:t>etc</a:t>
            </a:r>
            <a:r>
              <a:rPr lang="fr-CH" dirty="0"/>
              <a:t> = adaptation évolutionnaires pour </a:t>
            </a:r>
            <a:r>
              <a:rPr lang="fr-CH" dirty="0">
                <a:sym typeface="Wingdings 3" pitchFamily="18" charset="2"/>
              </a:rPr>
              <a:t></a:t>
            </a:r>
            <a:r>
              <a:rPr lang="fr-CH" dirty="0"/>
              <a:t> </a:t>
            </a:r>
            <a:r>
              <a:rPr lang="fr-CH" dirty="0">
                <a:sym typeface="Wingdings 3" pitchFamily="18" charset="2"/>
              </a:rPr>
              <a:t> </a:t>
            </a:r>
            <a:r>
              <a:rPr lang="fr-CH" dirty="0"/>
              <a:t>fitness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0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02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02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02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02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0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2306" grpId="0"/>
      <p:bldP spid="2402309" grpId="0" build="p"/>
      <p:bldP spid="2402310" grpId="0"/>
      <p:bldP spid="2402315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330" name="Text Box 2"/>
          <p:cNvSpPr txBox="1">
            <a:spLocks noChangeArrowheads="1"/>
          </p:cNvSpPr>
          <p:nvPr/>
        </p:nvSpPr>
        <p:spPr bwMode="auto">
          <a:xfrm>
            <a:off x="827088" y="985058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600" b="1">
                <a:solidFill>
                  <a:srgbClr val="2E246A"/>
                </a:solidFill>
              </a:rPr>
              <a:t>Retard évolution biologique</a:t>
            </a:r>
            <a:endParaRPr lang="fr-FR" sz="4600" b="1">
              <a:solidFill>
                <a:srgbClr val="2E246A"/>
              </a:solidFill>
            </a:endParaRPr>
          </a:p>
        </p:txBody>
      </p:sp>
      <p:sp>
        <p:nvSpPr>
          <p:cNvPr id="2403331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03332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03333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Bostrom, 2007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403336" name="Rectangle 8"/>
          <p:cNvSpPr>
            <a:spLocks noChangeArrowheads="1"/>
          </p:cNvSpPr>
          <p:nvPr/>
        </p:nvSpPr>
        <p:spPr bwMode="auto">
          <a:xfrm>
            <a:off x="1116013" y="1989138"/>
            <a:ext cx="52498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/>
              <a:t>THADA = forme de </a:t>
            </a:r>
            <a:r>
              <a:rPr lang="fr-CH" i="1"/>
              <a:t>propension à répondre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900113" y="2636838"/>
            <a:ext cx="7488237" cy="1716087"/>
            <a:chOff x="567" y="1661"/>
            <a:chExt cx="4717" cy="1081"/>
          </a:xfrm>
        </p:grpSpPr>
        <p:pic>
          <p:nvPicPr>
            <p:cNvPr id="240333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7" y="1661"/>
              <a:ext cx="836" cy="10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03337" name="Rectangle 9"/>
            <p:cNvSpPr>
              <a:spLocks noChangeArrowheads="1"/>
            </p:cNvSpPr>
            <p:nvPr/>
          </p:nvSpPr>
          <p:spPr bwMode="auto">
            <a:xfrm>
              <a:off x="1474" y="2076"/>
              <a:ext cx="381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adaptatif dans environnement de l’homme </a:t>
              </a:r>
              <a:r>
                <a:rPr lang="fr-CH" i="1"/>
                <a:t>primitif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47750" y="4652963"/>
            <a:ext cx="6726238" cy="1368425"/>
            <a:chOff x="660" y="2931"/>
            <a:chExt cx="4237" cy="862"/>
          </a:xfrm>
        </p:grpSpPr>
        <p:pic>
          <p:nvPicPr>
            <p:cNvPr id="240333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0" y="2931"/>
              <a:ext cx="678" cy="8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03339" name="Text Box 11"/>
            <p:cNvSpPr txBox="1">
              <a:spLocks noChangeArrowheads="1"/>
            </p:cNvSpPr>
            <p:nvPr/>
          </p:nvSpPr>
          <p:spPr bwMode="auto">
            <a:xfrm>
              <a:off x="1474" y="3237"/>
              <a:ext cx="3423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pas vraiment adaptatif dans monde moderne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0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03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0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3330" grpId="0"/>
      <p:bldP spid="2403333" grpId="0" build="p"/>
      <p:bldP spid="240333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474" name="Text Box 2"/>
          <p:cNvSpPr txBox="1">
            <a:spLocks noChangeArrowheads="1"/>
          </p:cNvSpPr>
          <p:nvPr/>
        </p:nvSpPr>
        <p:spPr bwMode="auto">
          <a:xfrm>
            <a:off x="827088" y="985058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600" b="1" dirty="0" err="1">
                <a:solidFill>
                  <a:srgbClr val="2E246A"/>
                </a:solidFill>
              </a:rPr>
              <a:t>Retard</a:t>
            </a:r>
            <a:r>
              <a:rPr lang="nl-NL" sz="4600" b="1" dirty="0">
                <a:solidFill>
                  <a:srgbClr val="2E246A"/>
                </a:solidFill>
              </a:rPr>
              <a:t> </a:t>
            </a:r>
            <a:r>
              <a:rPr lang="nl-NL" sz="4600" b="1" dirty="0" err="1">
                <a:solidFill>
                  <a:srgbClr val="2E246A"/>
                </a:solidFill>
              </a:rPr>
              <a:t>évolution</a:t>
            </a:r>
            <a:r>
              <a:rPr lang="nl-NL" sz="4600" b="1" dirty="0">
                <a:solidFill>
                  <a:srgbClr val="2E246A"/>
                </a:solidFill>
              </a:rPr>
              <a:t> </a:t>
            </a:r>
            <a:r>
              <a:rPr lang="nl-NL" sz="4600" b="1" dirty="0" err="1">
                <a:solidFill>
                  <a:srgbClr val="2E246A"/>
                </a:solidFill>
              </a:rPr>
              <a:t>biologique</a:t>
            </a:r>
            <a:endParaRPr lang="fr-FR" sz="4600" b="1" dirty="0">
              <a:solidFill>
                <a:srgbClr val="2E246A"/>
              </a:solidFill>
            </a:endParaRPr>
          </a:p>
        </p:txBody>
      </p:sp>
      <p:sp>
        <p:nvSpPr>
          <p:cNvPr id="240947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0947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09477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Bostrom, 2007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409478" name="Rectangle 3"/>
          <p:cNvSpPr>
            <a:spLocks noChangeArrowheads="1"/>
          </p:cNvSpPr>
          <p:nvPr/>
        </p:nvSpPr>
        <p:spPr bwMode="auto">
          <a:xfrm>
            <a:off x="1042988" y="2060575"/>
            <a:ext cx="7834312" cy="35978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Evolution culturelle bat évolution biologique (au moins pour l’instant) quand objectifs concurrents </a:t>
            </a:r>
          </a:p>
          <a:p>
            <a:pPr marL="661988" lvl="1" indent="-184150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Ex. contraception</a:t>
            </a:r>
          </a:p>
          <a:p>
            <a:pPr marL="287338" indent="-287338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Culture valorise beaucoup de capacités qui n’augmentent pas, voire réduisent, chances transmission gènes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0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09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0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09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09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9474" grpId="0"/>
      <p:bldP spid="2409477" grpId="0" build="p"/>
      <p:bldP spid="2409478" grpId="0" build="p" bldLvl="2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3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2352675"/>
            <a:ext cx="3663950" cy="129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073604" name="Picture 4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3" y="2352675"/>
            <a:ext cx="3589337" cy="1416050"/>
          </a:xfrm>
          <a:prstGeom prst="rect">
            <a:avLst/>
          </a:prstGeom>
          <a:noFill/>
        </p:spPr>
      </p:pic>
      <p:sp>
        <p:nvSpPr>
          <p:cNvPr id="2073605" name="Text Box 5"/>
          <p:cNvSpPr txBox="1">
            <a:spLocks noChangeArrowheads="1"/>
          </p:cNvSpPr>
          <p:nvPr/>
        </p:nvSpPr>
        <p:spPr bwMode="auto">
          <a:xfrm>
            <a:off x="5529263" y="3500438"/>
            <a:ext cx="2511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800" b="1">
                <a:solidFill>
                  <a:srgbClr val="AC6600"/>
                </a:solidFill>
              </a:rPr>
              <a:t>Service d’addictologie</a:t>
            </a:r>
            <a:endParaRPr lang="fr-FR" sz="1800" b="1">
              <a:solidFill>
                <a:srgbClr val="AC6600"/>
              </a:solidFill>
            </a:endParaRPr>
          </a:p>
        </p:txBody>
      </p:sp>
      <p:pic>
        <p:nvPicPr>
          <p:cNvPr id="2073606" name="Picture 6" descr="WH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4151313"/>
            <a:ext cx="419100" cy="333375"/>
          </a:xfrm>
          <a:prstGeom prst="rect">
            <a:avLst/>
          </a:prstGeom>
          <a:noFill/>
        </p:spPr>
      </p:pic>
      <p:sp>
        <p:nvSpPr>
          <p:cNvPr id="2073607" name="Text Box 7"/>
          <p:cNvSpPr txBox="1">
            <a:spLocks noChangeArrowheads="1"/>
          </p:cNvSpPr>
          <p:nvPr/>
        </p:nvSpPr>
        <p:spPr bwMode="auto">
          <a:xfrm>
            <a:off x="3695700" y="4165600"/>
            <a:ext cx="2595563" cy="303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700"/>
              <a:t>Centre collaborateur OMS</a:t>
            </a:r>
          </a:p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700" i="1"/>
              <a:t>pour l’enseignement et la recherche sur les addictions</a:t>
            </a:r>
            <a:endParaRPr lang="fr-CH" sz="7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128713"/>
            <a:ext cx="7886700" cy="641350"/>
          </a:xfrm>
          <a:noFill/>
          <a:ln/>
        </p:spPr>
        <p:txBody>
          <a:bodyPr wrap="none" anchor="t">
            <a:spAutoFit/>
          </a:bodyPr>
          <a:lstStyle/>
          <a:p>
            <a:r>
              <a:rPr lang="fr-CH">
                <a:solidFill>
                  <a:srgbClr val="3B2E86"/>
                </a:solidFill>
              </a:rPr>
              <a:t>Benzodiazépines et personnes âgées</a:t>
            </a:r>
          </a:p>
        </p:txBody>
      </p:sp>
      <p:sp>
        <p:nvSpPr>
          <p:cNvPr id="170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08175"/>
            <a:ext cx="7993063" cy="3897313"/>
          </a:xfrm>
          <a:noFill/>
          <a:ln/>
        </p:spPr>
        <p:txBody>
          <a:bodyPr/>
          <a:lstStyle/>
          <a:p>
            <a:pPr>
              <a:lnSpc>
                <a:spcPct val="120000"/>
              </a:lnSpc>
              <a:buClr>
                <a:srgbClr val="EA8B00"/>
              </a:buClr>
            </a:pPr>
            <a:r>
              <a:rPr lang="fr-CH" sz="2000"/>
              <a:t>20% sujets âgés: un anxiolytique quotidiennement </a:t>
            </a:r>
          </a:p>
          <a:p>
            <a:pPr>
              <a:lnSpc>
                <a:spcPct val="120000"/>
              </a:lnSpc>
              <a:buClr>
                <a:srgbClr val="EA8B00"/>
              </a:buClr>
            </a:pPr>
            <a:r>
              <a:rPr lang="fr-CH" sz="2000"/>
              <a:t>Personnes âgées reçoivent 27% toutes prescriptions d’anxiolytiques et 38% toutes d’hypnotiques </a:t>
            </a:r>
            <a:r>
              <a:rPr lang="fr-CH" sz="2000" baseline="30000">
                <a:solidFill>
                  <a:srgbClr val="D27D00"/>
                </a:solidFill>
              </a:rPr>
              <a:t>1991</a:t>
            </a:r>
          </a:p>
          <a:p>
            <a:pPr>
              <a:lnSpc>
                <a:spcPct val="120000"/>
              </a:lnSpc>
              <a:buClr>
                <a:srgbClr val="EA8B00"/>
              </a:buClr>
            </a:pPr>
            <a:r>
              <a:rPr lang="fr-CH" sz="2000"/>
              <a:t>Enquête suisse 2002 sur la santé </a:t>
            </a:r>
          </a:p>
          <a:p>
            <a:pPr lvl="1">
              <a:lnSpc>
                <a:spcPct val="120000"/>
              </a:lnSpc>
              <a:buClr>
                <a:srgbClr val="EA8B00"/>
              </a:buClr>
            </a:pPr>
            <a:r>
              <a:rPr lang="fr-CH" sz="1800"/>
              <a:t>65 - 74 ans: 5,3% somnifère quotidien</a:t>
            </a:r>
          </a:p>
          <a:p>
            <a:pPr lvl="1">
              <a:lnSpc>
                <a:spcPct val="120000"/>
              </a:lnSpc>
              <a:buClr>
                <a:srgbClr val="EA8B00"/>
              </a:buClr>
            </a:pPr>
            <a:r>
              <a:rPr lang="fr-CH" sz="1800"/>
              <a:t>&gt; 74 ans: 11,4% somnifère quotidien </a:t>
            </a:r>
          </a:p>
          <a:p>
            <a:pPr lvl="2">
              <a:lnSpc>
                <a:spcPct val="120000"/>
              </a:lnSpc>
              <a:buClr>
                <a:srgbClr val="EA8B00"/>
              </a:buClr>
            </a:pPr>
            <a:r>
              <a:rPr lang="fr-CH" sz="1600"/>
              <a:t>25-39 ans : 0,4% </a:t>
            </a:r>
          </a:p>
          <a:p>
            <a:pPr lvl="1">
              <a:lnSpc>
                <a:spcPct val="120000"/>
              </a:lnSpc>
              <a:buClr>
                <a:srgbClr val="EA8B00"/>
              </a:buClr>
            </a:pPr>
            <a:r>
              <a:rPr lang="fr-CH" sz="1800"/>
              <a:t>&gt;65 ans: 4,3% tranquillisants quotidiens </a:t>
            </a:r>
          </a:p>
          <a:p>
            <a:pPr lvl="2">
              <a:lnSpc>
                <a:spcPct val="120000"/>
              </a:lnSpc>
              <a:buClr>
                <a:srgbClr val="EA8B00"/>
              </a:buClr>
            </a:pPr>
            <a:r>
              <a:rPr lang="fr-CH" sz="1600"/>
              <a:t>25-39 ans : 1,2%</a:t>
            </a:r>
          </a:p>
        </p:txBody>
      </p:sp>
      <p:sp>
        <p:nvSpPr>
          <p:cNvPr id="170598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05989" name="Line 5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0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0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0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0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0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05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05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05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5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5986" grpId="0"/>
      <p:bldP spid="1705987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034" name="Text Box 2"/>
          <p:cNvSpPr txBox="1">
            <a:spLocks noChangeArrowheads="1"/>
          </p:cNvSpPr>
          <p:nvPr/>
        </p:nvSpPr>
        <p:spPr bwMode="auto">
          <a:xfrm>
            <a:off x="4427538" y="2568575"/>
            <a:ext cx="4248150" cy="2266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3525" indent="-263525" algn="l">
              <a:lnSpc>
                <a:spcPct val="150000"/>
              </a:lnSpc>
              <a:buSzPct val="70000"/>
              <a:buFont typeface="Wingdings" pitchFamily="2" charset="2"/>
              <a:buChar char="§"/>
            </a:pPr>
            <a:r>
              <a:rPr lang="fr-CH" sz="1800"/>
              <a:t>60% des pensionnaires en reçoivent</a:t>
            </a:r>
          </a:p>
          <a:p>
            <a:pPr marL="263525" indent="-263525" algn="l">
              <a:lnSpc>
                <a:spcPct val="150000"/>
              </a:lnSpc>
              <a:buSzPct val="70000"/>
              <a:buFont typeface="Wingdings" pitchFamily="2" charset="2"/>
              <a:buChar char="§"/>
            </a:pPr>
            <a:r>
              <a:rPr lang="fr-CH" sz="1800"/>
              <a:t>= 47 % des prescriptions</a:t>
            </a:r>
          </a:p>
          <a:p>
            <a:pPr marL="263525" indent="-263525" algn="l">
              <a:lnSpc>
                <a:spcPct val="150000"/>
              </a:lnSpc>
              <a:buSzPct val="70000"/>
              <a:buFont typeface="Wingdings" pitchFamily="2" charset="2"/>
              <a:buChar char="§"/>
            </a:pPr>
            <a:r>
              <a:rPr lang="fr-CH" sz="1800"/>
              <a:t>Doses : 1 – 200 mg de Valium®-équivalent</a:t>
            </a:r>
            <a:endParaRPr lang="fr-FR" sz="1800"/>
          </a:p>
        </p:txBody>
      </p:sp>
      <p:sp>
        <p:nvSpPr>
          <p:cNvPr id="1708035" name="Text Box 3"/>
          <p:cNvSpPr txBox="1">
            <a:spLocks noChangeArrowheads="1"/>
          </p:cNvSpPr>
          <p:nvPr/>
        </p:nvSpPr>
        <p:spPr bwMode="auto">
          <a:xfrm rot="-5400000">
            <a:off x="-659606" y="2899569"/>
            <a:ext cx="2132012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buSzPct val="70000"/>
              <a:buFontTx/>
              <a:buNone/>
            </a:pPr>
            <a:r>
              <a:rPr lang="fr-CH" sz="1800" i="1">
                <a:solidFill>
                  <a:srgbClr val="CC9900"/>
                </a:solidFill>
              </a:rPr>
              <a:t>Lucas et al., 2004</a:t>
            </a:r>
            <a:endParaRPr lang="fr-FR" sz="1800" i="1">
              <a:solidFill>
                <a:srgbClr val="CC9900"/>
              </a:solidFill>
            </a:endParaRPr>
          </a:p>
        </p:txBody>
      </p:sp>
      <p:sp>
        <p:nvSpPr>
          <p:cNvPr id="1708036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836613"/>
            <a:ext cx="7772400" cy="935037"/>
          </a:xfrm>
          <a:noFill/>
          <a:ln/>
        </p:spPr>
        <p:txBody>
          <a:bodyPr/>
          <a:lstStyle/>
          <a:p>
            <a:r>
              <a:rPr lang="fr-CH" sz="4400"/>
              <a:t>Benzos dans EMS</a:t>
            </a:r>
          </a:p>
        </p:txBody>
      </p:sp>
      <p:sp>
        <p:nvSpPr>
          <p:cNvPr id="1708037" name="Line 5"/>
          <p:cNvSpPr>
            <a:spLocks noChangeShapeType="1"/>
          </p:cNvSpPr>
          <p:nvPr/>
        </p:nvSpPr>
        <p:spPr bwMode="auto">
          <a:xfrm>
            <a:off x="457200" y="1844675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08038" name="Line 6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pic>
        <p:nvPicPr>
          <p:cNvPr id="17080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636838"/>
            <a:ext cx="2957513" cy="263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08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08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08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08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08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08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8034" grpId="0" build="p"/>
      <p:bldP spid="1708035" grpId="0"/>
      <p:bldP spid="17080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3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760413"/>
            <a:ext cx="8496300" cy="4959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47700" y="1125538"/>
            <a:ext cx="2971800" cy="2224087"/>
            <a:chOff x="408" y="709"/>
            <a:chExt cx="1872" cy="1401"/>
          </a:xfrm>
        </p:grpSpPr>
        <p:sp>
          <p:nvSpPr>
            <p:cNvPr id="1595397" name="Text Box 5"/>
            <p:cNvSpPr txBox="1">
              <a:spLocks noChangeArrowheads="1"/>
            </p:cNvSpPr>
            <p:nvPr/>
          </p:nvSpPr>
          <p:spPr bwMode="auto">
            <a:xfrm>
              <a:off x="408" y="1570"/>
              <a:ext cx="1872" cy="5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 b="1"/>
                <a:t>Pharmacodynamique</a:t>
              </a:r>
            </a:p>
            <a:p>
              <a:pPr algn="l"/>
              <a:r>
                <a:rPr lang="fr-CH" sz="1600"/>
                <a:t>Ce que la substance fait avec l’organisme</a:t>
              </a:r>
              <a:endParaRPr lang="fr-FR" sz="1600"/>
            </a:p>
          </p:txBody>
        </p:sp>
        <p:pic>
          <p:nvPicPr>
            <p:cNvPr id="1595399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3" y="709"/>
              <a:ext cx="860" cy="8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508625" y="1196975"/>
            <a:ext cx="2971800" cy="2152650"/>
            <a:chOff x="3470" y="754"/>
            <a:chExt cx="1872" cy="1356"/>
          </a:xfrm>
        </p:grpSpPr>
        <p:pic>
          <p:nvPicPr>
            <p:cNvPr id="159540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8" y="754"/>
              <a:ext cx="908" cy="7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95401" name="Text Box 9"/>
            <p:cNvSpPr txBox="1">
              <a:spLocks noChangeArrowheads="1"/>
            </p:cNvSpPr>
            <p:nvPr/>
          </p:nvSpPr>
          <p:spPr bwMode="auto">
            <a:xfrm>
              <a:off x="3470" y="1570"/>
              <a:ext cx="1872" cy="5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 b="1"/>
                <a:t>Pharmacocinétique</a:t>
              </a:r>
            </a:p>
            <a:p>
              <a:pPr algn="l"/>
              <a:r>
                <a:rPr lang="fr-CH" sz="1600"/>
                <a:t>Ce que l’organisme fait avec la substance</a:t>
              </a:r>
              <a:endParaRPr lang="fr-FR" sz="1600"/>
            </a:p>
          </p:txBody>
        </p:sp>
      </p:grpSp>
      <p:sp>
        <p:nvSpPr>
          <p:cNvPr id="1595403" name="Oval 11"/>
          <p:cNvSpPr>
            <a:spLocks noChangeArrowheads="1"/>
          </p:cNvSpPr>
          <p:nvPr/>
        </p:nvSpPr>
        <p:spPr bwMode="auto">
          <a:xfrm>
            <a:off x="3276600" y="4068763"/>
            <a:ext cx="2362200" cy="11604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457200" indent="-457200"/>
            <a:r>
              <a:rPr lang="fr-CH"/>
              <a:t>Effet clinique</a:t>
            </a:r>
            <a:endParaRPr lang="fr-FR"/>
          </a:p>
        </p:txBody>
      </p:sp>
      <p:cxnSp>
        <p:nvCxnSpPr>
          <p:cNvPr id="1595404" name="AutoShape 12"/>
          <p:cNvCxnSpPr>
            <a:cxnSpLocks noChangeShapeType="1"/>
            <a:stCxn id="1595397" idx="2"/>
            <a:endCxn id="1595403" idx="2"/>
          </p:cNvCxnSpPr>
          <p:nvPr/>
        </p:nvCxnSpPr>
        <p:spPr bwMode="auto">
          <a:xfrm rot="16200000" flipH="1">
            <a:off x="2055018" y="3428207"/>
            <a:ext cx="1300163" cy="11430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595406" name="Text Box 14"/>
          <p:cNvSpPr txBox="1">
            <a:spLocks noChangeArrowheads="1"/>
          </p:cNvSpPr>
          <p:nvPr/>
        </p:nvSpPr>
        <p:spPr bwMode="auto">
          <a:xfrm>
            <a:off x="781050" y="5300663"/>
            <a:ext cx="2703513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H" sz="1600" i="1"/>
              <a:t>La même pour toutes les benzodiazépines</a:t>
            </a:r>
            <a:endParaRPr lang="fr-FR" sz="1600" i="1"/>
          </a:p>
        </p:txBody>
      </p:sp>
      <p:sp>
        <p:nvSpPr>
          <p:cNvPr id="1595408" name="Text Box 16"/>
          <p:cNvSpPr txBox="1">
            <a:spLocks noChangeArrowheads="1"/>
          </p:cNvSpPr>
          <p:nvPr/>
        </p:nvSpPr>
        <p:spPr bwMode="auto">
          <a:xfrm>
            <a:off x="5643563" y="5300663"/>
            <a:ext cx="2703512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H" sz="1600" i="1"/>
              <a:t>Varie entre les différentes substances</a:t>
            </a:r>
            <a:endParaRPr lang="fr-FR" sz="1600" i="1"/>
          </a:p>
        </p:txBody>
      </p:sp>
      <p:cxnSp>
        <p:nvCxnSpPr>
          <p:cNvPr id="1595410" name="AutoShape 18"/>
          <p:cNvCxnSpPr>
            <a:cxnSpLocks noChangeShapeType="1"/>
            <a:stCxn id="1595406" idx="1"/>
            <a:endCxn id="1595397" idx="1"/>
          </p:cNvCxnSpPr>
          <p:nvPr/>
        </p:nvCxnSpPr>
        <p:spPr bwMode="auto">
          <a:xfrm rot="10800000">
            <a:off x="647700" y="2921000"/>
            <a:ext cx="133350" cy="2646363"/>
          </a:xfrm>
          <a:prstGeom prst="bentConnector3">
            <a:avLst>
              <a:gd name="adj1" fmla="val 271431"/>
            </a:avLst>
          </a:prstGeom>
          <a:noFill/>
          <a:ln w="9525">
            <a:solidFill>
              <a:schemeClr val="tx1"/>
            </a:solidFill>
            <a:prstDash val="dashDot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1595411" name="AutoShape 19"/>
          <p:cNvCxnSpPr>
            <a:cxnSpLocks noChangeShapeType="1"/>
            <a:stCxn id="1595408" idx="3"/>
            <a:endCxn id="1595401" idx="3"/>
          </p:cNvCxnSpPr>
          <p:nvPr/>
        </p:nvCxnSpPr>
        <p:spPr bwMode="auto">
          <a:xfrm flipV="1">
            <a:off x="8347075" y="2921000"/>
            <a:ext cx="133350" cy="2646363"/>
          </a:xfrm>
          <a:prstGeom prst="bentConnector3">
            <a:avLst>
              <a:gd name="adj1" fmla="val 271431"/>
            </a:avLst>
          </a:prstGeom>
          <a:noFill/>
          <a:ln w="9525">
            <a:solidFill>
              <a:schemeClr val="tx1"/>
            </a:solidFill>
            <a:prstDash val="dashDot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1595412" name="AutoShape 20"/>
          <p:cNvCxnSpPr>
            <a:cxnSpLocks noChangeShapeType="1"/>
            <a:stCxn id="1595401" idx="1"/>
          </p:cNvCxnSpPr>
          <p:nvPr/>
        </p:nvCxnSpPr>
        <p:spPr bwMode="auto">
          <a:xfrm flipH="1">
            <a:off x="2411413" y="2921000"/>
            <a:ext cx="3097212" cy="1155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9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95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9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95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9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9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59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5403" grpId="0" animBg="1"/>
      <p:bldP spid="1595406" grpId="0"/>
      <p:bldP spid="15954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632700" cy="792163"/>
          </a:xfrm>
        </p:spPr>
        <p:txBody>
          <a:bodyPr/>
          <a:lstStyle/>
          <a:p>
            <a:r>
              <a:rPr lang="fr-CH" sz="4400"/>
              <a:t>Impact pharmacocinétique</a:t>
            </a:r>
            <a:endParaRPr lang="fr-FR" sz="4400"/>
          </a:p>
        </p:txBody>
      </p:sp>
      <p:sp>
        <p:nvSpPr>
          <p:cNvPr id="1758211" name="Line 3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58212" name="Line 4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58213" name="Freeform 5"/>
          <p:cNvSpPr>
            <a:spLocks/>
          </p:cNvSpPr>
          <p:nvPr/>
        </p:nvSpPr>
        <p:spPr bwMode="auto">
          <a:xfrm>
            <a:off x="1547813" y="2239963"/>
            <a:ext cx="4537075" cy="3494087"/>
          </a:xfrm>
          <a:custGeom>
            <a:avLst/>
            <a:gdLst/>
            <a:ahLst/>
            <a:cxnLst>
              <a:cxn ang="0">
                <a:pos x="0" y="2201"/>
              </a:cxn>
              <a:cxn ang="0">
                <a:pos x="454" y="341"/>
              </a:cxn>
              <a:cxn ang="0">
                <a:pos x="771" y="159"/>
              </a:cxn>
              <a:cxn ang="0">
                <a:pos x="1451" y="1293"/>
              </a:cxn>
              <a:cxn ang="0">
                <a:pos x="2086" y="1974"/>
              </a:cxn>
              <a:cxn ang="0">
                <a:pos x="2858" y="2155"/>
              </a:cxn>
            </a:cxnLst>
            <a:rect l="0" t="0" r="r" b="b"/>
            <a:pathLst>
              <a:path w="2858" h="2201">
                <a:moveTo>
                  <a:pt x="0" y="2201"/>
                </a:moveTo>
                <a:cubicBezTo>
                  <a:pt x="162" y="1441"/>
                  <a:pt x="325" y="681"/>
                  <a:pt x="454" y="341"/>
                </a:cubicBezTo>
                <a:cubicBezTo>
                  <a:pt x="583" y="1"/>
                  <a:pt x="605" y="0"/>
                  <a:pt x="771" y="159"/>
                </a:cubicBezTo>
                <a:cubicBezTo>
                  <a:pt x="937" y="318"/>
                  <a:pt x="1232" y="991"/>
                  <a:pt x="1451" y="1293"/>
                </a:cubicBezTo>
                <a:cubicBezTo>
                  <a:pt x="1670" y="1595"/>
                  <a:pt x="1852" y="1830"/>
                  <a:pt x="2086" y="1974"/>
                </a:cubicBezTo>
                <a:cubicBezTo>
                  <a:pt x="2320" y="2118"/>
                  <a:pt x="2707" y="2140"/>
                  <a:pt x="2858" y="2155"/>
                </a:cubicBezTo>
              </a:path>
            </a:pathLst>
          </a:custGeom>
          <a:noFill/>
          <a:ln w="28575" cap="flat" cmpd="sng">
            <a:solidFill>
              <a:srgbClr val="C5270D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95513" y="2349500"/>
            <a:ext cx="685800" cy="3311525"/>
            <a:chOff x="1383" y="1480"/>
            <a:chExt cx="432" cy="2086"/>
          </a:xfrm>
        </p:grpSpPr>
        <p:sp>
          <p:nvSpPr>
            <p:cNvPr id="1758215" name="Line 7"/>
            <p:cNvSpPr>
              <a:spLocks noChangeShapeType="1"/>
            </p:cNvSpPr>
            <p:nvPr/>
          </p:nvSpPr>
          <p:spPr bwMode="auto">
            <a:xfrm>
              <a:off x="1610" y="1480"/>
              <a:ext cx="0" cy="20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1758216" name="Text Box 8"/>
            <p:cNvSpPr txBox="1">
              <a:spLocks noChangeArrowheads="1"/>
            </p:cNvSpPr>
            <p:nvPr/>
          </p:nvSpPr>
          <p:spPr bwMode="auto">
            <a:xfrm>
              <a:off x="1383" y="2836"/>
              <a:ext cx="432" cy="2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C</a:t>
              </a:r>
              <a:r>
                <a:rPr lang="fr-CH" baseline="30000"/>
                <a:t>max</a:t>
              </a:r>
              <a:endParaRPr lang="fr-FR" baseline="30000"/>
            </a:p>
          </p:txBody>
        </p:sp>
      </p:grpSp>
      <p:sp>
        <p:nvSpPr>
          <p:cNvPr id="1758217" name="Line 9"/>
          <p:cNvSpPr>
            <a:spLocks noChangeShapeType="1"/>
          </p:cNvSpPr>
          <p:nvPr/>
        </p:nvSpPr>
        <p:spPr bwMode="auto">
          <a:xfrm>
            <a:off x="3635375" y="4005263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55875" y="3716338"/>
            <a:ext cx="1079500" cy="366712"/>
            <a:chOff x="1610" y="2341"/>
            <a:chExt cx="680" cy="231"/>
          </a:xfrm>
        </p:grpSpPr>
        <p:sp>
          <p:nvSpPr>
            <p:cNvPr id="1758219" name="Line 11"/>
            <p:cNvSpPr>
              <a:spLocks noChangeShapeType="1"/>
            </p:cNvSpPr>
            <p:nvPr/>
          </p:nvSpPr>
          <p:spPr bwMode="auto">
            <a:xfrm>
              <a:off x="1610" y="2465"/>
              <a:ext cx="680" cy="0"/>
            </a:xfrm>
            <a:prstGeom prst="line">
              <a:avLst/>
            </a:prstGeom>
            <a:noFill/>
            <a:ln w="38100">
              <a:solidFill>
                <a:srgbClr val="2E246A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1758220" name="Text Box 12"/>
            <p:cNvSpPr txBox="1">
              <a:spLocks noChangeArrowheads="1"/>
            </p:cNvSpPr>
            <p:nvPr/>
          </p:nvSpPr>
          <p:spPr bwMode="auto">
            <a:xfrm>
              <a:off x="1775" y="2341"/>
              <a:ext cx="334" cy="2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t½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547813" y="2349500"/>
            <a:ext cx="1008062" cy="366713"/>
            <a:chOff x="975" y="1480"/>
            <a:chExt cx="635" cy="231"/>
          </a:xfrm>
        </p:grpSpPr>
        <p:sp>
          <p:nvSpPr>
            <p:cNvPr id="1758222" name="Line 14"/>
            <p:cNvSpPr>
              <a:spLocks noChangeShapeType="1"/>
            </p:cNvSpPr>
            <p:nvPr/>
          </p:nvSpPr>
          <p:spPr bwMode="auto">
            <a:xfrm flipV="1">
              <a:off x="975" y="1480"/>
              <a:ext cx="635" cy="0"/>
            </a:xfrm>
            <a:prstGeom prst="line">
              <a:avLst/>
            </a:prstGeom>
            <a:noFill/>
            <a:ln w="38100">
              <a:solidFill>
                <a:srgbClr val="2E246A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1758223" name="Text Box 15"/>
            <p:cNvSpPr txBox="1">
              <a:spLocks noChangeArrowheads="1"/>
            </p:cNvSpPr>
            <p:nvPr/>
          </p:nvSpPr>
          <p:spPr bwMode="auto">
            <a:xfrm>
              <a:off x="1004" y="1480"/>
              <a:ext cx="379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/>
                <a:t>t</a:t>
              </a:r>
              <a:r>
                <a:rPr lang="fr-CH" baseline="30000"/>
                <a:t>max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547813" y="5537200"/>
            <a:ext cx="6403975" cy="366713"/>
            <a:chOff x="975" y="3488"/>
            <a:chExt cx="4034" cy="231"/>
          </a:xfrm>
        </p:grpSpPr>
        <p:sp>
          <p:nvSpPr>
            <p:cNvPr id="1758225" name="Line 17"/>
            <p:cNvSpPr>
              <a:spLocks noChangeShapeType="1"/>
            </p:cNvSpPr>
            <p:nvPr/>
          </p:nvSpPr>
          <p:spPr bwMode="auto">
            <a:xfrm>
              <a:off x="975" y="3612"/>
              <a:ext cx="38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1758226" name="Text Box 18"/>
            <p:cNvSpPr txBox="1">
              <a:spLocks noChangeArrowheads="1"/>
            </p:cNvSpPr>
            <p:nvPr/>
          </p:nvSpPr>
          <p:spPr bwMode="auto">
            <a:xfrm>
              <a:off x="4834" y="3488"/>
              <a:ext cx="17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t</a:t>
              </a:r>
              <a:endParaRPr lang="fr-FR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1006475" y="2205038"/>
            <a:ext cx="541338" cy="3529012"/>
            <a:chOff x="634" y="1389"/>
            <a:chExt cx="341" cy="2223"/>
          </a:xfrm>
        </p:grpSpPr>
        <p:sp>
          <p:nvSpPr>
            <p:cNvPr id="1758228" name="Line 20"/>
            <p:cNvSpPr>
              <a:spLocks noChangeShapeType="1"/>
            </p:cNvSpPr>
            <p:nvPr/>
          </p:nvSpPr>
          <p:spPr bwMode="auto">
            <a:xfrm flipV="1">
              <a:off x="975" y="1389"/>
              <a:ext cx="0" cy="22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1758229" name="Text Box 21"/>
            <p:cNvSpPr txBox="1">
              <a:spLocks noChangeArrowheads="1"/>
            </p:cNvSpPr>
            <p:nvPr/>
          </p:nvSpPr>
          <p:spPr bwMode="auto">
            <a:xfrm>
              <a:off x="634" y="1447"/>
              <a:ext cx="22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C</a:t>
              </a:r>
              <a:endParaRPr lang="fr-FR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5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5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8210" grpId="0"/>
      <p:bldP spid="1758213" grpId="0" animBg="1"/>
      <p:bldP spid="17582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234" name="Line 2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5923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47813" y="2205038"/>
            <a:ext cx="6119812" cy="3529012"/>
            <a:chOff x="975" y="1389"/>
            <a:chExt cx="3855" cy="2223"/>
          </a:xfrm>
        </p:grpSpPr>
        <p:sp>
          <p:nvSpPr>
            <p:cNvPr id="1759237" name="Line 5"/>
            <p:cNvSpPr>
              <a:spLocks noChangeShapeType="1"/>
            </p:cNvSpPr>
            <p:nvPr/>
          </p:nvSpPr>
          <p:spPr bwMode="auto">
            <a:xfrm flipV="1">
              <a:off x="975" y="1389"/>
              <a:ext cx="0" cy="22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1759238" name="Line 6"/>
            <p:cNvSpPr>
              <a:spLocks noChangeShapeType="1"/>
            </p:cNvSpPr>
            <p:nvPr/>
          </p:nvSpPr>
          <p:spPr bwMode="auto">
            <a:xfrm>
              <a:off x="975" y="3612"/>
              <a:ext cx="38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</p:grpSp>
      <p:sp>
        <p:nvSpPr>
          <p:cNvPr id="1759239" name="Freeform 7"/>
          <p:cNvSpPr>
            <a:spLocks/>
          </p:cNvSpPr>
          <p:nvPr/>
        </p:nvSpPr>
        <p:spPr bwMode="auto">
          <a:xfrm>
            <a:off x="1547813" y="2239963"/>
            <a:ext cx="4537075" cy="3494087"/>
          </a:xfrm>
          <a:custGeom>
            <a:avLst/>
            <a:gdLst/>
            <a:ahLst/>
            <a:cxnLst>
              <a:cxn ang="0">
                <a:pos x="0" y="2201"/>
              </a:cxn>
              <a:cxn ang="0">
                <a:pos x="454" y="341"/>
              </a:cxn>
              <a:cxn ang="0">
                <a:pos x="771" y="159"/>
              </a:cxn>
              <a:cxn ang="0">
                <a:pos x="1451" y="1293"/>
              </a:cxn>
              <a:cxn ang="0">
                <a:pos x="2086" y="1974"/>
              </a:cxn>
              <a:cxn ang="0">
                <a:pos x="2858" y="2155"/>
              </a:cxn>
            </a:cxnLst>
            <a:rect l="0" t="0" r="r" b="b"/>
            <a:pathLst>
              <a:path w="2858" h="2201">
                <a:moveTo>
                  <a:pt x="0" y="2201"/>
                </a:moveTo>
                <a:cubicBezTo>
                  <a:pt x="162" y="1441"/>
                  <a:pt x="325" y="681"/>
                  <a:pt x="454" y="341"/>
                </a:cubicBezTo>
                <a:cubicBezTo>
                  <a:pt x="583" y="1"/>
                  <a:pt x="605" y="0"/>
                  <a:pt x="771" y="159"/>
                </a:cubicBezTo>
                <a:cubicBezTo>
                  <a:pt x="937" y="318"/>
                  <a:pt x="1232" y="991"/>
                  <a:pt x="1451" y="1293"/>
                </a:cubicBezTo>
                <a:cubicBezTo>
                  <a:pt x="1670" y="1595"/>
                  <a:pt x="1852" y="1830"/>
                  <a:pt x="2086" y="1974"/>
                </a:cubicBezTo>
                <a:cubicBezTo>
                  <a:pt x="2320" y="2118"/>
                  <a:pt x="2707" y="2140"/>
                  <a:pt x="2858" y="2155"/>
                </a:cubicBezTo>
              </a:path>
            </a:pathLst>
          </a:custGeom>
          <a:noFill/>
          <a:ln w="28575" cap="flat" cmpd="sng">
            <a:solidFill>
              <a:srgbClr val="C5270D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sp>
        <p:nvSpPr>
          <p:cNvPr id="1759240" name="Line 8"/>
          <p:cNvSpPr>
            <a:spLocks noChangeShapeType="1"/>
          </p:cNvSpPr>
          <p:nvPr/>
        </p:nvSpPr>
        <p:spPr bwMode="auto">
          <a:xfrm>
            <a:off x="2555875" y="2349500"/>
            <a:ext cx="0" cy="33115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sp>
        <p:nvSpPr>
          <p:cNvPr id="1759241" name="Line 9"/>
          <p:cNvSpPr>
            <a:spLocks noChangeShapeType="1"/>
          </p:cNvSpPr>
          <p:nvPr/>
        </p:nvSpPr>
        <p:spPr bwMode="auto">
          <a:xfrm>
            <a:off x="3635375" y="4005263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sp>
        <p:nvSpPr>
          <p:cNvPr id="1759242" name="Rectangle 10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632700" cy="792163"/>
          </a:xfrm>
          <a:noFill/>
          <a:ln/>
        </p:spPr>
        <p:txBody>
          <a:bodyPr/>
          <a:lstStyle/>
          <a:p>
            <a:r>
              <a:rPr lang="fr-CH" sz="4400"/>
              <a:t>Impact pharmacocinétique</a:t>
            </a:r>
            <a:endParaRPr lang="fr-FR" sz="4400"/>
          </a:p>
        </p:txBody>
      </p:sp>
      <p:sp>
        <p:nvSpPr>
          <p:cNvPr id="1759243" name="Line 11"/>
          <p:cNvSpPr>
            <a:spLocks noChangeShapeType="1"/>
          </p:cNvSpPr>
          <p:nvPr/>
        </p:nvSpPr>
        <p:spPr bwMode="auto">
          <a:xfrm flipH="1">
            <a:off x="1979613" y="4941888"/>
            <a:ext cx="576262" cy="0"/>
          </a:xfrm>
          <a:prstGeom prst="line">
            <a:avLst/>
          </a:prstGeom>
          <a:noFill/>
          <a:ln w="57150">
            <a:solidFill>
              <a:srgbClr val="731975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sp>
        <p:nvSpPr>
          <p:cNvPr id="1759244" name="Text Box 12"/>
          <p:cNvSpPr txBox="1">
            <a:spLocks noChangeArrowheads="1"/>
          </p:cNvSpPr>
          <p:nvPr/>
        </p:nvSpPr>
        <p:spPr bwMode="auto">
          <a:xfrm>
            <a:off x="962025" y="5149850"/>
            <a:ext cx="1377950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ym typeface="Wingdings 3" pitchFamily="18" charset="2"/>
              </a:rPr>
              <a:t> euphorie</a:t>
            </a:r>
          </a:p>
        </p:txBody>
      </p:sp>
      <p:sp>
        <p:nvSpPr>
          <p:cNvPr id="1759245" name="Line 13"/>
          <p:cNvSpPr>
            <a:spLocks noChangeShapeType="1"/>
          </p:cNvSpPr>
          <p:nvPr/>
        </p:nvSpPr>
        <p:spPr bwMode="auto">
          <a:xfrm flipH="1">
            <a:off x="3059113" y="4437063"/>
            <a:ext cx="576262" cy="0"/>
          </a:xfrm>
          <a:prstGeom prst="line">
            <a:avLst/>
          </a:prstGeom>
          <a:noFill/>
          <a:ln w="57150">
            <a:solidFill>
              <a:srgbClr val="731975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sp>
        <p:nvSpPr>
          <p:cNvPr id="1759246" name="Text Box 14"/>
          <p:cNvSpPr txBox="1">
            <a:spLocks noChangeArrowheads="1"/>
          </p:cNvSpPr>
          <p:nvPr/>
        </p:nvSpPr>
        <p:spPr bwMode="auto">
          <a:xfrm>
            <a:off x="3076575" y="3860800"/>
            <a:ext cx="2520950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ym typeface="Wingdings 3" pitchFamily="18" charset="2"/>
              </a:rPr>
              <a:t> syndrome sevrage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5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5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5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5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9243" grpId="0" animBg="1"/>
      <p:bldP spid="1759244" grpId="0" animBg="1"/>
      <p:bldP spid="1759245" grpId="0" animBg="1"/>
      <p:bldP spid="17592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250" name="Line 2"/>
          <p:cNvSpPr>
            <a:spLocks noChangeShapeType="1"/>
          </p:cNvSpPr>
          <p:nvPr/>
        </p:nvSpPr>
        <p:spPr bwMode="auto">
          <a:xfrm>
            <a:off x="457200" y="1989138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17251" name="Line 3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17252" name="Rectangle 4"/>
          <p:cNvSpPr>
            <a:spLocks noChangeArrowheads="1"/>
          </p:cNvSpPr>
          <p:nvPr/>
        </p:nvSpPr>
        <p:spPr bwMode="auto">
          <a:xfrm>
            <a:off x="900113" y="981075"/>
            <a:ext cx="76327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CH" sz="4800" b="1">
                <a:solidFill>
                  <a:srgbClr val="2E246A"/>
                </a:solidFill>
              </a:rPr>
              <a:t>Effets benzodiazépines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55650" y="2205038"/>
            <a:ext cx="1873250" cy="1936750"/>
            <a:chOff x="521" y="1480"/>
            <a:chExt cx="1180" cy="1220"/>
          </a:xfrm>
        </p:grpSpPr>
        <p:sp>
          <p:nvSpPr>
            <p:cNvPr id="1717254" name="Rectangle 6"/>
            <p:cNvSpPr>
              <a:spLocks noChangeArrowheads="1"/>
            </p:cNvSpPr>
            <p:nvPr/>
          </p:nvSpPr>
          <p:spPr bwMode="auto">
            <a:xfrm>
              <a:off x="521" y="2160"/>
              <a:ext cx="1180" cy="5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b="1"/>
                <a:t>Sédatifs </a:t>
              </a:r>
            </a:p>
            <a:p>
              <a:r>
                <a:rPr lang="fr-CH" sz="1600" i="1"/>
                <a:t>Relaxation et      </a:t>
              </a:r>
              <a:r>
                <a:rPr lang="fr-CH" sz="1600" i="1">
                  <a:sym typeface="Wingdings 3" pitchFamily="18" charset="2"/>
                </a:rPr>
                <a:t> psychomotricité</a:t>
              </a:r>
              <a:endParaRPr lang="fr-CH" sz="1600" i="1"/>
            </a:p>
          </p:txBody>
        </p:sp>
        <p:pic>
          <p:nvPicPr>
            <p:cNvPr id="171725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4" y="1480"/>
              <a:ext cx="553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779838" y="4770438"/>
            <a:ext cx="1643062" cy="1395412"/>
            <a:chOff x="3049" y="2976"/>
            <a:chExt cx="1035" cy="879"/>
          </a:xfrm>
        </p:grpSpPr>
        <p:sp>
          <p:nvSpPr>
            <p:cNvPr id="1717257" name="Text Box 9"/>
            <p:cNvSpPr txBox="1">
              <a:spLocks noChangeArrowheads="1"/>
            </p:cNvSpPr>
            <p:nvPr/>
          </p:nvSpPr>
          <p:spPr bwMode="auto">
            <a:xfrm>
              <a:off x="3049" y="3624"/>
              <a:ext cx="103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457200" indent="-457200" algn="l"/>
              <a:r>
                <a:rPr lang="fr-CH" b="1"/>
                <a:t>Anxiolytique</a:t>
              </a:r>
              <a:endParaRPr lang="fr-FR" b="1"/>
            </a:p>
          </p:txBody>
        </p:sp>
        <p:pic>
          <p:nvPicPr>
            <p:cNvPr id="171725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34" y="2976"/>
              <a:ext cx="452" cy="6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476375" y="4292600"/>
            <a:ext cx="1895475" cy="1501775"/>
            <a:chOff x="748" y="2976"/>
            <a:chExt cx="1194" cy="946"/>
          </a:xfrm>
        </p:grpSpPr>
        <p:sp>
          <p:nvSpPr>
            <p:cNvPr id="1717260" name="Rectangle 12"/>
            <p:cNvSpPr>
              <a:spLocks noChangeArrowheads="1"/>
            </p:cNvSpPr>
            <p:nvPr/>
          </p:nvSpPr>
          <p:spPr bwMode="auto">
            <a:xfrm>
              <a:off x="748" y="3521"/>
              <a:ext cx="1194" cy="4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b="1"/>
                <a:t>Hypnotique</a:t>
              </a:r>
            </a:p>
            <a:p>
              <a:r>
                <a:rPr lang="fr-CH" sz="1600" i="1"/>
                <a:t>Induction sommeil</a:t>
              </a:r>
              <a:endParaRPr lang="fr-FR" sz="1600" i="1"/>
            </a:p>
          </p:txBody>
        </p:sp>
        <p:pic>
          <p:nvPicPr>
            <p:cNvPr id="1717261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30" y="2976"/>
              <a:ext cx="648" cy="5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717262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838" y="2849563"/>
            <a:ext cx="1730375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1717263" name="AutoShape 15"/>
          <p:cNvCxnSpPr>
            <a:cxnSpLocks noChangeShapeType="1"/>
            <a:stCxn id="0" idx="1"/>
            <a:endCxn id="1717254" idx="3"/>
          </p:cNvCxnSpPr>
          <p:nvPr/>
        </p:nvCxnSpPr>
        <p:spPr bwMode="auto">
          <a:xfrm flipH="1">
            <a:off x="2628900" y="3535363"/>
            <a:ext cx="1150938" cy="177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717264" name="AutoShape 16"/>
          <p:cNvCxnSpPr>
            <a:cxnSpLocks noChangeShapeType="1"/>
            <a:endCxn id="0" idx="3"/>
          </p:cNvCxnSpPr>
          <p:nvPr/>
        </p:nvCxnSpPr>
        <p:spPr bwMode="auto">
          <a:xfrm flipH="1">
            <a:off x="2794000" y="4078288"/>
            <a:ext cx="1130300" cy="631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717265" name="AutoShape 17"/>
          <p:cNvCxnSpPr>
            <a:cxnSpLocks noChangeShapeType="1"/>
            <a:endCxn id="0" idx="0"/>
          </p:cNvCxnSpPr>
          <p:nvPr/>
        </p:nvCxnSpPr>
        <p:spPr bwMode="auto">
          <a:xfrm flipH="1">
            <a:off x="4591050" y="4221163"/>
            <a:ext cx="11113" cy="549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717266" name="AutoShape 18"/>
          <p:cNvCxnSpPr>
            <a:cxnSpLocks noChangeShapeType="1"/>
          </p:cNvCxnSpPr>
          <p:nvPr/>
        </p:nvCxnSpPr>
        <p:spPr bwMode="auto">
          <a:xfrm>
            <a:off x="5257800" y="4003675"/>
            <a:ext cx="1109663" cy="669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717267" name="AutoShape 19"/>
          <p:cNvCxnSpPr>
            <a:cxnSpLocks noChangeShapeType="1"/>
            <a:stCxn id="0" idx="3"/>
          </p:cNvCxnSpPr>
          <p:nvPr/>
        </p:nvCxnSpPr>
        <p:spPr bwMode="auto">
          <a:xfrm>
            <a:off x="5510213" y="3535363"/>
            <a:ext cx="1438275" cy="90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7092950" y="2486025"/>
            <a:ext cx="1843088" cy="1309688"/>
            <a:chOff x="4468" y="1566"/>
            <a:chExt cx="1161" cy="825"/>
          </a:xfrm>
        </p:grpSpPr>
        <p:sp>
          <p:nvSpPr>
            <p:cNvPr id="1717269" name="Rectangle 21"/>
            <p:cNvSpPr>
              <a:spLocks noChangeArrowheads="1"/>
            </p:cNvSpPr>
            <p:nvPr/>
          </p:nvSpPr>
          <p:spPr bwMode="auto">
            <a:xfrm>
              <a:off x="4468" y="2160"/>
              <a:ext cx="1161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b="1"/>
                <a:t>Myorelaxation</a:t>
              </a:r>
              <a:endParaRPr lang="fr-FR" sz="1600" i="1"/>
            </a:p>
          </p:txBody>
        </p:sp>
        <p:pic>
          <p:nvPicPr>
            <p:cNvPr id="1717270" name="Picture 22" descr="muscle transparen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94" y="1566"/>
              <a:ext cx="576" cy="594"/>
            </a:xfrm>
            <a:prstGeom prst="rect">
              <a:avLst/>
            </a:prstGeom>
            <a:noFill/>
          </p:spPr>
        </p:pic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6086475" y="4437063"/>
            <a:ext cx="1722438" cy="942975"/>
            <a:chOff x="3834" y="2795"/>
            <a:chExt cx="1085" cy="594"/>
          </a:xfrm>
        </p:grpSpPr>
        <p:sp>
          <p:nvSpPr>
            <p:cNvPr id="1717272" name="Rectangle 24"/>
            <p:cNvSpPr>
              <a:spLocks noChangeArrowheads="1"/>
            </p:cNvSpPr>
            <p:nvPr/>
          </p:nvSpPr>
          <p:spPr bwMode="auto">
            <a:xfrm>
              <a:off x="3834" y="3158"/>
              <a:ext cx="108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84138" indent="-84138"/>
              <a:r>
                <a:rPr lang="fr-CH" b="1"/>
                <a:t>Anticonvulsif</a:t>
              </a:r>
              <a:endParaRPr lang="fr-FR" sz="1600" i="1"/>
            </a:p>
          </p:txBody>
        </p:sp>
        <p:pic>
          <p:nvPicPr>
            <p:cNvPr id="1717273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59" y="2795"/>
              <a:ext cx="590" cy="3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7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1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1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17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17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1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1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72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098" name="Line 2"/>
          <p:cNvSpPr>
            <a:spLocks noChangeShapeType="1"/>
          </p:cNvSpPr>
          <p:nvPr/>
        </p:nvSpPr>
        <p:spPr bwMode="auto">
          <a:xfrm>
            <a:off x="457200" y="1989138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668099" name="Line 3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668100" name="Rectangle 4"/>
          <p:cNvSpPr>
            <a:spLocks noChangeArrowheads="1"/>
          </p:cNvSpPr>
          <p:nvPr/>
        </p:nvSpPr>
        <p:spPr bwMode="auto">
          <a:xfrm>
            <a:off x="900113" y="981075"/>
            <a:ext cx="76327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CH" sz="4800" b="1">
                <a:solidFill>
                  <a:srgbClr val="2E246A"/>
                </a:solidFill>
              </a:rPr>
              <a:t>Benzodiazépines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55650" y="2205038"/>
            <a:ext cx="1873250" cy="1936750"/>
            <a:chOff x="521" y="1480"/>
            <a:chExt cx="1180" cy="1220"/>
          </a:xfrm>
        </p:grpSpPr>
        <p:sp>
          <p:nvSpPr>
            <p:cNvPr id="1668102" name="Rectangle 6"/>
            <p:cNvSpPr>
              <a:spLocks noChangeArrowheads="1"/>
            </p:cNvSpPr>
            <p:nvPr/>
          </p:nvSpPr>
          <p:spPr bwMode="auto">
            <a:xfrm>
              <a:off x="521" y="2160"/>
              <a:ext cx="1180" cy="5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b="1"/>
                <a:t>Sédatifs </a:t>
              </a:r>
            </a:p>
            <a:p>
              <a:r>
                <a:rPr lang="fr-CH" sz="1600" i="1"/>
                <a:t>Relaxation et      </a:t>
              </a:r>
              <a:r>
                <a:rPr lang="fr-CH" sz="1600" i="1">
                  <a:sym typeface="Wingdings 3" pitchFamily="18" charset="2"/>
                </a:rPr>
                <a:t> psychomotricité</a:t>
              </a:r>
              <a:endParaRPr lang="fr-CH" sz="1600" i="1"/>
            </a:p>
          </p:txBody>
        </p:sp>
        <p:pic>
          <p:nvPicPr>
            <p:cNvPr id="1668103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4" y="1480"/>
              <a:ext cx="553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779838" y="4770438"/>
            <a:ext cx="1643062" cy="1395412"/>
            <a:chOff x="3049" y="2976"/>
            <a:chExt cx="1035" cy="879"/>
          </a:xfrm>
        </p:grpSpPr>
        <p:sp>
          <p:nvSpPr>
            <p:cNvPr id="1668105" name="Text Box 9"/>
            <p:cNvSpPr txBox="1">
              <a:spLocks noChangeArrowheads="1"/>
            </p:cNvSpPr>
            <p:nvPr/>
          </p:nvSpPr>
          <p:spPr bwMode="auto">
            <a:xfrm>
              <a:off x="3049" y="3624"/>
              <a:ext cx="103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457200" indent="-457200" algn="l"/>
              <a:r>
                <a:rPr lang="fr-CH" b="1"/>
                <a:t>Anxiolytique</a:t>
              </a:r>
              <a:endParaRPr lang="fr-FR" b="1"/>
            </a:p>
          </p:txBody>
        </p:sp>
        <p:pic>
          <p:nvPicPr>
            <p:cNvPr id="1668106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34" y="2976"/>
              <a:ext cx="452" cy="6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476375" y="4292600"/>
            <a:ext cx="1895475" cy="1501775"/>
            <a:chOff x="748" y="2976"/>
            <a:chExt cx="1194" cy="946"/>
          </a:xfrm>
        </p:grpSpPr>
        <p:sp>
          <p:nvSpPr>
            <p:cNvPr id="1668108" name="Rectangle 12"/>
            <p:cNvSpPr>
              <a:spLocks noChangeArrowheads="1"/>
            </p:cNvSpPr>
            <p:nvPr/>
          </p:nvSpPr>
          <p:spPr bwMode="auto">
            <a:xfrm>
              <a:off x="748" y="3521"/>
              <a:ext cx="1194" cy="4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b="1"/>
                <a:t>Hypnotique</a:t>
              </a:r>
            </a:p>
            <a:p>
              <a:r>
                <a:rPr lang="fr-CH" sz="1600" i="1"/>
                <a:t>Induction sommeil</a:t>
              </a:r>
              <a:endParaRPr lang="fr-FR" sz="1600" i="1"/>
            </a:p>
          </p:txBody>
        </p:sp>
        <p:pic>
          <p:nvPicPr>
            <p:cNvPr id="1668109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30" y="2976"/>
              <a:ext cx="648" cy="5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66811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838" y="2849563"/>
            <a:ext cx="1730375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1668111" name="AutoShape 15"/>
          <p:cNvCxnSpPr>
            <a:cxnSpLocks noChangeShapeType="1"/>
            <a:stCxn id="0" idx="1"/>
            <a:endCxn id="1668102" idx="3"/>
          </p:cNvCxnSpPr>
          <p:nvPr/>
        </p:nvCxnSpPr>
        <p:spPr bwMode="auto">
          <a:xfrm flipH="1">
            <a:off x="2628900" y="3535363"/>
            <a:ext cx="1150938" cy="177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668112" name="AutoShape 16"/>
          <p:cNvCxnSpPr>
            <a:cxnSpLocks noChangeShapeType="1"/>
            <a:endCxn id="0" idx="3"/>
          </p:cNvCxnSpPr>
          <p:nvPr/>
        </p:nvCxnSpPr>
        <p:spPr bwMode="auto">
          <a:xfrm flipH="1">
            <a:off x="2794000" y="4078288"/>
            <a:ext cx="1130300" cy="631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668113" name="AutoShape 17"/>
          <p:cNvCxnSpPr>
            <a:cxnSpLocks noChangeShapeType="1"/>
            <a:endCxn id="0" idx="0"/>
          </p:cNvCxnSpPr>
          <p:nvPr/>
        </p:nvCxnSpPr>
        <p:spPr bwMode="auto">
          <a:xfrm flipH="1">
            <a:off x="4591050" y="4221163"/>
            <a:ext cx="11113" cy="549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668114" name="AutoShape 18"/>
          <p:cNvCxnSpPr>
            <a:cxnSpLocks noChangeShapeType="1"/>
          </p:cNvCxnSpPr>
          <p:nvPr/>
        </p:nvCxnSpPr>
        <p:spPr bwMode="auto">
          <a:xfrm>
            <a:off x="5257800" y="4003675"/>
            <a:ext cx="1109663" cy="669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668115" name="AutoShape 19"/>
          <p:cNvCxnSpPr>
            <a:cxnSpLocks noChangeShapeType="1"/>
            <a:stCxn id="0" idx="3"/>
          </p:cNvCxnSpPr>
          <p:nvPr/>
        </p:nvCxnSpPr>
        <p:spPr bwMode="auto">
          <a:xfrm>
            <a:off x="5510213" y="3535363"/>
            <a:ext cx="1438275" cy="90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7092950" y="2486025"/>
            <a:ext cx="1843088" cy="1309688"/>
            <a:chOff x="4468" y="1566"/>
            <a:chExt cx="1161" cy="825"/>
          </a:xfrm>
        </p:grpSpPr>
        <p:sp>
          <p:nvSpPr>
            <p:cNvPr id="1668117" name="Rectangle 21"/>
            <p:cNvSpPr>
              <a:spLocks noChangeArrowheads="1"/>
            </p:cNvSpPr>
            <p:nvPr/>
          </p:nvSpPr>
          <p:spPr bwMode="auto">
            <a:xfrm>
              <a:off x="4468" y="2160"/>
              <a:ext cx="1161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b="1"/>
                <a:t>Myorelaxation</a:t>
              </a:r>
              <a:endParaRPr lang="fr-FR" sz="1600" i="1"/>
            </a:p>
          </p:txBody>
        </p:sp>
        <p:pic>
          <p:nvPicPr>
            <p:cNvPr id="1668118" name="Picture 22" descr="muscle transparen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94" y="1566"/>
              <a:ext cx="576" cy="594"/>
            </a:xfrm>
            <a:prstGeom prst="rect">
              <a:avLst/>
            </a:prstGeom>
            <a:noFill/>
          </p:spPr>
        </p:pic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6086475" y="4437063"/>
            <a:ext cx="1722438" cy="942975"/>
            <a:chOff x="3834" y="2795"/>
            <a:chExt cx="1085" cy="594"/>
          </a:xfrm>
        </p:grpSpPr>
        <p:sp>
          <p:nvSpPr>
            <p:cNvPr id="1668120" name="Rectangle 24"/>
            <p:cNvSpPr>
              <a:spLocks noChangeArrowheads="1"/>
            </p:cNvSpPr>
            <p:nvPr/>
          </p:nvSpPr>
          <p:spPr bwMode="auto">
            <a:xfrm>
              <a:off x="3834" y="3158"/>
              <a:ext cx="108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84138" indent="-84138"/>
              <a:r>
                <a:rPr lang="fr-CH" b="1"/>
                <a:t>Anticonvulsif</a:t>
              </a:r>
              <a:endParaRPr lang="fr-FR" sz="1600" i="1"/>
            </a:p>
          </p:txBody>
        </p:sp>
        <p:pic>
          <p:nvPicPr>
            <p:cNvPr id="1668121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59" y="2795"/>
              <a:ext cx="590" cy="3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765175"/>
            <a:ext cx="7772400" cy="1143000"/>
          </a:xfrm>
        </p:spPr>
        <p:txBody>
          <a:bodyPr/>
          <a:lstStyle/>
          <a:p>
            <a:r>
              <a:rPr lang="fr-CH" sz="4400"/>
              <a:t>Contrindications</a:t>
            </a:r>
          </a:p>
        </p:txBody>
      </p:sp>
      <p:sp>
        <p:nvSpPr>
          <p:cNvPr id="957444" name="Line 4"/>
          <p:cNvSpPr>
            <a:spLocks noChangeShapeType="1"/>
          </p:cNvSpPr>
          <p:nvPr/>
        </p:nvSpPr>
        <p:spPr bwMode="auto">
          <a:xfrm>
            <a:off x="457200" y="1916113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957445" name="Line 5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5076825" y="2133600"/>
            <a:ext cx="3333750" cy="792163"/>
            <a:chOff x="3198" y="1344"/>
            <a:chExt cx="2100" cy="499"/>
          </a:xfrm>
        </p:grpSpPr>
        <p:pic>
          <p:nvPicPr>
            <p:cNvPr id="957450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98" y="1344"/>
              <a:ext cx="437" cy="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957451" name="Rectangle 11"/>
            <p:cNvSpPr>
              <a:spLocks noChangeArrowheads="1"/>
            </p:cNvSpPr>
            <p:nvPr/>
          </p:nvSpPr>
          <p:spPr bwMode="auto">
            <a:xfrm>
              <a:off x="3697" y="1478"/>
              <a:ext cx="1601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Troubles hépatiques</a:t>
              </a:r>
              <a:endParaRPr lang="fr-FR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076825" y="3429000"/>
            <a:ext cx="4014788" cy="712788"/>
            <a:chOff x="3198" y="2160"/>
            <a:chExt cx="2529" cy="449"/>
          </a:xfrm>
        </p:grpSpPr>
        <p:pic>
          <p:nvPicPr>
            <p:cNvPr id="957461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8" y="2160"/>
              <a:ext cx="453" cy="4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957462" name="Rectangle 22"/>
            <p:cNvSpPr>
              <a:spLocks noChangeArrowheads="1"/>
            </p:cNvSpPr>
            <p:nvPr/>
          </p:nvSpPr>
          <p:spPr bwMode="auto">
            <a:xfrm>
              <a:off x="3697" y="2160"/>
              <a:ext cx="2030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/>
                <a:t>Grossesse (1</a:t>
              </a:r>
              <a:r>
                <a:rPr lang="fr-CH" baseline="30000"/>
                <a:t>er</a:t>
              </a:r>
              <a:r>
                <a:rPr lang="fr-CH"/>
                <a:t> trimestre)</a:t>
              </a:r>
            </a:p>
            <a:p>
              <a:pPr algn="l"/>
              <a:r>
                <a:rPr lang="fr-CH"/>
                <a:t>Allaitement</a:t>
              </a:r>
              <a:endParaRPr lang="fr-FR"/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971550" y="2163763"/>
            <a:ext cx="3875088" cy="731837"/>
            <a:chOff x="612" y="1363"/>
            <a:chExt cx="2441" cy="461"/>
          </a:xfrm>
        </p:grpSpPr>
        <p:pic>
          <p:nvPicPr>
            <p:cNvPr id="95744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2" y="1380"/>
              <a:ext cx="617" cy="4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957448" name="Rectangle 8"/>
            <p:cNvSpPr>
              <a:spLocks noChangeArrowheads="1"/>
            </p:cNvSpPr>
            <p:nvPr/>
          </p:nvSpPr>
          <p:spPr bwMode="auto">
            <a:xfrm>
              <a:off x="1247" y="1363"/>
              <a:ext cx="1806" cy="4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fr-CH"/>
                <a:t>Dépression respiratoire</a:t>
              </a:r>
            </a:p>
            <a:p>
              <a:pPr algn="l">
                <a:lnSpc>
                  <a:spcPct val="100000"/>
                </a:lnSpc>
              </a:pPr>
              <a:r>
                <a:rPr lang="fr-CH"/>
                <a:t>Apnées du sommeil</a:t>
              </a:r>
              <a:endParaRPr lang="fr-FR"/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1042988" y="3295650"/>
            <a:ext cx="3254375" cy="1079500"/>
            <a:chOff x="657" y="2076"/>
            <a:chExt cx="2050" cy="680"/>
          </a:xfrm>
        </p:grpSpPr>
        <p:sp>
          <p:nvSpPr>
            <p:cNvPr id="957453" name="Rectangle 13"/>
            <p:cNvSpPr>
              <a:spLocks noChangeArrowheads="1"/>
            </p:cNvSpPr>
            <p:nvPr/>
          </p:nvSpPr>
          <p:spPr bwMode="auto">
            <a:xfrm>
              <a:off x="1247" y="2301"/>
              <a:ext cx="14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Myasthenia gravis</a:t>
              </a:r>
              <a:endParaRPr lang="fr-FR"/>
            </a:p>
          </p:txBody>
        </p:sp>
        <p:pic>
          <p:nvPicPr>
            <p:cNvPr id="957456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2076"/>
              <a:ext cx="511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1042988" y="4797425"/>
            <a:ext cx="4591050" cy="976313"/>
            <a:chOff x="657" y="3022"/>
            <a:chExt cx="2892" cy="615"/>
          </a:xfrm>
        </p:grpSpPr>
        <p:pic>
          <p:nvPicPr>
            <p:cNvPr id="957463" name="Picture 23" descr="sadfsa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7" y="3151"/>
              <a:ext cx="544" cy="415"/>
            </a:xfrm>
            <a:prstGeom prst="rect">
              <a:avLst/>
            </a:prstGeom>
            <a:noFill/>
          </p:spPr>
        </p:pic>
        <p:sp>
          <p:nvSpPr>
            <p:cNvPr id="957464" name="Rectangle 24"/>
            <p:cNvSpPr>
              <a:spLocks noChangeArrowheads="1"/>
            </p:cNvSpPr>
            <p:nvPr/>
          </p:nvSpPr>
          <p:spPr bwMode="auto">
            <a:xfrm>
              <a:off x="1247" y="3022"/>
              <a:ext cx="2302" cy="6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endParaRPr lang="fr-CH"/>
            </a:p>
            <a:p>
              <a:pPr algn="l"/>
              <a:r>
                <a:rPr lang="fr-CH"/>
                <a:t>Intoxication aigue avec autres substances sédatives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74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1916113"/>
            <a:ext cx="7777163" cy="396081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400"/>
              <a:t>1912 Phenobarbital</a:t>
            </a:r>
            <a:endParaRPr lang="fr-CH" sz="2400"/>
          </a:p>
          <a:p>
            <a:pPr>
              <a:lnSpc>
                <a:spcPct val="120000"/>
              </a:lnSpc>
            </a:pPr>
            <a:r>
              <a:rPr lang="fr-CH" sz="2400"/>
              <a:t>Jusqu’à 1960 Barbituriques pour traitement sommeil et anxiété</a:t>
            </a:r>
          </a:p>
          <a:p>
            <a:pPr>
              <a:lnSpc>
                <a:spcPct val="120000"/>
              </a:lnSpc>
            </a:pPr>
            <a:r>
              <a:rPr lang="fr-CH" sz="2400"/>
              <a:t>Problèmes </a:t>
            </a:r>
          </a:p>
          <a:p>
            <a:pPr lvl="1">
              <a:lnSpc>
                <a:spcPct val="120000"/>
              </a:lnSpc>
            </a:pPr>
            <a:r>
              <a:rPr lang="fr-CH" sz="2000"/>
              <a:t>Intoxications </a:t>
            </a:r>
          </a:p>
          <a:p>
            <a:pPr lvl="2">
              <a:lnSpc>
                <a:spcPct val="120000"/>
              </a:lnSpc>
            </a:pPr>
            <a:r>
              <a:rPr lang="fr-CH" sz="1800"/>
              <a:t>Dépression respiratoire</a:t>
            </a:r>
          </a:p>
          <a:p>
            <a:pPr lvl="2">
              <a:lnSpc>
                <a:spcPct val="120000"/>
              </a:lnSpc>
            </a:pPr>
            <a:r>
              <a:rPr lang="fr-CH" sz="1800"/>
              <a:t>Induction enzymatique</a:t>
            </a:r>
          </a:p>
          <a:p>
            <a:pPr lvl="1">
              <a:lnSpc>
                <a:spcPct val="120000"/>
              </a:lnSpc>
            </a:pPr>
            <a:r>
              <a:rPr lang="fr-CH" sz="2000"/>
              <a:t>Dépendance</a:t>
            </a:r>
          </a:p>
        </p:txBody>
      </p:sp>
      <p:sp>
        <p:nvSpPr>
          <p:cNvPr id="1547268" name="Line 4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547269" name="Line 5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pic>
        <p:nvPicPr>
          <p:cNvPr id="15472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3429000"/>
            <a:ext cx="1630362" cy="2520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547273" name="Rectangle 9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632700" cy="792163"/>
          </a:xfrm>
          <a:noFill/>
          <a:ln/>
        </p:spPr>
        <p:txBody>
          <a:bodyPr/>
          <a:lstStyle/>
          <a:p>
            <a:r>
              <a:rPr lang="fr-CH" sz="4400"/>
              <a:t>Historique</a:t>
            </a:r>
            <a:endParaRPr lang="fr-FR" sz="44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7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4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4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4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4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4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4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47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7267" grpId="0" build="p"/>
      <p:bldP spid="15472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1187450" y="692150"/>
            <a:ext cx="1584325" cy="1978025"/>
            <a:chOff x="249" y="482"/>
            <a:chExt cx="998" cy="1246"/>
          </a:xfrm>
        </p:grpSpPr>
        <p:pic>
          <p:nvPicPr>
            <p:cNvPr id="1512460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4" y="482"/>
              <a:ext cx="629" cy="7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12461" name="Rectangle 13"/>
            <p:cNvSpPr>
              <a:spLocks noChangeArrowheads="1"/>
            </p:cNvSpPr>
            <p:nvPr/>
          </p:nvSpPr>
          <p:spPr bwMode="auto">
            <a:xfrm>
              <a:off x="249" y="1253"/>
              <a:ext cx="998" cy="4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600"/>
                <a:t>Sédation, somnolence, léthargie</a:t>
              </a:r>
              <a:endParaRPr lang="fr-FR" sz="1600"/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3875088" y="188913"/>
            <a:ext cx="1755775" cy="1978025"/>
            <a:chOff x="1837" y="1389"/>
            <a:chExt cx="1106" cy="1246"/>
          </a:xfrm>
        </p:grpSpPr>
        <p:sp>
          <p:nvSpPr>
            <p:cNvPr id="1512462" name="Rectangle 14"/>
            <p:cNvSpPr>
              <a:spLocks noChangeArrowheads="1"/>
            </p:cNvSpPr>
            <p:nvPr/>
          </p:nvSpPr>
          <p:spPr bwMode="auto">
            <a:xfrm>
              <a:off x="1837" y="2160"/>
              <a:ext cx="1106" cy="4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600"/>
                <a:t>Amnésie antérograde, confusion</a:t>
              </a:r>
              <a:endParaRPr lang="fr-FR" sz="1600"/>
            </a:p>
          </p:txBody>
        </p:sp>
        <p:pic>
          <p:nvPicPr>
            <p:cNvPr id="1512465" name="Picture 17" descr="Sans tit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33" y="1389"/>
              <a:ext cx="514" cy="771"/>
            </a:xfrm>
            <a:prstGeom prst="rect">
              <a:avLst/>
            </a:prstGeom>
            <a:noFill/>
          </p:spPr>
        </p:pic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1114425" y="4508500"/>
            <a:ext cx="1944688" cy="1665288"/>
            <a:chOff x="339" y="2568"/>
            <a:chExt cx="1225" cy="1049"/>
          </a:xfrm>
        </p:grpSpPr>
        <p:sp>
          <p:nvSpPr>
            <p:cNvPr id="1512474" name="Rectangle 26"/>
            <p:cNvSpPr>
              <a:spLocks noChangeArrowheads="1"/>
            </p:cNvSpPr>
            <p:nvPr/>
          </p:nvSpPr>
          <p:spPr bwMode="auto">
            <a:xfrm>
              <a:off x="339" y="3111"/>
              <a:ext cx="1225" cy="5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600"/>
                <a:t>Dépression </a:t>
              </a:r>
            </a:p>
            <a:p>
              <a:r>
                <a:rPr lang="fr-CH" sz="1600"/>
                <a:t>respiratoire (application i.v.)</a:t>
              </a:r>
              <a:endParaRPr lang="fr-FR" sz="1600"/>
            </a:p>
          </p:txBody>
        </p:sp>
        <p:pic>
          <p:nvPicPr>
            <p:cNvPr id="1512476" name="Picture 2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2" y="2568"/>
              <a:ext cx="680" cy="4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6948488" y="620713"/>
            <a:ext cx="1584325" cy="2274887"/>
            <a:chOff x="4332" y="527"/>
            <a:chExt cx="998" cy="1433"/>
          </a:xfrm>
        </p:grpSpPr>
        <p:sp>
          <p:nvSpPr>
            <p:cNvPr id="1512466" name="Rectangle 18"/>
            <p:cNvSpPr>
              <a:spLocks noChangeArrowheads="1"/>
            </p:cNvSpPr>
            <p:nvPr/>
          </p:nvSpPr>
          <p:spPr bwMode="auto">
            <a:xfrm>
              <a:off x="4332" y="1253"/>
              <a:ext cx="998" cy="7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600"/>
                <a:t>Faiblesse </a:t>
              </a:r>
            </a:p>
            <a:p>
              <a:r>
                <a:rPr lang="fr-CH" sz="1600"/>
                <a:t>musculaire, </a:t>
              </a:r>
            </a:p>
            <a:p>
              <a:r>
                <a:rPr lang="fr-CH" sz="1600"/>
                <a:t>ataxie, </a:t>
              </a:r>
            </a:p>
            <a:p>
              <a:r>
                <a:rPr lang="fr-CH" sz="1600"/>
                <a:t>tr. démarche</a:t>
              </a:r>
              <a:endParaRPr lang="fr-FR" sz="1600"/>
            </a:p>
          </p:txBody>
        </p:sp>
        <p:pic>
          <p:nvPicPr>
            <p:cNvPr id="1512482" name="Picture 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58" y="527"/>
              <a:ext cx="481" cy="7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3808413" y="5157788"/>
            <a:ext cx="1885950" cy="1436687"/>
            <a:chOff x="2289" y="2750"/>
            <a:chExt cx="1188" cy="905"/>
          </a:xfrm>
        </p:grpSpPr>
        <p:sp>
          <p:nvSpPr>
            <p:cNvPr id="1512478" name="Rectangle 30"/>
            <p:cNvSpPr>
              <a:spLocks noChangeArrowheads="1"/>
            </p:cNvSpPr>
            <p:nvPr/>
          </p:nvSpPr>
          <p:spPr bwMode="auto">
            <a:xfrm>
              <a:off x="2289" y="3458"/>
              <a:ext cx="1188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600"/>
                <a:t>Effets paradoxaux</a:t>
              </a:r>
              <a:endParaRPr lang="fr-FR" sz="1600"/>
            </a:p>
          </p:txBody>
        </p:sp>
        <p:pic>
          <p:nvPicPr>
            <p:cNvPr id="1512484" name="Picture 3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90" y="2750"/>
              <a:ext cx="585" cy="6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6732588" y="4508500"/>
            <a:ext cx="1800225" cy="1590675"/>
            <a:chOff x="3833" y="2750"/>
            <a:chExt cx="1134" cy="1002"/>
          </a:xfrm>
        </p:grpSpPr>
        <p:sp>
          <p:nvSpPr>
            <p:cNvPr id="1512480" name="Rectangle 32"/>
            <p:cNvSpPr>
              <a:spLocks noChangeArrowheads="1"/>
            </p:cNvSpPr>
            <p:nvPr/>
          </p:nvSpPr>
          <p:spPr bwMode="auto">
            <a:xfrm>
              <a:off x="3833" y="3385"/>
              <a:ext cx="1134" cy="3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600"/>
                <a:t>Dépendance </a:t>
              </a:r>
            </a:p>
            <a:p>
              <a:r>
                <a:rPr lang="fr-CH" sz="1600"/>
                <a:t>Sevrage</a:t>
              </a:r>
            </a:p>
          </p:txBody>
        </p:sp>
        <p:pic>
          <p:nvPicPr>
            <p:cNvPr id="1512486" name="Picture 3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39" y="2750"/>
              <a:ext cx="722" cy="5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" name="Group 52"/>
          <p:cNvGrpSpPr>
            <a:grpSpLocks/>
          </p:cNvGrpSpPr>
          <p:nvPr/>
        </p:nvGrpSpPr>
        <p:grpSpPr bwMode="auto">
          <a:xfrm>
            <a:off x="3276600" y="2636838"/>
            <a:ext cx="2951163" cy="2016125"/>
            <a:chOff x="2064" y="1706"/>
            <a:chExt cx="1859" cy="1270"/>
          </a:xfrm>
        </p:grpSpPr>
        <p:pic>
          <p:nvPicPr>
            <p:cNvPr id="1512491" name="Picture 4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16" y="1842"/>
              <a:ext cx="556" cy="6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12492" name="Rectangle 44"/>
            <p:cNvSpPr>
              <a:spLocks noChangeArrowheads="1"/>
            </p:cNvSpPr>
            <p:nvPr/>
          </p:nvSpPr>
          <p:spPr bwMode="auto">
            <a:xfrm>
              <a:off x="2291" y="2523"/>
              <a:ext cx="1406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CH" sz="1800" b="1">
                  <a:solidFill>
                    <a:srgbClr val="2E246A"/>
                  </a:solidFill>
                </a:rPr>
                <a:t>Effets secondaires</a:t>
              </a:r>
              <a:endParaRPr lang="fr-FR" sz="1800" b="1">
                <a:solidFill>
                  <a:srgbClr val="2E246A"/>
                </a:solidFill>
              </a:endParaRPr>
            </a:p>
          </p:txBody>
        </p:sp>
        <p:sp>
          <p:nvSpPr>
            <p:cNvPr id="1512499" name="Oval 51"/>
            <p:cNvSpPr>
              <a:spLocks noChangeArrowheads="1"/>
            </p:cNvSpPr>
            <p:nvPr/>
          </p:nvSpPr>
          <p:spPr bwMode="auto">
            <a:xfrm>
              <a:off x="2064" y="1706"/>
              <a:ext cx="1859" cy="127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cxnSp>
        <p:nvCxnSpPr>
          <p:cNvPr id="1512501" name="AutoShape 53"/>
          <p:cNvCxnSpPr>
            <a:cxnSpLocks noChangeShapeType="1"/>
            <a:stCxn id="1512499" idx="0"/>
            <a:endCxn id="1512462" idx="2"/>
          </p:cNvCxnSpPr>
          <p:nvPr/>
        </p:nvCxnSpPr>
        <p:spPr bwMode="auto">
          <a:xfrm flipV="1">
            <a:off x="4752975" y="2166938"/>
            <a:ext cx="0" cy="469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512502" name="AutoShape 54"/>
          <p:cNvCxnSpPr>
            <a:cxnSpLocks noChangeShapeType="1"/>
            <a:stCxn id="1512499" idx="4"/>
            <a:endCxn id="0" idx="0"/>
          </p:cNvCxnSpPr>
          <p:nvPr/>
        </p:nvCxnSpPr>
        <p:spPr bwMode="auto">
          <a:xfrm flipH="1">
            <a:off x="4751388" y="4652963"/>
            <a:ext cx="1587" cy="504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512503" name="AutoShape 55"/>
          <p:cNvCxnSpPr>
            <a:cxnSpLocks noChangeShapeType="1"/>
            <a:stCxn id="1512499" idx="1"/>
            <a:endCxn id="1512461" idx="3"/>
          </p:cNvCxnSpPr>
          <p:nvPr/>
        </p:nvCxnSpPr>
        <p:spPr bwMode="auto">
          <a:xfrm flipH="1" flipV="1">
            <a:off x="2771775" y="2293938"/>
            <a:ext cx="936625" cy="638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512504" name="AutoShape 56"/>
          <p:cNvCxnSpPr>
            <a:cxnSpLocks noChangeShapeType="1"/>
            <a:stCxn id="1512499" idx="3"/>
            <a:endCxn id="0" idx="3"/>
          </p:cNvCxnSpPr>
          <p:nvPr/>
        </p:nvCxnSpPr>
        <p:spPr bwMode="auto">
          <a:xfrm flipH="1">
            <a:off x="2627313" y="4357688"/>
            <a:ext cx="1081087" cy="525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512505" name="AutoShape 57"/>
          <p:cNvCxnSpPr>
            <a:cxnSpLocks noChangeShapeType="1"/>
            <a:stCxn id="1512499" idx="7"/>
            <a:endCxn id="1512466" idx="1"/>
          </p:cNvCxnSpPr>
          <p:nvPr/>
        </p:nvCxnSpPr>
        <p:spPr bwMode="auto">
          <a:xfrm flipV="1">
            <a:off x="5795963" y="2335213"/>
            <a:ext cx="1152525" cy="596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512507" name="AutoShape 59"/>
          <p:cNvCxnSpPr>
            <a:cxnSpLocks noChangeShapeType="1"/>
            <a:stCxn id="1512499" idx="5"/>
            <a:endCxn id="0" idx="1"/>
          </p:cNvCxnSpPr>
          <p:nvPr/>
        </p:nvCxnSpPr>
        <p:spPr bwMode="auto">
          <a:xfrm>
            <a:off x="5795963" y="4357688"/>
            <a:ext cx="1263650" cy="5921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1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1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1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1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1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052513"/>
            <a:ext cx="7632700" cy="792162"/>
          </a:xfrm>
        </p:spPr>
        <p:txBody>
          <a:bodyPr/>
          <a:lstStyle/>
          <a:p>
            <a:r>
              <a:rPr lang="fr-CH"/>
              <a:t>Benzodiazépines et grossesse</a:t>
            </a:r>
          </a:p>
        </p:txBody>
      </p:sp>
      <p:sp>
        <p:nvSpPr>
          <p:cNvPr id="151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9838" y="2205038"/>
            <a:ext cx="4835525" cy="3413125"/>
          </a:xfrm>
          <a:noFill/>
          <a:ln/>
        </p:spPr>
        <p:txBody>
          <a:bodyPr/>
          <a:lstStyle/>
          <a:p>
            <a:pPr>
              <a:lnSpc>
                <a:spcPct val="140000"/>
              </a:lnSpc>
            </a:pPr>
            <a:r>
              <a:rPr lang="fr-CH" sz="2000"/>
              <a:t>Benzos et métabolites traversent placenta</a:t>
            </a:r>
          </a:p>
          <a:p>
            <a:pPr lvl="1">
              <a:lnSpc>
                <a:spcPct val="140000"/>
              </a:lnSpc>
            </a:pPr>
            <a:r>
              <a:rPr lang="fr-CH" sz="1800"/>
              <a:t>Risque tératogène faible mais existant</a:t>
            </a:r>
          </a:p>
          <a:p>
            <a:pPr>
              <a:lnSpc>
                <a:spcPct val="140000"/>
              </a:lnSpc>
            </a:pPr>
            <a:r>
              <a:rPr lang="fr-CH" sz="2000"/>
              <a:t>Risque postnatal</a:t>
            </a:r>
          </a:p>
          <a:p>
            <a:pPr lvl="1">
              <a:lnSpc>
                <a:spcPct val="140000"/>
              </a:lnSpc>
            </a:pPr>
            <a:r>
              <a:rPr lang="fr-CH" sz="1800"/>
              <a:t>“floppy infant syndrome”</a:t>
            </a:r>
          </a:p>
          <a:p>
            <a:pPr lvl="1">
              <a:lnSpc>
                <a:spcPct val="140000"/>
              </a:lnSpc>
            </a:pPr>
            <a:r>
              <a:rPr lang="fr-CH" sz="1800"/>
              <a:t>Sevrage nouveau-né</a:t>
            </a:r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457200" y="1989138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515525" name="Line 5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pic>
        <p:nvPicPr>
          <p:cNvPr id="15155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997200"/>
            <a:ext cx="2592388" cy="2033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1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1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1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1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1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1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22" grpId="0"/>
      <p:bldP spid="151552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981075"/>
            <a:ext cx="7632700" cy="792163"/>
          </a:xfrm>
          <a:noFill/>
          <a:ln/>
        </p:spPr>
        <p:txBody>
          <a:bodyPr/>
          <a:lstStyle/>
          <a:p>
            <a:r>
              <a:rPr lang="fr-CH" sz="3200"/>
              <a:t>Réactions paradoxales: Manifestations</a:t>
            </a:r>
            <a:endParaRPr lang="fr-FR" sz="3200"/>
          </a:p>
        </p:txBody>
      </p:sp>
      <p:sp>
        <p:nvSpPr>
          <p:cNvPr id="176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989138"/>
            <a:ext cx="7848600" cy="4032250"/>
          </a:xfrm>
          <a:noFill/>
          <a:ln/>
        </p:spPr>
        <p:txBody>
          <a:bodyPr/>
          <a:lstStyle/>
          <a:p>
            <a:pPr>
              <a:lnSpc>
                <a:spcPct val="140000"/>
              </a:lnSpc>
            </a:pPr>
            <a:r>
              <a:rPr lang="fr-CH" sz="1800"/>
              <a:t>Passages à l’acte soudains</a:t>
            </a:r>
          </a:p>
          <a:p>
            <a:pPr>
              <a:lnSpc>
                <a:spcPct val="140000"/>
              </a:lnSpc>
            </a:pPr>
            <a:r>
              <a:rPr lang="fr-CH" sz="1800"/>
              <a:t>Souvent précédé par un événement de frustration ou de provocation</a:t>
            </a:r>
          </a:p>
          <a:p>
            <a:pPr>
              <a:lnSpc>
                <a:spcPct val="140000"/>
              </a:lnSpc>
            </a:pPr>
            <a:r>
              <a:rPr lang="fr-CH" sz="1800"/>
              <a:t>Symptômes</a:t>
            </a:r>
          </a:p>
          <a:p>
            <a:pPr lvl="1">
              <a:lnSpc>
                <a:spcPct val="140000"/>
              </a:lnSpc>
            </a:pPr>
            <a:r>
              <a:rPr lang="fr-CH" sz="1600"/>
              <a:t>Irritabilité</a:t>
            </a:r>
          </a:p>
          <a:p>
            <a:pPr lvl="1">
              <a:lnSpc>
                <a:spcPct val="140000"/>
              </a:lnSpc>
            </a:pPr>
            <a:r>
              <a:rPr lang="fr-CH" sz="1600"/>
              <a:t>Comportement violent (désinhibition, agression physique, insultes)</a:t>
            </a:r>
          </a:p>
          <a:p>
            <a:pPr lvl="1">
              <a:lnSpc>
                <a:spcPct val="140000"/>
              </a:lnSpc>
            </a:pPr>
            <a:r>
              <a:rPr lang="fr-CH" sz="1600"/>
              <a:t>Fort niveau d’anxiété</a:t>
            </a:r>
          </a:p>
          <a:p>
            <a:pPr lvl="1">
              <a:lnSpc>
                <a:spcPct val="140000"/>
              </a:lnSpc>
            </a:pPr>
            <a:r>
              <a:rPr lang="fr-CH" sz="1600"/>
              <a:t>Réactions de rage, d’intolérance à la frustration </a:t>
            </a:r>
          </a:p>
          <a:p>
            <a:pPr lvl="1">
              <a:lnSpc>
                <a:spcPct val="140000"/>
              </a:lnSpc>
            </a:pPr>
            <a:r>
              <a:rPr lang="fr-CH" sz="1600"/>
              <a:t>Altération de la vigilance</a:t>
            </a:r>
          </a:p>
          <a:p>
            <a:pPr lvl="1">
              <a:lnSpc>
                <a:spcPct val="140000"/>
              </a:lnSpc>
            </a:pPr>
            <a:r>
              <a:rPr lang="fr-CH" sz="1600"/>
              <a:t>Amnésie antérograde</a:t>
            </a:r>
          </a:p>
        </p:txBody>
      </p:sp>
      <p:sp>
        <p:nvSpPr>
          <p:cNvPr id="176230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62309" name="Line 5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62310" name="Text Box 6"/>
          <p:cNvSpPr txBox="1">
            <a:spLocks noChangeArrowheads="1"/>
          </p:cNvSpPr>
          <p:nvPr/>
        </p:nvSpPr>
        <p:spPr bwMode="auto">
          <a:xfrm rot="-5400000">
            <a:off x="-904875" y="3086100"/>
            <a:ext cx="2651125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800" i="1">
                <a:solidFill>
                  <a:srgbClr val="AC6600"/>
                </a:solidFill>
              </a:rPr>
              <a:t>Saïas &amp; Gallarda, 2008</a:t>
            </a:r>
            <a:endParaRPr lang="fr-FR" sz="1800" i="1">
              <a:solidFill>
                <a:srgbClr val="AC66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6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6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6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62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62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62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62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62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6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6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62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306" grpId="0"/>
      <p:bldP spid="1762307" grpId="0" build="p"/>
      <p:bldP spid="17623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981075"/>
            <a:ext cx="7632700" cy="792163"/>
          </a:xfrm>
          <a:noFill/>
          <a:ln/>
        </p:spPr>
        <p:txBody>
          <a:bodyPr/>
          <a:lstStyle/>
          <a:p>
            <a:r>
              <a:rPr lang="fr-CH"/>
              <a:t>Réactions paradoxales</a:t>
            </a:r>
            <a:endParaRPr lang="fr-FR"/>
          </a:p>
        </p:txBody>
      </p:sp>
      <p:sp>
        <p:nvSpPr>
          <p:cNvPr id="176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989138"/>
            <a:ext cx="7848600" cy="4032250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fr-CH" sz="1800"/>
              <a:t>Epidémiologie</a:t>
            </a:r>
          </a:p>
          <a:p>
            <a:pPr>
              <a:lnSpc>
                <a:spcPct val="130000"/>
              </a:lnSpc>
            </a:pPr>
            <a:r>
              <a:rPr lang="fr-CH" sz="1800"/>
              <a:t>Population générale &lt; 1% </a:t>
            </a:r>
          </a:p>
          <a:p>
            <a:pPr>
              <a:lnSpc>
                <a:spcPct val="130000"/>
              </a:lnSpc>
            </a:pPr>
            <a:r>
              <a:rPr lang="fr-CH" sz="1800"/>
              <a:t>Patients traités pour tr. anxieux 6-20%</a:t>
            </a:r>
          </a:p>
          <a:p>
            <a:pPr>
              <a:lnSpc>
                <a:spcPct val="130000"/>
              </a:lnSpc>
            </a:pPr>
            <a:r>
              <a:rPr lang="fr-CH" sz="1800"/>
              <a:t>&gt;50 % patients Borderline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fr-CH" sz="1800"/>
              <a:t>Pharmacologie</a:t>
            </a:r>
          </a:p>
          <a:p>
            <a:pPr>
              <a:lnSpc>
                <a:spcPct val="130000"/>
              </a:lnSpc>
            </a:pPr>
            <a:r>
              <a:rPr lang="fr-CH" sz="1800"/>
              <a:t>Toutes les benzodiazépines concernées</a:t>
            </a:r>
          </a:p>
          <a:p>
            <a:pPr>
              <a:lnSpc>
                <a:spcPct val="130000"/>
              </a:lnSpc>
            </a:pPr>
            <a:r>
              <a:rPr lang="fr-CH" sz="1800"/>
              <a:t>A toutes les doses</a:t>
            </a:r>
          </a:p>
          <a:p>
            <a:pPr>
              <a:lnSpc>
                <a:spcPct val="130000"/>
              </a:lnSpc>
            </a:pPr>
            <a:r>
              <a:rPr lang="fr-CH" sz="1800"/>
              <a:t>A tout moment du traitement</a:t>
            </a:r>
          </a:p>
          <a:p>
            <a:pPr>
              <a:lnSpc>
                <a:spcPct val="130000"/>
              </a:lnSpc>
            </a:pPr>
            <a:r>
              <a:rPr lang="fr-CH" sz="1800">
                <a:sym typeface="Wingdings 3" pitchFamily="18" charset="2"/>
              </a:rPr>
              <a:t> activité sérotoninergique</a:t>
            </a:r>
          </a:p>
          <a:p>
            <a:pPr>
              <a:lnSpc>
                <a:spcPct val="130000"/>
              </a:lnSpc>
            </a:pPr>
            <a:endParaRPr lang="fr-CH" sz="1800"/>
          </a:p>
        </p:txBody>
      </p:sp>
      <p:sp>
        <p:nvSpPr>
          <p:cNvPr id="1765380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65381" name="Line 5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65382" name="Text Box 6"/>
          <p:cNvSpPr txBox="1">
            <a:spLocks noChangeArrowheads="1"/>
          </p:cNvSpPr>
          <p:nvPr/>
        </p:nvSpPr>
        <p:spPr bwMode="auto">
          <a:xfrm rot="-5400000">
            <a:off x="-1422400" y="3517901"/>
            <a:ext cx="3754437" cy="550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70000"/>
              </a:lnSpc>
            </a:pPr>
            <a:r>
              <a:rPr lang="fr-CH" sz="1200" i="1">
                <a:solidFill>
                  <a:srgbClr val="AC6600"/>
                </a:solidFill>
              </a:rPr>
              <a:t>Saïas &amp; Gallarda, 2008; Svenson &amp; Hamilton1966</a:t>
            </a:r>
          </a:p>
          <a:p>
            <a:pPr algn="r">
              <a:lnSpc>
                <a:spcPct val="70000"/>
              </a:lnSpc>
            </a:pPr>
            <a:r>
              <a:rPr lang="fr-CH" sz="1200" i="1">
                <a:solidFill>
                  <a:srgbClr val="AC6600"/>
                </a:solidFill>
              </a:rPr>
              <a:t>Bramness et al., 2006; Gardner et al., 1987 </a:t>
            </a:r>
          </a:p>
          <a:p>
            <a:pPr algn="r">
              <a:lnSpc>
                <a:spcPct val="70000"/>
              </a:lnSpc>
            </a:pPr>
            <a:r>
              <a:rPr lang="fr-FR" sz="1200" i="1">
                <a:solidFill>
                  <a:srgbClr val="AC6600"/>
                </a:solidFill>
              </a:rPr>
              <a:t>Senninger et al., 1995; O’Sullivan et al., 1994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6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6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6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65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65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6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6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6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6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65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65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5378" grpId="0"/>
      <p:bldP spid="1765379" grpId="0" build="p"/>
      <p:bldP spid="17653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052513"/>
            <a:ext cx="7632700" cy="792162"/>
          </a:xfrm>
        </p:spPr>
        <p:txBody>
          <a:bodyPr/>
          <a:lstStyle/>
          <a:p>
            <a:r>
              <a:rPr lang="fr-FR" sz="4400" i="1"/>
              <a:t>Date-rape</a:t>
            </a:r>
            <a:r>
              <a:rPr lang="fr-FR" sz="4400"/>
              <a:t> drugs</a:t>
            </a:r>
          </a:p>
        </p:txBody>
      </p:sp>
      <p:sp>
        <p:nvSpPr>
          <p:cNvPr id="169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7538" y="2205038"/>
            <a:ext cx="4187825" cy="3413125"/>
          </a:xfrm>
        </p:spPr>
        <p:txBody>
          <a:bodyPr/>
          <a:lstStyle/>
          <a:p>
            <a:r>
              <a:rPr lang="fr-CH" sz="2800"/>
              <a:t>Substances action rapide </a:t>
            </a:r>
          </a:p>
          <a:p>
            <a:r>
              <a:rPr lang="fr-CH" sz="2800"/>
              <a:t>Amnésie antérograde</a:t>
            </a:r>
            <a:endParaRPr lang="fr-FR" sz="2800"/>
          </a:p>
        </p:txBody>
      </p:sp>
      <p:sp>
        <p:nvSpPr>
          <p:cNvPr id="1696772" name="Line 4"/>
          <p:cNvSpPr>
            <a:spLocks noChangeShapeType="1"/>
          </p:cNvSpPr>
          <p:nvPr/>
        </p:nvSpPr>
        <p:spPr bwMode="auto">
          <a:xfrm>
            <a:off x="457200" y="2060575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696773" name="Line 5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pic>
        <p:nvPicPr>
          <p:cNvPr id="16967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365375"/>
            <a:ext cx="3240087" cy="2127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96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9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96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6770" grpId="0"/>
      <p:bldP spid="169677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908050"/>
            <a:ext cx="6638925" cy="762000"/>
          </a:xfrm>
          <a:noFill/>
          <a:ln/>
        </p:spPr>
        <p:txBody>
          <a:bodyPr wrap="none" anchor="t">
            <a:spAutoFit/>
          </a:bodyPr>
          <a:lstStyle/>
          <a:p>
            <a:r>
              <a:rPr lang="fr-CH" sz="4400">
                <a:solidFill>
                  <a:srgbClr val="3B2E86"/>
                </a:solidFill>
              </a:rPr>
              <a:t>Sevrage benzodiazépines</a:t>
            </a:r>
          </a:p>
        </p:txBody>
      </p:sp>
      <p:sp>
        <p:nvSpPr>
          <p:cNvPr id="1647619" name="Oval 3"/>
          <p:cNvSpPr>
            <a:spLocks noChangeArrowheads="1"/>
          </p:cNvSpPr>
          <p:nvPr/>
        </p:nvSpPr>
        <p:spPr bwMode="auto">
          <a:xfrm>
            <a:off x="1116013" y="2492375"/>
            <a:ext cx="6192837" cy="36004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CH"/>
          </a:p>
        </p:txBody>
      </p:sp>
      <p:sp>
        <p:nvSpPr>
          <p:cNvPr id="1647620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647621" name="Line 5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382838" y="4437063"/>
            <a:ext cx="2260600" cy="1784350"/>
            <a:chOff x="2409" y="1298"/>
            <a:chExt cx="1424" cy="1124"/>
          </a:xfrm>
        </p:grpSpPr>
        <p:pic>
          <p:nvPicPr>
            <p:cNvPr id="1647626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19" y="1298"/>
              <a:ext cx="604" cy="68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647627" name="Text Box 11"/>
            <p:cNvSpPr txBox="1">
              <a:spLocks noChangeArrowheads="1"/>
            </p:cNvSpPr>
            <p:nvPr/>
          </p:nvSpPr>
          <p:spPr bwMode="auto">
            <a:xfrm>
              <a:off x="2409" y="1933"/>
              <a:ext cx="1424" cy="48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tr.mnésiques, </a:t>
              </a:r>
            </a:p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tr. concentration</a:t>
              </a:r>
            </a:p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état confusionnel aigu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199063" y="4508500"/>
            <a:ext cx="2686050" cy="1368425"/>
            <a:chOff x="3878" y="1298"/>
            <a:chExt cx="1692" cy="862"/>
          </a:xfrm>
        </p:grpSpPr>
        <p:pic>
          <p:nvPicPr>
            <p:cNvPr id="1647632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0" y="1298"/>
              <a:ext cx="767" cy="5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647633" name="Rectangle 17"/>
            <p:cNvSpPr>
              <a:spLocks noChangeArrowheads="1"/>
            </p:cNvSpPr>
            <p:nvPr/>
          </p:nvSpPr>
          <p:spPr bwMode="auto">
            <a:xfrm>
              <a:off x="3878" y="1856"/>
              <a:ext cx="1692" cy="3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nausées, vomissements, crampes abdominaux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411413" y="1989138"/>
            <a:ext cx="2447925" cy="1782762"/>
            <a:chOff x="1519" y="1253"/>
            <a:chExt cx="1542" cy="1123"/>
          </a:xfrm>
        </p:grpSpPr>
        <p:sp>
          <p:nvSpPr>
            <p:cNvPr id="1647624" name="Text Box 8"/>
            <p:cNvSpPr txBox="1">
              <a:spLocks noChangeArrowheads="1"/>
            </p:cNvSpPr>
            <p:nvPr/>
          </p:nvSpPr>
          <p:spPr bwMode="auto">
            <a:xfrm>
              <a:off x="1519" y="1887"/>
              <a:ext cx="1542" cy="48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anxiété, irritabilité</a:t>
              </a:r>
            </a:p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attaques de panique</a:t>
              </a:r>
            </a:p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insomnie, cauchemars</a:t>
              </a:r>
            </a:p>
          </p:txBody>
        </p:sp>
        <p:pic>
          <p:nvPicPr>
            <p:cNvPr id="1647639" name="Picture 23" descr="ertwt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18" y="1253"/>
              <a:ext cx="491" cy="635"/>
            </a:xfrm>
            <a:prstGeom prst="rect">
              <a:avLst/>
            </a:prstGeom>
            <a:noFill/>
          </p:spPr>
        </p:pic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4787900" y="2276475"/>
            <a:ext cx="3311525" cy="1712913"/>
            <a:chOff x="3107" y="1570"/>
            <a:chExt cx="2086" cy="1079"/>
          </a:xfrm>
        </p:grpSpPr>
        <p:sp>
          <p:nvSpPr>
            <p:cNvPr id="1647636" name="Rectangle 20"/>
            <p:cNvSpPr>
              <a:spLocks noChangeArrowheads="1"/>
            </p:cNvSpPr>
            <p:nvPr/>
          </p:nvSpPr>
          <p:spPr bwMode="auto">
            <a:xfrm>
              <a:off x="3107" y="2160"/>
              <a:ext cx="2086" cy="48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céphalées, douleurs,</a:t>
              </a:r>
            </a:p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paresthésies, hyperesthésie, </a:t>
              </a:r>
            </a:p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tremor, convulsions, …</a:t>
              </a:r>
            </a:p>
          </p:txBody>
        </p:sp>
        <p:pic>
          <p:nvPicPr>
            <p:cNvPr id="1647643" name="Picture 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89" y="1570"/>
              <a:ext cx="722" cy="5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539750" y="3213100"/>
            <a:ext cx="1924050" cy="1800225"/>
            <a:chOff x="340" y="2024"/>
            <a:chExt cx="1212" cy="1134"/>
          </a:xfrm>
        </p:grpSpPr>
        <p:sp>
          <p:nvSpPr>
            <p:cNvPr id="1647630" name="Text Box 14"/>
            <p:cNvSpPr txBox="1">
              <a:spLocks noChangeArrowheads="1"/>
            </p:cNvSpPr>
            <p:nvPr/>
          </p:nvSpPr>
          <p:spPr bwMode="auto">
            <a:xfrm>
              <a:off x="340" y="2669"/>
              <a:ext cx="1212" cy="48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hallucinations</a:t>
              </a:r>
            </a:p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déréalisation</a:t>
              </a:r>
            </a:p>
            <a:p>
              <a:pPr marL="342900" indent="-342900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1600"/>
                <a:t>dépersonnalisation</a:t>
              </a:r>
            </a:p>
          </p:txBody>
        </p:sp>
        <p:pic>
          <p:nvPicPr>
            <p:cNvPr id="1647647" name="Picture 3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1" y="2024"/>
              <a:ext cx="509" cy="6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47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7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4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7618" grpId="0"/>
      <p:bldP spid="16476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546" name="Text Box 2"/>
          <p:cNvSpPr txBox="1">
            <a:spLocks noChangeArrowheads="1"/>
          </p:cNvSpPr>
          <p:nvPr/>
        </p:nvSpPr>
        <p:spPr bwMode="auto">
          <a:xfrm>
            <a:off x="849313" y="1165225"/>
            <a:ext cx="7929562" cy="1022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fr-CH" sz="3400" b="1">
                <a:solidFill>
                  <a:srgbClr val="3B2E86"/>
                </a:solidFill>
              </a:rPr>
              <a:t>Utilisation prolongée benzodiazépines: 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fr-CH" sz="3400" b="1">
                <a:solidFill>
                  <a:srgbClr val="3B2E86"/>
                </a:solidFill>
              </a:rPr>
              <a:t>facteurs risque</a:t>
            </a:r>
          </a:p>
        </p:txBody>
      </p:sp>
      <p:sp>
        <p:nvSpPr>
          <p:cNvPr id="1644547" name="Line 3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644548" name="Line 4"/>
          <p:cNvSpPr>
            <a:spLocks noChangeShapeType="1"/>
          </p:cNvSpPr>
          <p:nvPr/>
        </p:nvSpPr>
        <p:spPr bwMode="auto">
          <a:xfrm>
            <a:off x="457200" y="2276475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73138" y="2420938"/>
            <a:ext cx="4965700" cy="1150937"/>
            <a:chOff x="613" y="1525"/>
            <a:chExt cx="3128" cy="725"/>
          </a:xfrm>
        </p:grpSpPr>
        <p:pic>
          <p:nvPicPr>
            <p:cNvPr id="1644550" name="Picture 6" descr="AX931941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3" y="1525"/>
              <a:ext cx="725" cy="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44551" name="Text Box 7"/>
            <p:cNvSpPr txBox="1">
              <a:spLocks noChangeArrowheads="1"/>
            </p:cNvSpPr>
            <p:nvPr/>
          </p:nvSpPr>
          <p:spPr bwMode="auto">
            <a:xfrm>
              <a:off x="1464" y="1670"/>
              <a:ext cx="2277" cy="4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l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2400"/>
                <a:t>Trouble psychiatrique </a:t>
              </a:r>
            </a:p>
            <a:p>
              <a:pPr marL="342900" indent="-342900" algn="l">
                <a:lnSpc>
                  <a:spcPct val="80000"/>
                </a:lnSpc>
                <a:buSzPct val="70000"/>
                <a:buFontTx/>
                <a:buNone/>
              </a:pPr>
              <a:r>
                <a:rPr lang="fr-CH"/>
                <a:t>(Dépression, trouble anxieux)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71550" y="3679825"/>
            <a:ext cx="6411913" cy="1150938"/>
            <a:chOff x="612" y="2318"/>
            <a:chExt cx="4039" cy="725"/>
          </a:xfrm>
        </p:grpSpPr>
        <p:sp>
          <p:nvSpPr>
            <p:cNvPr id="1644553" name="Text Box 9"/>
            <p:cNvSpPr txBox="1">
              <a:spLocks noChangeArrowheads="1"/>
            </p:cNvSpPr>
            <p:nvPr/>
          </p:nvSpPr>
          <p:spPr bwMode="auto">
            <a:xfrm>
              <a:off x="1464" y="2463"/>
              <a:ext cx="3187" cy="4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l">
                <a:lnSpc>
                  <a:spcPct val="80000"/>
                </a:lnSpc>
                <a:buSzPct val="70000"/>
                <a:buFontTx/>
                <a:buNone/>
              </a:pPr>
              <a:r>
                <a:rPr lang="fr-CH" sz="2400"/>
                <a:t>Maladie somatique </a:t>
              </a:r>
            </a:p>
            <a:p>
              <a:pPr marL="342900" indent="-342900" algn="l">
                <a:lnSpc>
                  <a:spcPct val="80000"/>
                </a:lnSpc>
                <a:buSzPct val="70000"/>
                <a:buFontTx/>
                <a:buNone/>
              </a:pPr>
              <a:r>
                <a:rPr lang="fr-CH"/>
                <a:t>(Douleurs, troubles sensoriels, invalidités)</a:t>
              </a:r>
            </a:p>
          </p:txBody>
        </p:sp>
        <p:pic>
          <p:nvPicPr>
            <p:cNvPr id="1644554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2" y="2318"/>
              <a:ext cx="725" cy="72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971550" y="4941888"/>
            <a:ext cx="7848600" cy="1150937"/>
            <a:chOff x="612" y="3113"/>
            <a:chExt cx="4944" cy="725"/>
          </a:xfrm>
        </p:grpSpPr>
        <p:sp>
          <p:nvSpPr>
            <p:cNvPr id="1644556" name="Text Box 12"/>
            <p:cNvSpPr txBox="1">
              <a:spLocks noChangeArrowheads="1"/>
            </p:cNvSpPr>
            <p:nvPr/>
          </p:nvSpPr>
          <p:spPr bwMode="auto">
            <a:xfrm>
              <a:off x="1464" y="3237"/>
              <a:ext cx="4092" cy="4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SzPct val="70000"/>
                <a:buFontTx/>
                <a:buNone/>
              </a:pPr>
              <a:r>
                <a:rPr lang="fr-CH" sz="2400"/>
                <a:t>Stresseurs émotionnels/sociaux</a:t>
              </a:r>
            </a:p>
            <a:p>
              <a:pPr algn="l">
                <a:buSzPct val="70000"/>
                <a:buFontTx/>
                <a:buNone/>
              </a:pPr>
              <a:r>
                <a:rPr lang="fr-CH"/>
                <a:t>(Deuil, pertes sociales, retraite, ennui, isolation)</a:t>
              </a:r>
            </a:p>
          </p:txBody>
        </p:sp>
        <p:pic>
          <p:nvPicPr>
            <p:cNvPr id="1644557" name="Picture 1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2" y="3113"/>
              <a:ext cx="725" cy="72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54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693" name="Text Box 5"/>
          <p:cNvSpPr txBox="1">
            <a:spLocks noChangeArrowheads="1"/>
          </p:cNvSpPr>
          <p:nvPr/>
        </p:nvSpPr>
        <p:spPr bwMode="auto">
          <a:xfrm rot="-5400000">
            <a:off x="-996950" y="3259138"/>
            <a:ext cx="2981325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800" i="1">
                <a:solidFill>
                  <a:srgbClr val="B46B00"/>
                </a:solidFill>
              </a:rPr>
              <a:t>Griffiths &amp; Johnson, 2005</a:t>
            </a:r>
            <a:endParaRPr lang="fr-FR" sz="1800" i="1">
              <a:solidFill>
                <a:srgbClr val="B46B00"/>
              </a:solidFill>
            </a:endParaRPr>
          </a:p>
        </p:txBody>
      </p:sp>
      <p:sp>
        <p:nvSpPr>
          <p:cNvPr id="1650696" name="Rectangle 8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4537075" cy="1512888"/>
          </a:xfrm>
          <a:noFill/>
          <a:ln/>
        </p:spPr>
        <p:txBody>
          <a:bodyPr/>
          <a:lstStyle/>
          <a:p>
            <a:r>
              <a:rPr lang="fr-CH" sz="4000"/>
              <a:t>Risque </a:t>
            </a:r>
            <a:br>
              <a:rPr lang="fr-CH" sz="4000"/>
            </a:br>
            <a:r>
              <a:rPr lang="fr-CH" sz="4000"/>
              <a:t>mésusage</a:t>
            </a:r>
            <a:endParaRPr lang="fr-FR" sz="4000"/>
          </a:p>
        </p:txBody>
      </p:sp>
      <p:pic>
        <p:nvPicPr>
          <p:cNvPr id="165069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15888"/>
            <a:ext cx="4887912" cy="6524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0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50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50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0693" grpId="0"/>
      <p:bldP spid="165069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196975"/>
            <a:ext cx="7332663" cy="549275"/>
          </a:xfrm>
        </p:spPr>
        <p:txBody>
          <a:bodyPr/>
          <a:lstStyle/>
          <a:p>
            <a:r>
              <a:rPr lang="fr-CH" sz="4400"/>
              <a:t>Tolérance, dépendance</a:t>
            </a:r>
            <a:endParaRPr lang="en-GB" sz="4400"/>
          </a:p>
        </p:txBody>
      </p:sp>
      <p:sp>
        <p:nvSpPr>
          <p:cNvPr id="142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fr-CH" sz="2800"/>
              <a:t>Dépendance: 3 % des utilisateurs</a:t>
            </a:r>
          </a:p>
          <a:p>
            <a:pPr>
              <a:lnSpc>
                <a:spcPct val="130000"/>
              </a:lnSpc>
            </a:pPr>
            <a:r>
              <a:rPr lang="fr-CH" sz="2800"/>
              <a:t>Pas de tolérance pour effets anxiolytiques</a:t>
            </a:r>
          </a:p>
        </p:txBody>
      </p:sp>
      <p:sp>
        <p:nvSpPr>
          <p:cNvPr id="1423364" name="Line 4"/>
          <p:cNvSpPr>
            <a:spLocks noChangeShapeType="1"/>
          </p:cNvSpPr>
          <p:nvPr/>
        </p:nvSpPr>
        <p:spPr bwMode="auto">
          <a:xfrm>
            <a:off x="457200" y="1989138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423365" name="Line 5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423366" name="Rectangle 6"/>
          <p:cNvSpPr>
            <a:spLocks noChangeArrowheads="1"/>
          </p:cNvSpPr>
          <p:nvPr/>
        </p:nvSpPr>
        <p:spPr bwMode="auto">
          <a:xfrm rot="-5400000">
            <a:off x="-1221581" y="3386932"/>
            <a:ext cx="3279775" cy="48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70000"/>
              </a:lnSpc>
            </a:pPr>
            <a:r>
              <a:rPr lang="fr-CH" sz="1600" i="1">
                <a:solidFill>
                  <a:srgbClr val="AC6600"/>
                </a:solidFill>
              </a:rPr>
              <a:t>Lucky et al., 1986; Marks, 1983</a:t>
            </a:r>
          </a:p>
          <a:p>
            <a:pPr algn="r">
              <a:lnSpc>
                <a:spcPct val="70000"/>
              </a:lnSpc>
            </a:pPr>
            <a:r>
              <a:rPr lang="fr-CH" sz="1600" i="1">
                <a:solidFill>
                  <a:srgbClr val="AC6600"/>
                </a:solidFill>
              </a:rPr>
              <a:t>Hollister et al., 1981</a:t>
            </a:r>
            <a:endParaRPr lang="fr-FR" sz="1600" i="1">
              <a:solidFill>
                <a:srgbClr val="AC66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2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2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2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62" grpId="0"/>
      <p:bldP spid="1423363" grpId="0" build="p"/>
      <p:bldP spid="142336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669" name="Text Box 5"/>
          <p:cNvSpPr txBox="1">
            <a:spLocks noChangeArrowheads="1"/>
          </p:cNvSpPr>
          <p:nvPr/>
        </p:nvSpPr>
        <p:spPr bwMode="auto">
          <a:xfrm rot="-5400000">
            <a:off x="-1069975" y="2373313"/>
            <a:ext cx="2981325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800" i="1">
                <a:solidFill>
                  <a:srgbClr val="DE8400"/>
                </a:solidFill>
              </a:rPr>
              <a:t>Griffiths &amp; Johnson, 2005</a:t>
            </a:r>
            <a:endParaRPr lang="fr-FR" sz="1800" i="1">
              <a:solidFill>
                <a:srgbClr val="DE8400"/>
              </a:solidFill>
            </a:endParaRPr>
          </a:p>
        </p:txBody>
      </p:sp>
      <p:sp>
        <p:nvSpPr>
          <p:cNvPr id="1649670" name="Text Box 6"/>
          <p:cNvSpPr txBox="1">
            <a:spLocks noChangeArrowheads="1"/>
          </p:cNvSpPr>
          <p:nvPr/>
        </p:nvSpPr>
        <p:spPr bwMode="auto">
          <a:xfrm>
            <a:off x="2987675" y="404813"/>
            <a:ext cx="4248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CH" sz="3200" b="1">
                <a:solidFill>
                  <a:srgbClr val="2E246A"/>
                </a:solidFill>
              </a:rPr>
              <a:t>Auto-administration</a:t>
            </a:r>
            <a:endParaRPr lang="fr-FR" sz="3200" b="1">
              <a:solidFill>
                <a:srgbClr val="2E246A"/>
              </a:solidFill>
            </a:endParaRPr>
          </a:p>
        </p:txBody>
      </p:sp>
      <p:sp>
        <p:nvSpPr>
          <p:cNvPr id="1649673" name="Text Box 9"/>
          <p:cNvSpPr txBox="1">
            <a:spLocks noChangeArrowheads="1"/>
          </p:cNvSpPr>
          <p:nvPr/>
        </p:nvSpPr>
        <p:spPr bwMode="auto">
          <a:xfrm>
            <a:off x="1187450" y="3136900"/>
            <a:ext cx="2143125" cy="582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CH" sz="1600">
                <a:solidFill>
                  <a:srgbClr val="B46B00"/>
                </a:solidFill>
              </a:rPr>
              <a:t>Utilisation </a:t>
            </a:r>
          </a:p>
          <a:p>
            <a:pPr algn="l"/>
            <a:r>
              <a:rPr lang="fr-CH" sz="1600">
                <a:solidFill>
                  <a:srgbClr val="B46B00"/>
                </a:solidFill>
              </a:rPr>
              <a:t>multiples substances</a:t>
            </a:r>
            <a:endParaRPr lang="fr-FR" sz="1600">
              <a:solidFill>
                <a:srgbClr val="B46B00"/>
              </a:solidFill>
            </a:endParaRPr>
          </a:p>
        </p:txBody>
      </p:sp>
      <p:sp>
        <p:nvSpPr>
          <p:cNvPr id="1649674" name="Text Box 10"/>
          <p:cNvSpPr txBox="1">
            <a:spLocks noChangeArrowheads="1"/>
          </p:cNvSpPr>
          <p:nvPr/>
        </p:nvSpPr>
        <p:spPr bwMode="auto">
          <a:xfrm>
            <a:off x="5435600" y="3162300"/>
            <a:ext cx="3097213" cy="754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fr-CH" sz="1600">
                <a:solidFill>
                  <a:srgbClr val="002774"/>
                </a:solidFill>
              </a:rPr>
              <a:t>Utilisation long-terme sans indication médicalement acceptée</a:t>
            </a:r>
            <a:endParaRPr lang="fr-FR" sz="1600">
              <a:solidFill>
                <a:srgbClr val="002774"/>
              </a:solidFill>
            </a:endParaRPr>
          </a:p>
        </p:txBody>
      </p:sp>
      <p:sp>
        <p:nvSpPr>
          <p:cNvPr id="1649675" name="Text Box 11"/>
          <p:cNvSpPr txBox="1">
            <a:spLocks noChangeArrowheads="1"/>
          </p:cNvSpPr>
          <p:nvPr/>
        </p:nvSpPr>
        <p:spPr bwMode="auto">
          <a:xfrm>
            <a:off x="1187450" y="4140200"/>
            <a:ext cx="1619250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CH" sz="1600">
                <a:solidFill>
                  <a:srgbClr val="B46B00"/>
                </a:solidFill>
              </a:rPr>
              <a:t>Motif: euphorie</a:t>
            </a:r>
            <a:endParaRPr lang="fr-FR" sz="1600">
              <a:solidFill>
                <a:srgbClr val="B46B00"/>
              </a:solidFill>
            </a:endParaRPr>
          </a:p>
        </p:txBody>
      </p:sp>
      <p:sp>
        <p:nvSpPr>
          <p:cNvPr id="1649676" name="Text Box 12"/>
          <p:cNvSpPr txBox="1">
            <a:spLocks noChangeArrowheads="1"/>
          </p:cNvSpPr>
          <p:nvPr/>
        </p:nvSpPr>
        <p:spPr bwMode="auto">
          <a:xfrm>
            <a:off x="5897563" y="4140200"/>
            <a:ext cx="2635250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fr-CH" sz="1600">
                <a:solidFill>
                  <a:srgbClr val="002774"/>
                </a:solidFill>
              </a:rPr>
              <a:t>Motif: insomnie chronique</a:t>
            </a:r>
            <a:endParaRPr lang="fr-FR" sz="1600">
              <a:solidFill>
                <a:srgbClr val="002774"/>
              </a:solidFill>
            </a:endParaRPr>
          </a:p>
        </p:txBody>
      </p:sp>
      <p:sp>
        <p:nvSpPr>
          <p:cNvPr id="1649677" name="Text Box 13"/>
          <p:cNvSpPr txBox="1">
            <a:spLocks noChangeArrowheads="1"/>
          </p:cNvSpPr>
          <p:nvPr/>
        </p:nvSpPr>
        <p:spPr bwMode="auto">
          <a:xfrm>
            <a:off x="1187450" y="4873625"/>
            <a:ext cx="2789238" cy="582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CH" sz="1600">
                <a:solidFill>
                  <a:srgbClr val="B46B00"/>
                </a:solidFill>
              </a:rPr>
              <a:t>Doses supra-thérapeutiques</a:t>
            </a:r>
          </a:p>
          <a:p>
            <a:pPr algn="l"/>
            <a:r>
              <a:rPr lang="fr-CH" sz="1600" i="1">
                <a:solidFill>
                  <a:srgbClr val="B46B00"/>
                </a:solidFill>
              </a:rPr>
              <a:t>Dépendance haute dose</a:t>
            </a:r>
            <a:endParaRPr lang="fr-FR" sz="1600" i="1">
              <a:solidFill>
                <a:srgbClr val="B46B00"/>
              </a:solidFill>
            </a:endParaRPr>
          </a:p>
        </p:txBody>
      </p:sp>
      <p:sp>
        <p:nvSpPr>
          <p:cNvPr id="1649678" name="Text Box 14"/>
          <p:cNvSpPr txBox="1">
            <a:spLocks noChangeArrowheads="1"/>
          </p:cNvSpPr>
          <p:nvPr/>
        </p:nvSpPr>
        <p:spPr bwMode="auto">
          <a:xfrm>
            <a:off x="5962650" y="4873625"/>
            <a:ext cx="2570163" cy="582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fr-CH" sz="1600">
                <a:solidFill>
                  <a:srgbClr val="002774"/>
                </a:solidFill>
              </a:rPr>
              <a:t>Doses « thérapeutiques »</a:t>
            </a:r>
          </a:p>
          <a:p>
            <a:pPr algn="r"/>
            <a:r>
              <a:rPr lang="fr-CH" sz="1600" i="1">
                <a:solidFill>
                  <a:srgbClr val="002774"/>
                </a:solidFill>
              </a:rPr>
              <a:t>Dépendance basse dose</a:t>
            </a:r>
            <a:endParaRPr lang="fr-FR" sz="1600" i="1">
              <a:solidFill>
                <a:srgbClr val="002774"/>
              </a:solidFill>
            </a:endParaRPr>
          </a:p>
        </p:txBody>
      </p:sp>
      <p:sp>
        <p:nvSpPr>
          <p:cNvPr id="1649679" name="Text Box 15"/>
          <p:cNvSpPr txBox="1">
            <a:spLocks noChangeArrowheads="1"/>
          </p:cNvSpPr>
          <p:nvPr/>
        </p:nvSpPr>
        <p:spPr bwMode="auto">
          <a:xfrm>
            <a:off x="1187450" y="5876925"/>
            <a:ext cx="1162050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600">
                <a:solidFill>
                  <a:srgbClr val="B46B00"/>
                </a:solidFill>
              </a:rPr>
              <a:t>Plutôt rare</a:t>
            </a:r>
            <a:endParaRPr lang="fr-FR" sz="1600">
              <a:solidFill>
                <a:srgbClr val="B46B00"/>
              </a:solidFill>
            </a:endParaRPr>
          </a:p>
        </p:txBody>
      </p:sp>
      <p:sp>
        <p:nvSpPr>
          <p:cNvPr id="1649680" name="Text Box 16"/>
          <p:cNvSpPr txBox="1">
            <a:spLocks noChangeArrowheads="1"/>
          </p:cNvSpPr>
          <p:nvPr/>
        </p:nvSpPr>
        <p:spPr bwMode="auto">
          <a:xfrm>
            <a:off x="7108825" y="5876925"/>
            <a:ext cx="1423988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fr-CH" sz="1600">
                <a:solidFill>
                  <a:srgbClr val="002774"/>
                </a:solidFill>
              </a:rPr>
              <a:t>Plus fréquent</a:t>
            </a:r>
            <a:endParaRPr lang="fr-FR" sz="1600">
              <a:solidFill>
                <a:srgbClr val="002774"/>
              </a:solidFill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187450" y="1125538"/>
            <a:ext cx="3529013" cy="1608137"/>
            <a:chOff x="748" y="709"/>
            <a:chExt cx="2223" cy="1013"/>
          </a:xfrm>
        </p:grpSpPr>
        <p:sp>
          <p:nvSpPr>
            <p:cNvPr id="1649671" name="Text Box 7"/>
            <p:cNvSpPr txBox="1">
              <a:spLocks noChangeArrowheads="1"/>
            </p:cNvSpPr>
            <p:nvPr/>
          </p:nvSpPr>
          <p:spPr bwMode="auto">
            <a:xfrm>
              <a:off x="1519" y="1018"/>
              <a:ext cx="1452" cy="4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2400" b="1"/>
                <a:t>Utilisation récréationnelle</a:t>
              </a:r>
              <a:endParaRPr lang="fr-FR" sz="2400" b="1"/>
            </a:p>
          </p:txBody>
        </p:sp>
        <p:pic>
          <p:nvPicPr>
            <p:cNvPr id="1649683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48" y="709"/>
              <a:ext cx="738" cy="10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345113" y="1028700"/>
            <a:ext cx="3332162" cy="1727200"/>
            <a:chOff x="3367" y="648"/>
            <a:chExt cx="2099" cy="1088"/>
          </a:xfrm>
        </p:grpSpPr>
        <p:sp>
          <p:nvSpPr>
            <p:cNvPr id="1649672" name="Text Box 8"/>
            <p:cNvSpPr txBox="1">
              <a:spLocks noChangeArrowheads="1"/>
            </p:cNvSpPr>
            <p:nvPr/>
          </p:nvSpPr>
          <p:spPr bwMode="auto">
            <a:xfrm>
              <a:off x="3367" y="906"/>
              <a:ext cx="1333" cy="6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fr-CH" sz="2400" b="1"/>
                <a:t>Utilisation </a:t>
              </a:r>
            </a:p>
            <a:p>
              <a:pPr>
                <a:lnSpc>
                  <a:spcPct val="70000"/>
                </a:lnSpc>
              </a:pPr>
              <a:r>
                <a:rPr lang="fr-CH" sz="2400" b="1"/>
                <a:t>quasi-</a:t>
              </a:r>
            </a:p>
            <a:p>
              <a:pPr>
                <a:lnSpc>
                  <a:spcPct val="70000"/>
                </a:lnSpc>
              </a:pPr>
              <a:r>
                <a:rPr lang="fr-CH" sz="2400" b="1"/>
                <a:t>thérapeutique</a:t>
              </a:r>
              <a:endParaRPr lang="fr-FR" sz="2400" b="1"/>
            </a:p>
          </p:txBody>
        </p:sp>
        <p:pic>
          <p:nvPicPr>
            <p:cNvPr id="1649684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94" y="648"/>
              <a:ext cx="772" cy="10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4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49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49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49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4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49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49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49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9669" grpId="0"/>
      <p:bldP spid="1649670" grpId="0"/>
      <p:bldP spid="1649673" grpId="0"/>
      <p:bldP spid="1649674" grpId="0"/>
      <p:bldP spid="1649675" grpId="0"/>
      <p:bldP spid="1649676" grpId="0"/>
      <p:bldP spid="1649677" grpId="0"/>
      <p:bldP spid="1649678" grpId="0"/>
      <p:bldP spid="1649679" grpId="0"/>
      <p:bldP spid="16496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205038"/>
            <a:ext cx="7704137" cy="3455987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</a:pPr>
            <a:r>
              <a:rPr lang="fr-FR" sz="2800"/>
              <a:t>Années 50-60 </a:t>
            </a:r>
          </a:p>
          <a:p>
            <a:pPr lvl="1">
              <a:lnSpc>
                <a:spcPct val="130000"/>
              </a:lnSpc>
            </a:pPr>
            <a:r>
              <a:rPr lang="fr-FR" sz="2400"/>
              <a:t>Désinstitutionalisation hôpitaux psychiatriques</a:t>
            </a:r>
          </a:p>
          <a:p>
            <a:pPr lvl="1">
              <a:lnSpc>
                <a:spcPct val="130000"/>
              </a:lnSpc>
            </a:pPr>
            <a:r>
              <a:rPr lang="fr-CH" sz="2400"/>
              <a:t>Mise sur marché de</a:t>
            </a:r>
          </a:p>
          <a:p>
            <a:pPr lvl="2">
              <a:lnSpc>
                <a:spcPct val="130000"/>
              </a:lnSpc>
            </a:pPr>
            <a:r>
              <a:rPr lang="fr-CH" sz="2000"/>
              <a:t>Antidépresseurs</a:t>
            </a:r>
          </a:p>
          <a:p>
            <a:pPr lvl="2">
              <a:lnSpc>
                <a:spcPct val="130000"/>
              </a:lnSpc>
            </a:pPr>
            <a:r>
              <a:rPr lang="fr-CH" sz="2000"/>
              <a:t>Neuroléptiques</a:t>
            </a:r>
          </a:p>
          <a:p>
            <a:pPr lvl="2">
              <a:lnSpc>
                <a:spcPct val="130000"/>
              </a:lnSpc>
            </a:pPr>
            <a:r>
              <a:rPr lang="fr-CH" sz="2000"/>
              <a:t>Benzodiazépines</a:t>
            </a:r>
          </a:p>
        </p:txBody>
      </p:sp>
      <p:pic>
        <p:nvPicPr>
          <p:cNvPr id="14551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3644900"/>
            <a:ext cx="2463800" cy="1725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455114" name="Line 10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455115" name="Line 11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455116" name="Rectangle 12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632700" cy="792163"/>
          </a:xfrm>
          <a:noFill/>
          <a:ln/>
        </p:spPr>
        <p:txBody>
          <a:bodyPr/>
          <a:lstStyle/>
          <a:p>
            <a:r>
              <a:rPr lang="fr-CH" sz="4400"/>
              <a:t>Historique</a:t>
            </a:r>
            <a:endParaRPr lang="fr-FR" sz="44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5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5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5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5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5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5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510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203575" y="2420938"/>
            <a:ext cx="2736850" cy="2232025"/>
            <a:chOff x="2018" y="1525"/>
            <a:chExt cx="1724" cy="1406"/>
          </a:xfrm>
        </p:grpSpPr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2108" y="1644"/>
              <a:ext cx="1543" cy="1168"/>
              <a:chOff x="2108" y="1570"/>
              <a:chExt cx="1543" cy="1168"/>
            </a:xfrm>
          </p:grpSpPr>
          <p:sp>
            <p:nvSpPr>
              <p:cNvPr id="1282053" name="Text Box 5"/>
              <p:cNvSpPr txBox="1">
                <a:spLocks noChangeArrowheads="1"/>
              </p:cNvSpPr>
              <p:nvPr/>
            </p:nvSpPr>
            <p:spPr bwMode="auto">
              <a:xfrm>
                <a:off x="2108" y="2250"/>
                <a:ext cx="1543" cy="4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fr-CH" sz="2800" b="1">
                    <a:solidFill>
                      <a:srgbClr val="2E246A"/>
                    </a:solidFill>
                  </a:rPr>
                  <a:t>Médecine lifestyle</a:t>
                </a:r>
              </a:p>
            </p:txBody>
          </p:sp>
          <p:pic>
            <p:nvPicPr>
              <p:cNvPr id="1282057" name="Picture 9" descr="Sans tit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64" y="1570"/>
                <a:ext cx="1032" cy="722"/>
              </a:xfrm>
              <a:prstGeom prst="rect">
                <a:avLst/>
              </a:prstGeom>
              <a:noFill/>
            </p:spPr>
          </p:pic>
        </p:grpSp>
        <p:sp>
          <p:nvSpPr>
            <p:cNvPr id="1282076" name="Oval 28"/>
            <p:cNvSpPr>
              <a:spLocks noChangeArrowheads="1"/>
            </p:cNvSpPr>
            <p:nvPr/>
          </p:nvSpPr>
          <p:spPr bwMode="auto">
            <a:xfrm>
              <a:off x="2018" y="1525"/>
              <a:ext cx="1724" cy="1406"/>
            </a:xfrm>
            <a:prstGeom prst="ellipse">
              <a:avLst/>
            </a:prstGeom>
            <a:noFill/>
            <a:ln w="9525" algn="ctr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3870325" y="404813"/>
            <a:ext cx="1401763" cy="2016125"/>
            <a:chOff x="2438" y="255"/>
            <a:chExt cx="883" cy="1270"/>
          </a:xfrm>
        </p:grpSpPr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2438" y="255"/>
              <a:ext cx="883" cy="941"/>
              <a:chOff x="2438" y="255"/>
              <a:chExt cx="883" cy="941"/>
            </a:xfrm>
          </p:grpSpPr>
          <p:sp>
            <p:nvSpPr>
              <p:cNvPr id="1282060" name="Rectangle 12"/>
              <p:cNvSpPr>
                <a:spLocks noChangeArrowheads="1"/>
              </p:cNvSpPr>
              <p:nvPr/>
            </p:nvSpPr>
            <p:spPr bwMode="auto">
              <a:xfrm>
                <a:off x="2438" y="754"/>
                <a:ext cx="883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CH"/>
                  <a:t>Chirurgie </a:t>
                </a:r>
              </a:p>
              <a:p>
                <a:pPr algn="ctr"/>
                <a:r>
                  <a:rPr lang="fr-CH"/>
                  <a:t>esthétique</a:t>
                </a:r>
              </a:p>
            </p:txBody>
          </p:sp>
          <p:pic>
            <p:nvPicPr>
              <p:cNvPr id="1282063" name="Picture 15" descr="Sans tit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70" y="255"/>
                <a:ext cx="419" cy="519"/>
              </a:xfrm>
              <a:prstGeom prst="rect">
                <a:avLst/>
              </a:prstGeom>
              <a:noFill/>
            </p:spPr>
          </p:pic>
        </p:grpSp>
        <p:cxnSp>
          <p:nvCxnSpPr>
            <p:cNvPr id="1282085" name="AutoShape 37"/>
            <p:cNvCxnSpPr>
              <a:cxnSpLocks noChangeShapeType="1"/>
              <a:stCxn id="1282076" idx="0"/>
              <a:endCxn id="1282060" idx="2"/>
            </p:cNvCxnSpPr>
            <p:nvPr/>
          </p:nvCxnSpPr>
          <p:spPr bwMode="auto">
            <a:xfrm flipV="1">
              <a:off x="2880" y="1196"/>
              <a:ext cx="0" cy="32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5540375" y="1268413"/>
            <a:ext cx="2271713" cy="1479550"/>
            <a:chOff x="3490" y="799"/>
            <a:chExt cx="1431" cy="932"/>
          </a:xfrm>
        </p:grpSpPr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3768" y="799"/>
              <a:ext cx="1153" cy="904"/>
              <a:chOff x="3923" y="1071"/>
              <a:chExt cx="1153" cy="904"/>
            </a:xfrm>
          </p:grpSpPr>
          <p:pic>
            <p:nvPicPr>
              <p:cNvPr id="1282058" name="Picture 10" descr="Sans tit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53" y="1071"/>
                <a:ext cx="494" cy="650"/>
              </a:xfrm>
              <a:prstGeom prst="rect">
                <a:avLst/>
              </a:prstGeom>
              <a:noFill/>
            </p:spPr>
          </p:pic>
          <p:sp>
            <p:nvSpPr>
              <p:cNvPr id="1282059" name="Rectangle 11"/>
              <p:cNvSpPr>
                <a:spLocks noChangeArrowheads="1"/>
              </p:cNvSpPr>
              <p:nvPr/>
            </p:nvSpPr>
            <p:spPr bwMode="auto">
              <a:xfrm>
                <a:off x="3923" y="1706"/>
                <a:ext cx="1153" cy="26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0000"/>
                  </a:lnSpc>
                  <a:buClr>
                    <a:srgbClr val="C5880F"/>
                  </a:buClr>
                  <a:buSzPct val="70000"/>
                  <a:buFont typeface="Wingdings" pitchFamily="2" charset="2"/>
                  <a:buNone/>
                </a:pPr>
                <a:r>
                  <a:rPr lang="fr-CH"/>
                  <a:t>Contraception</a:t>
                </a:r>
              </a:p>
            </p:txBody>
          </p:sp>
        </p:grpSp>
        <p:cxnSp>
          <p:nvCxnSpPr>
            <p:cNvPr id="1282086" name="AutoShape 38"/>
            <p:cNvCxnSpPr>
              <a:cxnSpLocks noChangeShapeType="1"/>
              <a:stCxn id="1282076" idx="7"/>
              <a:endCxn id="1282059" idx="1"/>
            </p:cNvCxnSpPr>
            <p:nvPr/>
          </p:nvCxnSpPr>
          <p:spPr bwMode="auto">
            <a:xfrm flipV="1">
              <a:off x="3490" y="1569"/>
              <a:ext cx="278" cy="1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5940425" y="3078163"/>
            <a:ext cx="2262188" cy="1709737"/>
            <a:chOff x="3742" y="1939"/>
            <a:chExt cx="1425" cy="1077"/>
          </a:xfrm>
        </p:grpSpPr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4059" y="1939"/>
              <a:ext cx="1108" cy="1077"/>
              <a:chOff x="521" y="1117"/>
              <a:chExt cx="1108" cy="1077"/>
            </a:xfrm>
          </p:grpSpPr>
          <p:sp>
            <p:nvSpPr>
              <p:cNvPr id="1282065" name="Rectangle 17"/>
              <p:cNvSpPr>
                <a:spLocks noChangeArrowheads="1"/>
              </p:cNvSpPr>
              <p:nvPr/>
            </p:nvSpPr>
            <p:spPr bwMode="auto">
              <a:xfrm>
                <a:off x="521" y="1752"/>
                <a:ext cx="1108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CH"/>
                  <a:t>Médecine de </a:t>
                </a:r>
              </a:p>
              <a:p>
                <a:r>
                  <a:rPr lang="fr-CH"/>
                  <a:t>reproduction</a:t>
                </a:r>
              </a:p>
            </p:txBody>
          </p:sp>
          <p:pic>
            <p:nvPicPr>
              <p:cNvPr id="1282066" name="Picture 1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-10800000" flipH="1" flipV="1">
                <a:off x="839" y="1117"/>
                <a:ext cx="341" cy="6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cxnSp>
          <p:nvCxnSpPr>
            <p:cNvPr id="1282087" name="AutoShape 39"/>
            <p:cNvCxnSpPr>
              <a:cxnSpLocks noChangeShapeType="1"/>
              <a:stCxn id="1282076" idx="6"/>
              <a:endCxn id="0" idx="1"/>
            </p:cNvCxnSpPr>
            <p:nvPr/>
          </p:nvCxnSpPr>
          <p:spPr bwMode="auto">
            <a:xfrm>
              <a:off x="3742" y="2228"/>
              <a:ext cx="635" cy="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10" name="Group 49"/>
          <p:cNvGrpSpPr>
            <a:grpSpLocks/>
          </p:cNvGrpSpPr>
          <p:nvPr/>
        </p:nvGrpSpPr>
        <p:grpSpPr bwMode="auto">
          <a:xfrm>
            <a:off x="5016500" y="4325938"/>
            <a:ext cx="1787525" cy="1893887"/>
            <a:chOff x="3160" y="2725"/>
            <a:chExt cx="1126" cy="1193"/>
          </a:xfrm>
        </p:grpSpPr>
        <p:grpSp>
          <p:nvGrpSpPr>
            <p:cNvPr id="11" name="Group 36"/>
            <p:cNvGrpSpPr>
              <a:grpSpLocks/>
            </p:cNvGrpSpPr>
            <p:nvPr/>
          </p:nvGrpSpPr>
          <p:grpSpPr bwMode="auto">
            <a:xfrm>
              <a:off x="3160" y="3067"/>
              <a:ext cx="1126" cy="851"/>
              <a:chOff x="4634" y="391"/>
              <a:chExt cx="1126" cy="851"/>
            </a:xfrm>
          </p:grpSpPr>
          <p:sp>
            <p:nvSpPr>
              <p:cNvPr id="1282069" name="Rectangle 21"/>
              <p:cNvSpPr>
                <a:spLocks noChangeArrowheads="1"/>
              </p:cNvSpPr>
              <p:nvPr/>
            </p:nvSpPr>
            <p:spPr bwMode="auto">
              <a:xfrm>
                <a:off x="4634" y="800"/>
                <a:ext cx="1126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CH"/>
                  <a:t>Diagnostique </a:t>
                </a:r>
              </a:p>
              <a:p>
                <a:pPr algn="ctr"/>
                <a:r>
                  <a:rPr lang="fr-CH"/>
                  <a:t>génétique</a:t>
                </a:r>
              </a:p>
            </p:txBody>
          </p:sp>
          <p:pic>
            <p:nvPicPr>
              <p:cNvPr id="1282070" name="Picture 2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906" y="391"/>
                <a:ext cx="582" cy="49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cxnSp>
          <p:nvCxnSpPr>
            <p:cNvPr id="1282088" name="AutoShape 40"/>
            <p:cNvCxnSpPr>
              <a:cxnSpLocks noChangeShapeType="1"/>
              <a:stCxn id="1282076" idx="5"/>
              <a:endCxn id="0" idx="0"/>
            </p:cNvCxnSpPr>
            <p:nvPr/>
          </p:nvCxnSpPr>
          <p:spPr bwMode="auto">
            <a:xfrm>
              <a:off x="3490" y="2725"/>
              <a:ext cx="233" cy="34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2268538" y="4325938"/>
            <a:ext cx="1885950" cy="1731962"/>
            <a:chOff x="1429" y="2725"/>
            <a:chExt cx="1188" cy="1091"/>
          </a:xfrm>
        </p:grpSpPr>
        <p:grpSp>
          <p:nvGrpSpPr>
            <p:cNvPr id="13" name="Group 35"/>
            <p:cNvGrpSpPr>
              <a:grpSpLocks/>
            </p:cNvGrpSpPr>
            <p:nvPr/>
          </p:nvGrpSpPr>
          <p:grpSpPr bwMode="auto">
            <a:xfrm>
              <a:off x="1429" y="3113"/>
              <a:ext cx="1188" cy="703"/>
              <a:chOff x="2286" y="3249"/>
              <a:chExt cx="1188" cy="703"/>
            </a:xfrm>
          </p:grpSpPr>
          <p:pic>
            <p:nvPicPr>
              <p:cNvPr id="1282071" name="Picture 2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517" y="3249"/>
                <a:ext cx="726" cy="4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82072" name="Rectangle 24"/>
              <p:cNvSpPr>
                <a:spLocks noChangeArrowheads="1"/>
              </p:cNvSpPr>
              <p:nvPr/>
            </p:nvSpPr>
            <p:spPr bwMode="auto">
              <a:xfrm>
                <a:off x="2286" y="3702"/>
                <a:ext cx="1188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CH"/>
                  <a:t>Sélection sexe</a:t>
                </a:r>
              </a:p>
            </p:txBody>
          </p:sp>
        </p:grpSp>
        <p:cxnSp>
          <p:nvCxnSpPr>
            <p:cNvPr id="1282089" name="AutoShape 41"/>
            <p:cNvCxnSpPr>
              <a:cxnSpLocks noChangeShapeType="1"/>
              <a:stCxn id="1282076" idx="3"/>
              <a:endCxn id="0" idx="0"/>
            </p:cNvCxnSpPr>
            <p:nvPr/>
          </p:nvCxnSpPr>
          <p:spPr bwMode="auto">
            <a:xfrm flipH="1">
              <a:off x="2023" y="2725"/>
              <a:ext cx="247" cy="3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14" name="Group 48"/>
          <p:cNvGrpSpPr>
            <a:grpSpLocks/>
          </p:cNvGrpSpPr>
          <p:nvPr/>
        </p:nvGrpSpPr>
        <p:grpSpPr bwMode="auto">
          <a:xfrm>
            <a:off x="1116013" y="3213100"/>
            <a:ext cx="2087562" cy="1263650"/>
            <a:chOff x="703" y="2024"/>
            <a:chExt cx="1315" cy="796"/>
          </a:xfrm>
        </p:grpSpPr>
        <p:grpSp>
          <p:nvGrpSpPr>
            <p:cNvPr id="15" name="Group 33"/>
            <p:cNvGrpSpPr>
              <a:grpSpLocks/>
            </p:cNvGrpSpPr>
            <p:nvPr/>
          </p:nvGrpSpPr>
          <p:grpSpPr bwMode="auto">
            <a:xfrm>
              <a:off x="703" y="2024"/>
              <a:ext cx="961" cy="796"/>
              <a:chOff x="1239" y="2840"/>
              <a:chExt cx="961" cy="796"/>
            </a:xfrm>
          </p:grpSpPr>
          <p:sp>
            <p:nvSpPr>
              <p:cNvPr id="1282061" name="Rectangle 13"/>
              <p:cNvSpPr>
                <a:spLocks noChangeArrowheads="1"/>
              </p:cNvSpPr>
              <p:nvPr/>
            </p:nvSpPr>
            <p:spPr bwMode="auto">
              <a:xfrm>
                <a:off x="1239" y="3386"/>
                <a:ext cx="872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CH"/>
                  <a:t>Anti-aging</a:t>
                </a:r>
              </a:p>
            </p:txBody>
          </p:sp>
          <p:pic>
            <p:nvPicPr>
              <p:cNvPr id="1282064" name="Picture 1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253" y="2840"/>
                <a:ext cx="947" cy="54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cxnSp>
          <p:nvCxnSpPr>
            <p:cNvPr id="1282090" name="AutoShape 42"/>
            <p:cNvCxnSpPr>
              <a:cxnSpLocks noChangeShapeType="1"/>
              <a:stCxn id="1282076" idx="2"/>
              <a:endCxn id="0" idx="3"/>
            </p:cNvCxnSpPr>
            <p:nvPr/>
          </p:nvCxnSpPr>
          <p:spPr bwMode="auto">
            <a:xfrm flipH="1">
              <a:off x="1664" y="2228"/>
              <a:ext cx="354" cy="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1476375" y="1196975"/>
            <a:ext cx="2127250" cy="1550988"/>
            <a:chOff x="930" y="754"/>
            <a:chExt cx="1340" cy="977"/>
          </a:xfrm>
        </p:grpSpPr>
        <p:grpSp>
          <p:nvGrpSpPr>
            <p:cNvPr id="17" name="Group 34"/>
            <p:cNvGrpSpPr>
              <a:grpSpLocks/>
            </p:cNvGrpSpPr>
            <p:nvPr/>
          </p:nvGrpSpPr>
          <p:grpSpPr bwMode="auto">
            <a:xfrm>
              <a:off x="930" y="754"/>
              <a:ext cx="996" cy="896"/>
              <a:chOff x="249" y="1071"/>
              <a:chExt cx="996" cy="896"/>
            </a:xfrm>
          </p:grpSpPr>
          <p:sp>
            <p:nvSpPr>
              <p:cNvPr id="1282073" name="Text Box 25"/>
              <p:cNvSpPr txBox="1">
                <a:spLocks noChangeArrowheads="1"/>
              </p:cNvSpPr>
              <p:nvPr/>
            </p:nvSpPr>
            <p:spPr bwMode="auto">
              <a:xfrm>
                <a:off x="249" y="1525"/>
                <a:ext cx="996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CH"/>
                  <a:t>Traitements</a:t>
                </a:r>
              </a:p>
              <a:p>
                <a:pPr algn="ctr"/>
                <a:r>
                  <a:rPr lang="fr-CH" i="1"/>
                  <a:t>alternatifs</a:t>
                </a:r>
              </a:p>
            </p:txBody>
          </p:sp>
          <p:pic>
            <p:nvPicPr>
              <p:cNvPr id="1282074" name="Picture 2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56" y="1071"/>
                <a:ext cx="582" cy="46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cxnSp>
          <p:nvCxnSpPr>
            <p:cNvPr id="1282091" name="AutoShape 43"/>
            <p:cNvCxnSpPr>
              <a:cxnSpLocks noChangeShapeType="1"/>
              <a:stCxn id="1282076" idx="1"/>
              <a:endCxn id="1282073" idx="3"/>
            </p:cNvCxnSpPr>
            <p:nvPr/>
          </p:nvCxnSpPr>
          <p:spPr bwMode="auto">
            <a:xfrm flipH="1" flipV="1">
              <a:off x="1926" y="1429"/>
              <a:ext cx="344" cy="30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122" name="Text Box 2"/>
          <p:cNvSpPr txBox="1">
            <a:spLocks noChangeArrowheads="1"/>
          </p:cNvSpPr>
          <p:nvPr/>
        </p:nvSpPr>
        <p:spPr bwMode="auto">
          <a:xfrm>
            <a:off x="827088" y="968375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3 niveaux  </a:t>
            </a:r>
          </a:p>
        </p:txBody>
      </p:sp>
      <p:sp>
        <p:nvSpPr>
          <p:cNvPr id="2309123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0912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09127" name="Text Box 7"/>
          <p:cNvSpPr txBox="1">
            <a:spLocks noChangeArrowheads="1"/>
          </p:cNvSpPr>
          <p:nvPr/>
        </p:nvSpPr>
        <p:spPr bwMode="auto">
          <a:xfrm>
            <a:off x="971550" y="2316163"/>
            <a:ext cx="3476625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H" sz="1600" b="1" i="1"/>
              <a:t>Thérapie</a:t>
            </a:r>
          </a:p>
          <a:p>
            <a:r>
              <a:rPr lang="fr-CH" sz="1600"/>
              <a:t>Restauration (complète ou partielle) fonctions</a:t>
            </a:r>
          </a:p>
        </p:txBody>
      </p:sp>
      <p:sp>
        <p:nvSpPr>
          <p:cNvPr id="2309128" name="Rectangle 8"/>
          <p:cNvSpPr>
            <a:spLocks noChangeArrowheads="1"/>
          </p:cNvSpPr>
          <p:nvPr/>
        </p:nvSpPr>
        <p:spPr bwMode="auto">
          <a:xfrm>
            <a:off x="971550" y="3452813"/>
            <a:ext cx="3476625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H" sz="1600" b="1" i="1"/>
              <a:t>Potentialisation</a:t>
            </a:r>
          </a:p>
          <a:p>
            <a:pPr marL="0" lvl="1"/>
            <a:r>
              <a:rPr lang="fr-CH" sz="1600"/>
              <a:t>Transcendance fonctions normales </a:t>
            </a:r>
          </a:p>
          <a:p>
            <a:pPr marL="0" lvl="1"/>
            <a:r>
              <a:rPr lang="fr-CH" sz="1600"/>
              <a:t>(typiques de l’espèce humaine)</a:t>
            </a:r>
          </a:p>
        </p:txBody>
      </p:sp>
      <p:sp>
        <p:nvSpPr>
          <p:cNvPr id="2309129" name="Rectangle 9"/>
          <p:cNvSpPr>
            <a:spLocks noChangeArrowheads="1"/>
          </p:cNvSpPr>
          <p:nvPr/>
        </p:nvSpPr>
        <p:spPr bwMode="auto">
          <a:xfrm>
            <a:off x="971550" y="4591050"/>
            <a:ext cx="3384550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H" sz="1600" b="1" i="1"/>
              <a:t>Transmutation</a:t>
            </a:r>
          </a:p>
          <a:p>
            <a:pPr marL="0" lvl="1"/>
            <a:r>
              <a:rPr lang="fr-CH" sz="1600"/>
              <a:t>Transcendance limites biologiques (atypiques de l’espèce)</a:t>
            </a:r>
            <a:endParaRPr lang="fr-CH" sz="1200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776788" y="3284538"/>
            <a:ext cx="3243262" cy="1201737"/>
            <a:chOff x="3009" y="2069"/>
            <a:chExt cx="2043" cy="757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3605" y="2069"/>
              <a:ext cx="1447" cy="757"/>
              <a:chOff x="3560" y="2069"/>
              <a:chExt cx="1447" cy="757"/>
            </a:xfrm>
          </p:grpSpPr>
          <p:sp>
            <p:nvSpPr>
              <p:cNvPr id="2309132" name="Text Box 12"/>
              <p:cNvSpPr txBox="1">
                <a:spLocks noChangeArrowheads="1"/>
              </p:cNvSpPr>
              <p:nvPr/>
            </p:nvSpPr>
            <p:spPr bwMode="auto">
              <a:xfrm>
                <a:off x="3560" y="2614"/>
                <a:ext cx="1447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H" sz="1600"/>
                  <a:t>EPO comme dopage</a:t>
                </a:r>
                <a:endParaRPr lang="fr-CH" sz="1600">
                  <a:sym typeface="Wingdings 3" pitchFamily="18" charset="2"/>
                </a:endParaRPr>
              </a:p>
            </p:txBody>
          </p:sp>
          <p:pic>
            <p:nvPicPr>
              <p:cNvPr id="2309134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033" y="2069"/>
                <a:ext cx="500" cy="59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2309138" name="Picture 1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9" y="2205"/>
              <a:ext cx="461" cy="4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4776788" y="2420938"/>
            <a:ext cx="3079750" cy="839787"/>
            <a:chOff x="3009" y="1525"/>
            <a:chExt cx="1940" cy="529"/>
          </a:xfrm>
        </p:grpSpPr>
        <p:pic>
          <p:nvPicPr>
            <p:cNvPr id="2309137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9" y="1563"/>
              <a:ext cx="447" cy="4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3708" y="1525"/>
              <a:ext cx="1241" cy="529"/>
              <a:chOff x="3606" y="1525"/>
              <a:chExt cx="1241" cy="529"/>
            </a:xfrm>
          </p:grpSpPr>
          <p:sp>
            <p:nvSpPr>
              <p:cNvPr id="2309131" name="Text Box 11"/>
              <p:cNvSpPr txBox="1">
                <a:spLocks noChangeArrowheads="1"/>
              </p:cNvSpPr>
              <p:nvPr/>
            </p:nvSpPr>
            <p:spPr bwMode="auto">
              <a:xfrm>
                <a:off x="3606" y="1842"/>
                <a:ext cx="1241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CH" sz="1600"/>
                  <a:t>EPO contre anémie</a:t>
                </a:r>
              </a:p>
            </p:txBody>
          </p:sp>
          <p:pic>
            <p:nvPicPr>
              <p:cNvPr id="2309144" name="Picture 2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77" y="1525"/>
                <a:ext cx="499" cy="32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4776788" y="4724400"/>
            <a:ext cx="3532187" cy="1058863"/>
            <a:chOff x="3009" y="2976"/>
            <a:chExt cx="2225" cy="667"/>
          </a:xfrm>
        </p:grpSpPr>
        <p:pic>
          <p:nvPicPr>
            <p:cNvPr id="2309146" name="Picture 2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09" y="3023"/>
              <a:ext cx="461" cy="4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3424" y="2976"/>
              <a:ext cx="1810" cy="667"/>
              <a:chOff x="3424" y="2976"/>
              <a:chExt cx="1810" cy="667"/>
            </a:xfrm>
          </p:grpSpPr>
          <p:sp>
            <p:nvSpPr>
              <p:cNvPr id="2309133" name="Text Box 13"/>
              <p:cNvSpPr txBox="1">
                <a:spLocks noChangeArrowheads="1"/>
              </p:cNvSpPr>
              <p:nvPr/>
            </p:nvSpPr>
            <p:spPr bwMode="auto">
              <a:xfrm>
                <a:off x="3424" y="3339"/>
                <a:ext cx="1810" cy="3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fr-CH" sz="1600" i="1"/>
                  <a:t>SUPER-EPO</a:t>
                </a:r>
                <a:r>
                  <a:rPr lang="fr-CH" sz="1600"/>
                  <a:t>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fr-CH" sz="1600"/>
                  <a:t>respiration subaquatique </a:t>
                </a:r>
                <a:endParaRPr lang="fr-CH" sz="1600">
                  <a:sym typeface="Wingdings 3" pitchFamily="18" charset="2"/>
                </a:endParaRPr>
              </a:p>
            </p:txBody>
          </p:sp>
          <p:pic>
            <p:nvPicPr>
              <p:cNvPr id="2309148" name="Picture 2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966" y="2976"/>
                <a:ext cx="726" cy="37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09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09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09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09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09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09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09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09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9122" grpId="0"/>
      <p:bldP spid="2309127" grpId="0" build="p"/>
      <p:bldP spid="2309128" grpId="0" build="p"/>
      <p:bldP spid="230912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178" name="Text Box 2"/>
          <p:cNvSpPr txBox="1">
            <a:spLocks noChangeArrowheads="1"/>
          </p:cNvSpPr>
          <p:nvPr/>
        </p:nvSpPr>
        <p:spPr bwMode="auto">
          <a:xfrm>
            <a:off x="827088" y="968375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3 niveaux  </a:t>
            </a:r>
          </a:p>
        </p:txBody>
      </p:sp>
      <p:sp>
        <p:nvSpPr>
          <p:cNvPr id="2354179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54180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54182" name="Text Box 6"/>
          <p:cNvSpPr txBox="1">
            <a:spLocks noChangeArrowheads="1"/>
          </p:cNvSpPr>
          <p:nvPr/>
        </p:nvSpPr>
        <p:spPr bwMode="auto">
          <a:xfrm>
            <a:off x="971550" y="2316163"/>
            <a:ext cx="3476625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1600" b="1" i="1" dirty="0"/>
              <a:t>Thérapie</a:t>
            </a:r>
          </a:p>
          <a:p>
            <a:pPr algn="l"/>
            <a:r>
              <a:rPr lang="fr-CH" sz="1600" dirty="0"/>
              <a:t>Restauration (complète ou partielle) fonctions</a:t>
            </a:r>
          </a:p>
        </p:txBody>
      </p:sp>
      <p:sp>
        <p:nvSpPr>
          <p:cNvPr id="2354183" name="Rectangle 7"/>
          <p:cNvSpPr>
            <a:spLocks noChangeArrowheads="1"/>
          </p:cNvSpPr>
          <p:nvPr/>
        </p:nvSpPr>
        <p:spPr bwMode="auto">
          <a:xfrm>
            <a:off x="971550" y="3452813"/>
            <a:ext cx="3476625" cy="8556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1600" b="1" i="1"/>
              <a:t>Potentialisation</a:t>
            </a:r>
          </a:p>
          <a:p>
            <a:pPr marL="0" lvl="1" algn="l"/>
            <a:r>
              <a:rPr lang="fr-CH" sz="1600"/>
              <a:t>Transcendance fonctions normales </a:t>
            </a:r>
          </a:p>
          <a:p>
            <a:pPr marL="0" lvl="1" algn="l"/>
            <a:r>
              <a:rPr lang="fr-CH" sz="1600"/>
              <a:t>(typiques de l’espèce humaine)</a:t>
            </a:r>
          </a:p>
        </p:txBody>
      </p:sp>
      <p:sp>
        <p:nvSpPr>
          <p:cNvPr id="2354184" name="Rectangle 8"/>
          <p:cNvSpPr>
            <a:spLocks noChangeArrowheads="1"/>
          </p:cNvSpPr>
          <p:nvPr/>
        </p:nvSpPr>
        <p:spPr bwMode="auto">
          <a:xfrm>
            <a:off x="971550" y="4591050"/>
            <a:ext cx="3384550" cy="10279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1600" b="1" i="1"/>
              <a:t>Transmutation</a:t>
            </a:r>
          </a:p>
          <a:p>
            <a:pPr marL="0" lvl="1" algn="l"/>
            <a:r>
              <a:rPr lang="fr-CH" sz="1600"/>
              <a:t>Transcendance limites biologiques (atypiques de l’espèce)</a:t>
            </a:r>
            <a:endParaRPr lang="fr-CH" sz="1200"/>
          </a:p>
        </p:txBody>
      </p:sp>
      <p:pic>
        <p:nvPicPr>
          <p:cNvPr id="2354191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2250" y="2205038"/>
            <a:ext cx="819150" cy="1049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354194" name="Picture 18" descr="Pistori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350" y="3357563"/>
            <a:ext cx="830263" cy="1042987"/>
          </a:xfrm>
          <a:prstGeom prst="rect">
            <a:avLst/>
          </a:prstGeom>
          <a:noFill/>
        </p:spPr>
      </p:pic>
      <p:pic>
        <p:nvPicPr>
          <p:cNvPr id="2354197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4652963"/>
            <a:ext cx="1081088" cy="944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354199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3411538"/>
            <a:ext cx="922337" cy="935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266" name="Text Box 2"/>
          <p:cNvSpPr txBox="1">
            <a:spLocks noChangeArrowheads="1"/>
          </p:cNvSpPr>
          <p:nvPr/>
        </p:nvSpPr>
        <p:spPr bwMode="auto">
          <a:xfrm>
            <a:off x="827088" y="9826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Définition potentialisation</a:t>
            </a:r>
          </a:p>
        </p:txBody>
      </p:sp>
      <p:sp>
        <p:nvSpPr>
          <p:cNvPr id="2315267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1526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15269" name="Rectangle 3"/>
          <p:cNvSpPr>
            <a:spLocks noChangeArrowheads="1"/>
          </p:cNvSpPr>
          <p:nvPr/>
        </p:nvSpPr>
        <p:spPr bwMode="auto">
          <a:xfrm>
            <a:off x="900113" y="2060575"/>
            <a:ext cx="7834312" cy="28068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Interventions afin d’améliorer </a:t>
            </a:r>
          </a:p>
          <a:p>
            <a:pPr marL="661988" lvl="1" indent="-184150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Forme humaine</a:t>
            </a:r>
          </a:p>
          <a:p>
            <a:pPr marL="661988" lvl="1" indent="-184150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Fonction humaine</a:t>
            </a:r>
          </a:p>
          <a:p>
            <a:pPr marL="287338" indent="-287338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… au-delà de ce qui est nécessaire pour rétablir ou soutenir une bonne santé</a:t>
            </a:r>
          </a:p>
        </p:txBody>
      </p:sp>
      <p:sp>
        <p:nvSpPr>
          <p:cNvPr id="2315270" name="Text Box 6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Jüngst, 1998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1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15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15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15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15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15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5266" grpId="0"/>
      <p:bldP spid="2315269" grpId="0" build="p" bldLvl="2"/>
      <p:bldP spid="231527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714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Potentialisation humaine</a:t>
            </a:r>
          </a:p>
        </p:txBody>
      </p:sp>
      <p:sp>
        <p:nvSpPr>
          <p:cNvPr id="241971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1971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00113" y="2638425"/>
            <a:ext cx="1727200" cy="1371600"/>
            <a:chOff x="567" y="1662"/>
            <a:chExt cx="1088" cy="864"/>
          </a:xfrm>
        </p:grpSpPr>
        <p:pic>
          <p:nvPicPr>
            <p:cNvPr id="241971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9" y="1662"/>
              <a:ext cx="544" cy="4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19719" name="Rectangle 7"/>
            <p:cNvSpPr>
              <a:spLocks noChangeArrowheads="1"/>
            </p:cNvSpPr>
            <p:nvPr/>
          </p:nvSpPr>
          <p:spPr bwMode="auto">
            <a:xfrm>
              <a:off x="567" y="2160"/>
              <a:ext cx="1088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/>
                <a:t>Potentialisation physique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019425" y="2349500"/>
            <a:ext cx="1630363" cy="1660525"/>
            <a:chOff x="1701" y="1480"/>
            <a:chExt cx="1027" cy="1046"/>
          </a:xfrm>
        </p:grpSpPr>
        <p:pic>
          <p:nvPicPr>
            <p:cNvPr id="2419721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8" y="1480"/>
              <a:ext cx="454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19722" name="Rectangle 10"/>
            <p:cNvSpPr>
              <a:spLocks noChangeArrowheads="1"/>
            </p:cNvSpPr>
            <p:nvPr/>
          </p:nvSpPr>
          <p:spPr bwMode="auto">
            <a:xfrm>
              <a:off x="1701" y="2160"/>
              <a:ext cx="1027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/>
                <a:t>Potentialisation psychique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041900" y="2349500"/>
            <a:ext cx="1646238" cy="1416050"/>
            <a:chOff x="3152" y="1480"/>
            <a:chExt cx="1037" cy="892"/>
          </a:xfrm>
        </p:grpSpPr>
        <p:pic>
          <p:nvPicPr>
            <p:cNvPr id="2419724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4" y="1480"/>
              <a:ext cx="378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19725" name="Rectangle 13"/>
            <p:cNvSpPr>
              <a:spLocks noChangeArrowheads="1"/>
            </p:cNvSpPr>
            <p:nvPr/>
          </p:nvSpPr>
          <p:spPr bwMode="auto">
            <a:xfrm>
              <a:off x="3152" y="2160"/>
              <a:ext cx="1037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600"/>
                <a:t>Santé soutenue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081838" y="2349500"/>
            <a:ext cx="1690687" cy="1416050"/>
            <a:chOff x="4461" y="1480"/>
            <a:chExt cx="1065" cy="892"/>
          </a:xfrm>
        </p:grpSpPr>
        <p:pic>
          <p:nvPicPr>
            <p:cNvPr id="2419727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90" y="1480"/>
              <a:ext cx="607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19728" name="Rectangle 16"/>
            <p:cNvSpPr>
              <a:spLocks noChangeArrowheads="1"/>
            </p:cNvSpPr>
            <p:nvPr/>
          </p:nvSpPr>
          <p:spPr bwMode="auto">
            <a:xfrm>
              <a:off x="4461" y="2160"/>
              <a:ext cx="106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600"/>
                <a:t>Prolongation vie</a:t>
              </a: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936625" y="4010025"/>
            <a:ext cx="1655763" cy="1579563"/>
            <a:chOff x="590" y="2526"/>
            <a:chExt cx="1043" cy="995"/>
          </a:xfrm>
        </p:grpSpPr>
        <p:sp>
          <p:nvSpPr>
            <p:cNvPr id="2419729" name="Rectangle 17"/>
            <p:cNvSpPr>
              <a:spLocks noChangeArrowheads="1"/>
            </p:cNvSpPr>
            <p:nvPr/>
          </p:nvSpPr>
          <p:spPr bwMode="auto">
            <a:xfrm>
              <a:off x="590" y="2847"/>
              <a:ext cx="1043" cy="6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/>
                <a:t>force promptitude rapidité endurance</a:t>
              </a:r>
            </a:p>
          </p:txBody>
        </p:sp>
        <p:cxnSp>
          <p:nvCxnSpPr>
            <p:cNvPr id="2419730" name="AutoShape 18"/>
            <p:cNvCxnSpPr>
              <a:cxnSpLocks noChangeShapeType="1"/>
              <a:stCxn id="2419719" idx="2"/>
              <a:endCxn id="2419729" idx="0"/>
            </p:cNvCxnSpPr>
            <p:nvPr/>
          </p:nvCxnSpPr>
          <p:spPr bwMode="auto">
            <a:xfrm>
              <a:off x="1111" y="2526"/>
              <a:ext cx="1" cy="3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3019425" y="4010025"/>
            <a:ext cx="815975" cy="1458913"/>
            <a:chOff x="1902" y="2526"/>
            <a:chExt cx="514" cy="919"/>
          </a:xfrm>
        </p:grpSpPr>
        <p:sp>
          <p:nvSpPr>
            <p:cNvPr id="2419731" name="Text Box 19"/>
            <p:cNvSpPr txBox="1">
              <a:spLocks noChangeArrowheads="1"/>
            </p:cNvSpPr>
            <p:nvPr/>
          </p:nvSpPr>
          <p:spPr bwMode="auto">
            <a:xfrm rot="-5400000">
              <a:off x="1682" y="3014"/>
              <a:ext cx="651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600"/>
                <a:t>cognitive</a:t>
              </a:r>
            </a:p>
          </p:txBody>
        </p:sp>
        <p:cxnSp>
          <p:nvCxnSpPr>
            <p:cNvPr id="2419733" name="AutoShape 21"/>
            <p:cNvCxnSpPr>
              <a:cxnSpLocks noChangeShapeType="1"/>
              <a:stCxn id="2419722" idx="2"/>
              <a:endCxn id="2419731" idx="3"/>
            </p:cNvCxnSpPr>
            <p:nvPr/>
          </p:nvCxnSpPr>
          <p:spPr bwMode="auto">
            <a:xfrm rot="5400000">
              <a:off x="2078" y="2457"/>
              <a:ext cx="269" cy="407"/>
            </a:xfrm>
            <a:prstGeom prst="curvedConnector3">
              <a:avLst>
                <a:gd name="adj1" fmla="val 4981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3835400" y="4010025"/>
            <a:ext cx="814388" cy="1795463"/>
            <a:chOff x="2416" y="2526"/>
            <a:chExt cx="513" cy="1131"/>
          </a:xfrm>
        </p:grpSpPr>
        <p:sp>
          <p:nvSpPr>
            <p:cNvPr id="2419732" name="Text Box 20"/>
            <p:cNvSpPr txBox="1">
              <a:spLocks noChangeArrowheads="1"/>
            </p:cNvSpPr>
            <p:nvPr/>
          </p:nvSpPr>
          <p:spPr bwMode="auto">
            <a:xfrm rot="-5400000">
              <a:off x="2391" y="3120"/>
              <a:ext cx="86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600"/>
                <a:t>émotionnelle</a:t>
              </a:r>
            </a:p>
          </p:txBody>
        </p:sp>
        <p:cxnSp>
          <p:nvCxnSpPr>
            <p:cNvPr id="2419734" name="AutoShape 22"/>
            <p:cNvCxnSpPr>
              <a:cxnSpLocks noChangeShapeType="1"/>
              <a:stCxn id="2419722" idx="2"/>
              <a:endCxn id="2419732" idx="3"/>
            </p:cNvCxnSpPr>
            <p:nvPr/>
          </p:nvCxnSpPr>
          <p:spPr bwMode="auto">
            <a:xfrm rot="16200000" flipH="1">
              <a:off x="2485" y="2457"/>
              <a:ext cx="269" cy="408"/>
            </a:xfrm>
            <a:prstGeom prst="curvedConnector3">
              <a:avLst>
                <a:gd name="adj1" fmla="val 4981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1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97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908050"/>
            <a:ext cx="7935912" cy="731838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CH" sz="4200" b="1">
                <a:solidFill>
                  <a:srgbClr val="2E246A"/>
                </a:solidFill>
              </a:rPr>
              <a:t>Potentialisation psychique</a:t>
            </a:r>
          </a:p>
        </p:txBody>
      </p:sp>
      <p:sp>
        <p:nvSpPr>
          <p:cNvPr id="2421763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2176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27313" y="2335213"/>
            <a:ext cx="1060450" cy="949325"/>
            <a:chOff x="1391" y="1290"/>
            <a:chExt cx="668" cy="598"/>
          </a:xfrm>
        </p:grpSpPr>
        <p:pic>
          <p:nvPicPr>
            <p:cNvPr id="2421766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91" y="1290"/>
              <a:ext cx="668" cy="4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1767" name="Text Box 7"/>
            <p:cNvSpPr txBox="1">
              <a:spLocks noChangeArrowheads="1"/>
            </p:cNvSpPr>
            <p:nvPr/>
          </p:nvSpPr>
          <p:spPr bwMode="auto">
            <a:xfrm>
              <a:off x="1414" y="1676"/>
              <a:ext cx="62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mémoire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211638" y="2060575"/>
            <a:ext cx="1465262" cy="1031875"/>
            <a:chOff x="2389" y="1223"/>
            <a:chExt cx="923" cy="650"/>
          </a:xfrm>
        </p:grpSpPr>
        <p:pic>
          <p:nvPicPr>
            <p:cNvPr id="2421769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7" y="1223"/>
              <a:ext cx="585" cy="5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1770" name="Rectangle 10"/>
            <p:cNvSpPr>
              <a:spLocks noChangeArrowheads="1"/>
            </p:cNvSpPr>
            <p:nvPr/>
          </p:nvSpPr>
          <p:spPr bwMode="auto">
            <a:xfrm>
              <a:off x="2389" y="1661"/>
              <a:ext cx="92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concentration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239838" y="3284538"/>
            <a:ext cx="1316037" cy="1223962"/>
            <a:chOff x="611" y="1344"/>
            <a:chExt cx="829" cy="771"/>
          </a:xfrm>
        </p:grpSpPr>
        <p:pic>
          <p:nvPicPr>
            <p:cNvPr id="2421772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" y="1344"/>
              <a:ext cx="610" cy="4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1773" name="Text Box 13"/>
            <p:cNvSpPr txBox="1">
              <a:spLocks noChangeArrowheads="1"/>
            </p:cNvSpPr>
            <p:nvPr/>
          </p:nvSpPr>
          <p:spPr bwMode="auto">
            <a:xfrm>
              <a:off x="611" y="1749"/>
              <a:ext cx="829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/>
                <a:t>énergie mentale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5902325" y="2133600"/>
            <a:ext cx="1477963" cy="1301750"/>
            <a:chOff x="1621" y="2160"/>
            <a:chExt cx="931" cy="820"/>
          </a:xfrm>
        </p:grpSpPr>
        <p:pic>
          <p:nvPicPr>
            <p:cNvPr id="2421775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70" y="2160"/>
              <a:ext cx="433" cy="5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1776" name="Text Box 16"/>
            <p:cNvSpPr txBox="1">
              <a:spLocks noChangeArrowheads="1"/>
            </p:cNvSpPr>
            <p:nvPr/>
          </p:nvSpPr>
          <p:spPr bwMode="auto">
            <a:xfrm>
              <a:off x="1621" y="2614"/>
              <a:ext cx="931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intelligence</a:t>
              </a:r>
            </a:p>
            <a:p>
              <a:pPr algn="ctr"/>
              <a:r>
                <a:rPr lang="fr-CH" sz="1600"/>
                <a:t>apprentissage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269038" y="4537075"/>
            <a:ext cx="1039812" cy="979488"/>
            <a:chOff x="3767" y="1180"/>
            <a:chExt cx="655" cy="617"/>
          </a:xfrm>
        </p:grpSpPr>
        <p:pic>
          <p:nvPicPr>
            <p:cNvPr id="2421778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87" y="1180"/>
              <a:ext cx="545" cy="4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1779" name="Text Box 19"/>
            <p:cNvSpPr txBox="1">
              <a:spLocks noChangeArrowheads="1"/>
            </p:cNvSpPr>
            <p:nvPr/>
          </p:nvSpPr>
          <p:spPr bwMode="auto">
            <a:xfrm>
              <a:off x="3767" y="1585"/>
              <a:ext cx="65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600"/>
                <a:t>empathie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4368800" y="4891088"/>
            <a:ext cx="1355725" cy="985837"/>
            <a:chOff x="2925" y="2023"/>
            <a:chExt cx="854" cy="621"/>
          </a:xfrm>
        </p:grpSpPr>
        <p:pic>
          <p:nvPicPr>
            <p:cNvPr id="2421781" name="Picture 2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61" y="2023"/>
              <a:ext cx="539" cy="5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1782" name="Text Box 22"/>
            <p:cNvSpPr txBox="1">
              <a:spLocks noChangeArrowheads="1"/>
            </p:cNvSpPr>
            <p:nvPr/>
          </p:nvSpPr>
          <p:spPr bwMode="auto">
            <a:xfrm>
              <a:off x="2925" y="2432"/>
              <a:ext cx="85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600"/>
                <a:t>attachement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482850" y="4292600"/>
            <a:ext cx="1368425" cy="1636713"/>
            <a:chOff x="294" y="2762"/>
            <a:chExt cx="862" cy="1031"/>
          </a:xfrm>
        </p:grpSpPr>
        <p:pic>
          <p:nvPicPr>
            <p:cNvPr id="2421784" name="Picture 2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1" y="2762"/>
              <a:ext cx="635" cy="5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1785" name="Text Box 25"/>
            <p:cNvSpPr txBox="1">
              <a:spLocks noChangeArrowheads="1"/>
            </p:cNvSpPr>
            <p:nvPr/>
          </p:nvSpPr>
          <p:spPr bwMode="auto">
            <a:xfrm>
              <a:off x="294" y="3273"/>
              <a:ext cx="862" cy="5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/>
                <a:t>contrôle émotionnel/</a:t>
              </a:r>
            </a:p>
            <a:p>
              <a:pPr algn="ctr"/>
              <a:r>
                <a:rPr lang="fr-CH" sz="1600"/>
                <a:t>impulsivité</a:t>
              </a: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7092950" y="3284538"/>
            <a:ext cx="1460500" cy="1301750"/>
            <a:chOff x="2925" y="2976"/>
            <a:chExt cx="920" cy="820"/>
          </a:xfrm>
        </p:grpSpPr>
        <p:pic>
          <p:nvPicPr>
            <p:cNvPr id="2421787" name="Picture 2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62" y="2976"/>
              <a:ext cx="446" cy="5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1788" name="Text Box 28"/>
            <p:cNvSpPr txBox="1">
              <a:spLocks noChangeArrowheads="1"/>
            </p:cNvSpPr>
            <p:nvPr/>
          </p:nvSpPr>
          <p:spPr bwMode="auto">
            <a:xfrm>
              <a:off x="2925" y="3430"/>
              <a:ext cx="920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/>
                <a:t>humeur</a:t>
              </a:r>
            </a:p>
            <a:p>
              <a:pPr algn="ctr"/>
              <a:r>
                <a:rPr lang="fr-CH" sz="1600"/>
                <a:t>affects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2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176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82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200" b="1" dirty="0" err="1">
                <a:solidFill>
                  <a:srgbClr val="2E246A"/>
                </a:solidFill>
              </a:rPr>
              <a:t>Methylphénidate</a:t>
            </a:r>
            <a:r>
              <a:rPr lang="nl-NL" sz="4200" b="1" dirty="0">
                <a:solidFill>
                  <a:srgbClr val="2E246A"/>
                </a:solidFill>
              </a:rPr>
              <a:t> en CH</a:t>
            </a:r>
            <a:endParaRPr lang="fr-FR" sz="4200" b="1" dirty="0">
              <a:solidFill>
                <a:srgbClr val="2E246A"/>
              </a:solidFill>
            </a:endParaRPr>
          </a:p>
        </p:txBody>
      </p:sp>
      <p:sp>
        <p:nvSpPr>
          <p:cNvPr id="2119683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968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9685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Swissmedic</a:t>
            </a:r>
            <a:endParaRPr lang="fr-CH" sz="1600" i="1">
              <a:solidFill>
                <a:srgbClr val="C48404"/>
              </a:solidFill>
            </a:endParaRPr>
          </a:p>
        </p:txBody>
      </p:sp>
      <p:pic>
        <p:nvPicPr>
          <p:cNvPr id="211968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017713"/>
            <a:ext cx="5903912" cy="3960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1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19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682" grpId="0"/>
      <p:bldP spid="211968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970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200" b="1" dirty="0" err="1">
                <a:solidFill>
                  <a:srgbClr val="2E246A"/>
                </a:solidFill>
              </a:rPr>
              <a:t>Travail</a:t>
            </a:r>
            <a:r>
              <a:rPr lang="nl-NL" sz="4200" b="1" dirty="0">
                <a:solidFill>
                  <a:srgbClr val="2E246A"/>
                </a:solidFill>
              </a:rPr>
              <a:t> et santé en CH</a:t>
            </a:r>
            <a:endParaRPr lang="fr-FR" sz="4200" b="1" dirty="0">
              <a:solidFill>
                <a:srgbClr val="2E246A"/>
              </a:solidFill>
            </a:endParaRPr>
          </a:p>
        </p:txBody>
      </p:sp>
      <p:sp>
        <p:nvSpPr>
          <p:cNvPr id="2131971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31972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31973" name="Text Box 5"/>
          <p:cNvSpPr txBox="1">
            <a:spLocks noChangeArrowheads="1"/>
          </p:cNvSpPr>
          <p:nvPr/>
        </p:nvSpPr>
        <p:spPr bwMode="auto">
          <a:xfrm rot="-5400000">
            <a:off x="-1720056" y="3939382"/>
            <a:ext cx="4465637" cy="419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200" i="1">
                <a:solidFill>
                  <a:srgbClr val="C48404"/>
                </a:solidFill>
              </a:rPr>
              <a:t>4</a:t>
            </a:r>
            <a:r>
              <a:rPr lang="fr-CH" sz="1200" i="1" baseline="30000">
                <a:solidFill>
                  <a:srgbClr val="C48404"/>
                </a:solidFill>
              </a:rPr>
              <a:t>ème</a:t>
            </a:r>
            <a:r>
              <a:rPr lang="fr-CH" sz="1200" i="1">
                <a:solidFill>
                  <a:srgbClr val="C48404"/>
                </a:solidFill>
              </a:rPr>
              <a:t> enquête européenne sur les conditions de travail, 2007; SECO, 2007</a:t>
            </a:r>
          </a:p>
        </p:txBody>
      </p:sp>
      <p:sp>
        <p:nvSpPr>
          <p:cNvPr id="2131974" name="Rectangle 3"/>
          <p:cNvSpPr>
            <a:spLocks noChangeArrowheads="1"/>
          </p:cNvSpPr>
          <p:nvPr/>
        </p:nvSpPr>
        <p:spPr bwMode="auto">
          <a:xfrm>
            <a:off x="914400" y="1916113"/>
            <a:ext cx="7689850" cy="41703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2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Près du tiers des personnes interrogées déclarent que leur travail affecte leur santé</a:t>
            </a:r>
          </a:p>
          <a:p>
            <a:pPr marL="287338" indent="-287338" algn="l">
              <a:lnSpc>
                <a:spcPct val="2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Coûts du stress au travail : 4,2 milliards CHF /a </a:t>
            </a:r>
          </a:p>
          <a:p>
            <a:pPr marL="287338" indent="-287338" algn="l">
              <a:lnSpc>
                <a:spcPct val="2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Problèmes de santé liés au travail : 10 milliards CHF /a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3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31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31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31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31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1970" grpId="0"/>
      <p:bldP spid="2131973" grpId="0" build="p"/>
      <p:bldP spid="213197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042" name="Text Box 2"/>
          <p:cNvSpPr txBox="1">
            <a:spLocks noChangeArrowheads="1"/>
          </p:cNvSpPr>
          <p:nvPr/>
        </p:nvSpPr>
        <p:spPr bwMode="auto">
          <a:xfrm>
            <a:off x="827088" y="1052513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Pour tenir le coup au travail</a:t>
            </a:r>
            <a:endParaRPr lang="fr-FR" sz="4200" b="1" dirty="0">
              <a:solidFill>
                <a:srgbClr val="2E246A"/>
              </a:solidFill>
            </a:endParaRPr>
          </a:p>
        </p:txBody>
      </p:sp>
      <p:sp>
        <p:nvSpPr>
          <p:cNvPr id="2135043" name="Line 3"/>
          <p:cNvSpPr>
            <a:spLocks noChangeShapeType="1"/>
          </p:cNvSpPr>
          <p:nvPr/>
        </p:nvSpPr>
        <p:spPr bwMode="auto">
          <a:xfrm>
            <a:off x="457200" y="19812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3504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35045" name="Text Box 5"/>
          <p:cNvSpPr txBox="1">
            <a:spLocks noChangeArrowheads="1"/>
          </p:cNvSpPr>
          <p:nvPr/>
        </p:nvSpPr>
        <p:spPr bwMode="auto">
          <a:xfrm rot="-5400000">
            <a:off x="-1735931" y="41060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Ifop, 2006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135046" name="Rectangle 3"/>
          <p:cNvSpPr>
            <a:spLocks noChangeArrowheads="1"/>
          </p:cNvSpPr>
          <p:nvPr/>
        </p:nvSpPr>
        <p:spPr bwMode="auto">
          <a:xfrm>
            <a:off x="914400" y="2152650"/>
            <a:ext cx="7834313" cy="3493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8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3% des salariés français déclarent conso drogues </a:t>
            </a:r>
          </a:p>
          <a:p>
            <a:pPr marL="661988" lvl="1" indent="-184150" algn="l">
              <a:lnSpc>
                <a:spcPct val="18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cannabis, haschisch ou cocaïne</a:t>
            </a:r>
          </a:p>
          <a:p>
            <a:pPr marL="287338" indent="-287338" algn="l">
              <a:lnSpc>
                <a:spcPct val="18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10% antidépresseurs ou amphétamines</a:t>
            </a:r>
          </a:p>
          <a:p>
            <a:pPr marL="287338" indent="-287338" algn="l">
              <a:lnSpc>
                <a:spcPct val="18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12% somnifères</a:t>
            </a:r>
          </a:p>
          <a:p>
            <a:pPr marL="287338" indent="-287338" algn="l">
              <a:lnSpc>
                <a:spcPct val="18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56% stimulants sur-vitaminés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3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35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3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0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350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0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350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0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350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0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350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5042" grpId="0"/>
      <p:bldP spid="2135045" grpId="0" build="p"/>
      <p:bldP spid="2135046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306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200" b="1" i="1" dirty="0" err="1">
                <a:solidFill>
                  <a:srgbClr val="2E246A"/>
                </a:solidFill>
              </a:rPr>
              <a:t>Dopage</a:t>
            </a:r>
            <a:r>
              <a:rPr lang="nl-NL" sz="4200" b="1" dirty="0">
                <a:solidFill>
                  <a:srgbClr val="2E246A"/>
                </a:solidFill>
              </a:rPr>
              <a:t> </a:t>
            </a:r>
            <a:r>
              <a:rPr lang="nl-NL" sz="4200" b="1" dirty="0" err="1">
                <a:solidFill>
                  <a:srgbClr val="2E246A"/>
                </a:solidFill>
              </a:rPr>
              <a:t>étudiants</a:t>
            </a:r>
            <a:endParaRPr lang="fr-FR" sz="4200" b="1" dirty="0">
              <a:solidFill>
                <a:srgbClr val="2E246A"/>
              </a:solidFill>
            </a:endParaRPr>
          </a:p>
        </p:txBody>
      </p:sp>
      <p:sp>
        <p:nvSpPr>
          <p:cNvPr id="2146307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4630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46309" name="Text Box 5"/>
          <p:cNvSpPr txBox="1">
            <a:spLocks noChangeArrowheads="1"/>
          </p:cNvSpPr>
          <p:nvPr/>
        </p:nvSpPr>
        <p:spPr bwMode="auto">
          <a:xfrm rot="-5400000">
            <a:off x="-1734344" y="3953670"/>
            <a:ext cx="4384675" cy="3095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Greely, 2008; </a:t>
            </a:r>
            <a:r>
              <a:rPr lang="fr-CH" sz="1600" i="1">
                <a:solidFill>
                  <a:srgbClr val="C48404"/>
                </a:solidFill>
              </a:rPr>
              <a:t>Laure, 2000</a:t>
            </a:r>
          </a:p>
        </p:txBody>
      </p:sp>
      <p:sp>
        <p:nvSpPr>
          <p:cNvPr id="2146310" name="Rectangle 3"/>
          <p:cNvSpPr>
            <a:spLocks noChangeArrowheads="1"/>
          </p:cNvSpPr>
          <p:nvPr/>
        </p:nvSpPr>
        <p:spPr bwMode="auto">
          <a:xfrm>
            <a:off x="1116013" y="1916113"/>
            <a:ext cx="7632700" cy="37927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en-US" sz="1800" dirty="0" err="1"/>
              <a:t>Prévalence</a:t>
            </a:r>
            <a:r>
              <a:rPr lang="en-US" sz="1800" dirty="0"/>
              <a:t> </a:t>
            </a:r>
            <a:r>
              <a:rPr lang="en-US" sz="1800" dirty="0" err="1"/>
              <a:t>annuelle</a:t>
            </a:r>
            <a:r>
              <a:rPr lang="en-US" sz="1800" dirty="0"/>
              <a:t> </a:t>
            </a:r>
            <a:r>
              <a:rPr lang="en-US" sz="1800" dirty="0" err="1"/>
              <a:t>utilisation</a:t>
            </a:r>
            <a:r>
              <a:rPr lang="en-US" sz="1800" dirty="0"/>
              <a:t> </a:t>
            </a:r>
            <a:r>
              <a:rPr lang="en-US" sz="1800" dirty="0" err="1"/>
              <a:t>médicaments</a:t>
            </a:r>
            <a:r>
              <a:rPr lang="en-US" sz="1800" dirty="0"/>
              <a:t> stimulants pour se doper: 7%</a:t>
            </a:r>
            <a:r>
              <a:rPr lang="en-US" sz="1800" baseline="30000" dirty="0"/>
              <a:t>EU </a:t>
            </a:r>
            <a:r>
              <a:rPr lang="en-US" sz="1800" dirty="0"/>
              <a:t>(</a:t>
            </a:r>
            <a:r>
              <a:rPr lang="en-US" sz="1800" dirty="0" err="1"/>
              <a:t>jusqu’à</a:t>
            </a:r>
            <a:r>
              <a:rPr lang="en-US" sz="1800" dirty="0"/>
              <a:t> 25% </a:t>
            </a:r>
            <a:r>
              <a:rPr lang="en-US" sz="1800" dirty="0" err="1"/>
              <a:t>certains</a:t>
            </a:r>
            <a:r>
              <a:rPr lang="en-US" sz="1800" dirty="0"/>
              <a:t> campus)</a:t>
            </a:r>
          </a:p>
          <a:p>
            <a:pPr marL="1973263" lvl="1" indent="-274638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 dirty="0"/>
              <a:t>Etudiants </a:t>
            </a:r>
            <a:r>
              <a:rPr lang="fr-CH" sz="1800" dirty="0" err="1"/>
              <a:t>médecine</a:t>
            </a:r>
            <a:r>
              <a:rPr lang="fr-CH" sz="1800" baseline="30000" dirty="0" err="1"/>
              <a:t>CHU</a:t>
            </a:r>
            <a:r>
              <a:rPr lang="fr-CH" sz="1800" baseline="30000" dirty="0"/>
              <a:t> Nancy</a:t>
            </a:r>
          </a:p>
          <a:p>
            <a:pPr marL="2598738" lvl="2" indent="-261938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600" dirty="0"/>
              <a:t>53 % durant 1ère année études</a:t>
            </a:r>
          </a:p>
          <a:p>
            <a:pPr marL="2598738" lvl="2" indent="-261938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600" dirty="0"/>
              <a:t>72 % durant préparatoires examens</a:t>
            </a:r>
          </a:p>
          <a:p>
            <a:pPr marL="2598738" lvl="2" indent="-261938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600" dirty="0"/>
              <a:t>Vitamines, capsules “antifatigue”, bêtabloqueurs, marijuana, </a:t>
            </a:r>
            <a:r>
              <a:rPr lang="fr-CH" sz="1600" dirty="0" err="1"/>
              <a:t>benzodiazepines</a:t>
            </a:r>
            <a:endParaRPr lang="fr-CH" sz="1600" dirty="0"/>
          </a:p>
          <a:p>
            <a:pPr marL="2598738" lvl="2" indent="-261938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600" dirty="0"/>
              <a:t>Resource principale: pharmaciens</a:t>
            </a:r>
            <a:endParaRPr lang="en-US" sz="1600" dirty="0"/>
          </a:p>
        </p:txBody>
      </p:sp>
      <p:pic>
        <p:nvPicPr>
          <p:cNvPr id="214631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644900"/>
            <a:ext cx="1800225" cy="1190625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46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4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4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46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46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46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46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46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6306" grpId="0"/>
      <p:bldP spid="2146309" grpId="0" build="p"/>
      <p:bldP spid="2146310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6" name="Line 6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592327" name="Line 7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187450" y="2205038"/>
            <a:ext cx="1874838" cy="3509962"/>
            <a:chOff x="748" y="1389"/>
            <a:chExt cx="1181" cy="2211"/>
          </a:xfrm>
        </p:grpSpPr>
        <p:pic>
          <p:nvPicPr>
            <p:cNvPr id="159232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48" y="1389"/>
              <a:ext cx="1127" cy="16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92328" name="Text Box 8"/>
            <p:cNvSpPr txBox="1">
              <a:spLocks noChangeArrowheads="1"/>
            </p:cNvSpPr>
            <p:nvPr/>
          </p:nvSpPr>
          <p:spPr bwMode="auto">
            <a:xfrm>
              <a:off x="748" y="3158"/>
              <a:ext cx="1181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457200" indent="-457200"/>
              <a:r>
                <a:rPr lang="fr-CH"/>
                <a:t>Leo Sternbach</a:t>
              </a:r>
            </a:p>
            <a:p>
              <a:pPr marL="457200" indent="-457200"/>
              <a:r>
                <a:rPr lang="fr-CH"/>
                <a:t>1908-2005</a:t>
              </a:r>
              <a:endParaRPr lang="fr-FR"/>
            </a:p>
          </p:txBody>
        </p:sp>
      </p:grpSp>
      <p:pic>
        <p:nvPicPr>
          <p:cNvPr id="1592333" name="Picture 13" descr="suis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716338"/>
            <a:ext cx="2951162" cy="2016125"/>
          </a:xfrm>
          <a:prstGeom prst="rect">
            <a:avLst/>
          </a:prstGeom>
          <a:noFill/>
        </p:spPr>
      </p:pic>
      <p:sp>
        <p:nvSpPr>
          <p:cNvPr id="1592336" name="Oval 16"/>
          <p:cNvSpPr>
            <a:spLocks noChangeArrowheads="1"/>
          </p:cNvSpPr>
          <p:nvPr/>
        </p:nvSpPr>
        <p:spPr bwMode="auto">
          <a:xfrm>
            <a:off x="6011863" y="3933825"/>
            <a:ext cx="144462" cy="142875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CH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932363" y="1484313"/>
            <a:ext cx="2127250" cy="2520950"/>
            <a:chOff x="3107" y="935"/>
            <a:chExt cx="1340" cy="1588"/>
          </a:xfrm>
        </p:grpSpPr>
        <p:cxnSp>
          <p:nvCxnSpPr>
            <p:cNvPr id="1592338" name="AutoShape 18"/>
            <p:cNvCxnSpPr>
              <a:cxnSpLocks noChangeShapeType="1"/>
              <a:stCxn id="1592336" idx="2"/>
              <a:endCxn id="0" idx="1"/>
            </p:cNvCxnSpPr>
            <p:nvPr/>
          </p:nvCxnSpPr>
          <p:spPr bwMode="auto">
            <a:xfrm flipH="1" flipV="1">
              <a:off x="3107" y="1422"/>
              <a:ext cx="680" cy="110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1592337" name="AutoShape 17"/>
            <p:cNvCxnSpPr>
              <a:cxnSpLocks noChangeShapeType="1"/>
              <a:stCxn id="1592336" idx="7"/>
              <a:endCxn id="0" idx="3"/>
            </p:cNvCxnSpPr>
            <p:nvPr/>
          </p:nvCxnSpPr>
          <p:spPr bwMode="auto">
            <a:xfrm flipV="1">
              <a:off x="3865" y="1422"/>
              <a:ext cx="582" cy="1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pic>
          <p:nvPicPr>
            <p:cNvPr id="1592330" name="Picture 10" descr="Hoffman LaRoch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7" y="935"/>
              <a:ext cx="1340" cy="973"/>
            </a:xfrm>
            <a:prstGeom prst="rect">
              <a:avLst/>
            </a:prstGeom>
            <a:noFill/>
          </p:spPr>
        </p:pic>
      </p:grpSp>
      <p:sp>
        <p:nvSpPr>
          <p:cNvPr id="1592339" name="Text Box 19"/>
          <p:cNvSpPr txBox="1">
            <a:spLocks noChangeArrowheads="1"/>
          </p:cNvSpPr>
          <p:nvPr/>
        </p:nvSpPr>
        <p:spPr bwMode="auto">
          <a:xfrm>
            <a:off x="7216775" y="1974850"/>
            <a:ext cx="8953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algn="l"/>
            <a:r>
              <a:rPr lang="fr-CH" sz="1400"/>
              <a:t>Hoffman</a:t>
            </a:r>
          </a:p>
          <a:p>
            <a:pPr marL="457200" indent="-457200" algn="l"/>
            <a:r>
              <a:rPr lang="fr-CH" sz="1400"/>
              <a:t>LaRoche</a:t>
            </a:r>
            <a:endParaRPr lang="fr-FR" sz="1400"/>
          </a:p>
        </p:txBody>
      </p:sp>
      <p:sp>
        <p:nvSpPr>
          <p:cNvPr id="1592340" name="Text Box 20"/>
          <p:cNvSpPr txBox="1">
            <a:spLocks noChangeArrowheads="1"/>
          </p:cNvSpPr>
          <p:nvPr/>
        </p:nvSpPr>
        <p:spPr bwMode="auto">
          <a:xfrm>
            <a:off x="4695825" y="3949700"/>
            <a:ext cx="528638" cy="284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algn="l"/>
            <a:r>
              <a:rPr lang="fr-CH" sz="1400"/>
              <a:t>Bâle</a:t>
            </a:r>
            <a:endParaRPr lang="fr-FR" sz="1400"/>
          </a:p>
        </p:txBody>
      </p:sp>
      <p:sp>
        <p:nvSpPr>
          <p:cNvPr id="1592343" name="Rectangle 23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632700" cy="792163"/>
          </a:xfrm>
          <a:noFill/>
          <a:ln/>
        </p:spPr>
        <p:txBody>
          <a:bodyPr/>
          <a:lstStyle/>
          <a:p>
            <a:r>
              <a:rPr lang="fr-CH" sz="4400"/>
              <a:t>Historique</a:t>
            </a:r>
            <a:endParaRPr lang="fr-FR" sz="44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9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9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2339" grpId="0"/>
      <p:bldP spid="159234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15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2016125"/>
            <a:ext cx="7905750" cy="3706813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Avril 2008, enquête en ligne, 1400 lecteurs 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1/5 utilise des médicaments de prescription pour améliorer …</a:t>
            </a:r>
          </a:p>
          <a:p>
            <a:pPr marL="661988" lvl="1" indent="-184150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focus</a:t>
            </a:r>
          </a:p>
          <a:p>
            <a:pPr marL="661988" lvl="1" indent="-184150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concentration</a:t>
            </a:r>
          </a:p>
          <a:p>
            <a:pPr marL="661988" lvl="1" indent="-184150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mémoire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methylphenidate 62%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modafinil 44%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bêtabloqueurs 15%</a:t>
            </a:r>
          </a:p>
        </p:txBody>
      </p:sp>
      <p:sp>
        <p:nvSpPr>
          <p:cNvPr id="2097156" name="Text Box 4"/>
          <p:cNvSpPr txBox="1">
            <a:spLocks noChangeArrowheads="1"/>
          </p:cNvSpPr>
          <p:nvPr/>
        </p:nvSpPr>
        <p:spPr bwMode="auto">
          <a:xfrm>
            <a:off x="827088" y="908050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600" b="1" dirty="0">
                <a:solidFill>
                  <a:srgbClr val="2E246A"/>
                </a:solidFill>
              </a:rPr>
              <a:t>Enquête </a:t>
            </a:r>
            <a:r>
              <a:rPr lang="nl-NL" sz="4600" b="1" i="1" dirty="0">
                <a:solidFill>
                  <a:srgbClr val="2E246A"/>
                </a:solidFill>
              </a:rPr>
              <a:t>Nature</a:t>
            </a:r>
            <a:endParaRPr lang="fr-FR" sz="4600" b="1" i="1" dirty="0">
              <a:solidFill>
                <a:srgbClr val="2E246A"/>
              </a:solidFill>
            </a:endParaRPr>
          </a:p>
        </p:txBody>
      </p:sp>
      <p:sp>
        <p:nvSpPr>
          <p:cNvPr id="2097157" name="Line 5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097158" name="Line 6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9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97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9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97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97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97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97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97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7155" grpId="0" build="p"/>
      <p:bldP spid="20971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202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Etude DAK, Allemagne</a:t>
            </a:r>
          </a:p>
        </p:txBody>
      </p:sp>
      <p:sp>
        <p:nvSpPr>
          <p:cNvPr id="2227203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2720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27205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Gesundheitsreport DAK 2009</a:t>
            </a:r>
          </a:p>
        </p:txBody>
      </p:sp>
      <p:sp>
        <p:nvSpPr>
          <p:cNvPr id="2227206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301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20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3.000 sujets, 20 - 50 ans</a:t>
            </a:r>
          </a:p>
          <a:p>
            <a:pPr marL="287338" indent="-287338" algn="l">
              <a:lnSpc>
                <a:spcPct val="20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44% savaient que médicaments Alzheimer et antidépresseurs pouvaient avoir effet chez personnes saines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2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27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27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27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7202" grpId="0"/>
      <p:bldP spid="2227205" grpId="0" build="p"/>
      <p:bldP spid="222720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466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600" b="1" dirty="0">
                <a:solidFill>
                  <a:srgbClr val="2E246A"/>
                </a:solidFill>
              </a:rPr>
              <a:t>Etude DAK</a:t>
            </a:r>
            <a:endParaRPr lang="fr-FR" sz="4600" b="1" dirty="0">
              <a:solidFill>
                <a:srgbClr val="2E246A"/>
              </a:solidFill>
            </a:endParaRPr>
          </a:p>
        </p:txBody>
      </p:sp>
      <p:sp>
        <p:nvSpPr>
          <p:cNvPr id="2110467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046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0469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Gesundheitsreport DAK 2009</a:t>
            </a:r>
            <a:endParaRPr lang="fr-CH" sz="1600" i="1">
              <a:solidFill>
                <a:srgbClr val="C48404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914400" y="1916113"/>
            <a:ext cx="7834313" cy="4608512"/>
            <a:chOff x="576" y="1207"/>
            <a:chExt cx="4935" cy="2903"/>
          </a:xfrm>
        </p:grpSpPr>
        <p:sp>
          <p:nvSpPr>
            <p:cNvPr id="2110470" name="Rectangle 3"/>
            <p:cNvSpPr>
              <a:spLocks noChangeArrowheads="1"/>
            </p:cNvSpPr>
            <p:nvPr/>
          </p:nvSpPr>
          <p:spPr bwMode="auto">
            <a:xfrm>
              <a:off x="576" y="1207"/>
              <a:ext cx="4935" cy="4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87338" indent="-287338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Char char="§"/>
              </a:pPr>
              <a:r>
                <a:rPr lang="fr-CH"/>
                <a:t>Vous a-t‘on déjà offert un médicament pour l’amélioration de vos performances mentales ou le bienêtre psychique ?</a:t>
              </a:r>
            </a:p>
          </p:txBody>
        </p:sp>
        <p:pic>
          <p:nvPicPr>
            <p:cNvPr id="2110474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47" y="1797"/>
              <a:ext cx="3719" cy="23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1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10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0466" grpId="0"/>
      <p:bldP spid="211046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1490" name="Object 2"/>
          <p:cNvGraphicFramePr>
            <a:graphicFrameLocks noGrp="1" noChangeAspect="1"/>
          </p:cNvGraphicFramePr>
          <p:nvPr>
            <p:ph/>
          </p:nvPr>
        </p:nvGraphicFramePr>
        <p:xfrm>
          <a:off x="990600" y="1389063"/>
          <a:ext cx="7162800" cy="4200525"/>
        </p:xfrm>
        <a:graphic>
          <a:graphicData uri="http://schemas.openxmlformats.org/presentationml/2006/ole">
            <p:oleObj spid="_x0000_s1782786" name="Graphique" r:id="rId3" imgW="7162800" imgH="4200449" progId="Excel.Sheet.8">
              <p:embed/>
            </p:oleObj>
          </a:graphicData>
        </a:graphic>
      </p:graphicFrame>
      <p:sp>
        <p:nvSpPr>
          <p:cNvPr id="2111491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1492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1493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Gesundheitsreport DAK 2009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111494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de-DE" dirty="0"/>
              <a:t>Qui </a:t>
            </a:r>
            <a:r>
              <a:rPr lang="de-DE" dirty="0" err="1"/>
              <a:t>vous</a:t>
            </a:r>
            <a:r>
              <a:rPr lang="de-DE" dirty="0"/>
              <a:t> a </a:t>
            </a:r>
            <a:r>
              <a:rPr lang="de-DE" dirty="0" err="1"/>
              <a:t>conseillé</a:t>
            </a:r>
            <a:r>
              <a:rPr lang="de-DE" dirty="0"/>
              <a:t> de </a:t>
            </a:r>
            <a:r>
              <a:rPr lang="de-DE" dirty="0" err="1"/>
              <a:t>prendre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médicament</a:t>
            </a:r>
            <a:r>
              <a:rPr lang="de-DE" dirty="0"/>
              <a:t> </a:t>
            </a:r>
            <a:r>
              <a:rPr lang="de-DE" dirty="0" err="1"/>
              <a:t>comme</a:t>
            </a:r>
            <a:r>
              <a:rPr lang="de-DE" dirty="0"/>
              <a:t> </a:t>
            </a:r>
            <a:r>
              <a:rPr lang="de-DE" dirty="0" err="1"/>
              <a:t>potentialisation</a:t>
            </a:r>
            <a:r>
              <a:rPr lang="de-DE" dirty="0"/>
              <a:t> ?</a:t>
            </a:r>
            <a:endParaRPr lang="en-GB" dirty="0"/>
          </a:p>
        </p:txBody>
      </p:sp>
      <p:sp>
        <p:nvSpPr>
          <p:cNvPr id="2111495" name="Text Box 7"/>
          <p:cNvSpPr txBox="1">
            <a:spLocks noChangeArrowheads="1"/>
          </p:cNvSpPr>
          <p:nvPr/>
        </p:nvSpPr>
        <p:spPr bwMode="auto">
          <a:xfrm>
            <a:off x="827088" y="908050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600" b="1" dirty="0">
                <a:solidFill>
                  <a:srgbClr val="2E246A"/>
                </a:solidFill>
              </a:rPr>
              <a:t>Etude DAK</a:t>
            </a:r>
            <a:endParaRPr lang="fr-FR" sz="4600" b="1" dirty="0">
              <a:solidFill>
                <a:srgbClr val="2E246A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1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490">
                                            <p:oleChartEl type="gridLegend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11490">
                                            <p:oleChartEl type="gridLegend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490">
                                            <p:oleChartEl type="category" lvl="1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11490">
                                            <p:oleChartEl type="category" lvl="1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490">
                                            <p:oleChartEl type="category" lvl="2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11490">
                                            <p:oleChartEl type="category" lvl="2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490">
                                            <p:oleChartEl type="category" lvl="3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11490">
                                            <p:oleChartEl type="category" lvl="3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111490" grpId="0" bld="category"/>
      <p:bldP spid="211149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514" name="Line 2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2515" name="Line 3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2516" name="Text Box 4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Gesundheitsreport DAK 2009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112518" name="Text Box 6"/>
          <p:cNvSpPr txBox="1">
            <a:spLocks noChangeArrowheads="1"/>
          </p:cNvSpPr>
          <p:nvPr/>
        </p:nvSpPr>
        <p:spPr bwMode="auto">
          <a:xfrm>
            <a:off x="827088" y="908050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600" b="1">
                <a:solidFill>
                  <a:srgbClr val="2E246A"/>
                </a:solidFill>
              </a:rPr>
              <a:t>Etude DAK</a:t>
            </a:r>
            <a:endParaRPr lang="fr-FR" sz="4600" b="1">
              <a:solidFill>
                <a:srgbClr val="2E246A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14400" y="1916113"/>
            <a:ext cx="7834313" cy="4941887"/>
            <a:chOff x="576" y="1207"/>
            <a:chExt cx="4935" cy="3113"/>
          </a:xfrm>
        </p:grpSpPr>
        <p:sp>
          <p:nvSpPr>
            <p:cNvPr id="2112517" name="Rectangle 3"/>
            <p:cNvSpPr>
              <a:spLocks noChangeArrowheads="1"/>
            </p:cNvSpPr>
            <p:nvPr/>
          </p:nvSpPr>
          <p:spPr bwMode="auto">
            <a:xfrm>
              <a:off x="576" y="1207"/>
              <a:ext cx="4935" cy="6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87338" indent="-287338" algn="l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Char char="§"/>
              </a:pPr>
              <a:r>
                <a:rPr lang="de-DE" dirty="0" err="1"/>
                <a:t>Prenez-vous</a:t>
              </a:r>
              <a:r>
                <a:rPr lang="de-DE" dirty="0"/>
                <a:t>/</a:t>
              </a:r>
              <a:r>
                <a:rPr lang="de-DE" dirty="0" err="1"/>
                <a:t>avez-vous</a:t>
              </a:r>
              <a:r>
                <a:rPr lang="de-DE" dirty="0"/>
                <a:t> </a:t>
              </a:r>
              <a:r>
                <a:rPr lang="de-DE" dirty="0" err="1"/>
                <a:t>pris</a:t>
              </a:r>
              <a:r>
                <a:rPr lang="de-DE" dirty="0"/>
                <a:t> des </a:t>
              </a:r>
              <a:r>
                <a:rPr lang="de-DE" dirty="0" err="1"/>
                <a:t>médicaments</a:t>
              </a:r>
              <a:r>
                <a:rPr lang="de-DE" dirty="0"/>
                <a:t> </a:t>
              </a:r>
              <a:r>
                <a:rPr lang="fr-CH" dirty="0"/>
                <a:t>pour l’amélioration de vos performances mentales ou le bienêtre psychique </a:t>
              </a:r>
              <a:endParaRPr lang="en-GB" dirty="0"/>
            </a:p>
          </p:txBody>
        </p:sp>
        <p:pic>
          <p:nvPicPr>
            <p:cNvPr id="2112519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6" y="1466"/>
              <a:ext cx="4588" cy="28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562" name="Line 2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4563" name="Line 3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4564" name="Text Box 4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Gesundheitsreport DAK 2009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114566" name="Text Box 6"/>
          <p:cNvSpPr txBox="1">
            <a:spLocks noChangeArrowheads="1"/>
          </p:cNvSpPr>
          <p:nvPr/>
        </p:nvSpPr>
        <p:spPr bwMode="auto">
          <a:xfrm>
            <a:off x="827088" y="908050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600" b="1" dirty="0">
                <a:solidFill>
                  <a:srgbClr val="2E246A"/>
                </a:solidFill>
              </a:rPr>
              <a:t>Etude DAK</a:t>
            </a:r>
            <a:endParaRPr lang="fr-FR" sz="4600" b="1" dirty="0">
              <a:solidFill>
                <a:srgbClr val="2E246A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14400" y="1916113"/>
            <a:ext cx="7834313" cy="4195762"/>
            <a:chOff x="576" y="1207"/>
            <a:chExt cx="4935" cy="2643"/>
          </a:xfrm>
        </p:grpSpPr>
        <p:sp>
          <p:nvSpPr>
            <p:cNvPr id="2114565" name="Rectangle 3"/>
            <p:cNvSpPr>
              <a:spLocks noChangeArrowheads="1"/>
            </p:cNvSpPr>
            <p:nvPr/>
          </p:nvSpPr>
          <p:spPr bwMode="auto">
            <a:xfrm>
              <a:off x="576" y="1207"/>
              <a:ext cx="4935" cy="2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87338" indent="-287338" algn="l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Char char="§"/>
              </a:pPr>
              <a:r>
                <a:rPr lang="de-DE" dirty="0" err="1"/>
                <a:t>Raisons</a:t>
              </a:r>
              <a:r>
                <a:rPr lang="de-DE" dirty="0"/>
                <a:t> de </a:t>
              </a:r>
              <a:r>
                <a:rPr lang="de-DE" dirty="0" err="1"/>
                <a:t>prises</a:t>
              </a:r>
              <a:r>
                <a:rPr lang="de-DE" dirty="0"/>
                <a:t> </a:t>
              </a:r>
              <a:r>
                <a:rPr lang="de-DE" dirty="0" err="1"/>
                <a:t>sans</a:t>
              </a:r>
              <a:r>
                <a:rPr lang="de-DE" dirty="0"/>
                <a:t> </a:t>
              </a:r>
              <a:r>
                <a:rPr lang="de-DE" dirty="0" err="1"/>
                <a:t>nécessité</a:t>
              </a:r>
              <a:r>
                <a:rPr lang="de-DE" dirty="0"/>
                <a:t> </a:t>
              </a:r>
              <a:r>
                <a:rPr lang="de-DE" dirty="0" err="1"/>
                <a:t>médicale</a:t>
              </a:r>
              <a:endParaRPr lang="en-GB" dirty="0"/>
            </a:p>
          </p:txBody>
        </p:sp>
        <p:pic>
          <p:nvPicPr>
            <p:cNvPr id="2114567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3" y="1616"/>
              <a:ext cx="3590" cy="22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586" name="Line 2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5587" name="Line 3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5588" name="Text Box 4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Gesundheitsreport DAK 2009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115591" name="Text Box 7"/>
          <p:cNvSpPr txBox="1">
            <a:spLocks noChangeArrowheads="1"/>
          </p:cNvSpPr>
          <p:nvPr/>
        </p:nvSpPr>
        <p:spPr bwMode="auto">
          <a:xfrm>
            <a:off x="827088" y="908050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600" b="1" dirty="0">
                <a:solidFill>
                  <a:srgbClr val="2E246A"/>
                </a:solidFill>
              </a:rPr>
              <a:t>Etude DAK</a:t>
            </a:r>
            <a:endParaRPr lang="fr-FR" sz="4600" b="1" dirty="0">
              <a:solidFill>
                <a:srgbClr val="2E246A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914400" y="1916113"/>
            <a:ext cx="7834313" cy="3935412"/>
            <a:chOff x="576" y="1207"/>
            <a:chExt cx="4935" cy="2479"/>
          </a:xfrm>
        </p:grpSpPr>
        <p:sp>
          <p:nvSpPr>
            <p:cNvPr id="2115589" name="Rectangle 3"/>
            <p:cNvSpPr>
              <a:spLocks noChangeArrowheads="1"/>
            </p:cNvSpPr>
            <p:nvPr/>
          </p:nvSpPr>
          <p:spPr bwMode="auto">
            <a:xfrm>
              <a:off x="576" y="1207"/>
              <a:ext cx="4935" cy="2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87338" indent="-287338" algn="l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Char char="§"/>
              </a:pPr>
              <a:r>
                <a:rPr lang="de-DE"/>
                <a:t>Fréquence de prise à des fins non-médicales</a:t>
              </a:r>
              <a:endParaRPr lang="en-GB"/>
            </a:p>
          </p:txBody>
        </p:sp>
        <p:pic>
          <p:nvPicPr>
            <p:cNvPr id="2115594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" y="1569"/>
              <a:ext cx="3402" cy="21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658" name="Line 2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8659" name="Line 3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18660" name="Text Box 4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Gesundheitsreport DAK 2009</a:t>
            </a:r>
          </a:p>
        </p:txBody>
      </p:sp>
      <p:sp>
        <p:nvSpPr>
          <p:cNvPr id="2118663" name="Text Box 7"/>
          <p:cNvSpPr txBox="1">
            <a:spLocks noChangeArrowheads="1"/>
          </p:cNvSpPr>
          <p:nvPr/>
        </p:nvSpPr>
        <p:spPr bwMode="auto">
          <a:xfrm>
            <a:off x="827088" y="908050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600" b="1">
                <a:solidFill>
                  <a:srgbClr val="2E246A"/>
                </a:solidFill>
              </a:rPr>
              <a:t>Etude DAK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14400" y="1916113"/>
            <a:ext cx="7834313" cy="4043362"/>
            <a:chOff x="576" y="1207"/>
            <a:chExt cx="4935" cy="2547"/>
          </a:xfrm>
        </p:grpSpPr>
        <p:sp>
          <p:nvSpPr>
            <p:cNvPr id="2118661" name="Rectangle 3"/>
            <p:cNvSpPr>
              <a:spLocks noChangeArrowheads="1"/>
            </p:cNvSpPr>
            <p:nvPr/>
          </p:nvSpPr>
          <p:spPr bwMode="auto">
            <a:xfrm>
              <a:off x="576" y="1207"/>
              <a:ext cx="4935" cy="2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87338" indent="-287338" algn="l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Char char="§"/>
              </a:pPr>
              <a:r>
                <a:rPr lang="fr-CH" dirty="0"/>
                <a:t>Quelles seraient des raisons justifiables</a:t>
              </a:r>
            </a:p>
          </p:txBody>
        </p:sp>
        <p:pic>
          <p:nvPicPr>
            <p:cNvPr id="2118664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48" y="1480"/>
              <a:ext cx="3656" cy="22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994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200" b="1" dirty="0" err="1">
                <a:solidFill>
                  <a:srgbClr val="2E246A"/>
                </a:solidFill>
              </a:rPr>
              <a:t>Dopage</a:t>
            </a:r>
            <a:r>
              <a:rPr lang="nl-NL" sz="4200" b="1" dirty="0">
                <a:solidFill>
                  <a:srgbClr val="2E246A"/>
                </a:solidFill>
              </a:rPr>
              <a:t> et </a:t>
            </a:r>
            <a:r>
              <a:rPr lang="nl-NL" sz="4200" b="1" dirty="0" err="1">
                <a:solidFill>
                  <a:srgbClr val="2E246A"/>
                </a:solidFill>
              </a:rPr>
              <a:t>entreprises</a:t>
            </a:r>
            <a:endParaRPr lang="fr-FR" sz="4200" b="1" dirty="0">
              <a:solidFill>
                <a:srgbClr val="2E246A"/>
              </a:solidFill>
            </a:endParaRPr>
          </a:p>
        </p:txBody>
      </p:sp>
      <p:sp>
        <p:nvSpPr>
          <p:cNvPr id="213299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3299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32997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3775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Addictions: nuisent à productivité et favorisent absentéisme (alcoolisme, consommation de drogues, etc.)</a:t>
            </a:r>
          </a:p>
          <a:p>
            <a:pPr marL="661988" lvl="1" indent="-184150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>
                <a:sym typeface="Wingdings 3" pitchFamily="18" charset="2"/>
              </a:rPr>
              <a:t> interventions</a:t>
            </a:r>
          </a:p>
          <a:p>
            <a:pPr marL="287338" indent="-287338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 dirty="0"/>
              <a:t>Dopage : favorise productivité et présence</a:t>
            </a:r>
          </a:p>
          <a:p>
            <a:pPr marL="661988" lvl="1" indent="-184150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Donc souvent ignoré et parfois même incité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3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32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32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32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32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2994" grpId="0"/>
      <p:bldP spid="2132997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939" name="Text Box 3"/>
          <p:cNvSpPr txBox="1">
            <a:spLocks noChangeArrowheads="1"/>
          </p:cNvSpPr>
          <p:nvPr/>
        </p:nvSpPr>
        <p:spPr bwMode="auto">
          <a:xfrm>
            <a:off x="838200" y="908050"/>
            <a:ext cx="7837488" cy="731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H" sz="4200" b="1">
                <a:solidFill>
                  <a:srgbClr val="2E246A"/>
                </a:solidFill>
              </a:rPr>
              <a:t>Potentialisation physique</a:t>
            </a:r>
          </a:p>
        </p:txBody>
      </p:sp>
      <p:sp>
        <p:nvSpPr>
          <p:cNvPr id="2087940" name="Line 4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087941" name="Line 5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42988" y="1989138"/>
            <a:ext cx="2847975" cy="1079500"/>
            <a:chOff x="657" y="1253"/>
            <a:chExt cx="1794" cy="680"/>
          </a:xfrm>
        </p:grpSpPr>
        <p:sp>
          <p:nvSpPr>
            <p:cNvPr id="2087944" name="Rectangle 8"/>
            <p:cNvSpPr>
              <a:spLocks noChangeArrowheads="1"/>
            </p:cNvSpPr>
            <p:nvPr/>
          </p:nvSpPr>
          <p:spPr bwMode="auto">
            <a:xfrm>
              <a:off x="1610" y="1468"/>
              <a:ext cx="84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diététique</a:t>
              </a:r>
            </a:p>
          </p:txBody>
        </p:sp>
        <p:pic>
          <p:nvPicPr>
            <p:cNvPr id="2087951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7" y="1253"/>
              <a:ext cx="906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862013" y="3375025"/>
            <a:ext cx="2851150" cy="1079500"/>
            <a:chOff x="543" y="2126"/>
            <a:chExt cx="1796" cy="680"/>
          </a:xfrm>
        </p:grpSpPr>
        <p:pic>
          <p:nvPicPr>
            <p:cNvPr id="2087946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3" y="2126"/>
              <a:ext cx="1020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087947" name="Rectangle 11"/>
            <p:cNvSpPr>
              <a:spLocks noChangeArrowheads="1"/>
            </p:cNvSpPr>
            <p:nvPr/>
          </p:nvSpPr>
          <p:spPr bwMode="auto">
            <a:xfrm>
              <a:off x="1610" y="2341"/>
              <a:ext cx="72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exercice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971550" y="4797425"/>
            <a:ext cx="2698750" cy="1079500"/>
            <a:chOff x="612" y="3022"/>
            <a:chExt cx="1700" cy="680"/>
          </a:xfrm>
        </p:grpSpPr>
        <p:pic>
          <p:nvPicPr>
            <p:cNvPr id="2087950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2" y="3022"/>
              <a:ext cx="766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087954" name="Text Box 18"/>
            <p:cNvSpPr txBox="1">
              <a:spLocks noChangeArrowheads="1"/>
            </p:cNvSpPr>
            <p:nvPr/>
          </p:nvSpPr>
          <p:spPr bwMode="auto">
            <a:xfrm>
              <a:off x="1610" y="3237"/>
              <a:ext cx="702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drogues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292725" y="2346325"/>
            <a:ext cx="2601913" cy="1079500"/>
            <a:chOff x="3334" y="1478"/>
            <a:chExt cx="1639" cy="680"/>
          </a:xfrm>
        </p:grpSpPr>
        <p:pic>
          <p:nvPicPr>
            <p:cNvPr id="2087952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3334" y="1478"/>
              <a:ext cx="671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087956" name="Text Box 20"/>
            <p:cNvSpPr txBox="1">
              <a:spLocks noChangeArrowheads="1"/>
            </p:cNvSpPr>
            <p:nvPr/>
          </p:nvSpPr>
          <p:spPr bwMode="auto">
            <a:xfrm>
              <a:off x="4137" y="1693"/>
              <a:ext cx="83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prothèses</a:t>
              </a: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675188" y="4364038"/>
            <a:ext cx="3063875" cy="1079500"/>
            <a:chOff x="2945" y="2749"/>
            <a:chExt cx="1930" cy="680"/>
          </a:xfrm>
        </p:grpSpPr>
        <p:sp>
          <p:nvSpPr>
            <p:cNvPr id="2087957" name="Text Box 21"/>
            <p:cNvSpPr txBox="1">
              <a:spLocks noChangeArrowheads="1"/>
            </p:cNvSpPr>
            <p:nvPr/>
          </p:nvSpPr>
          <p:spPr bwMode="auto">
            <a:xfrm>
              <a:off x="4137" y="2963"/>
              <a:ext cx="738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implants</a:t>
              </a:r>
            </a:p>
          </p:txBody>
        </p:sp>
        <p:pic>
          <p:nvPicPr>
            <p:cNvPr id="2087958" name="Picture 2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45" y="2749"/>
              <a:ext cx="1060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79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989138"/>
            <a:ext cx="7715250" cy="1223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000"/>
              <a:t>1954 Découverte groupe des benzodiazépines</a:t>
            </a:r>
          </a:p>
          <a:p>
            <a:pPr>
              <a:lnSpc>
                <a:spcPct val="90000"/>
              </a:lnSpc>
            </a:pPr>
            <a:r>
              <a:rPr lang="fr-FR" sz="2000"/>
              <a:t>1960 Mise sur le marché chlordiazépoxide (Librium ®)</a:t>
            </a:r>
          </a:p>
          <a:p>
            <a:pPr>
              <a:lnSpc>
                <a:spcPct val="90000"/>
              </a:lnSpc>
            </a:pPr>
            <a:r>
              <a:rPr lang="fr-FR" sz="2000"/>
              <a:t>Modifications chimiques de la structure de base 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fr-FR" sz="1800"/>
          </a:p>
        </p:txBody>
      </p:sp>
      <p:sp>
        <p:nvSpPr>
          <p:cNvPr id="1589252" name="Line 4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589253" name="Line 5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796925" y="3522663"/>
            <a:ext cx="1668463" cy="1706562"/>
            <a:chOff x="502" y="2433"/>
            <a:chExt cx="1051" cy="1075"/>
          </a:xfrm>
        </p:grpSpPr>
        <p:sp>
          <p:nvSpPr>
            <p:cNvPr id="1589256" name="Rectangle 8"/>
            <p:cNvSpPr>
              <a:spLocks noChangeArrowheads="1"/>
            </p:cNvSpPr>
            <p:nvPr/>
          </p:nvSpPr>
          <p:spPr bwMode="auto">
            <a:xfrm>
              <a:off x="502" y="3141"/>
              <a:ext cx="1051" cy="3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FR" sz="1600"/>
                <a:t>Diazépam 1963</a:t>
              </a:r>
            </a:p>
            <a:p>
              <a:pPr marL="342900" indent="-342900"/>
              <a:r>
                <a:rPr lang="fr-FR" sz="1600"/>
                <a:t>(Valium®)</a:t>
              </a:r>
            </a:p>
          </p:txBody>
        </p:sp>
        <p:pic>
          <p:nvPicPr>
            <p:cNvPr id="1589271" name="Picture 2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3" y="2433"/>
              <a:ext cx="591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554288" y="4292600"/>
            <a:ext cx="1897062" cy="1706563"/>
            <a:chOff x="1699" y="2976"/>
            <a:chExt cx="1195" cy="1075"/>
          </a:xfrm>
        </p:grpSpPr>
        <p:sp>
          <p:nvSpPr>
            <p:cNvPr id="1589260" name="Rectangle 12"/>
            <p:cNvSpPr>
              <a:spLocks noChangeArrowheads="1"/>
            </p:cNvSpPr>
            <p:nvPr/>
          </p:nvSpPr>
          <p:spPr bwMode="auto">
            <a:xfrm>
              <a:off x="1699" y="3684"/>
              <a:ext cx="1195" cy="3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FR" sz="1600"/>
                <a:t>Clonazépam 1973</a:t>
              </a:r>
            </a:p>
            <a:p>
              <a:pPr marL="342900" indent="-342900"/>
              <a:r>
                <a:rPr lang="fr-FR" sz="1600"/>
                <a:t>(Rivotril®)</a:t>
              </a:r>
            </a:p>
          </p:txBody>
        </p:sp>
        <p:pic>
          <p:nvPicPr>
            <p:cNvPr id="1589273" name="Picture 2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7" y="2976"/>
              <a:ext cx="701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4735513" y="4292600"/>
            <a:ext cx="2519362" cy="1635125"/>
            <a:chOff x="2620" y="2659"/>
            <a:chExt cx="1587" cy="1030"/>
          </a:xfrm>
        </p:grpSpPr>
        <p:sp>
          <p:nvSpPr>
            <p:cNvPr id="1589262" name="Rectangle 14"/>
            <p:cNvSpPr>
              <a:spLocks noChangeArrowheads="1"/>
            </p:cNvSpPr>
            <p:nvPr/>
          </p:nvSpPr>
          <p:spPr bwMode="auto">
            <a:xfrm>
              <a:off x="2620" y="3322"/>
              <a:ext cx="1587" cy="3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742950" lvl="1" indent="-285750"/>
              <a:r>
                <a:rPr lang="fr-FR" sz="1600"/>
                <a:t>Flunitrazépam 1975</a:t>
              </a:r>
            </a:p>
            <a:p>
              <a:pPr marL="742950" lvl="1" indent="-285750"/>
              <a:r>
                <a:rPr lang="fr-FR" sz="1600"/>
                <a:t>(Rohypnol®)</a:t>
              </a:r>
            </a:p>
          </p:txBody>
        </p:sp>
        <p:pic>
          <p:nvPicPr>
            <p:cNvPr id="1589274" name="Picture 2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28" y="2659"/>
              <a:ext cx="668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424613" y="3451225"/>
            <a:ext cx="2220912" cy="1706563"/>
            <a:chOff x="4047" y="2251"/>
            <a:chExt cx="1399" cy="1075"/>
          </a:xfrm>
        </p:grpSpPr>
        <p:sp>
          <p:nvSpPr>
            <p:cNvPr id="1589266" name="Rectangle 18"/>
            <p:cNvSpPr>
              <a:spLocks noChangeArrowheads="1"/>
            </p:cNvSpPr>
            <p:nvPr/>
          </p:nvSpPr>
          <p:spPr bwMode="auto">
            <a:xfrm>
              <a:off x="4047" y="2959"/>
              <a:ext cx="1399" cy="3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742950" lvl="1" indent="-285750"/>
              <a:r>
                <a:rPr lang="fr-FR" sz="1600"/>
                <a:t>Midazolam 1982</a:t>
              </a:r>
            </a:p>
            <a:p>
              <a:pPr marL="742950" lvl="1" indent="-285750"/>
              <a:r>
                <a:rPr lang="fr-FR" sz="1600"/>
                <a:t>(Dormicum®)</a:t>
              </a:r>
            </a:p>
          </p:txBody>
        </p:sp>
        <p:pic>
          <p:nvPicPr>
            <p:cNvPr id="1589275" name="Picture 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" y="2251"/>
              <a:ext cx="547" cy="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1589282" name="AutoShape 34"/>
          <p:cNvCxnSpPr>
            <a:cxnSpLocks noChangeShapeType="1"/>
            <a:endCxn id="0" idx="3"/>
          </p:cNvCxnSpPr>
          <p:nvPr/>
        </p:nvCxnSpPr>
        <p:spPr bwMode="auto">
          <a:xfrm rot="5400000">
            <a:off x="2804319" y="2439194"/>
            <a:ext cx="920750" cy="2325688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589283" name="AutoShape 35"/>
          <p:cNvCxnSpPr>
            <a:cxnSpLocks noChangeShapeType="1"/>
            <a:endCxn id="0" idx="3"/>
          </p:cNvCxnSpPr>
          <p:nvPr/>
        </p:nvCxnSpPr>
        <p:spPr bwMode="auto">
          <a:xfrm rot="5400000">
            <a:off x="3311525" y="3716338"/>
            <a:ext cx="1690687" cy="541338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589284" name="AutoShape 36"/>
          <p:cNvCxnSpPr>
            <a:cxnSpLocks noChangeShapeType="1"/>
            <a:endCxn id="0" idx="1"/>
          </p:cNvCxnSpPr>
          <p:nvPr/>
        </p:nvCxnSpPr>
        <p:spPr bwMode="auto">
          <a:xfrm rot="16200000" flipH="1">
            <a:off x="4060032" y="3509169"/>
            <a:ext cx="1690687" cy="9556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589285" name="AutoShape 37"/>
          <p:cNvCxnSpPr>
            <a:cxnSpLocks noChangeShapeType="1"/>
            <a:endCxn id="0" idx="1"/>
          </p:cNvCxnSpPr>
          <p:nvPr/>
        </p:nvCxnSpPr>
        <p:spPr bwMode="auto">
          <a:xfrm rot="16200000" flipH="1">
            <a:off x="5333207" y="2235994"/>
            <a:ext cx="849312" cy="266065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589287" name="Rectangle 39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632700" cy="792163"/>
          </a:xfrm>
          <a:noFill/>
          <a:ln/>
        </p:spPr>
        <p:txBody>
          <a:bodyPr/>
          <a:lstStyle/>
          <a:p>
            <a:r>
              <a:rPr lang="fr-CH" sz="4400"/>
              <a:t>Historique</a:t>
            </a:r>
            <a:endParaRPr lang="fr-FR" sz="44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8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8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8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8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8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8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8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925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981075"/>
            <a:ext cx="6481762" cy="731838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sv-SE" sz="4200" b="1">
                <a:solidFill>
                  <a:srgbClr val="2E246A"/>
                </a:solidFill>
              </a:rPr>
              <a:t>Potentialisation cérébrale</a:t>
            </a:r>
          </a:p>
        </p:txBody>
      </p:sp>
      <p:sp>
        <p:nvSpPr>
          <p:cNvPr id="2339843" name="Text Box 3"/>
          <p:cNvSpPr txBox="1">
            <a:spLocks noChangeArrowheads="1"/>
          </p:cNvSpPr>
          <p:nvPr/>
        </p:nvSpPr>
        <p:spPr bwMode="auto">
          <a:xfrm>
            <a:off x="1165225" y="3200400"/>
            <a:ext cx="1462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sv-SE" sz="2400"/>
              <a:t>Interne</a:t>
            </a:r>
            <a:endParaRPr lang="en-GB" sz="2400"/>
          </a:p>
        </p:txBody>
      </p:sp>
      <p:sp>
        <p:nvSpPr>
          <p:cNvPr id="2339844" name="Text Box 4"/>
          <p:cNvSpPr txBox="1">
            <a:spLocks noChangeArrowheads="1"/>
          </p:cNvSpPr>
          <p:nvPr/>
        </p:nvSpPr>
        <p:spPr bwMode="auto">
          <a:xfrm>
            <a:off x="1068388" y="4860925"/>
            <a:ext cx="1558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sv-SE" sz="2400"/>
              <a:t>Externe</a:t>
            </a:r>
            <a:endParaRPr lang="en-GB" sz="2400"/>
          </a:p>
        </p:txBody>
      </p:sp>
      <p:sp>
        <p:nvSpPr>
          <p:cNvPr id="2339845" name="Text Box 5"/>
          <p:cNvSpPr txBox="1">
            <a:spLocks noChangeArrowheads="1"/>
          </p:cNvSpPr>
          <p:nvPr/>
        </p:nvSpPr>
        <p:spPr bwMode="auto">
          <a:xfrm>
            <a:off x="3467100" y="2035175"/>
            <a:ext cx="1851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2400"/>
              <a:t>Hardware</a:t>
            </a:r>
            <a:endParaRPr lang="en-GB" sz="2400"/>
          </a:p>
        </p:txBody>
      </p:sp>
      <p:sp>
        <p:nvSpPr>
          <p:cNvPr id="2339846" name="Text Box 6"/>
          <p:cNvSpPr txBox="1">
            <a:spLocks noChangeArrowheads="1"/>
          </p:cNvSpPr>
          <p:nvPr/>
        </p:nvSpPr>
        <p:spPr bwMode="auto">
          <a:xfrm>
            <a:off x="6249988" y="2035175"/>
            <a:ext cx="165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2400"/>
              <a:t>Software</a:t>
            </a:r>
            <a:endParaRPr lang="en-GB" sz="2400"/>
          </a:p>
        </p:txBody>
      </p:sp>
      <p:sp>
        <p:nvSpPr>
          <p:cNvPr id="2339847" name="Line 7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39848" name="Line 8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pic>
        <p:nvPicPr>
          <p:cNvPr id="233984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8438" y="4591050"/>
            <a:ext cx="766762" cy="998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33985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1788" y="4710113"/>
            <a:ext cx="792162" cy="758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339851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1313" y="2927350"/>
            <a:ext cx="7747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339852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4775" y="2952750"/>
            <a:ext cx="952500" cy="952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627313" y="2492375"/>
            <a:ext cx="1765300" cy="936625"/>
            <a:chOff x="1655" y="1570"/>
            <a:chExt cx="1112" cy="590"/>
          </a:xfrm>
        </p:grpSpPr>
        <p:cxnSp>
          <p:nvCxnSpPr>
            <p:cNvPr id="2339853" name="AutoShape 13"/>
            <p:cNvCxnSpPr>
              <a:cxnSpLocks noChangeShapeType="1"/>
              <a:stCxn id="2339843" idx="3"/>
              <a:endCxn id="0" idx="1"/>
            </p:cNvCxnSpPr>
            <p:nvPr/>
          </p:nvCxnSpPr>
          <p:spPr bwMode="auto">
            <a:xfrm>
              <a:off x="1655" y="2160"/>
              <a:ext cx="81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339857" name="AutoShape 17"/>
            <p:cNvCxnSpPr>
              <a:cxnSpLocks noChangeShapeType="1"/>
              <a:stCxn id="2339845" idx="2"/>
              <a:endCxn id="0" idx="0"/>
            </p:cNvCxnSpPr>
            <p:nvPr/>
          </p:nvCxnSpPr>
          <p:spPr bwMode="auto">
            <a:xfrm flipH="1">
              <a:off x="2766" y="1570"/>
              <a:ext cx="1" cy="2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627313" y="3905250"/>
            <a:ext cx="1765300" cy="1185863"/>
            <a:chOff x="1655" y="2460"/>
            <a:chExt cx="1112" cy="747"/>
          </a:xfrm>
        </p:grpSpPr>
        <p:cxnSp>
          <p:nvCxnSpPr>
            <p:cNvPr id="2339855" name="AutoShape 15"/>
            <p:cNvCxnSpPr>
              <a:cxnSpLocks noChangeShapeType="1"/>
              <a:stCxn id="2339844" idx="3"/>
              <a:endCxn id="0" idx="1"/>
            </p:cNvCxnSpPr>
            <p:nvPr/>
          </p:nvCxnSpPr>
          <p:spPr bwMode="auto">
            <a:xfrm>
              <a:off x="1655" y="3206"/>
              <a:ext cx="870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339858" name="AutoShape 18"/>
            <p:cNvCxnSpPr>
              <a:cxnSpLocks noChangeShapeType="1"/>
              <a:stCxn id="0" idx="2"/>
              <a:endCxn id="0" idx="0"/>
            </p:cNvCxnSpPr>
            <p:nvPr/>
          </p:nvCxnSpPr>
          <p:spPr bwMode="auto">
            <a:xfrm>
              <a:off x="2766" y="2460"/>
              <a:ext cx="1" cy="4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867275" y="2492375"/>
            <a:ext cx="2211388" cy="938213"/>
            <a:chOff x="3066" y="1570"/>
            <a:chExt cx="1393" cy="591"/>
          </a:xfrm>
        </p:grpSpPr>
        <p:cxnSp>
          <p:nvCxnSpPr>
            <p:cNvPr id="2339854" name="AutoShape 14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3066" y="2160"/>
              <a:ext cx="1149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339859" name="AutoShape 19"/>
            <p:cNvCxnSpPr>
              <a:cxnSpLocks noChangeShapeType="1"/>
              <a:stCxn id="2339846" idx="2"/>
              <a:endCxn id="0" idx="0"/>
            </p:cNvCxnSpPr>
            <p:nvPr/>
          </p:nvCxnSpPr>
          <p:spPr bwMode="auto">
            <a:xfrm>
              <a:off x="4459" y="1570"/>
              <a:ext cx="0" cy="2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4775200" y="3933825"/>
            <a:ext cx="2303463" cy="1157288"/>
            <a:chOff x="3008" y="2478"/>
            <a:chExt cx="1451" cy="729"/>
          </a:xfrm>
        </p:grpSpPr>
        <p:cxnSp>
          <p:nvCxnSpPr>
            <p:cNvPr id="2339856" name="AutoShape 16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 flipV="1">
              <a:off x="3008" y="3206"/>
              <a:ext cx="1201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339860" name="AutoShape 20"/>
            <p:cNvCxnSpPr>
              <a:cxnSpLocks noChangeShapeType="1"/>
              <a:stCxn id="0" idx="2"/>
              <a:endCxn id="0" idx="0"/>
            </p:cNvCxnSpPr>
            <p:nvPr/>
          </p:nvCxnSpPr>
          <p:spPr bwMode="auto">
            <a:xfrm>
              <a:off x="4459" y="2478"/>
              <a:ext cx="0" cy="4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3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39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39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39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3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39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39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39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39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9842" grpId="0"/>
      <p:bldP spid="2339843" grpId="0"/>
      <p:bldP spid="2339844" grpId="0"/>
      <p:bldP spid="2339845" grpId="0"/>
      <p:bldP spid="233984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981075"/>
            <a:ext cx="6324600" cy="731838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sv-SE" sz="4200" b="1" dirty="0">
                <a:solidFill>
                  <a:srgbClr val="2E246A"/>
                </a:solidFill>
              </a:rPr>
              <a:t>Médicaments utilisés</a:t>
            </a:r>
          </a:p>
        </p:txBody>
      </p:sp>
      <p:sp>
        <p:nvSpPr>
          <p:cNvPr id="2363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989138"/>
            <a:ext cx="7273925" cy="4108450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Benzodiazépines (anxiolytiques, hypnotiques)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Bêtabloqueurs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Modafinil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Anabolisants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Amaigrissants (Xenical® etc)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Viagra® etc.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Nootropiques 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Antidépresseurs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Vitamines</a:t>
            </a:r>
          </a:p>
          <a:p>
            <a:pPr marL="287338" indent="-2873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Caféine</a:t>
            </a:r>
          </a:p>
        </p:txBody>
      </p:sp>
      <p:sp>
        <p:nvSpPr>
          <p:cNvPr id="2363396" name="Line 4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63397" name="Line 5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227" name="Text Box 3"/>
          <p:cNvSpPr txBox="1">
            <a:spLocks noChangeArrowheads="1"/>
          </p:cNvSpPr>
          <p:nvPr/>
        </p:nvSpPr>
        <p:spPr bwMode="auto">
          <a:xfrm>
            <a:off x="827088" y="968375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>
                <a:solidFill>
                  <a:srgbClr val="2E246A"/>
                </a:solidFill>
              </a:rPr>
              <a:t>Potentialisations génétiques</a:t>
            </a:r>
          </a:p>
        </p:txBody>
      </p:sp>
      <p:sp>
        <p:nvSpPr>
          <p:cNvPr id="2100228" name="Line 4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00229" name="Line 5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479550" y="1917700"/>
            <a:ext cx="5287963" cy="1006475"/>
            <a:chOff x="932" y="1208"/>
            <a:chExt cx="3331" cy="634"/>
          </a:xfrm>
        </p:grpSpPr>
        <p:pic>
          <p:nvPicPr>
            <p:cNvPr id="210023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32" y="1241"/>
              <a:ext cx="440" cy="5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100231" name="Rectangle 7"/>
            <p:cNvSpPr>
              <a:spLocks noChangeArrowheads="1"/>
            </p:cNvSpPr>
            <p:nvPr/>
          </p:nvSpPr>
          <p:spPr bwMode="auto">
            <a:xfrm>
              <a:off x="1383" y="1208"/>
              <a:ext cx="2880" cy="6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 b="1" i="1" dirty="0" err="1"/>
                <a:t>Doogie</a:t>
              </a:r>
              <a:r>
                <a:rPr lang="fr-CH" b="1" i="1" dirty="0"/>
                <a:t> Mouse</a:t>
              </a:r>
            </a:p>
            <a:p>
              <a:pPr marL="0" lvl="1" algn="l"/>
              <a:r>
                <a:rPr lang="fr-CH" dirty="0">
                  <a:sym typeface="Wingdings 3" pitchFamily="18" charset="2"/>
                </a:rPr>
                <a:t>Surexpression sous-unité récepteur </a:t>
              </a:r>
              <a:r>
                <a:rPr lang="fr-CH" dirty="0"/>
                <a:t>NR2B </a:t>
              </a:r>
              <a:r>
                <a:rPr lang="fr-CH" dirty="0">
                  <a:sym typeface="Wingdings 3" pitchFamily="18" charset="2"/>
                </a:rPr>
                <a:t>  </a:t>
              </a:r>
              <a:r>
                <a:rPr lang="fr-CH" dirty="0"/>
                <a:t>mémoire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098550" y="3187700"/>
            <a:ext cx="7434263" cy="1057275"/>
            <a:chOff x="692" y="1902"/>
            <a:chExt cx="4683" cy="666"/>
          </a:xfrm>
        </p:grpSpPr>
        <p:pic>
          <p:nvPicPr>
            <p:cNvPr id="21002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2" y="2001"/>
              <a:ext cx="680" cy="5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100233" name="Rectangle 9"/>
            <p:cNvSpPr>
              <a:spLocks noChangeArrowheads="1"/>
            </p:cNvSpPr>
            <p:nvPr/>
          </p:nvSpPr>
          <p:spPr bwMode="auto">
            <a:xfrm>
              <a:off x="1383" y="1902"/>
              <a:ext cx="3992" cy="6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 b="1" i="1"/>
                <a:t>Color Vision Mouse</a:t>
              </a:r>
            </a:p>
            <a:p>
              <a:pPr marL="0" lvl="1" algn="l"/>
              <a:r>
                <a:rPr lang="fr-CH"/>
                <a:t>Addition fotopigment humain </a:t>
              </a:r>
              <a:r>
                <a:rPr lang="fr-CH">
                  <a:sym typeface="Wingdings 3" pitchFamily="18" charset="2"/>
                </a:rPr>
                <a:t> voient nouvelles couleurs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117600" y="4510088"/>
            <a:ext cx="7631113" cy="1006475"/>
            <a:chOff x="704" y="2523"/>
            <a:chExt cx="4807" cy="634"/>
          </a:xfrm>
        </p:grpSpPr>
        <p:sp>
          <p:nvSpPr>
            <p:cNvPr id="2100235" name="Rectangle 11"/>
            <p:cNvSpPr>
              <a:spLocks noChangeArrowheads="1"/>
            </p:cNvSpPr>
            <p:nvPr/>
          </p:nvSpPr>
          <p:spPr bwMode="auto">
            <a:xfrm>
              <a:off x="1383" y="2523"/>
              <a:ext cx="4128" cy="6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 b="1" i="1"/>
                <a:t>Methuselem Mouse</a:t>
              </a:r>
            </a:p>
            <a:p>
              <a:pPr marL="0" lvl="1" algn="l"/>
              <a:r>
                <a:rPr lang="fr-CH"/>
                <a:t>Réduction hormone de croissance </a:t>
              </a:r>
              <a:r>
                <a:rPr lang="fr-CH">
                  <a:sym typeface="Wingdings 3" pitchFamily="18" charset="2"/>
                </a:rPr>
                <a:t> souris nains  espérance de vie doublée</a:t>
              </a:r>
            </a:p>
          </p:txBody>
        </p:sp>
        <p:pic>
          <p:nvPicPr>
            <p:cNvPr id="2100237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704" y="2716"/>
              <a:ext cx="498" cy="3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0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02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251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01252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042988" y="2117725"/>
            <a:ext cx="7488237" cy="1311275"/>
            <a:chOff x="657" y="1334"/>
            <a:chExt cx="4717" cy="826"/>
          </a:xfrm>
        </p:grpSpPr>
        <p:pic>
          <p:nvPicPr>
            <p:cNvPr id="2101254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" y="1464"/>
              <a:ext cx="1267" cy="5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101255" name="Rectangle 7"/>
            <p:cNvSpPr>
              <a:spLocks noChangeArrowheads="1"/>
            </p:cNvSpPr>
            <p:nvPr/>
          </p:nvSpPr>
          <p:spPr bwMode="auto">
            <a:xfrm>
              <a:off x="2018" y="1334"/>
              <a:ext cx="3356" cy="8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 b="1" i="1"/>
                <a:t>Schwarzenegger Mouse, Belgian Blue Cow</a:t>
              </a:r>
            </a:p>
            <a:p>
              <a:pPr marL="0" lvl="1" algn="l"/>
              <a:r>
                <a:rPr lang="fr-CH"/>
                <a:t>myostatine knockout </a:t>
              </a:r>
              <a:r>
                <a:rPr lang="fr-CH">
                  <a:sym typeface="Wingdings 3" pitchFamily="18" charset="2"/>
                </a:rPr>
                <a:t>  masse musculaire</a:t>
              </a:r>
            </a:p>
            <a:p>
              <a:pPr marL="0" lvl="1" algn="l"/>
              <a:r>
                <a:rPr lang="fr-CH"/>
                <a:t>Survient aussi de façon naturelle chez l’homme et la vache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195513" y="3681415"/>
            <a:ext cx="5580062" cy="1046163"/>
            <a:chOff x="1383" y="2448"/>
            <a:chExt cx="3515" cy="659"/>
          </a:xfrm>
        </p:grpSpPr>
        <p:sp>
          <p:nvSpPr>
            <p:cNvPr id="2101257" name="Rectangle 9"/>
            <p:cNvSpPr>
              <a:spLocks noChangeArrowheads="1"/>
            </p:cNvSpPr>
            <p:nvPr/>
          </p:nvSpPr>
          <p:spPr bwMode="auto">
            <a:xfrm>
              <a:off x="2018" y="2448"/>
              <a:ext cx="2880" cy="6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 b="1" i="1"/>
                <a:t>Marathon Mouse</a:t>
              </a:r>
            </a:p>
            <a:p>
              <a:pPr marL="0" lvl="1" algn="l"/>
              <a:r>
                <a:rPr lang="fr-CH"/>
                <a:t>Surexpression PPARδ dans muscles</a:t>
              </a:r>
            </a:p>
            <a:p>
              <a:pPr marL="0" lvl="1" algn="l"/>
              <a:r>
                <a:rPr lang="fr-CH">
                  <a:sym typeface="Wingdings 3" pitchFamily="18" charset="2"/>
                </a:rPr>
                <a:t> fibres lentes   endurance</a:t>
              </a:r>
            </a:p>
          </p:txBody>
        </p:sp>
        <p:pic>
          <p:nvPicPr>
            <p:cNvPr id="2101259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3" y="2481"/>
              <a:ext cx="481" cy="5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690688" y="4941890"/>
            <a:ext cx="6410325" cy="1046163"/>
            <a:chOff x="1065" y="3261"/>
            <a:chExt cx="4038" cy="659"/>
          </a:xfrm>
        </p:grpSpPr>
        <p:sp>
          <p:nvSpPr>
            <p:cNvPr id="2101261" name="Rectangle 13"/>
            <p:cNvSpPr>
              <a:spLocks noChangeArrowheads="1"/>
            </p:cNvSpPr>
            <p:nvPr/>
          </p:nvSpPr>
          <p:spPr bwMode="auto">
            <a:xfrm>
              <a:off x="2018" y="3261"/>
              <a:ext cx="3085" cy="6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 b="1" i="1"/>
                <a:t>Campagnol des montagnes</a:t>
              </a:r>
              <a:r>
                <a:rPr lang="fr-CH" i="1"/>
                <a:t> </a:t>
              </a:r>
            </a:p>
            <a:p>
              <a:pPr algn="l"/>
              <a:r>
                <a:rPr lang="fr-CH">
                  <a:sym typeface="Wingdings 3" pitchFamily="18" charset="2"/>
                </a:rPr>
                <a:t> récepteur </a:t>
              </a:r>
              <a:r>
                <a:rPr lang="fr-CH"/>
                <a:t>vasopressine V1a </a:t>
              </a:r>
            </a:p>
            <a:p>
              <a:pPr algn="l"/>
              <a:r>
                <a:rPr lang="fr-CH"/>
                <a:t>Polygamie </a:t>
              </a:r>
              <a:r>
                <a:rPr lang="fr-CH">
                  <a:sym typeface="Wingdings 3" pitchFamily="18" charset="2"/>
                </a:rPr>
                <a:t> monogamie</a:t>
              </a:r>
              <a:r>
                <a:rPr lang="fr-CH"/>
                <a:t>.</a:t>
              </a:r>
            </a:p>
          </p:txBody>
        </p:sp>
        <p:pic>
          <p:nvPicPr>
            <p:cNvPr id="2101262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5" y="3350"/>
              <a:ext cx="851" cy="4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2101266" name="Text Box 18"/>
          <p:cNvSpPr txBox="1">
            <a:spLocks noChangeArrowheads="1"/>
          </p:cNvSpPr>
          <p:nvPr/>
        </p:nvSpPr>
        <p:spPr bwMode="auto">
          <a:xfrm>
            <a:off x="827088" y="968375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Potentialisations génétiques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474" name="Text Box 2"/>
          <p:cNvSpPr txBox="1">
            <a:spLocks noChangeArrowheads="1"/>
          </p:cNvSpPr>
          <p:nvPr/>
        </p:nvSpPr>
        <p:spPr bwMode="auto">
          <a:xfrm>
            <a:off x="755650" y="927100"/>
            <a:ext cx="838835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3200" b="1" dirty="0" err="1">
                <a:solidFill>
                  <a:srgbClr val="2E246A"/>
                </a:solidFill>
              </a:rPr>
              <a:t>Potentialisation</a:t>
            </a:r>
            <a:r>
              <a:rPr lang="nl-NL" sz="3200" b="1" dirty="0">
                <a:solidFill>
                  <a:srgbClr val="2E246A"/>
                </a:solidFill>
              </a:rPr>
              <a:t> </a:t>
            </a:r>
            <a:r>
              <a:rPr lang="nl-NL" sz="3200" b="1" dirty="0" err="1">
                <a:solidFill>
                  <a:srgbClr val="2E246A"/>
                </a:solidFill>
              </a:rPr>
              <a:t>cognitive</a:t>
            </a:r>
            <a:r>
              <a:rPr lang="nl-NL" sz="3200" b="1" dirty="0">
                <a:solidFill>
                  <a:srgbClr val="2E246A"/>
                </a:solidFill>
              </a:rPr>
              <a:t> et </a:t>
            </a:r>
            <a:r>
              <a:rPr lang="nl-NL" sz="3200" b="1" dirty="0" err="1">
                <a:solidFill>
                  <a:srgbClr val="2E246A"/>
                </a:solidFill>
              </a:rPr>
              <a:t>émotionnelle</a:t>
            </a:r>
            <a:r>
              <a:rPr lang="nl-NL" sz="4000" b="1" dirty="0">
                <a:solidFill>
                  <a:srgbClr val="2E246A"/>
                </a:solidFill>
              </a:rPr>
              <a:t> </a:t>
            </a:r>
            <a:endParaRPr lang="fr-FR" sz="4000" b="1" dirty="0">
              <a:solidFill>
                <a:srgbClr val="2E246A"/>
              </a:solidFill>
            </a:endParaRPr>
          </a:p>
        </p:txBody>
      </p:sp>
      <p:sp>
        <p:nvSpPr>
          <p:cNvPr id="228147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8147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81477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Synofzik, 2009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281478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661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80000"/>
              </a:lnSpc>
              <a:buClr>
                <a:srgbClr val="C5880F"/>
              </a:buClr>
              <a:buSzPct val="70000"/>
              <a:buFont typeface="Wingdings" pitchFamily="2" charset="2"/>
              <a:buNone/>
            </a:pPr>
            <a:r>
              <a:rPr lang="fr-CH" sz="2400"/>
              <a:t>Depuis des millénaires 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427163" y="2636838"/>
            <a:ext cx="6673850" cy="900112"/>
            <a:chOff x="899" y="1661"/>
            <a:chExt cx="4204" cy="567"/>
          </a:xfrm>
        </p:grpSpPr>
        <p:pic>
          <p:nvPicPr>
            <p:cNvPr id="2281479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9" y="1661"/>
              <a:ext cx="756" cy="5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281482" name="Rectangle 10"/>
            <p:cNvSpPr>
              <a:spLocks noChangeArrowheads="1"/>
            </p:cNvSpPr>
            <p:nvPr/>
          </p:nvSpPr>
          <p:spPr bwMode="auto">
            <a:xfrm>
              <a:off x="1700" y="1704"/>
              <a:ext cx="3403" cy="5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 b="1"/>
                <a:t>Pharmacologique </a:t>
              </a:r>
            </a:p>
            <a:p>
              <a:pPr algn="l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/>
                <a:t>caféine, alcool, nicotine …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628775" y="3773488"/>
            <a:ext cx="7191375" cy="1144587"/>
            <a:chOff x="1026" y="2372"/>
            <a:chExt cx="4530" cy="721"/>
          </a:xfrm>
        </p:grpSpPr>
        <p:pic>
          <p:nvPicPr>
            <p:cNvPr id="228148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6" y="2434"/>
              <a:ext cx="478" cy="5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281483" name="Rectangle 11"/>
            <p:cNvSpPr>
              <a:spLocks noChangeArrowheads="1"/>
            </p:cNvSpPr>
            <p:nvPr/>
          </p:nvSpPr>
          <p:spPr bwMode="auto">
            <a:xfrm>
              <a:off x="1700" y="2372"/>
              <a:ext cx="3856" cy="7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 b="1"/>
                <a:t>Educationnelle</a:t>
              </a:r>
            </a:p>
            <a:p>
              <a:pPr algn="l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/>
                <a:t>leçons privées, écoles élite, coaching psychologiques …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87488" y="5108575"/>
            <a:ext cx="4924425" cy="900113"/>
            <a:chOff x="937" y="3218"/>
            <a:chExt cx="3102" cy="567"/>
          </a:xfrm>
        </p:grpSpPr>
        <p:pic>
          <p:nvPicPr>
            <p:cNvPr id="2281481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37" y="3218"/>
              <a:ext cx="567" cy="5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281484" name="Rectangle 12"/>
            <p:cNvSpPr>
              <a:spLocks noChangeArrowheads="1"/>
            </p:cNvSpPr>
            <p:nvPr/>
          </p:nvSpPr>
          <p:spPr bwMode="auto">
            <a:xfrm>
              <a:off x="1700" y="3262"/>
              <a:ext cx="2339" cy="5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 b="1"/>
                <a:t>Comportementale</a:t>
              </a:r>
            </a:p>
            <a:p>
              <a:pPr algn="l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/>
                <a:t>théâtre, musique, wellness …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8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81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8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1474" grpId="0"/>
      <p:bldP spid="2281477" grpId="0" build="p"/>
      <p:bldP spid="228147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81075"/>
            <a:ext cx="8229600" cy="731838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4200" b="1">
                <a:solidFill>
                  <a:srgbClr val="2E246A"/>
                </a:solidFill>
              </a:rPr>
              <a:t>Oxytocine</a:t>
            </a:r>
          </a:p>
        </p:txBody>
      </p:sp>
      <p:sp>
        <p:nvSpPr>
          <p:cNvPr id="1410056" name="Line 8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410057" name="Line 9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187450" y="3551238"/>
            <a:ext cx="1382713" cy="2038350"/>
            <a:chOff x="760" y="1578"/>
            <a:chExt cx="871" cy="1284"/>
          </a:xfrm>
        </p:grpSpPr>
        <p:pic>
          <p:nvPicPr>
            <p:cNvPr id="1410061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0" y="1578"/>
              <a:ext cx="810" cy="10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410063" name="Rectangle 15"/>
            <p:cNvSpPr>
              <a:spLocks noChangeArrowheads="1"/>
            </p:cNvSpPr>
            <p:nvPr/>
          </p:nvSpPr>
          <p:spPr bwMode="auto">
            <a:xfrm>
              <a:off x="760" y="2614"/>
              <a:ext cx="871" cy="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 sz="1800"/>
                <a:t>Allaitement</a:t>
              </a: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6237288" y="3551238"/>
            <a:ext cx="2006600" cy="2038350"/>
            <a:chOff x="3787" y="1578"/>
            <a:chExt cx="1264" cy="1284"/>
          </a:xfrm>
        </p:grpSpPr>
        <p:pic>
          <p:nvPicPr>
            <p:cNvPr id="1410062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87" y="1578"/>
              <a:ext cx="1264" cy="10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410064" name="Rectangle 16"/>
            <p:cNvSpPr>
              <a:spLocks noChangeArrowheads="1"/>
            </p:cNvSpPr>
            <p:nvPr/>
          </p:nvSpPr>
          <p:spPr bwMode="auto">
            <a:xfrm>
              <a:off x="4065" y="2614"/>
              <a:ext cx="708" cy="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 sz="1800"/>
                <a:t>Orgasme</a:t>
              </a:r>
            </a:p>
          </p:txBody>
        </p:sp>
      </p:grpSp>
      <p:pic>
        <p:nvPicPr>
          <p:cNvPr id="1410071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5" y="2505075"/>
            <a:ext cx="1335088" cy="1068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410072" name="Rectangle 24"/>
          <p:cNvSpPr>
            <a:spLocks noChangeArrowheads="1"/>
          </p:cNvSpPr>
          <p:nvPr/>
        </p:nvSpPr>
        <p:spPr bwMode="auto">
          <a:xfrm>
            <a:off x="3402013" y="1773238"/>
            <a:ext cx="224631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CH" sz="1800"/>
              <a:t>noyeau paraventriculaire</a:t>
            </a: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3559175" y="4365625"/>
            <a:ext cx="1933575" cy="1185863"/>
            <a:chOff x="2242" y="2750"/>
            <a:chExt cx="1218" cy="747"/>
          </a:xfrm>
        </p:grpSpPr>
        <p:sp>
          <p:nvSpPr>
            <p:cNvPr id="1410069" name="Rectangle 21"/>
            <p:cNvSpPr>
              <a:spLocks noChangeArrowheads="1"/>
            </p:cNvSpPr>
            <p:nvPr/>
          </p:nvSpPr>
          <p:spPr bwMode="auto">
            <a:xfrm>
              <a:off x="2242" y="3249"/>
              <a:ext cx="1218" cy="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 sz="1800"/>
                <a:t>Neuropeptide</a:t>
              </a:r>
            </a:p>
          </p:txBody>
        </p:sp>
        <p:pic>
          <p:nvPicPr>
            <p:cNvPr id="1410074" name="Picture 2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4" y="2750"/>
              <a:ext cx="673" cy="5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1410080" name="AutoShape 32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4525963" y="3573463"/>
            <a:ext cx="0" cy="792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410082" name="AutoShape 34"/>
          <p:cNvCxnSpPr>
            <a:cxnSpLocks noChangeShapeType="1"/>
            <a:stCxn id="0" idx="0"/>
            <a:endCxn id="0" idx="1"/>
          </p:cNvCxnSpPr>
          <p:nvPr/>
        </p:nvCxnSpPr>
        <p:spPr bwMode="auto">
          <a:xfrm rot="16200000">
            <a:off x="2612231" y="2305845"/>
            <a:ext cx="511175" cy="1979612"/>
          </a:xfrm>
          <a:prstGeom prst="curvedConnector2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 type="triangle" w="med" len="med"/>
          </a:ln>
          <a:effectLst/>
        </p:spPr>
      </p:cxnSp>
      <p:cxnSp>
        <p:nvCxnSpPr>
          <p:cNvPr id="1410083" name="AutoShape 35"/>
          <p:cNvCxnSpPr>
            <a:cxnSpLocks noChangeShapeType="1"/>
            <a:stCxn id="0" idx="0"/>
            <a:endCxn id="0" idx="3"/>
          </p:cNvCxnSpPr>
          <p:nvPr/>
        </p:nvCxnSpPr>
        <p:spPr bwMode="auto">
          <a:xfrm rot="5400000" flipH="1">
            <a:off x="5961063" y="2271713"/>
            <a:ext cx="511175" cy="2047875"/>
          </a:xfrm>
          <a:prstGeom prst="curvedConnector2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10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10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10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410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10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0050" grpId="0"/>
      <p:bldP spid="141007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81075"/>
            <a:ext cx="8229600" cy="731838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4200" b="1">
                <a:solidFill>
                  <a:srgbClr val="2E246A"/>
                </a:solidFill>
              </a:rPr>
              <a:t>Oxytocine</a:t>
            </a:r>
          </a:p>
        </p:txBody>
      </p:sp>
      <p:sp>
        <p:nvSpPr>
          <p:cNvPr id="2369539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69540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6954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5075" y="2060575"/>
            <a:ext cx="5883275" cy="2203450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61938" indent="-2619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None/>
            </a:pPr>
            <a:r>
              <a:rPr lang="fr-CH" sz="2800">
                <a:latin typeface="Univers" pitchFamily="34" charset="0"/>
              </a:rPr>
              <a:t>Alliance et confiance</a:t>
            </a:r>
          </a:p>
          <a:p>
            <a:pPr marL="261938" indent="-2619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000">
                <a:latin typeface="Univers" pitchFamily="34" charset="0"/>
              </a:rPr>
              <a:t>capacité à capter les états mentaux d’autres personnes</a:t>
            </a:r>
          </a:p>
          <a:p>
            <a:pPr marL="261938" indent="-2619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000">
                <a:latin typeface="Univers" pitchFamily="34" charset="0"/>
                <a:sym typeface="Wingdings 3" pitchFamily="18" charset="2"/>
              </a:rPr>
              <a:t></a:t>
            </a:r>
            <a:r>
              <a:rPr lang="fr-CH" sz="2000">
                <a:latin typeface="Univers" pitchFamily="34" charset="0"/>
              </a:rPr>
              <a:t> intention à faire confiance</a:t>
            </a:r>
          </a:p>
          <a:p>
            <a:pPr marL="623888" lvl="1" indent="-182563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>
                <a:latin typeface="Univers" pitchFamily="34" charset="0"/>
              </a:rPr>
              <a:t>Pas tout risque ! Seulement risques sociaux !!</a:t>
            </a:r>
          </a:p>
          <a:p>
            <a:pPr marL="261938" indent="-261938">
              <a:lnSpc>
                <a:spcPct val="11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000">
                <a:latin typeface="Univers" pitchFamily="34" charset="0"/>
                <a:sym typeface="Wingdings 3" pitchFamily="18" charset="2"/>
              </a:rPr>
              <a:t></a:t>
            </a:r>
            <a:r>
              <a:rPr lang="fr-CH" sz="2000">
                <a:latin typeface="Univers" pitchFamily="34" charset="0"/>
              </a:rPr>
              <a:t> peur du risque d’être trahi</a:t>
            </a:r>
          </a:p>
        </p:txBody>
      </p:sp>
      <p:pic>
        <p:nvPicPr>
          <p:cNvPr id="23695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492375"/>
            <a:ext cx="1111250" cy="971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369549" name="Rectangle 3"/>
          <p:cNvSpPr>
            <a:spLocks noChangeArrowheads="1"/>
          </p:cNvSpPr>
          <p:nvPr/>
        </p:nvSpPr>
        <p:spPr bwMode="auto">
          <a:xfrm>
            <a:off x="871538" y="4581525"/>
            <a:ext cx="7445375" cy="1030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None/>
            </a:pPr>
            <a:r>
              <a:rPr lang="fr-CH"/>
              <a:t>Dose unique intranasale </a:t>
            </a:r>
          </a:p>
          <a:p>
            <a:pPr marL="661988" lvl="1" indent="-184150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>
                <a:sym typeface="Wingdings 3" pitchFamily="18" charset="2"/>
              </a:rPr>
              <a:t>  confiance dans un jeu financier </a:t>
            </a:r>
            <a:r>
              <a:rPr lang="fr-CH" sz="1800" baseline="30000">
                <a:solidFill>
                  <a:srgbClr val="C47500"/>
                </a:solidFill>
              </a:rPr>
              <a:t>Kosfeld et al. 2005</a:t>
            </a:r>
            <a:r>
              <a:rPr lang="fr-CH" sz="1800"/>
              <a:t> </a:t>
            </a:r>
          </a:p>
          <a:p>
            <a:pPr marL="661988" lvl="1" indent="-184150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>
                <a:sym typeface="Wingdings 3" pitchFamily="18" charset="2"/>
              </a:rPr>
              <a:t>  « lecture des émotions » </a:t>
            </a:r>
            <a:r>
              <a:rPr lang="fr-CH" sz="1800" baseline="30000">
                <a:solidFill>
                  <a:srgbClr val="C47500"/>
                </a:solidFill>
              </a:rPr>
              <a:t>Domes et al. 2007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69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69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69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69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695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69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69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69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9541" grpId="0" build="p"/>
      <p:bldP spid="2369549" grpId="0" build="p" bldLvl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784" name="Line 8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23785" name="Line 9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23786" name="Text Box 10"/>
          <p:cNvSpPr txBox="1">
            <a:spLocks noChangeArrowheads="1"/>
          </p:cNvSpPr>
          <p:nvPr/>
        </p:nvSpPr>
        <p:spPr bwMode="auto">
          <a:xfrm>
            <a:off x="827088" y="908050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600" b="1" dirty="0" err="1">
                <a:solidFill>
                  <a:srgbClr val="2E246A"/>
                </a:solidFill>
              </a:rPr>
              <a:t>Le</a:t>
            </a:r>
            <a:r>
              <a:rPr lang="nl-NL" sz="4600" b="1" dirty="0">
                <a:solidFill>
                  <a:srgbClr val="2E246A"/>
                </a:solidFill>
              </a:rPr>
              <a:t> </a:t>
            </a:r>
            <a:r>
              <a:rPr lang="nl-NL" sz="4600" b="1" dirty="0" err="1">
                <a:solidFill>
                  <a:srgbClr val="2E246A"/>
                </a:solidFill>
              </a:rPr>
              <a:t>Love-System</a:t>
            </a:r>
            <a:endParaRPr lang="fr-FR" sz="4600" b="1" dirty="0">
              <a:solidFill>
                <a:srgbClr val="2E246A"/>
              </a:solidFill>
            </a:endParaRPr>
          </a:p>
        </p:txBody>
      </p:sp>
      <p:sp>
        <p:nvSpPr>
          <p:cNvPr id="2123787" name="Text Box 11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Savulescu, 2008</a:t>
            </a:r>
            <a:endParaRPr lang="fr-CH" sz="1600" i="1">
              <a:solidFill>
                <a:srgbClr val="C48404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443038" y="3340100"/>
            <a:ext cx="6513512" cy="1008063"/>
            <a:chOff x="909" y="2131"/>
            <a:chExt cx="4103" cy="635"/>
          </a:xfrm>
        </p:grpSpPr>
        <p:sp>
          <p:nvSpPr>
            <p:cNvPr id="2123779" name="Text Box 6"/>
            <p:cNvSpPr txBox="1">
              <a:spLocks noChangeArrowheads="1"/>
            </p:cNvSpPr>
            <p:nvPr/>
          </p:nvSpPr>
          <p:spPr bwMode="auto">
            <a:xfrm>
              <a:off x="2064" y="2223"/>
              <a:ext cx="2948" cy="45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fr-CH" sz="2400"/>
                <a:t>Attraction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fr-CH"/>
                <a:t>Corticolimbique : dopamine</a:t>
              </a:r>
            </a:p>
          </p:txBody>
        </p:sp>
        <p:pic>
          <p:nvPicPr>
            <p:cNvPr id="2123790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909" y="2131"/>
              <a:ext cx="882" cy="6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538288" y="2062163"/>
            <a:ext cx="6129337" cy="1008062"/>
            <a:chOff x="969" y="1299"/>
            <a:chExt cx="3861" cy="635"/>
          </a:xfrm>
        </p:grpSpPr>
        <p:sp>
          <p:nvSpPr>
            <p:cNvPr id="2123778" name="Text Box 5"/>
            <p:cNvSpPr txBox="1">
              <a:spLocks noChangeArrowheads="1"/>
            </p:cNvSpPr>
            <p:nvPr/>
          </p:nvSpPr>
          <p:spPr bwMode="auto">
            <a:xfrm>
              <a:off x="2064" y="1392"/>
              <a:ext cx="2766" cy="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fr-CH" sz="2400"/>
                <a:t>Désir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fr-CH"/>
                <a:t>Hypothalamus : Hormones sexuels</a:t>
              </a:r>
              <a:endParaRPr lang="fr-CH" sz="2400"/>
            </a:p>
          </p:txBody>
        </p:sp>
        <p:pic>
          <p:nvPicPr>
            <p:cNvPr id="2123792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9" y="1299"/>
              <a:ext cx="822" cy="6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868488" y="4618038"/>
            <a:ext cx="5367337" cy="1008062"/>
            <a:chOff x="1177" y="2909"/>
            <a:chExt cx="3381" cy="635"/>
          </a:xfrm>
        </p:grpSpPr>
        <p:sp>
          <p:nvSpPr>
            <p:cNvPr id="2123780" name="Text Box 7"/>
            <p:cNvSpPr txBox="1">
              <a:spLocks noChangeArrowheads="1"/>
            </p:cNvSpPr>
            <p:nvPr/>
          </p:nvSpPr>
          <p:spPr bwMode="auto">
            <a:xfrm>
              <a:off x="2064" y="3001"/>
              <a:ext cx="2494" cy="45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fr-CH" sz="2400"/>
                <a:t>Attachement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fr-CH"/>
                <a:t>Oxytocine, vasopressine,</a:t>
              </a:r>
            </a:p>
          </p:txBody>
        </p:sp>
        <p:pic>
          <p:nvPicPr>
            <p:cNvPr id="2123797" name="Picture 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7" y="2909"/>
              <a:ext cx="614" cy="6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2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23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3786" grpId="0"/>
      <p:bldP spid="212378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234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Ecstasy</a:t>
            </a:r>
          </a:p>
        </p:txBody>
      </p:sp>
      <p:sp>
        <p:nvSpPr>
          <p:cNvPr id="227123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7123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71237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Savulescu, 2008</a:t>
            </a:r>
          </a:p>
        </p:txBody>
      </p:sp>
      <p:sp>
        <p:nvSpPr>
          <p:cNvPr id="2271238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35450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800"/>
              <a:t>Ecstasy </a:t>
            </a:r>
          </a:p>
          <a:p>
            <a:pPr marL="661988" lvl="1" indent="-184150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sym typeface="Wingdings 3" pitchFamily="18" charset="2"/>
              </a:rPr>
              <a:t> sociabilité </a:t>
            </a:r>
          </a:p>
          <a:p>
            <a:pPr marL="661988" lvl="1" indent="-184150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sym typeface="Wingdings 3" pitchFamily="18" charset="2"/>
              </a:rPr>
              <a:t> </a:t>
            </a:r>
            <a:r>
              <a:rPr lang="fr-CH" sz="2400"/>
              <a:t>expérience de lien avec autres personnes</a:t>
            </a:r>
          </a:p>
          <a:p>
            <a:pPr marL="661988" lvl="1" indent="-184150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sym typeface="Wingdings 3" pitchFamily="18" charset="2"/>
              </a:rPr>
              <a:t> ouverture émotionnelle </a:t>
            </a:r>
          </a:p>
          <a:p>
            <a:pPr marL="661988" lvl="1" indent="-184150" algn="l">
              <a:lnSpc>
                <a:spcPct val="17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sym typeface="Wingdings 3" pitchFamily="18" charset="2"/>
              </a:rPr>
              <a:t> désir de proximité </a:t>
            </a:r>
            <a:r>
              <a:rPr lang="fr-CH" sz="2400"/>
              <a:t>émotionnelle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7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71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71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71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71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71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71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1234" grpId="0"/>
      <p:bldP spid="2271237" grpId="0" build="p"/>
      <p:bldP spid="2271238" grpId="0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418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600" b="1" dirty="0" err="1">
                <a:solidFill>
                  <a:srgbClr val="2E246A"/>
                </a:solidFill>
              </a:rPr>
              <a:t>Stimulants</a:t>
            </a:r>
            <a:endParaRPr lang="fr-FR" sz="4600" b="1" dirty="0">
              <a:solidFill>
                <a:srgbClr val="2E246A"/>
              </a:solidFill>
            </a:endParaRPr>
          </a:p>
        </p:txBody>
      </p:sp>
      <p:sp>
        <p:nvSpPr>
          <p:cNvPr id="2236419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36420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36421" name="Text Box 5"/>
          <p:cNvSpPr txBox="1">
            <a:spLocks noChangeArrowheads="1"/>
          </p:cNvSpPr>
          <p:nvPr/>
        </p:nvSpPr>
        <p:spPr bwMode="auto">
          <a:xfrm rot="-5400000">
            <a:off x="-1754188" y="3790951"/>
            <a:ext cx="4384675" cy="635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en-US" sz="1000" i="1">
                <a:solidFill>
                  <a:srgbClr val="C48404"/>
                </a:solidFill>
              </a:rPr>
              <a:t>Mattay et al., 2000; Mattay et al., 2003; Barch and Carter, 2005; </a:t>
            </a:r>
            <a:r>
              <a:rPr lang="fr-CH" sz="1000" i="1">
                <a:solidFill>
                  <a:srgbClr val="C48404"/>
                </a:solidFill>
              </a:rPr>
              <a:t>Kimberg et al., 1997; Kimberg et al., 2001; Mehta et al., 2001; Roesch-Ely et al., 2005; Gibbs and D’Esposito, 2005; Müller et al., 1998; Kimberg and D’Esposito, 2003</a:t>
            </a:r>
          </a:p>
        </p:txBody>
      </p:sp>
      <p:sp>
        <p:nvSpPr>
          <p:cNvPr id="2236422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4275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D-amphetamine </a:t>
            </a:r>
          </a:p>
          <a:p>
            <a:pPr marL="287338" indent="-287338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bromocriptine </a:t>
            </a:r>
          </a:p>
          <a:p>
            <a:pPr marL="287338" indent="-287338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pergolide </a:t>
            </a:r>
          </a:p>
          <a:p>
            <a:pPr marL="287338" indent="-287338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Améliorent fonctions cognitives </a:t>
            </a:r>
          </a:p>
          <a:p>
            <a:pPr marL="661988" lvl="1" indent="-184150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Particulièrement mémoire de travail et fonctions exécutives </a:t>
            </a:r>
          </a:p>
          <a:p>
            <a:pPr marL="661988" lvl="1" indent="-184150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Effet dépend de la capacité de base</a:t>
            </a:r>
          </a:p>
          <a:p>
            <a:pPr marL="661988" lvl="1" indent="-184150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Ce sont principalement les faibles qui profitent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3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36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36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36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36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36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4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364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36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4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364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6418" grpId="0"/>
      <p:bldP spid="2236421" grpId="0" build="p"/>
      <p:bldP spid="2236422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CH" sz="2800"/>
              <a:t>Actuellement &gt; 2,000 benzodiazépines synthétisées </a:t>
            </a:r>
          </a:p>
          <a:p>
            <a:pPr>
              <a:lnSpc>
                <a:spcPct val="150000"/>
              </a:lnSpc>
            </a:pPr>
            <a:r>
              <a:rPr lang="fr-CH" sz="2800"/>
              <a:t>&gt;30 substances mises sur le marché</a:t>
            </a:r>
          </a:p>
          <a:p>
            <a:pPr>
              <a:lnSpc>
                <a:spcPct val="150000"/>
              </a:lnSpc>
            </a:pPr>
            <a:r>
              <a:rPr lang="fr-CH" sz="2800"/>
              <a:t>16 actuellement en Suisse</a:t>
            </a:r>
          </a:p>
        </p:txBody>
      </p:sp>
      <p:sp>
        <p:nvSpPr>
          <p:cNvPr id="1591300" name="Line 4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591301" name="Line 5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591302" name="Rectangle 6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632700" cy="792163"/>
          </a:xfrm>
          <a:noFill/>
          <a:ln/>
        </p:spPr>
        <p:txBody>
          <a:bodyPr/>
          <a:lstStyle/>
          <a:p>
            <a:r>
              <a:rPr lang="fr-CH" sz="4400"/>
              <a:t>Historique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9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466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 err="1">
                <a:solidFill>
                  <a:srgbClr val="2E246A"/>
                </a:solidFill>
              </a:rPr>
              <a:t>Methylphenidate</a:t>
            </a:r>
            <a:r>
              <a:rPr lang="fr-CH" sz="4200" b="1" dirty="0">
                <a:solidFill>
                  <a:srgbClr val="2E246A"/>
                </a:solidFill>
              </a:rPr>
              <a:t> (</a:t>
            </a:r>
            <a:r>
              <a:rPr lang="fr-CH" sz="4200" b="1" dirty="0" err="1">
                <a:solidFill>
                  <a:srgbClr val="2E246A"/>
                </a:solidFill>
              </a:rPr>
              <a:t>Ritaline</a:t>
            </a:r>
            <a:r>
              <a:rPr lang="fr-CH" sz="4200" b="1" dirty="0">
                <a:solidFill>
                  <a:srgbClr val="2E246A"/>
                </a:solidFill>
              </a:rPr>
              <a:t>®) </a:t>
            </a:r>
          </a:p>
        </p:txBody>
      </p:sp>
      <p:sp>
        <p:nvSpPr>
          <p:cNvPr id="2238467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3846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38469" name="Rectangle 3"/>
          <p:cNvSpPr>
            <a:spLocks noChangeArrowheads="1"/>
          </p:cNvSpPr>
          <p:nvPr/>
        </p:nvSpPr>
        <p:spPr bwMode="auto">
          <a:xfrm>
            <a:off x="827088" y="1916113"/>
            <a:ext cx="7834312" cy="41156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Volontaires sains, methylphenidate 20-40 mg</a:t>
            </a:r>
            <a:endParaRPr lang="fr-CH" sz="2400" baseline="30000">
              <a:solidFill>
                <a:srgbClr val="C47500"/>
              </a:solidFill>
            </a:endParaRPr>
          </a:p>
          <a:p>
            <a:pPr marL="661988" lvl="1" indent="-184150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Amélioration mémoire de travail espace </a:t>
            </a:r>
            <a:r>
              <a:rPr lang="fr-CH" baseline="30000">
                <a:solidFill>
                  <a:srgbClr val="C47500"/>
                </a:solidFill>
              </a:rPr>
              <a:t>Mehta et al., 2000</a:t>
            </a:r>
            <a:r>
              <a:rPr lang="fr-CH"/>
              <a:t> </a:t>
            </a:r>
          </a:p>
          <a:p>
            <a:pPr marL="1160463" lvl="2" indent="-246063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Sujets avec capacités de base basses ont profité les plus</a:t>
            </a:r>
          </a:p>
          <a:p>
            <a:pPr marL="661988" lvl="1" indent="-184150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Effets mixtes </a:t>
            </a:r>
            <a:r>
              <a:rPr lang="fr-CH" baseline="30000">
                <a:solidFill>
                  <a:srgbClr val="C47500"/>
                </a:solidFill>
              </a:rPr>
              <a:t>Elliott et al., 1997 </a:t>
            </a:r>
          </a:p>
          <a:p>
            <a:pPr marL="1160463" lvl="2" indent="-246063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dépendent de la familiarité tâche</a:t>
            </a:r>
          </a:p>
          <a:p>
            <a:pPr marL="1160463" lvl="2" indent="-246063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Hypothèse : methylphenidate améliore fonctions exécutives en cas de nouvelles tâches, mais péjore des performances établies précédemment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3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38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38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38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38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38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38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8466" grpId="0"/>
      <p:bldP spid="2238469" grpId="0" build="p" bldLvl="3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22" name="Text Box 2"/>
          <p:cNvSpPr txBox="1">
            <a:spLocks noChangeArrowheads="1"/>
          </p:cNvSpPr>
          <p:nvPr/>
        </p:nvSpPr>
        <p:spPr bwMode="auto">
          <a:xfrm>
            <a:off x="827088" y="968375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 err="1">
                <a:solidFill>
                  <a:srgbClr val="2E246A"/>
                </a:solidFill>
              </a:rPr>
              <a:t>Modafinil</a:t>
            </a:r>
            <a:r>
              <a:rPr lang="fr-CH" sz="4200" b="1" dirty="0">
                <a:solidFill>
                  <a:srgbClr val="2E246A"/>
                </a:solidFill>
              </a:rPr>
              <a:t> (</a:t>
            </a:r>
            <a:r>
              <a:rPr lang="fr-CH" sz="4200" b="1" dirty="0" err="1">
                <a:solidFill>
                  <a:srgbClr val="2E246A"/>
                </a:solidFill>
              </a:rPr>
              <a:t>Modasomil</a:t>
            </a:r>
            <a:r>
              <a:rPr lang="fr-CH" sz="4200" b="1" dirty="0">
                <a:solidFill>
                  <a:srgbClr val="2E246A"/>
                </a:solidFill>
              </a:rPr>
              <a:t>®)</a:t>
            </a:r>
          </a:p>
        </p:txBody>
      </p:sp>
      <p:sp>
        <p:nvSpPr>
          <p:cNvPr id="2232323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3232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32325" name="Text Box 5"/>
          <p:cNvSpPr txBox="1">
            <a:spLocks noChangeArrowheads="1"/>
          </p:cNvSpPr>
          <p:nvPr/>
        </p:nvSpPr>
        <p:spPr bwMode="auto">
          <a:xfrm rot="-5400000">
            <a:off x="-1766887" y="3862388"/>
            <a:ext cx="4384675" cy="4921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nl-NL" sz="1200" i="1">
                <a:solidFill>
                  <a:srgbClr val="C48404"/>
                </a:solidFill>
              </a:rPr>
              <a:t>Caldwell et al., 2000; </a:t>
            </a:r>
            <a:r>
              <a:rPr lang="fr-CH" sz="1200">
                <a:solidFill>
                  <a:srgbClr val="C47500"/>
                </a:solidFill>
              </a:rPr>
              <a:t>Wesensten et al., 2002; </a:t>
            </a:r>
          </a:p>
          <a:p>
            <a:pPr algn="r" eaLnBrk="0" hangingPunct="0">
              <a:lnSpc>
                <a:spcPct val="110000"/>
              </a:lnSpc>
            </a:pPr>
            <a:r>
              <a:rPr lang="fr-CH" sz="1200">
                <a:solidFill>
                  <a:srgbClr val="C47500"/>
                </a:solidFill>
              </a:rPr>
              <a:t>Turner et al., 2003; Randall et al. 2003; </a:t>
            </a:r>
            <a:r>
              <a:rPr lang="nl-NL" sz="1200">
                <a:solidFill>
                  <a:srgbClr val="C47500"/>
                </a:solidFill>
              </a:rPr>
              <a:t>Greely, 2008</a:t>
            </a:r>
            <a:r>
              <a:rPr lang="nl-NL" sz="1200" i="1">
                <a:solidFill>
                  <a:srgbClr val="C48404"/>
                </a:solidFill>
              </a:rPr>
              <a:t> </a:t>
            </a:r>
            <a:endParaRPr lang="fr-CH" sz="1200" i="1">
              <a:solidFill>
                <a:srgbClr val="C48404"/>
              </a:solidFill>
            </a:endParaRPr>
          </a:p>
        </p:txBody>
      </p:sp>
      <p:sp>
        <p:nvSpPr>
          <p:cNvPr id="2232326" name="Rectangle 3"/>
          <p:cNvSpPr>
            <a:spLocks noChangeArrowheads="1"/>
          </p:cNvSpPr>
          <p:nvPr/>
        </p:nvSpPr>
        <p:spPr bwMode="auto">
          <a:xfrm>
            <a:off x="2843213" y="2212975"/>
            <a:ext cx="5761037" cy="8052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Stimulant utilisé dans narcolepsie</a:t>
            </a:r>
          </a:p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Considérée substance dopante depuis 2004</a:t>
            </a:r>
          </a:p>
        </p:txBody>
      </p:sp>
      <p:pic>
        <p:nvPicPr>
          <p:cNvPr id="223232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025650"/>
            <a:ext cx="1439862" cy="1138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232328" name="Text Box 8"/>
          <p:cNvSpPr txBox="1">
            <a:spLocks noChangeArrowheads="1"/>
          </p:cNvSpPr>
          <p:nvPr/>
        </p:nvSpPr>
        <p:spPr bwMode="auto">
          <a:xfrm>
            <a:off x="1042988" y="3424238"/>
            <a:ext cx="7632700" cy="24438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40000"/>
              </a:lnSpc>
              <a:buClr>
                <a:srgbClr val="C5880F"/>
              </a:buClr>
              <a:buSzPct val="70000"/>
              <a:buFont typeface="Wingdings" pitchFamily="2" charset="2"/>
              <a:buNone/>
            </a:pPr>
            <a:r>
              <a:rPr lang="fr-CH"/>
              <a:t>Effets chez sujets sains</a:t>
            </a:r>
          </a:p>
          <a:p>
            <a:pPr marL="287338" indent="-287338" algn="l">
              <a:lnSpc>
                <a:spcPct val="14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sym typeface="Wingdings 3" pitchFamily="18" charset="2"/>
              </a:rPr>
              <a:t> vigilance </a:t>
            </a:r>
            <a:r>
              <a:rPr lang="fr-CH"/>
              <a:t>après 36-55 h sans sommeil (≈~600mg caféine)</a:t>
            </a:r>
          </a:p>
          <a:p>
            <a:pPr marL="287338" indent="-287338" algn="l">
              <a:lnSpc>
                <a:spcPct val="14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sym typeface="Wingdings 3" pitchFamily="18" charset="2"/>
              </a:rPr>
              <a:t> </a:t>
            </a:r>
            <a:r>
              <a:rPr lang="fr-CH"/>
              <a:t>performance simulateur hélicoptère</a:t>
            </a:r>
          </a:p>
          <a:p>
            <a:pPr marL="287338" indent="-287338" algn="l">
              <a:lnSpc>
                <a:spcPct val="14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sym typeface="Wingdings 3" pitchFamily="18" charset="2"/>
              </a:rPr>
              <a:t></a:t>
            </a:r>
            <a:r>
              <a:rPr lang="fr-CH"/>
              <a:t> concentration </a:t>
            </a:r>
          </a:p>
          <a:p>
            <a:pPr marL="287338" indent="-287338" algn="l">
              <a:lnSpc>
                <a:spcPct val="14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sym typeface="Wingdings 3" pitchFamily="18" charset="2"/>
              </a:rPr>
              <a:t></a:t>
            </a:r>
            <a:r>
              <a:rPr lang="fr-CH"/>
              <a:t> évaluation problème avant initiation réponse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3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32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32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3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32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32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32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32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32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32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32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22" grpId="0"/>
      <p:bldP spid="2232325" grpId="0" build="p"/>
      <p:bldP spid="2232326" grpId="0" build="p"/>
      <p:bldP spid="2232328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394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200" b="1" dirty="0" err="1">
                <a:solidFill>
                  <a:srgbClr val="2E246A"/>
                </a:solidFill>
              </a:rPr>
              <a:t>Qui</a:t>
            </a:r>
            <a:r>
              <a:rPr lang="nl-NL" sz="4200" b="1" dirty="0">
                <a:solidFill>
                  <a:srgbClr val="2E246A"/>
                </a:solidFill>
              </a:rPr>
              <a:t> </a:t>
            </a:r>
            <a:r>
              <a:rPr lang="nl-NL" sz="4200" b="1" i="1" dirty="0" err="1">
                <a:solidFill>
                  <a:srgbClr val="2E246A"/>
                </a:solidFill>
              </a:rPr>
              <a:t>profite</a:t>
            </a:r>
            <a:r>
              <a:rPr lang="nl-NL" sz="4200" b="1" dirty="0">
                <a:solidFill>
                  <a:srgbClr val="2E246A"/>
                </a:solidFill>
              </a:rPr>
              <a:t> du </a:t>
            </a:r>
            <a:r>
              <a:rPr lang="nl-NL" sz="4200" b="1" dirty="0" err="1">
                <a:solidFill>
                  <a:srgbClr val="2E246A"/>
                </a:solidFill>
              </a:rPr>
              <a:t>modafinil</a:t>
            </a:r>
            <a:endParaRPr lang="fr-FR" sz="4200" b="1" dirty="0">
              <a:solidFill>
                <a:srgbClr val="2E246A"/>
              </a:solidFill>
            </a:endParaRPr>
          </a:p>
        </p:txBody>
      </p:sp>
      <p:sp>
        <p:nvSpPr>
          <p:cNvPr id="223539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3539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35397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Müller et al., 2004; Randall et al., 2005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235398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3573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Sujets à performance de base faible profitent davantage</a:t>
            </a:r>
          </a:p>
          <a:p>
            <a:pPr marL="287338" indent="-287338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Modafinil le plus efficace quant performances sous-optimales ?</a:t>
            </a:r>
          </a:p>
          <a:p>
            <a:pPr marL="661988" lvl="1" indent="-184150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Manque de sommeil</a:t>
            </a:r>
          </a:p>
          <a:p>
            <a:pPr marL="661988" lvl="1" indent="-184150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Habilités naturelles inférieures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3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3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35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35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35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35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5394" grpId="0"/>
      <p:bldP spid="2235397" grpId="0" build="p"/>
      <p:bldP spid="2235398" grpId="0" build="p" bldLvl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778" name="Text Box 2"/>
          <p:cNvSpPr txBox="1">
            <a:spLocks noChangeArrowheads="1"/>
          </p:cNvSpPr>
          <p:nvPr/>
        </p:nvSpPr>
        <p:spPr bwMode="auto">
          <a:xfrm>
            <a:off x="827088" y="1019175"/>
            <a:ext cx="7921625" cy="5909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3600" b="1">
                <a:solidFill>
                  <a:srgbClr val="2E246A"/>
                </a:solidFill>
              </a:rPr>
              <a:t>Potentialisation par antidépresseurs</a:t>
            </a:r>
            <a:endParaRPr lang="fr-FR" sz="3600" b="1">
              <a:solidFill>
                <a:srgbClr val="2E246A"/>
              </a:solidFill>
            </a:endParaRPr>
          </a:p>
        </p:txBody>
      </p:sp>
      <p:sp>
        <p:nvSpPr>
          <p:cNvPr id="2251779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51780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51781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45643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Paroxétine (4 semaines) </a:t>
            </a:r>
            <a:r>
              <a:rPr lang="fr-CH" sz="2400" baseline="30000">
                <a:solidFill>
                  <a:srgbClr val="C47500"/>
                </a:solidFill>
              </a:rPr>
              <a:t>Knutson et al., 1998</a:t>
            </a:r>
          </a:p>
          <a:p>
            <a:pPr marL="661988" lvl="1" indent="-184150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sym typeface="Wingdings 3" pitchFamily="18" charset="2"/>
              </a:rPr>
              <a:t> tristesse, anxiété   hostilité</a:t>
            </a:r>
          </a:p>
          <a:p>
            <a:pPr marL="661988" lvl="1" indent="-184150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sym typeface="Wingdings 3" pitchFamily="18" charset="2"/>
              </a:rPr>
              <a:t>Pas de changement affect positifs </a:t>
            </a:r>
            <a:endParaRPr lang="fr-CH"/>
          </a:p>
          <a:p>
            <a:pPr marL="661988" lvl="1" indent="-184150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sym typeface="Wingdings 3" pitchFamily="18" charset="2"/>
              </a:rPr>
              <a:t> coopération</a:t>
            </a:r>
            <a:endParaRPr lang="fr-CH"/>
          </a:p>
          <a:p>
            <a:pPr marL="287338" indent="-287338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Citalopram (2 semaines) </a:t>
            </a:r>
            <a:r>
              <a:rPr lang="fr-CH" sz="2400" baseline="30000">
                <a:solidFill>
                  <a:srgbClr val="C47500"/>
                </a:solidFill>
              </a:rPr>
              <a:t>Tse and Bond, 2002</a:t>
            </a:r>
            <a:r>
              <a:rPr lang="fr-CH" sz="2400"/>
              <a:t> </a:t>
            </a:r>
          </a:p>
          <a:p>
            <a:pPr marL="661988" lvl="1" indent="-184150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sym typeface="Wingdings 3" pitchFamily="18" charset="2"/>
              </a:rPr>
              <a:t> comportements sociables </a:t>
            </a:r>
          </a:p>
          <a:p>
            <a:pPr marL="661988" lvl="1" indent="-184150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sym typeface="Wingdings 3" pitchFamily="18" charset="2"/>
              </a:rPr>
              <a:t> affirmation de soi</a:t>
            </a:r>
          </a:p>
          <a:p>
            <a:pPr marL="287338" indent="-287338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Paroxetine, sertraline (3 semaines), personnes âgés sains </a:t>
            </a:r>
            <a:r>
              <a:rPr lang="fr-CH" sz="2400" baseline="30000">
                <a:solidFill>
                  <a:srgbClr val="C47500"/>
                </a:solidFill>
              </a:rPr>
              <a:t>Furlan et al., 2004</a:t>
            </a:r>
          </a:p>
          <a:p>
            <a:pPr marL="661988" lvl="1" indent="-184150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sym typeface="Wingdings 3" pitchFamily="18" charset="2"/>
              </a:rPr>
              <a:t> </a:t>
            </a:r>
            <a:r>
              <a:rPr lang="fr-CH"/>
              <a:t>confiance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1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1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51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51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51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51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51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7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517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7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517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1778" grpId="0"/>
      <p:bldP spid="2251781" grpId="0" build="p" bldLvl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82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600" b="1" dirty="0">
                <a:solidFill>
                  <a:srgbClr val="2E246A"/>
                </a:solidFill>
              </a:rPr>
              <a:t>Sécurité</a:t>
            </a:r>
          </a:p>
        </p:txBody>
      </p:sp>
      <p:sp>
        <p:nvSpPr>
          <p:cNvPr id="2426883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2688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26885" name="Text Box 5"/>
          <p:cNvSpPr txBox="1">
            <a:spLocks noChangeArrowheads="1"/>
          </p:cNvSpPr>
          <p:nvPr/>
        </p:nvSpPr>
        <p:spPr bwMode="auto">
          <a:xfrm rot="-5400000">
            <a:off x="-1748631" y="3967957"/>
            <a:ext cx="4384675" cy="2809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400" i="1">
                <a:solidFill>
                  <a:srgbClr val="C48404"/>
                </a:solidFill>
              </a:rPr>
              <a:t>De Jongh, 2008; Farah, 2005; Greely, 2008</a:t>
            </a:r>
          </a:p>
        </p:txBody>
      </p:sp>
      <p:sp>
        <p:nvSpPr>
          <p:cNvPr id="2426886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33844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Comparé à utilisation thérapeutique risques moins acceptables</a:t>
            </a:r>
          </a:p>
          <a:p>
            <a:pPr marL="287338" indent="-287338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Risque acceptable dépend des bénéfices potentiels</a:t>
            </a:r>
          </a:p>
          <a:p>
            <a:pPr marL="287338" indent="-287338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Evaluation ?</a:t>
            </a:r>
          </a:p>
          <a:p>
            <a:pPr marL="661988" lvl="1" indent="-184150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Tests thérapeutiques </a:t>
            </a:r>
            <a:r>
              <a:rPr lang="fr-CH">
                <a:sym typeface="Wingdings 3" pitchFamily="18" charset="2"/>
              </a:rPr>
              <a:t> utilisation off-label pour potentialisation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2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26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26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26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26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26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882" grpId="0"/>
      <p:bldP spid="2426885" grpId="0" build="p"/>
      <p:bldP spid="2426886" grpId="0" build="p" bldLvl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906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8066087" cy="6186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3800" b="1" dirty="0" err="1">
                <a:solidFill>
                  <a:srgbClr val="2E246A"/>
                </a:solidFill>
              </a:rPr>
              <a:t>Trade-offs</a:t>
            </a:r>
            <a:r>
              <a:rPr lang="nl-NL" sz="3800" b="1" dirty="0">
                <a:solidFill>
                  <a:srgbClr val="2E246A"/>
                </a:solidFill>
              </a:rPr>
              <a:t> </a:t>
            </a:r>
            <a:r>
              <a:rPr lang="nl-NL" sz="3800" b="1" dirty="0" err="1">
                <a:solidFill>
                  <a:srgbClr val="2E246A"/>
                </a:solidFill>
              </a:rPr>
              <a:t>potentialisation</a:t>
            </a:r>
            <a:r>
              <a:rPr lang="nl-NL" sz="3800" b="1" dirty="0">
                <a:solidFill>
                  <a:srgbClr val="2E246A"/>
                </a:solidFill>
              </a:rPr>
              <a:t> </a:t>
            </a:r>
            <a:r>
              <a:rPr lang="nl-NL" sz="3800" b="1" dirty="0" err="1">
                <a:solidFill>
                  <a:srgbClr val="2E246A"/>
                </a:solidFill>
              </a:rPr>
              <a:t>cognitif</a:t>
            </a:r>
            <a:endParaRPr lang="fr-FR" sz="3800" b="1" dirty="0">
              <a:solidFill>
                <a:srgbClr val="2E246A"/>
              </a:solidFill>
            </a:endParaRPr>
          </a:p>
        </p:txBody>
      </p:sp>
      <p:sp>
        <p:nvSpPr>
          <p:cNvPr id="2427907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2790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27909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De Jongh, 2008; Carlezon et al., 2005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427910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4467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Encombrement cerveau avec fo innon importante </a:t>
            </a:r>
          </a:p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Réactivation mémoire </a:t>
            </a:r>
            <a:r>
              <a:rPr lang="fr-CH">
                <a:sym typeface="Wingdings 3" pitchFamily="18" charset="2"/>
              </a:rPr>
              <a:t> réactivation autres mémoires (association) 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>
                <a:sym typeface="Wingdings 3" pitchFamily="18" charset="2"/>
              </a:rPr>
              <a:t>  temps/énergie nécessaire à traiter toute cette information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>
                <a:sym typeface="Wingdings 3" pitchFamily="18" charset="2"/>
              </a:rPr>
              <a:t>  focus sur présent et futur</a:t>
            </a:r>
          </a:p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Mémoire pour événements traumatisants 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endParaRPr lang="fr-CH" sz="1800">
              <a:sym typeface="Wingdings 3" pitchFamily="18" charset="2"/>
            </a:endParaRPr>
          </a:p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4 trade-offs possibles décrits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Mémoire long-terme vs mémoire de travail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Stabilité vs. flexibilité mémoire long-terme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Stabilité vs. flexibilité mémoire de travail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Cognition vs. affect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2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2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2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27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27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27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27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279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279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279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279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279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7906" grpId="0"/>
      <p:bldP spid="2427909" grpId="0" build="p"/>
      <p:bldP spid="2427910" grpId="0" build="p" bldLvl="2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930" name="Text Box 2"/>
          <p:cNvSpPr txBox="1">
            <a:spLocks noChangeArrowheads="1"/>
          </p:cNvSpPr>
          <p:nvPr/>
        </p:nvSpPr>
        <p:spPr bwMode="auto">
          <a:xfrm>
            <a:off x="827088" y="1019175"/>
            <a:ext cx="7705725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Education sans risques ?</a:t>
            </a:r>
          </a:p>
        </p:txBody>
      </p:sp>
      <p:sp>
        <p:nvSpPr>
          <p:cNvPr id="2428931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28932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28933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Bostrom, 2007; Friedell, 2002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116013" y="2060575"/>
            <a:ext cx="7777162" cy="1249363"/>
            <a:chOff x="703" y="1298"/>
            <a:chExt cx="4899" cy="787"/>
          </a:xfrm>
        </p:grpSpPr>
        <p:pic>
          <p:nvPicPr>
            <p:cNvPr id="242893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3" y="1298"/>
              <a:ext cx="1088" cy="7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8936" name="Rectangle 8"/>
            <p:cNvSpPr>
              <a:spLocks noChangeArrowheads="1"/>
            </p:cNvSpPr>
            <p:nvPr/>
          </p:nvSpPr>
          <p:spPr bwMode="auto">
            <a:xfrm>
              <a:off x="1973" y="1374"/>
              <a:ext cx="3629" cy="5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/>
                <a:t>Création fanatiques, dogmatistes, argumentateurs sophistiques, manipulateurs cyniques etc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908175" y="3860800"/>
            <a:ext cx="6726238" cy="1439863"/>
            <a:chOff x="1202" y="2432"/>
            <a:chExt cx="4237" cy="907"/>
          </a:xfrm>
        </p:grpSpPr>
        <p:pic>
          <p:nvPicPr>
            <p:cNvPr id="242893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2" y="2432"/>
              <a:ext cx="583" cy="9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428939" name="Rectangle 11"/>
            <p:cNvSpPr>
              <a:spLocks noChangeArrowheads="1"/>
            </p:cNvSpPr>
            <p:nvPr/>
          </p:nvSpPr>
          <p:spPr bwMode="auto">
            <a:xfrm>
              <a:off x="1973" y="2665"/>
              <a:ext cx="3466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/>
                <a:t>P.ex. études économie rendent les étudiants en moyenne plus égoïstes 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2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2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8930" grpId="0"/>
      <p:bldP spid="242893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754" name="Text Box 2"/>
          <p:cNvSpPr txBox="1">
            <a:spLocks noChangeArrowheads="1"/>
          </p:cNvSpPr>
          <p:nvPr/>
        </p:nvSpPr>
        <p:spPr bwMode="auto">
          <a:xfrm>
            <a:off x="827088" y="981075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De quoi dépend l’équité ?</a:t>
            </a:r>
          </a:p>
        </p:txBody>
      </p:sp>
      <p:sp>
        <p:nvSpPr>
          <p:cNvPr id="237875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7875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78757" name="Rectangle 3"/>
          <p:cNvSpPr>
            <a:spLocks noChangeArrowheads="1"/>
          </p:cNvSpPr>
          <p:nvPr/>
        </p:nvSpPr>
        <p:spPr bwMode="auto">
          <a:xfrm>
            <a:off x="971550" y="1989138"/>
            <a:ext cx="7439025" cy="36102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3538" indent="-363538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AutoNum type="arabicPeriod"/>
            </a:pPr>
            <a:r>
              <a:rPr lang="fr-CH" sz="2400"/>
              <a:t>Compétition</a:t>
            </a:r>
          </a:p>
          <a:p>
            <a:pPr marL="711200" lvl="1" indent="-168275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Il doit y avoir quelque chose à gagner</a:t>
            </a:r>
          </a:p>
          <a:p>
            <a:pPr marL="363538" indent="-363538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AutoNum type="arabicPeriod"/>
            </a:pPr>
            <a:r>
              <a:rPr lang="fr-CH" sz="2400"/>
              <a:t>Qualité de l’effet</a:t>
            </a:r>
          </a:p>
          <a:p>
            <a:pPr marL="711200" lvl="1" indent="-168275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Si potentialisation bas </a:t>
            </a:r>
            <a:r>
              <a:rPr lang="fr-CH">
                <a:sym typeface="Wingdings 3" pitchFamily="18" charset="2"/>
              </a:rPr>
              <a:t> </a:t>
            </a:r>
            <a:r>
              <a:rPr lang="fr-CH"/>
              <a:t>aucune raison inquiétudes</a:t>
            </a:r>
          </a:p>
          <a:p>
            <a:pPr marL="363538" indent="-363538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AutoNum type="arabicPeriod"/>
            </a:pPr>
            <a:r>
              <a:rPr lang="fr-CH" sz="2400"/>
              <a:t>Disponibilité</a:t>
            </a:r>
          </a:p>
          <a:p>
            <a:pPr marL="711200" lvl="1" indent="-168275" algn="l">
              <a:lnSpc>
                <a:spcPct val="16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Disponibilité égale </a:t>
            </a:r>
            <a:r>
              <a:rPr lang="fr-CH">
                <a:sym typeface="Wingdings 3" pitchFamily="18" charset="2"/>
              </a:rPr>
              <a:t> pas de tricherie</a:t>
            </a:r>
            <a:endParaRPr lang="fr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7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78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78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78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78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78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78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8754" grpId="0"/>
      <p:bldP spid="2378757" grpId="0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706" name="Text Box 2"/>
          <p:cNvSpPr txBox="1">
            <a:spLocks noChangeArrowheads="1"/>
          </p:cNvSpPr>
          <p:nvPr/>
        </p:nvSpPr>
        <p:spPr bwMode="auto">
          <a:xfrm>
            <a:off x="827088" y="1019175"/>
            <a:ext cx="7993062" cy="655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H" sz="3700" b="1">
                <a:solidFill>
                  <a:srgbClr val="2E246A"/>
                </a:solidFill>
              </a:rPr>
              <a:t>Raison interdiction dopage sportif ?</a:t>
            </a:r>
          </a:p>
        </p:txBody>
      </p:sp>
      <p:sp>
        <p:nvSpPr>
          <p:cNvPr id="2376707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7670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76709" name="Rectangle 3"/>
          <p:cNvSpPr>
            <a:spLocks noChangeArrowheads="1"/>
          </p:cNvSpPr>
          <p:nvPr/>
        </p:nvSpPr>
        <p:spPr bwMode="auto">
          <a:xfrm>
            <a:off x="1646238" y="2451100"/>
            <a:ext cx="5873750" cy="493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None/>
            </a:pPr>
            <a:r>
              <a:rPr lang="fr-CH" sz="2400"/>
              <a:t>Sport = test talent naturel </a:t>
            </a:r>
            <a:r>
              <a:rPr lang="fr-CH" sz="2400" i="1"/>
              <a:t>physique</a:t>
            </a:r>
          </a:p>
        </p:txBody>
      </p:sp>
      <p:sp>
        <p:nvSpPr>
          <p:cNvPr id="2376710" name="Text Box 6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Savulescu, 2006</a:t>
            </a:r>
          </a:p>
        </p:txBody>
      </p:sp>
      <p:sp>
        <p:nvSpPr>
          <p:cNvPr id="2376711" name="Rectangle 7"/>
          <p:cNvSpPr>
            <a:spLocks noChangeArrowheads="1"/>
          </p:cNvSpPr>
          <p:nvPr/>
        </p:nvSpPr>
        <p:spPr bwMode="auto">
          <a:xfrm>
            <a:off x="1403350" y="4014788"/>
            <a:ext cx="6361113" cy="493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None/>
            </a:pPr>
            <a:r>
              <a:rPr lang="fr-CH" sz="2400">
                <a:sym typeface="Wingdings 3" pitchFamily="18" charset="2"/>
              </a:rPr>
              <a:t>potentialisation contre esprit sportif</a:t>
            </a:r>
          </a:p>
        </p:txBody>
      </p:sp>
      <p:cxnSp>
        <p:nvCxnSpPr>
          <p:cNvPr id="2376713" name="AutoShape 9"/>
          <p:cNvCxnSpPr>
            <a:cxnSpLocks noChangeShapeType="1"/>
            <a:stCxn id="2376709" idx="2"/>
            <a:endCxn id="2376711" idx="0"/>
          </p:cNvCxnSpPr>
          <p:nvPr/>
        </p:nvCxnSpPr>
        <p:spPr bwMode="auto">
          <a:xfrm>
            <a:off x="4583113" y="2944813"/>
            <a:ext cx="1587" cy="1069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76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76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76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76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76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6706" grpId="0"/>
      <p:bldP spid="2376709" grpId="0"/>
      <p:bldP spid="2376710" grpId="0" build="p"/>
      <p:bldP spid="23767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730" name="Text Box 2"/>
          <p:cNvSpPr txBox="1">
            <a:spLocks noChangeArrowheads="1"/>
          </p:cNvSpPr>
          <p:nvPr/>
        </p:nvSpPr>
        <p:spPr bwMode="auto">
          <a:xfrm>
            <a:off x="838200" y="908050"/>
            <a:ext cx="7837488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600" b="1" dirty="0">
                <a:solidFill>
                  <a:srgbClr val="2E246A"/>
                </a:solidFill>
              </a:rPr>
              <a:t>Sport ?</a:t>
            </a:r>
          </a:p>
        </p:txBody>
      </p:sp>
      <p:sp>
        <p:nvSpPr>
          <p:cNvPr id="2377731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77732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77734" name="Text Box 6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Savulescu, 2006</a:t>
            </a:r>
          </a:p>
        </p:txBody>
      </p:sp>
      <p:sp>
        <p:nvSpPr>
          <p:cNvPr id="2377736" name="Rectangle 8"/>
          <p:cNvSpPr>
            <a:spLocks noChangeArrowheads="1"/>
          </p:cNvSpPr>
          <p:nvPr/>
        </p:nvSpPr>
        <p:spPr bwMode="auto">
          <a:xfrm>
            <a:off x="1258888" y="1989138"/>
            <a:ext cx="6337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H"/>
              <a:t>Pas seulement test potentiel biologique</a:t>
            </a:r>
          </a:p>
        </p:txBody>
      </p:sp>
      <p:sp>
        <p:nvSpPr>
          <p:cNvPr id="2377738" name="Rectangle 10"/>
          <p:cNvSpPr>
            <a:spLocks noChangeArrowheads="1"/>
          </p:cNvSpPr>
          <p:nvPr/>
        </p:nvSpPr>
        <p:spPr bwMode="auto">
          <a:xfrm>
            <a:off x="1042988" y="5157788"/>
            <a:ext cx="748982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lvl="3" algn="ctr"/>
            <a:r>
              <a:rPr lang="fr-CH"/>
              <a:t>potentialisation représente esprit humain</a:t>
            </a:r>
          </a:p>
          <a:p>
            <a:pPr marL="0" lvl="3" algn="ctr"/>
            <a:r>
              <a:rPr lang="fr-CH"/>
              <a:t>= amélioration sur base raisonnement et jugement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42988" y="2640013"/>
            <a:ext cx="1579562" cy="1346200"/>
            <a:chOff x="657" y="1663"/>
            <a:chExt cx="995" cy="848"/>
          </a:xfrm>
        </p:grpSpPr>
        <p:pic>
          <p:nvPicPr>
            <p:cNvPr id="2377740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6" y="1663"/>
              <a:ext cx="737" cy="5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377741" name="Rectangle 13"/>
            <p:cNvSpPr>
              <a:spLocks noChangeArrowheads="1"/>
            </p:cNvSpPr>
            <p:nvPr/>
          </p:nvSpPr>
          <p:spPr bwMode="auto">
            <a:xfrm>
              <a:off x="657" y="2115"/>
              <a:ext cx="995" cy="3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 sz="1600"/>
                <a:t>prédisposition biologique</a:t>
              </a:r>
            </a:p>
          </p:txBody>
        </p:sp>
      </p:grpSp>
      <p:sp>
        <p:nvSpPr>
          <p:cNvPr id="2377742" name="Text Box 14"/>
          <p:cNvSpPr txBox="1">
            <a:spLocks noChangeArrowheads="1"/>
          </p:cNvSpPr>
          <p:nvPr/>
        </p:nvSpPr>
        <p:spPr bwMode="auto">
          <a:xfrm>
            <a:off x="2622550" y="2849563"/>
            <a:ext cx="4365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/>
              <a:t>+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2922588" y="2781300"/>
            <a:ext cx="1720850" cy="936625"/>
            <a:chOff x="1882" y="1752"/>
            <a:chExt cx="1084" cy="590"/>
          </a:xfrm>
        </p:grpSpPr>
        <p:pic>
          <p:nvPicPr>
            <p:cNvPr id="237774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9" y="1752"/>
              <a:ext cx="590" cy="3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377744" name="Rectangle 16"/>
            <p:cNvSpPr>
              <a:spLocks noChangeArrowheads="1"/>
            </p:cNvSpPr>
            <p:nvPr/>
          </p:nvSpPr>
          <p:spPr bwMode="auto">
            <a:xfrm>
              <a:off x="1882" y="2115"/>
              <a:ext cx="1084" cy="2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 sz="1600"/>
                <a:t>entrainement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227763" y="2720975"/>
            <a:ext cx="2311400" cy="1265238"/>
            <a:chOff x="3923" y="1714"/>
            <a:chExt cx="1456" cy="797"/>
          </a:xfrm>
        </p:grpSpPr>
        <p:sp>
          <p:nvSpPr>
            <p:cNvPr id="2377745" name="Rectangle 17"/>
            <p:cNvSpPr>
              <a:spLocks noChangeArrowheads="1"/>
            </p:cNvSpPr>
            <p:nvPr/>
          </p:nvSpPr>
          <p:spPr bwMode="auto">
            <a:xfrm>
              <a:off x="3923" y="2115"/>
              <a:ext cx="1456" cy="3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 sz="1600"/>
                <a:t>application mentale</a:t>
              </a:r>
            </a:p>
            <a:p>
              <a:pPr algn="ctr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 sz="1600"/>
                <a:t>esprit de compétition </a:t>
              </a:r>
            </a:p>
          </p:txBody>
        </p:sp>
        <p:pic>
          <p:nvPicPr>
            <p:cNvPr id="2377747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77" y="1714"/>
              <a:ext cx="401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2377749" name="Text Box 21"/>
          <p:cNvSpPr txBox="1">
            <a:spLocks noChangeArrowheads="1"/>
          </p:cNvSpPr>
          <p:nvPr/>
        </p:nvSpPr>
        <p:spPr bwMode="auto">
          <a:xfrm>
            <a:off x="4492625" y="2852738"/>
            <a:ext cx="4365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/>
              <a:t>+</a:t>
            </a: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4860925" y="2849563"/>
            <a:ext cx="1150938" cy="1136650"/>
            <a:chOff x="3061" y="1795"/>
            <a:chExt cx="725" cy="716"/>
          </a:xfrm>
        </p:grpSpPr>
        <p:pic>
          <p:nvPicPr>
            <p:cNvPr id="2377748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16200000">
              <a:off x="3271" y="1722"/>
              <a:ext cx="308" cy="4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377750" name="Rectangle 22"/>
            <p:cNvSpPr>
              <a:spLocks noChangeArrowheads="1"/>
            </p:cNvSpPr>
            <p:nvPr/>
          </p:nvSpPr>
          <p:spPr bwMode="auto">
            <a:xfrm>
              <a:off x="3061" y="2115"/>
              <a:ext cx="725" cy="3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 sz="1600"/>
                <a:t>stratégie</a:t>
              </a:r>
            </a:p>
            <a:p>
              <a:pPr algn="ctr"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 sz="1600"/>
                <a:t>créativité</a:t>
              </a:r>
            </a:p>
          </p:txBody>
        </p:sp>
      </p:grpSp>
      <p:sp>
        <p:nvSpPr>
          <p:cNvPr id="2377751" name="Text Box 23"/>
          <p:cNvSpPr txBox="1">
            <a:spLocks noChangeArrowheads="1"/>
          </p:cNvSpPr>
          <p:nvPr/>
        </p:nvSpPr>
        <p:spPr bwMode="auto">
          <a:xfrm>
            <a:off x="6151563" y="2852738"/>
            <a:ext cx="4365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/>
              <a:t>+</a:t>
            </a:r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2447925" y="4149725"/>
            <a:ext cx="4246563" cy="684213"/>
            <a:chOff x="1542" y="2614"/>
            <a:chExt cx="2675" cy="431"/>
          </a:xfrm>
        </p:grpSpPr>
        <p:sp>
          <p:nvSpPr>
            <p:cNvPr id="2377752" name="Rectangle 24"/>
            <p:cNvSpPr>
              <a:spLocks noChangeArrowheads="1"/>
            </p:cNvSpPr>
            <p:nvPr/>
          </p:nvSpPr>
          <p:spPr bwMode="auto">
            <a:xfrm>
              <a:off x="1542" y="2795"/>
              <a:ext cx="267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réalisation du propre potentiel inné</a:t>
              </a:r>
            </a:p>
          </p:txBody>
        </p:sp>
        <p:cxnSp>
          <p:nvCxnSpPr>
            <p:cNvPr id="2377758" name="AutoShape 30"/>
            <p:cNvCxnSpPr>
              <a:cxnSpLocks noChangeShapeType="1"/>
              <a:endCxn id="2377752" idx="0"/>
            </p:cNvCxnSpPr>
            <p:nvPr/>
          </p:nvCxnSpPr>
          <p:spPr bwMode="auto">
            <a:xfrm>
              <a:off x="2880" y="2614"/>
              <a:ext cx="0" cy="18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77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77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77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77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7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7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77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7730" grpId="0"/>
      <p:bldP spid="2377734" grpId="0" build="p"/>
      <p:bldP spid="2377736" grpId="0"/>
      <p:bldP spid="2377738" grpId="0"/>
      <p:bldP spid="2377742" grpId="0"/>
      <p:bldP spid="2377749" grpId="0"/>
      <p:bldP spid="23777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4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5013"/>
            <a:ext cx="9144000" cy="538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554" name="Text Box 2"/>
          <p:cNvSpPr txBox="1">
            <a:spLocks noChangeArrowheads="1"/>
          </p:cNvSpPr>
          <p:nvPr/>
        </p:nvSpPr>
        <p:spPr bwMode="auto">
          <a:xfrm>
            <a:off x="827088" y="1019175"/>
            <a:ext cx="8137525" cy="6047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3700" b="1" dirty="0">
                <a:solidFill>
                  <a:srgbClr val="2E246A"/>
                </a:solidFill>
              </a:rPr>
              <a:t>Pourquoi permettre dopage sportif ?</a:t>
            </a:r>
          </a:p>
        </p:txBody>
      </p:sp>
      <p:sp>
        <p:nvSpPr>
          <p:cNvPr id="219955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9955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99557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4013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8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Si potentialisation permis : sport reste un test des talents naturels</a:t>
            </a:r>
          </a:p>
          <a:p>
            <a:pPr marL="287338" indent="-287338" algn="l">
              <a:lnSpc>
                <a:spcPct val="18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Tout le monde prend potentialisateur </a:t>
            </a:r>
            <a:r>
              <a:rPr lang="fr-CH">
                <a:sym typeface="Wingdings 3" pitchFamily="18" charset="2"/>
              </a:rPr>
              <a:t>  ligne de base</a:t>
            </a:r>
          </a:p>
          <a:p>
            <a:pPr marL="661988" lvl="1" indent="-184150" algn="l">
              <a:lnSpc>
                <a:spcPct val="18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Compétition reste possible </a:t>
            </a:r>
          </a:p>
          <a:p>
            <a:pPr marL="661988" lvl="1" indent="-184150" algn="l">
              <a:lnSpc>
                <a:spcPct val="18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Sport serait moins une loterie génétique</a:t>
            </a:r>
          </a:p>
          <a:p>
            <a:pPr marL="287338" indent="-287338" algn="l">
              <a:lnSpc>
                <a:spcPct val="18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Exemples déjà existants (hardware externe): perches en fibre de verre, raquettes tennis, vélo high-tech </a:t>
            </a:r>
          </a:p>
        </p:txBody>
      </p:sp>
      <p:sp>
        <p:nvSpPr>
          <p:cNvPr id="2199558" name="Text Box 6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Savulescu, 2006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99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99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99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99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99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99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99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9554" grpId="0"/>
      <p:bldP spid="2199557" grpId="0" build="p" bldLvl="2"/>
      <p:bldP spid="2199558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42" name="Text Box 2"/>
          <p:cNvSpPr txBox="1">
            <a:spLocks noChangeArrowheads="1"/>
          </p:cNvSpPr>
          <p:nvPr/>
        </p:nvSpPr>
        <p:spPr bwMode="auto">
          <a:xfrm>
            <a:off x="827088" y="981075"/>
            <a:ext cx="7837487" cy="731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H" sz="4200" b="1">
                <a:solidFill>
                  <a:srgbClr val="2E246A"/>
                </a:solidFill>
              </a:rPr>
              <a:t>Le problème de la disponibilité</a:t>
            </a:r>
          </a:p>
        </p:txBody>
      </p:sp>
      <p:sp>
        <p:nvSpPr>
          <p:cNvPr id="2160643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6064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60655" name="Text Box 15"/>
          <p:cNvSpPr txBox="1">
            <a:spLocks noChangeArrowheads="1"/>
          </p:cNvSpPr>
          <p:nvPr/>
        </p:nvSpPr>
        <p:spPr bwMode="auto">
          <a:xfrm>
            <a:off x="5810250" y="2133600"/>
            <a:ext cx="12668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/>
              <a:t>Solutions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29150" y="2530475"/>
            <a:ext cx="1814513" cy="1546225"/>
            <a:chOff x="2916" y="1594"/>
            <a:chExt cx="1143" cy="974"/>
          </a:xfrm>
        </p:grpSpPr>
        <p:sp>
          <p:nvSpPr>
            <p:cNvPr id="2160656" name="Text Box 16"/>
            <p:cNvSpPr txBox="1">
              <a:spLocks noChangeArrowheads="1"/>
            </p:cNvSpPr>
            <p:nvPr/>
          </p:nvSpPr>
          <p:spPr bwMode="auto">
            <a:xfrm>
              <a:off x="2916" y="2318"/>
              <a:ext cx="94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interdiction</a:t>
              </a:r>
            </a:p>
          </p:txBody>
        </p:sp>
        <p:cxnSp>
          <p:nvCxnSpPr>
            <p:cNvPr id="2160657" name="AutoShape 17"/>
            <p:cNvCxnSpPr>
              <a:cxnSpLocks noChangeShapeType="1"/>
              <a:stCxn id="2160655" idx="2"/>
              <a:endCxn id="2160656" idx="0"/>
            </p:cNvCxnSpPr>
            <p:nvPr/>
          </p:nvCxnSpPr>
          <p:spPr bwMode="auto">
            <a:xfrm rot="5400000">
              <a:off x="3361" y="1619"/>
              <a:ext cx="724" cy="673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443663" y="2530475"/>
            <a:ext cx="2016125" cy="1546225"/>
            <a:chOff x="4059" y="1594"/>
            <a:chExt cx="1270" cy="974"/>
          </a:xfrm>
        </p:grpSpPr>
        <p:sp>
          <p:nvSpPr>
            <p:cNvPr id="2160652" name="Rectangle 12"/>
            <p:cNvSpPr>
              <a:spLocks noChangeArrowheads="1"/>
            </p:cNvSpPr>
            <p:nvPr/>
          </p:nvSpPr>
          <p:spPr bwMode="auto">
            <a:xfrm>
              <a:off x="4241" y="2318"/>
              <a:ext cx="1088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/>
                <a:t>accès à tous</a:t>
              </a:r>
            </a:p>
          </p:txBody>
        </p:sp>
        <p:cxnSp>
          <p:nvCxnSpPr>
            <p:cNvPr id="2160658" name="AutoShape 18"/>
            <p:cNvCxnSpPr>
              <a:cxnSpLocks noChangeShapeType="1"/>
              <a:stCxn id="2160655" idx="2"/>
              <a:endCxn id="2160652" idx="0"/>
            </p:cNvCxnSpPr>
            <p:nvPr/>
          </p:nvCxnSpPr>
          <p:spPr bwMode="auto">
            <a:xfrm rot="16200000" flipH="1">
              <a:off x="4060" y="1593"/>
              <a:ext cx="724" cy="72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2160653" name="Rectangle 13"/>
          <p:cNvSpPr>
            <a:spLocks noChangeArrowheads="1"/>
          </p:cNvSpPr>
          <p:nvPr/>
        </p:nvSpPr>
        <p:spPr bwMode="auto">
          <a:xfrm>
            <a:off x="4932363" y="2887663"/>
            <a:ext cx="3022600" cy="396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/>
              <a:t>leveling the playing field</a:t>
            </a: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4572000" y="4076700"/>
            <a:ext cx="1604963" cy="1511300"/>
            <a:chOff x="2880" y="2568"/>
            <a:chExt cx="1011" cy="952"/>
          </a:xfrm>
        </p:grpSpPr>
        <p:sp>
          <p:nvSpPr>
            <p:cNvPr id="2160659" name="Text Box 19"/>
            <p:cNvSpPr txBox="1">
              <a:spLocks noChangeArrowheads="1"/>
            </p:cNvSpPr>
            <p:nvPr/>
          </p:nvSpPr>
          <p:spPr bwMode="auto">
            <a:xfrm>
              <a:off x="2880" y="2886"/>
              <a:ext cx="1011" cy="6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>
                  <a:sym typeface="Wingdings 3" pitchFamily="18" charset="2"/>
                </a:rPr>
                <a:t> gap entre tricheurs et honnêtes</a:t>
              </a:r>
            </a:p>
          </p:txBody>
        </p:sp>
        <p:cxnSp>
          <p:nvCxnSpPr>
            <p:cNvPr id="2160660" name="AutoShape 20"/>
            <p:cNvCxnSpPr>
              <a:cxnSpLocks noChangeShapeType="1"/>
              <a:stCxn id="2160656" idx="2"/>
              <a:endCxn id="2160659" idx="0"/>
            </p:cNvCxnSpPr>
            <p:nvPr/>
          </p:nvCxnSpPr>
          <p:spPr bwMode="auto">
            <a:xfrm>
              <a:off x="3386" y="2568"/>
              <a:ext cx="0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6794500" y="4076700"/>
            <a:ext cx="1604963" cy="901700"/>
            <a:chOff x="4280" y="2568"/>
            <a:chExt cx="1011" cy="568"/>
          </a:xfrm>
        </p:grpSpPr>
        <p:sp>
          <p:nvSpPr>
            <p:cNvPr id="2160661" name="Text Box 21"/>
            <p:cNvSpPr txBox="1">
              <a:spLocks noChangeArrowheads="1"/>
            </p:cNvSpPr>
            <p:nvPr/>
          </p:nvSpPr>
          <p:spPr bwMode="auto">
            <a:xfrm>
              <a:off x="4280" y="2886"/>
              <a:ext cx="101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>
                  <a:sym typeface="Wingdings 3" pitchFamily="18" charset="2"/>
                </a:rPr>
                <a:t> gap</a:t>
              </a:r>
            </a:p>
          </p:txBody>
        </p:sp>
        <p:cxnSp>
          <p:nvCxnSpPr>
            <p:cNvPr id="2160662" name="AutoShape 22"/>
            <p:cNvCxnSpPr>
              <a:cxnSpLocks noChangeShapeType="1"/>
              <a:stCxn id="2160652" idx="2"/>
              <a:endCxn id="2160661" idx="0"/>
            </p:cNvCxnSpPr>
            <p:nvPr/>
          </p:nvCxnSpPr>
          <p:spPr bwMode="auto">
            <a:xfrm>
              <a:off x="4785" y="2568"/>
              <a:ext cx="1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206500" y="2133600"/>
            <a:ext cx="2690813" cy="935038"/>
            <a:chOff x="760" y="1344"/>
            <a:chExt cx="1695" cy="589"/>
          </a:xfrm>
        </p:grpSpPr>
        <p:sp>
          <p:nvSpPr>
            <p:cNvPr id="2160647" name="Text Box 7"/>
            <p:cNvSpPr txBox="1">
              <a:spLocks noChangeArrowheads="1"/>
            </p:cNvSpPr>
            <p:nvPr/>
          </p:nvSpPr>
          <p:spPr bwMode="auto">
            <a:xfrm>
              <a:off x="1139" y="1455"/>
              <a:ext cx="1316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/>
                <a:t>Si potentialisation couteuse</a:t>
              </a:r>
            </a:p>
          </p:txBody>
        </p:sp>
        <p:pic>
          <p:nvPicPr>
            <p:cNvPr id="2160671" name="Picture 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21600000">
              <a:off x="760" y="1344"/>
              <a:ext cx="442" cy="5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1223963" y="2890838"/>
            <a:ext cx="2420937" cy="1479550"/>
            <a:chOff x="771" y="1821"/>
            <a:chExt cx="1525" cy="932"/>
          </a:xfrm>
        </p:grpSpPr>
        <p:cxnSp>
          <p:nvCxnSpPr>
            <p:cNvPr id="2160650" name="AutoShape 10"/>
            <p:cNvCxnSpPr>
              <a:cxnSpLocks noChangeShapeType="1"/>
              <a:stCxn id="2160647" idx="2"/>
              <a:endCxn id="2160648" idx="0"/>
            </p:cNvCxnSpPr>
            <p:nvPr/>
          </p:nvCxnSpPr>
          <p:spPr bwMode="auto">
            <a:xfrm>
              <a:off x="1797" y="1821"/>
              <a:ext cx="0" cy="53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grpSp>
          <p:nvGrpSpPr>
            <p:cNvPr id="8" name="Group 38"/>
            <p:cNvGrpSpPr>
              <a:grpSpLocks/>
            </p:cNvGrpSpPr>
            <p:nvPr/>
          </p:nvGrpSpPr>
          <p:grpSpPr bwMode="auto">
            <a:xfrm>
              <a:off x="771" y="2164"/>
              <a:ext cx="1525" cy="589"/>
              <a:chOff x="771" y="2164"/>
              <a:chExt cx="1525" cy="589"/>
            </a:xfrm>
          </p:grpSpPr>
          <p:sp>
            <p:nvSpPr>
              <p:cNvPr id="2160648" name="Rectangle 8"/>
              <p:cNvSpPr>
                <a:spLocks noChangeArrowheads="1"/>
              </p:cNvSpPr>
              <p:nvPr/>
            </p:nvSpPr>
            <p:spPr bwMode="auto">
              <a:xfrm>
                <a:off x="1297" y="2352"/>
                <a:ext cx="999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CH" sz="1600">
                    <a:sym typeface="Wingdings 3" pitchFamily="18" charset="2"/>
                  </a:rPr>
                  <a:t>privilège riches</a:t>
                </a:r>
              </a:p>
            </p:txBody>
          </p:sp>
          <p:pic>
            <p:nvPicPr>
              <p:cNvPr id="2160673" name="Picture 3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71" y="2164"/>
                <a:ext cx="476" cy="58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1044575" y="4070350"/>
            <a:ext cx="2636838" cy="1519238"/>
            <a:chOff x="658" y="2564"/>
            <a:chExt cx="1661" cy="957"/>
          </a:xfrm>
        </p:grpSpPr>
        <p:cxnSp>
          <p:nvCxnSpPr>
            <p:cNvPr id="2160651" name="AutoShape 11"/>
            <p:cNvCxnSpPr>
              <a:cxnSpLocks noChangeShapeType="1"/>
              <a:stCxn id="2160648" idx="2"/>
              <a:endCxn id="2160649" idx="0"/>
            </p:cNvCxnSpPr>
            <p:nvPr/>
          </p:nvCxnSpPr>
          <p:spPr bwMode="auto">
            <a:xfrm>
              <a:off x="1797" y="2564"/>
              <a:ext cx="0" cy="6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658" y="3062"/>
              <a:ext cx="1661" cy="459"/>
              <a:chOff x="658" y="3062"/>
              <a:chExt cx="1661" cy="459"/>
            </a:xfrm>
          </p:grpSpPr>
          <p:sp>
            <p:nvSpPr>
              <p:cNvPr id="2160649" name="Rectangle 9"/>
              <p:cNvSpPr>
                <a:spLocks noChangeArrowheads="1"/>
              </p:cNvSpPr>
              <p:nvPr/>
            </p:nvSpPr>
            <p:spPr bwMode="auto">
              <a:xfrm>
                <a:off x="1275" y="3185"/>
                <a:ext cx="1044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CH" sz="1600">
                    <a:sym typeface="Wingdings 3" pitchFamily="18" charset="2"/>
                  </a:rPr>
                  <a:t>avantage riches</a:t>
                </a:r>
              </a:p>
            </p:txBody>
          </p:sp>
          <p:pic>
            <p:nvPicPr>
              <p:cNvPr id="2160676" name="Picture 3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8" y="3062"/>
                <a:ext cx="544" cy="45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60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60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60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60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42" grpId="0"/>
      <p:bldP spid="2160655" grpId="0"/>
      <p:bldP spid="216065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658" name="Text Box 2"/>
          <p:cNvSpPr txBox="1">
            <a:spLocks noChangeArrowheads="1"/>
          </p:cNvSpPr>
          <p:nvPr/>
        </p:nvSpPr>
        <p:spPr bwMode="auto">
          <a:xfrm>
            <a:off x="827088" y="981075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Equité étudiants ?</a:t>
            </a:r>
          </a:p>
        </p:txBody>
      </p:sp>
      <p:sp>
        <p:nvSpPr>
          <p:cNvPr id="2374659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74660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74662" name="Text Box 6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Greely, 2008</a:t>
            </a:r>
          </a:p>
        </p:txBody>
      </p:sp>
      <p:sp>
        <p:nvSpPr>
          <p:cNvPr id="2374663" name="Rectangle 7"/>
          <p:cNvSpPr>
            <a:spLocks noChangeArrowheads="1"/>
          </p:cNvSpPr>
          <p:nvPr/>
        </p:nvSpPr>
        <p:spPr bwMode="auto">
          <a:xfrm>
            <a:off x="1690688" y="2097088"/>
            <a:ext cx="20716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CH"/>
              <a:t>Amélioration apprentissage</a:t>
            </a:r>
          </a:p>
        </p:txBody>
      </p:sp>
      <p:sp>
        <p:nvSpPr>
          <p:cNvPr id="2374664" name="Rectangle 8"/>
          <p:cNvSpPr>
            <a:spLocks noChangeArrowheads="1"/>
          </p:cNvSpPr>
          <p:nvPr/>
        </p:nvSpPr>
        <p:spPr bwMode="auto">
          <a:xfrm>
            <a:off x="5472113" y="2097088"/>
            <a:ext cx="187166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CH">
                <a:sym typeface="Wingdings 3" pitchFamily="18" charset="2"/>
              </a:rPr>
              <a:t> </a:t>
            </a:r>
            <a:r>
              <a:rPr lang="fr-CH"/>
              <a:t>performance examen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762375" y="2187575"/>
            <a:ext cx="1709738" cy="519113"/>
            <a:chOff x="2370" y="1378"/>
            <a:chExt cx="1077" cy="327"/>
          </a:xfrm>
        </p:grpSpPr>
        <p:sp>
          <p:nvSpPr>
            <p:cNvPr id="2374666" name="Text Box 10"/>
            <p:cNvSpPr txBox="1">
              <a:spLocks noChangeArrowheads="1"/>
            </p:cNvSpPr>
            <p:nvPr/>
          </p:nvSpPr>
          <p:spPr bwMode="auto">
            <a:xfrm>
              <a:off x="2792" y="1378"/>
              <a:ext cx="232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2800"/>
                <a:t>?</a:t>
              </a:r>
            </a:p>
          </p:txBody>
        </p:sp>
        <p:cxnSp>
          <p:nvCxnSpPr>
            <p:cNvPr id="2374667" name="AutoShape 11"/>
            <p:cNvCxnSpPr>
              <a:cxnSpLocks noChangeShapeType="1"/>
              <a:stCxn id="2374666" idx="3"/>
              <a:endCxn id="2374664" idx="1"/>
            </p:cNvCxnSpPr>
            <p:nvPr/>
          </p:nvCxnSpPr>
          <p:spPr bwMode="auto">
            <a:xfrm>
              <a:off x="3024" y="1542"/>
              <a:ext cx="42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374668" name="AutoShape 12"/>
            <p:cNvCxnSpPr>
              <a:cxnSpLocks noChangeShapeType="1"/>
              <a:stCxn id="2374666" idx="1"/>
              <a:endCxn id="2374663" idx="3"/>
            </p:cNvCxnSpPr>
            <p:nvPr/>
          </p:nvCxnSpPr>
          <p:spPr bwMode="auto">
            <a:xfrm flipH="1">
              <a:off x="2370" y="1542"/>
              <a:ext cx="42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148263" y="2798763"/>
            <a:ext cx="2520950" cy="1385887"/>
            <a:chOff x="3243" y="1763"/>
            <a:chExt cx="1588" cy="873"/>
          </a:xfrm>
        </p:grpSpPr>
        <p:sp>
          <p:nvSpPr>
            <p:cNvPr id="2374669" name="Rectangle 13"/>
            <p:cNvSpPr>
              <a:spLocks noChangeArrowheads="1"/>
            </p:cNvSpPr>
            <p:nvPr/>
          </p:nvSpPr>
          <p:spPr bwMode="auto">
            <a:xfrm>
              <a:off x="3243" y="2194"/>
              <a:ext cx="1588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>
                  <a:sym typeface="Wingdings 3" pitchFamily="18" charset="2"/>
                </a:rPr>
                <a:t>empêche mesure valide compétences</a:t>
              </a:r>
            </a:p>
          </p:txBody>
        </p:sp>
        <p:cxnSp>
          <p:nvCxnSpPr>
            <p:cNvPr id="2374671" name="AutoShape 15"/>
            <p:cNvCxnSpPr>
              <a:cxnSpLocks noChangeShapeType="1"/>
              <a:stCxn id="2374664" idx="2"/>
              <a:endCxn id="2374669" idx="0"/>
            </p:cNvCxnSpPr>
            <p:nvPr/>
          </p:nvCxnSpPr>
          <p:spPr bwMode="auto">
            <a:xfrm>
              <a:off x="4037" y="1763"/>
              <a:ext cx="0" cy="43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894388" y="4184650"/>
            <a:ext cx="1028700" cy="1111250"/>
            <a:chOff x="3713" y="2636"/>
            <a:chExt cx="648" cy="700"/>
          </a:xfrm>
        </p:grpSpPr>
        <p:sp>
          <p:nvSpPr>
            <p:cNvPr id="2374670" name="Rectangle 14"/>
            <p:cNvSpPr>
              <a:spLocks noChangeArrowheads="1"/>
            </p:cNvSpPr>
            <p:nvPr/>
          </p:nvSpPr>
          <p:spPr bwMode="auto">
            <a:xfrm>
              <a:off x="3713" y="3067"/>
              <a:ext cx="648" cy="2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  <a:buClr>
                  <a:srgbClr val="C5880F"/>
                </a:buClr>
                <a:buSzPct val="70000"/>
                <a:buFont typeface="Wingdings" pitchFamily="2" charset="2"/>
                <a:buNone/>
              </a:pPr>
              <a:r>
                <a:rPr lang="fr-CH">
                  <a:sym typeface="Wingdings 3" pitchFamily="18" charset="2"/>
                </a:rPr>
                <a:t>iniquité</a:t>
              </a:r>
            </a:p>
          </p:txBody>
        </p:sp>
        <p:cxnSp>
          <p:nvCxnSpPr>
            <p:cNvPr id="2374672" name="AutoShape 16"/>
            <p:cNvCxnSpPr>
              <a:cxnSpLocks noChangeShapeType="1"/>
              <a:stCxn id="2374669" idx="2"/>
              <a:endCxn id="2374670" idx="0"/>
            </p:cNvCxnSpPr>
            <p:nvPr/>
          </p:nvCxnSpPr>
          <p:spPr bwMode="auto">
            <a:xfrm>
              <a:off x="4037" y="2636"/>
              <a:ext cx="0" cy="43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7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74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7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74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4658" grpId="0"/>
      <p:bldP spid="2374662" grpId="0" build="p"/>
      <p:bldP spid="2374663" grpId="0"/>
      <p:bldP spid="237466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82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>
                <a:solidFill>
                  <a:srgbClr val="2E246A"/>
                </a:solidFill>
              </a:rPr>
              <a:t>Iniquités un problème ?</a:t>
            </a:r>
          </a:p>
        </p:txBody>
      </p:sp>
      <p:sp>
        <p:nvSpPr>
          <p:cNvPr id="2170883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7088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70885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40677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9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Société accepte des pires iniquités déjà maintenant</a:t>
            </a:r>
          </a:p>
          <a:p>
            <a:pPr marL="661988" lvl="1" indent="-184150" algn="l">
              <a:lnSpc>
                <a:spcPct val="19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Ecoles privées</a:t>
            </a:r>
          </a:p>
          <a:p>
            <a:pPr marL="661988" lvl="1" indent="-184150" algn="l">
              <a:lnSpc>
                <a:spcPct val="19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Tutorats privés</a:t>
            </a:r>
          </a:p>
          <a:p>
            <a:pPr marL="287338" indent="-287338" algn="l">
              <a:lnSpc>
                <a:spcPct val="19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Iniquité sera seulement temporaire</a:t>
            </a:r>
          </a:p>
          <a:p>
            <a:pPr marL="661988" lvl="1" indent="-184150" algn="l">
              <a:lnSpc>
                <a:spcPct val="19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Techniques deviendront moins chères par la suite</a:t>
            </a:r>
          </a:p>
          <a:p>
            <a:pPr marL="661988" lvl="1" indent="-184150" algn="l">
              <a:lnSpc>
                <a:spcPct val="19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Ex. Télévision, ordinateurs, natel etc</a:t>
            </a:r>
          </a:p>
        </p:txBody>
      </p:sp>
      <p:sp>
        <p:nvSpPr>
          <p:cNvPr id="2170886" name="Text Box 6"/>
          <p:cNvSpPr txBox="1">
            <a:spLocks noChangeArrowheads="1"/>
          </p:cNvSpPr>
          <p:nvPr/>
        </p:nvSpPr>
        <p:spPr bwMode="auto">
          <a:xfrm rot="-5400000">
            <a:off x="-1858169" y="3953670"/>
            <a:ext cx="4384675" cy="3095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Dees, 2007; Chatterjee, 2004; Naam, 2005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70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70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70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70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70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70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70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70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882" grpId="0"/>
      <p:bldP spid="2170885" grpId="0" build="p" bldLvl="2"/>
      <p:bldP spid="217088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578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Vie quotidienne ≠ sport</a:t>
            </a:r>
          </a:p>
        </p:txBody>
      </p:sp>
      <p:sp>
        <p:nvSpPr>
          <p:cNvPr id="2200579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00580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00581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37240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Objectif n’est pas arriver premier, mais avoir une bonne vie </a:t>
            </a:r>
          </a:p>
          <a:p>
            <a:pPr marL="661988" lvl="1" indent="-184150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/>
              <a:t>Prix à gagner = bien-être </a:t>
            </a:r>
          </a:p>
          <a:p>
            <a:pPr marL="1076325" lvl="2" indent="-161925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Résultat complexe de co-opération, développement individuel et compétition</a:t>
            </a:r>
          </a:p>
          <a:p>
            <a:pPr marL="287338" indent="-287338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/>
              <a:t>Potentialisation augmente les chances d’avoir une bonne vie et de réaliser l’esprit de vie </a:t>
            </a:r>
          </a:p>
        </p:txBody>
      </p:sp>
      <p:sp>
        <p:nvSpPr>
          <p:cNvPr id="2200582" name="Text Box 6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Savulescu, 2006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0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0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00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0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00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0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00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0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00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0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00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0578" grpId="0"/>
      <p:bldP spid="2200581" grpId="0" build="p" bldLvl="3"/>
      <p:bldP spid="220058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003800" y="1989138"/>
            <a:ext cx="3887788" cy="4103687"/>
            <a:chOff x="3152" y="1253"/>
            <a:chExt cx="2449" cy="2631"/>
          </a:xfrm>
        </p:grpSpPr>
        <p:sp>
          <p:nvSpPr>
            <p:cNvPr id="2159638" name="Rectangle 22"/>
            <p:cNvSpPr>
              <a:spLocks noChangeArrowheads="1"/>
            </p:cNvSpPr>
            <p:nvPr/>
          </p:nvSpPr>
          <p:spPr bwMode="auto">
            <a:xfrm>
              <a:off x="3152" y="1253"/>
              <a:ext cx="2449" cy="2631"/>
            </a:xfrm>
            <a:prstGeom prst="rect">
              <a:avLst/>
            </a:prstGeom>
            <a:solidFill>
              <a:srgbClr val="3333CC">
                <a:alpha val="22000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sp>
          <p:nvSpPr>
            <p:cNvPr id="2159627" name="Text Box 11"/>
            <p:cNvSpPr txBox="1">
              <a:spLocks noChangeArrowheads="1"/>
            </p:cNvSpPr>
            <p:nvPr/>
          </p:nvSpPr>
          <p:spPr bwMode="auto">
            <a:xfrm>
              <a:off x="3547" y="1344"/>
              <a:ext cx="1659" cy="2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b="1" i="1"/>
                <a:t>Jeu somme non-zéro</a:t>
              </a:r>
            </a:p>
          </p:txBody>
        </p:sp>
      </p:grpSp>
      <p:sp>
        <p:nvSpPr>
          <p:cNvPr id="2159618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72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600" b="1">
                <a:solidFill>
                  <a:srgbClr val="2E246A"/>
                </a:solidFill>
              </a:rPr>
              <a:t>Jeux somme zéro</a:t>
            </a:r>
          </a:p>
        </p:txBody>
      </p:sp>
      <p:sp>
        <p:nvSpPr>
          <p:cNvPr id="2159619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59620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59622" name="Text Box 6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Greely, 2008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911225" y="1989138"/>
            <a:ext cx="3887788" cy="4103687"/>
            <a:chOff x="574" y="1253"/>
            <a:chExt cx="2449" cy="2631"/>
          </a:xfrm>
        </p:grpSpPr>
        <p:sp>
          <p:nvSpPr>
            <p:cNvPr id="2159629" name="Rectangle 13"/>
            <p:cNvSpPr>
              <a:spLocks noChangeArrowheads="1"/>
            </p:cNvSpPr>
            <p:nvPr/>
          </p:nvSpPr>
          <p:spPr bwMode="auto">
            <a:xfrm>
              <a:off x="574" y="1253"/>
              <a:ext cx="2449" cy="2631"/>
            </a:xfrm>
            <a:prstGeom prst="rect">
              <a:avLst/>
            </a:prstGeom>
            <a:solidFill>
              <a:srgbClr val="DB5025">
                <a:alpha val="22000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sp>
          <p:nvSpPr>
            <p:cNvPr id="2159623" name="Text Box 7"/>
            <p:cNvSpPr txBox="1">
              <a:spLocks noChangeArrowheads="1"/>
            </p:cNvSpPr>
            <p:nvPr/>
          </p:nvSpPr>
          <p:spPr bwMode="auto">
            <a:xfrm>
              <a:off x="1039" y="1341"/>
              <a:ext cx="1519" cy="2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b="1" i="1"/>
                <a:t>Jeu somme zéro</a:t>
              </a:r>
            </a:p>
          </p:txBody>
        </p:sp>
      </p:grpSp>
      <p:sp>
        <p:nvSpPr>
          <p:cNvPr id="2159625" name="Text Box 9"/>
          <p:cNvSpPr txBox="1">
            <a:spLocks noChangeArrowheads="1"/>
          </p:cNvSpPr>
          <p:nvPr/>
        </p:nvSpPr>
        <p:spPr bwMode="auto">
          <a:xfrm>
            <a:off x="1038225" y="2565400"/>
            <a:ext cx="3635375" cy="1176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CH" sz="1600"/>
              <a:t>Gain d’un participant exactement compensé par pertes autres participants</a:t>
            </a:r>
          </a:p>
          <a:p>
            <a:pPr algn="ctr"/>
            <a:endParaRPr lang="fr-CH" sz="700"/>
          </a:p>
          <a:p>
            <a:pPr algn="ctr"/>
            <a:r>
              <a:rPr lang="fr-CH" sz="1600"/>
              <a:t>Exemple : Sport (professionnel)</a:t>
            </a:r>
          </a:p>
        </p:txBody>
      </p:sp>
      <p:sp>
        <p:nvSpPr>
          <p:cNvPr id="2159626" name="Rectangle 10"/>
          <p:cNvSpPr>
            <a:spLocks noChangeArrowheads="1"/>
          </p:cNvSpPr>
          <p:nvPr/>
        </p:nvSpPr>
        <p:spPr bwMode="auto">
          <a:xfrm>
            <a:off x="5256213" y="2565400"/>
            <a:ext cx="3382962" cy="1192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CH" sz="1600"/>
              <a:t>Gain d’un joueur ne correspond pas nécessairement à perte par autres</a:t>
            </a:r>
          </a:p>
          <a:p>
            <a:pPr algn="ctr"/>
            <a:endParaRPr lang="fr-CH" sz="800"/>
          </a:p>
          <a:p>
            <a:pPr algn="ctr"/>
            <a:r>
              <a:rPr lang="fr-CH" sz="1600"/>
              <a:t>Exemple : monde scientifique</a:t>
            </a:r>
          </a:p>
        </p:txBody>
      </p:sp>
      <p:sp>
        <p:nvSpPr>
          <p:cNvPr id="2159631" name="Rectangle 15"/>
          <p:cNvSpPr>
            <a:spLocks noChangeArrowheads="1"/>
          </p:cNvSpPr>
          <p:nvPr/>
        </p:nvSpPr>
        <p:spPr bwMode="auto">
          <a:xfrm>
            <a:off x="2051050" y="4076700"/>
            <a:ext cx="16097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600"/>
              <a:t>potentialisation</a:t>
            </a: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400175" y="4413250"/>
            <a:ext cx="1455738" cy="1176338"/>
            <a:chOff x="882" y="2780"/>
            <a:chExt cx="917" cy="741"/>
          </a:xfrm>
        </p:grpSpPr>
        <p:cxnSp>
          <p:nvCxnSpPr>
            <p:cNvPr id="2159633" name="AutoShape 17"/>
            <p:cNvCxnSpPr>
              <a:cxnSpLocks noChangeShapeType="1"/>
              <a:stCxn id="2159631" idx="2"/>
              <a:endCxn id="2159632" idx="0"/>
            </p:cNvCxnSpPr>
            <p:nvPr/>
          </p:nvCxnSpPr>
          <p:spPr bwMode="auto">
            <a:xfrm rot="5400000">
              <a:off x="1316" y="2673"/>
              <a:ext cx="375" cy="590"/>
            </a:xfrm>
            <a:prstGeom prst="curvedConnector3">
              <a:avLst>
                <a:gd name="adj1" fmla="val 4986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159632" name="Rectangle 16"/>
            <p:cNvSpPr>
              <a:spLocks noChangeArrowheads="1"/>
            </p:cNvSpPr>
            <p:nvPr/>
          </p:nvSpPr>
          <p:spPr bwMode="auto">
            <a:xfrm>
              <a:off x="882" y="3155"/>
              <a:ext cx="652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>
                  <a:sym typeface="Wingdings 3" pitchFamily="18" charset="2"/>
                </a:rPr>
                <a:t>avantage</a:t>
              </a:r>
            </a:p>
            <a:p>
              <a:pPr algn="ctr"/>
              <a:r>
                <a:rPr lang="fr-CH" sz="1600">
                  <a:sym typeface="Wingdings 3" pitchFamily="18" charset="2"/>
                </a:rPr>
                <a:t>individu</a:t>
              </a: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2855913" y="4413250"/>
            <a:ext cx="1636712" cy="1425575"/>
            <a:chOff x="1799" y="2780"/>
            <a:chExt cx="1031" cy="898"/>
          </a:xfrm>
        </p:grpSpPr>
        <p:sp>
          <p:nvSpPr>
            <p:cNvPr id="2159635" name="Rectangle 19"/>
            <p:cNvSpPr>
              <a:spLocks noChangeArrowheads="1"/>
            </p:cNvSpPr>
            <p:nvPr/>
          </p:nvSpPr>
          <p:spPr bwMode="auto">
            <a:xfrm>
              <a:off x="1949" y="3158"/>
              <a:ext cx="881" cy="5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 b="1">
                  <a:sym typeface="Wingdings 3" pitchFamily="18" charset="2"/>
                </a:rPr>
                <a:t>pas</a:t>
              </a:r>
              <a:r>
                <a:rPr lang="fr-CH" sz="1600">
                  <a:sym typeface="Wingdings 3" pitchFamily="18" charset="2"/>
                </a:rPr>
                <a:t> </a:t>
              </a:r>
            </a:p>
            <a:p>
              <a:pPr algn="ctr"/>
              <a:r>
                <a:rPr lang="fr-CH" sz="1600">
                  <a:sym typeface="Wingdings 3" pitchFamily="18" charset="2"/>
                </a:rPr>
                <a:t>d’avantage </a:t>
              </a:r>
            </a:p>
            <a:p>
              <a:pPr algn="ctr"/>
              <a:r>
                <a:rPr lang="fr-CH" sz="1600">
                  <a:sym typeface="Wingdings 3" pitchFamily="18" charset="2"/>
                </a:rPr>
                <a:t>communauté</a:t>
              </a:r>
            </a:p>
          </p:txBody>
        </p:sp>
        <p:cxnSp>
          <p:nvCxnSpPr>
            <p:cNvPr id="2159637" name="AutoShape 21"/>
            <p:cNvCxnSpPr>
              <a:cxnSpLocks noChangeShapeType="1"/>
              <a:stCxn id="2159631" idx="2"/>
              <a:endCxn id="2159635" idx="0"/>
            </p:cNvCxnSpPr>
            <p:nvPr/>
          </p:nvCxnSpPr>
          <p:spPr bwMode="auto">
            <a:xfrm rot="16200000" flipH="1">
              <a:off x="1906" y="2673"/>
              <a:ext cx="378" cy="591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2159639" name="Rectangle 23"/>
          <p:cNvSpPr>
            <a:spLocks noChangeArrowheads="1"/>
          </p:cNvSpPr>
          <p:nvPr/>
        </p:nvSpPr>
        <p:spPr bwMode="auto">
          <a:xfrm>
            <a:off x="6234113" y="4076700"/>
            <a:ext cx="16097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600"/>
              <a:t>potentialisation</a:t>
            </a: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5583238" y="4413250"/>
            <a:ext cx="1455737" cy="1176338"/>
            <a:chOff x="3517" y="2780"/>
            <a:chExt cx="917" cy="741"/>
          </a:xfrm>
        </p:grpSpPr>
        <p:cxnSp>
          <p:nvCxnSpPr>
            <p:cNvPr id="2159640" name="AutoShape 24"/>
            <p:cNvCxnSpPr>
              <a:cxnSpLocks noChangeShapeType="1"/>
              <a:stCxn id="2159639" idx="2"/>
              <a:endCxn id="2159641" idx="0"/>
            </p:cNvCxnSpPr>
            <p:nvPr/>
          </p:nvCxnSpPr>
          <p:spPr bwMode="auto">
            <a:xfrm rot="5400000">
              <a:off x="3951" y="2673"/>
              <a:ext cx="375" cy="590"/>
            </a:xfrm>
            <a:prstGeom prst="curvedConnector3">
              <a:avLst>
                <a:gd name="adj1" fmla="val 4986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159641" name="Rectangle 25"/>
            <p:cNvSpPr>
              <a:spLocks noChangeArrowheads="1"/>
            </p:cNvSpPr>
            <p:nvPr/>
          </p:nvSpPr>
          <p:spPr bwMode="auto">
            <a:xfrm>
              <a:off x="3517" y="3155"/>
              <a:ext cx="652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>
                  <a:sym typeface="Wingdings 3" pitchFamily="18" charset="2"/>
                </a:rPr>
                <a:t>avantage</a:t>
              </a:r>
            </a:p>
            <a:p>
              <a:pPr algn="ctr"/>
              <a:r>
                <a:rPr lang="fr-CH" sz="1600">
                  <a:sym typeface="Wingdings 3" pitchFamily="18" charset="2"/>
                </a:rPr>
                <a:t>individu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038975" y="4413250"/>
            <a:ext cx="1636713" cy="1181100"/>
            <a:chOff x="4434" y="2780"/>
            <a:chExt cx="1031" cy="744"/>
          </a:xfrm>
        </p:grpSpPr>
        <p:sp>
          <p:nvSpPr>
            <p:cNvPr id="2159642" name="Rectangle 26"/>
            <p:cNvSpPr>
              <a:spLocks noChangeArrowheads="1"/>
            </p:cNvSpPr>
            <p:nvPr/>
          </p:nvSpPr>
          <p:spPr bwMode="auto">
            <a:xfrm>
              <a:off x="4584" y="3158"/>
              <a:ext cx="881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>
                  <a:sym typeface="Wingdings 3" pitchFamily="18" charset="2"/>
                </a:rPr>
                <a:t>avantage </a:t>
              </a:r>
            </a:p>
            <a:p>
              <a:pPr algn="ctr"/>
              <a:r>
                <a:rPr lang="fr-CH" sz="1600">
                  <a:sym typeface="Wingdings 3" pitchFamily="18" charset="2"/>
                </a:rPr>
                <a:t>communauté</a:t>
              </a:r>
            </a:p>
          </p:txBody>
        </p:sp>
        <p:cxnSp>
          <p:nvCxnSpPr>
            <p:cNvPr id="2159643" name="AutoShape 27"/>
            <p:cNvCxnSpPr>
              <a:cxnSpLocks noChangeShapeType="1"/>
              <a:stCxn id="2159639" idx="2"/>
              <a:endCxn id="2159642" idx="0"/>
            </p:cNvCxnSpPr>
            <p:nvPr/>
          </p:nvCxnSpPr>
          <p:spPr bwMode="auto">
            <a:xfrm rot="16200000" flipH="1">
              <a:off x="4541" y="2673"/>
              <a:ext cx="378" cy="591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9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9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59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59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59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59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5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9618" grpId="0"/>
      <p:bldP spid="2159622" grpId="0" build="p"/>
      <p:bldP spid="2159625" grpId="0" build="p"/>
      <p:bldP spid="2159626" grpId="0" build="p"/>
      <p:bldP spid="2159631" grpId="0"/>
      <p:bldP spid="215963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9138"/>
            <a:ext cx="7402513" cy="3697287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7338" indent="-287338">
              <a:lnSpc>
                <a:spcPct val="16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400">
                <a:latin typeface="Univers" pitchFamily="34" charset="0"/>
              </a:rPr>
              <a:t>Efficacité potentialisateurs cognitifs : sujets faibles &gt; sujets forts</a:t>
            </a:r>
          </a:p>
          <a:p>
            <a:pPr marL="661988" lvl="1" indent="-184150">
              <a:lnSpc>
                <a:spcPct val="16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000">
                <a:latin typeface="Univers" pitchFamily="34" charset="0"/>
              </a:rPr>
              <a:t>Domaine médical: Innovations médicales </a:t>
            </a:r>
            <a:r>
              <a:rPr lang="fr-CH" sz="2000">
                <a:latin typeface="Univers" pitchFamily="34" charset="0"/>
                <a:sym typeface="Wingdings 3" pitchFamily="18" charset="2"/>
              </a:rPr>
              <a:t>  </a:t>
            </a:r>
            <a:r>
              <a:rPr lang="fr-CH" sz="2000">
                <a:latin typeface="Univers" pitchFamily="34" charset="0"/>
              </a:rPr>
              <a:t>effets handicapants certaines maladies</a:t>
            </a:r>
          </a:p>
          <a:p>
            <a:pPr marL="661988" lvl="1" indent="-184150">
              <a:lnSpc>
                <a:spcPct val="16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000">
                <a:latin typeface="Univers" pitchFamily="34" charset="0"/>
              </a:rPr>
              <a:t>Historique: Calculateurs nivellent le terrain de jeu pour les moins forts en math</a:t>
            </a:r>
          </a:p>
          <a:p>
            <a:pPr marL="661988" lvl="1" indent="-184150">
              <a:lnSpc>
                <a:spcPct val="16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endParaRPr lang="fr-CH" sz="2000">
              <a:latin typeface="Univers" pitchFamily="34" charset="0"/>
            </a:endParaRPr>
          </a:p>
        </p:txBody>
      </p:sp>
      <p:sp>
        <p:nvSpPr>
          <p:cNvPr id="1432581" name="Line 5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432582" name="Line 6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43258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81075"/>
            <a:ext cx="7834313" cy="731838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CH" sz="4200" b="1">
                <a:solidFill>
                  <a:srgbClr val="2E246A"/>
                </a:solidFill>
                <a:sym typeface="Wingdings 3" pitchFamily="18" charset="2"/>
              </a:rPr>
              <a:t>Qui profite ?</a:t>
            </a:r>
            <a:endParaRPr lang="fr-CH" sz="4200" b="1">
              <a:solidFill>
                <a:srgbClr val="2E246A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2579" grpId="0" build="p"/>
      <p:bldP spid="143258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6450" y="981075"/>
            <a:ext cx="8229600" cy="731838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CH" sz="4200" b="1">
                <a:solidFill>
                  <a:srgbClr val="2E246A"/>
                </a:solidFill>
              </a:rPr>
              <a:t>Effets de réseau</a:t>
            </a:r>
          </a:p>
        </p:txBody>
      </p:sp>
      <p:sp>
        <p:nvSpPr>
          <p:cNvPr id="144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16113"/>
            <a:ext cx="7473950" cy="3656012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7338" indent="-287338">
              <a:lnSpc>
                <a:spcPct val="13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latin typeface="Univers" pitchFamily="34" charset="0"/>
              </a:rPr>
              <a:t>Avec nombre progressif de sujets qui peuvent appliquer le bien </a:t>
            </a:r>
            <a:r>
              <a:rPr lang="fr-CH">
                <a:latin typeface="Univers" pitchFamily="34" charset="0"/>
                <a:sym typeface="Wingdings 3" pitchFamily="18" charset="2"/>
              </a:rPr>
              <a:t> </a:t>
            </a:r>
            <a:r>
              <a:rPr lang="fr-CH">
                <a:latin typeface="Univers" pitchFamily="34" charset="0"/>
              </a:rPr>
              <a:t>valeur pour chaque sujet</a:t>
            </a:r>
          </a:p>
          <a:p>
            <a:pPr marL="287338" indent="-287338">
              <a:lnSpc>
                <a:spcPct val="13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latin typeface="Univers" pitchFamily="34" charset="0"/>
                <a:sym typeface="Wingdings 3" pitchFamily="18" charset="2"/>
              </a:rPr>
              <a:t> </a:t>
            </a:r>
            <a:r>
              <a:rPr lang="fr-CH">
                <a:latin typeface="Univers" pitchFamily="34" charset="0"/>
              </a:rPr>
              <a:t>productivité</a:t>
            </a:r>
          </a:p>
          <a:p>
            <a:pPr marL="661988" lvl="1" indent="-184150">
              <a:lnSpc>
                <a:spcPct val="13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latin typeface="Univers" pitchFamily="34" charset="0"/>
                <a:sym typeface="Wingdings 3" pitchFamily="18" charset="2"/>
              </a:rPr>
              <a:t> bienêtre général</a:t>
            </a:r>
          </a:p>
          <a:p>
            <a:pPr marL="1074738" lvl="2" indent="-160338">
              <a:lnSpc>
                <a:spcPct val="13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latin typeface="Univers" pitchFamily="34" charset="0"/>
              </a:rPr>
              <a:t>Inclus sujets sans accès à la technologie</a:t>
            </a:r>
          </a:p>
        </p:txBody>
      </p:sp>
      <p:sp>
        <p:nvSpPr>
          <p:cNvPr id="1442821" name="Line 5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442822" name="Line 6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4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4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2818" grpId="0"/>
      <p:bldP spid="1442819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981075"/>
            <a:ext cx="7715250" cy="731838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CH" sz="4200" b="1" dirty="0">
                <a:solidFill>
                  <a:srgbClr val="2E246A"/>
                </a:solidFill>
              </a:rPr>
              <a:t>Aspect positif iniquité</a:t>
            </a:r>
          </a:p>
        </p:txBody>
      </p:sp>
      <p:sp>
        <p:nvSpPr>
          <p:cNvPr id="144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989138"/>
            <a:ext cx="7993063" cy="2838450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7338" indent="-287338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latin typeface="Univers" pitchFamily="34" charset="0"/>
              </a:rPr>
              <a:t>Risk pioneers</a:t>
            </a:r>
          </a:p>
          <a:p>
            <a:pPr marL="287338" indent="-287338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latin typeface="Univers" pitchFamily="34" charset="0"/>
              </a:rPr>
              <a:t>Les premiers testent les innovations</a:t>
            </a:r>
          </a:p>
          <a:p>
            <a:pPr marL="661988" lvl="1" indent="-184150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latin typeface="Univers" pitchFamily="34" charset="0"/>
              </a:rPr>
              <a:t>Amélioration efficacité pour les suivants</a:t>
            </a:r>
          </a:p>
          <a:p>
            <a:pPr marL="661988" lvl="1" indent="-184150">
              <a:lnSpc>
                <a:spcPct val="150000"/>
              </a:lnSpc>
              <a:spcBef>
                <a:spcPct val="0"/>
              </a:spcBef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>
                <a:latin typeface="Univers" pitchFamily="34" charset="0"/>
              </a:rPr>
              <a:t>Réduction effets néfastes pour les suivants</a:t>
            </a:r>
          </a:p>
        </p:txBody>
      </p:sp>
      <p:sp>
        <p:nvSpPr>
          <p:cNvPr id="1443845" name="Line 5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443846" name="Line 6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250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Potentialisation vs médecine</a:t>
            </a:r>
          </a:p>
        </p:txBody>
      </p:sp>
      <p:sp>
        <p:nvSpPr>
          <p:cNvPr id="2357251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57252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57265" name="Rectangle 17"/>
          <p:cNvSpPr>
            <a:spLocks noChangeArrowheads="1"/>
          </p:cNvSpPr>
          <p:nvPr/>
        </p:nvSpPr>
        <p:spPr bwMode="auto">
          <a:xfrm>
            <a:off x="2817813" y="2276475"/>
            <a:ext cx="35083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/>
              <a:t>Distinction à partir de quoi ?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403350" y="2673350"/>
            <a:ext cx="3168650" cy="2755900"/>
            <a:chOff x="884" y="1684"/>
            <a:chExt cx="1996" cy="1736"/>
          </a:xfrm>
        </p:grpSpPr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884" y="2184"/>
              <a:ext cx="907" cy="1236"/>
              <a:chOff x="884" y="2092"/>
              <a:chExt cx="907" cy="1236"/>
            </a:xfrm>
          </p:grpSpPr>
          <p:pic>
            <p:nvPicPr>
              <p:cNvPr id="2357262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58" y="2092"/>
                <a:ext cx="759" cy="77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57266" name="Rectangle 18"/>
              <p:cNvSpPr>
                <a:spLocks noChangeArrowheads="1"/>
              </p:cNvSpPr>
              <p:nvPr/>
            </p:nvSpPr>
            <p:spPr bwMode="auto">
              <a:xfrm>
                <a:off x="884" y="2886"/>
                <a:ext cx="907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fr-CH"/>
                  <a:t>Notion maladie ?</a:t>
                </a:r>
              </a:p>
            </p:txBody>
          </p:sp>
        </p:grpSp>
        <p:cxnSp>
          <p:nvCxnSpPr>
            <p:cNvPr id="2357273" name="AutoShape 25"/>
            <p:cNvCxnSpPr>
              <a:cxnSpLocks noChangeShapeType="1"/>
              <a:stCxn id="2357265" idx="2"/>
              <a:endCxn id="0" idx="0"/>
            </p:cNvCxnSpPr>
            <p:nvPr/>
          </p:nvCxnSpPr>
          <p:spPr bwMode="auto">
            <a:xfrm rot="5400000">
              <a:off x="1859" y="1163"/>
              <a:ext cx="500" cy="1542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816350" y="2673350"/>
            <a:ext cx="1511300" cy="2755900"/>
            <a:chOff x="2404" y="1684"/>
            <a:chExt cx="952" cy="1736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2404" y="2184"/>
              <a:ext cx="952" cy="1236"/>
              <a:chOff x="2404" y="2092"/>
              <a:chExt cx="952" cy="1236"/>
            </a:xfrm>
          </p:grpSpPr>
          <p:pic>
            <p:nvPicPr>
              <p:cNvPr id="2357261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34" y="2092"/>
                <a:ext cx="493" cy="7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57267" name="Rectangle 19"/>
              <p:cNvSpPr>
                <a:spLocks noChangeArrowheads="1"/>
              </p:cNvSpPr>
              <p:nvPr/>
            </p:nvSpPr>
            <p:spPr bwMode="auto">
              <a:xfrm>
                <a:off x="2404" y="2886"/>
                <a:ext cx="952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fr-CH"/>
                  <a:t>Notion normalité ?</a:t>
                </a:r>
              </a:p>
            </p:txBody>
          </p:sp>
        </p:grpSp>
        <p:cxnSp>
          <p:nvCxnSpPr>
            <p:cNvPr id="2357274" name="AutoShape 26"/>
            <p:cNvCxnSpPr>
              <a:cxnSpLocks noChangeShapeType="1"/>
              <a:stCxn id="2357265" idx="2"/>
              <a:endCxn id="0" idx="0"/>
            </p:cNvCxnSpPr>
            <p:nvPr/>
          </p:nvCxnSpPr>
          <p:spPr bwMode="auto">
            <a:xfrm rot="16200000" flipH="1">
              <a:off x="2631" y="1933"/>
              <a:ext cx="500" cy="1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4572000" y="2673350"/>
            <a:ext cx="3889375" cy="3060700"/>
            <a:chOff x="2880" y="1684"/>
            <a:chExt cx="2450" cy="1928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4014" y="2207"/>
              <a:ext cx="1316" cy="1405"/>
              <a:chOff x="4014" y="2115"/>
              <a:chExt cx="1316" cy="1405"/>
            </a:xfrm>
          </p:grpSpPr>
          <p:pic>
            <p:nvPicPr>
              <p:cNvPr id="2357264" name="Picture 1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30" y="2115"/>
                <a:ext cx="883" cy="68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57268" name="Rectangle 20"/>
              <p:cNvSpPr>
                <a:spLocks noChangeArrowheads="1"/>
              </p:cNvSpPr>
              <p:nvPr/>
            </p:nvSpPr>
            <p:spPr bwMode="auto">
              <a:xfrm>
                <a:off x="4014" y="2886"/>
                <a:ext cx="1316" cy="6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lvl="1" algn="ctr"/>
                <a:r>
                  <a:rPr lang="fr-CH"/>
                  <a:t>Définition domaine médecine ?</a:t>
                </a:r>
              </a:p>
            </p:txBody>
          </p:sp>
        </p:grpSp>
        <p:cxnSp>
          <p:nvCxnSpPr>
            <p:cNvPr id="2357275" name="AutoShape 27"/>
            <p:cNvCxnSpPr>
              <a:cxnSpLocks noChangeShapeType="1"/>
              <a:stCxn id="2357265" idx="2"/>
              <a:endCxn id="0" idx="0"/>
            </p:cNvCxnSpPr>
            <p:nvPr/>
          </p:nvCxnSpPr>
          <p:spPr bwMode="auto">
            <a:xfrm rot="16200000" flipH="1">
              <a:off x="3514" y="1050"/>
              <a:ext cx="523" cy="1792"/>
            </a:xfrm>
            <a:prstGeom prst="curvedConnector3">
              <a:avLst>
                <a:gd name="adj1" fmla="val 4990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7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250" grpId="0"/>
      <p:bldP spid="23572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82" name="Text Box 2"/>
          <p:cNvSpPr txBox="1">
            <a:spLocks noChangeArrowheads="1"/>
          </p:cNvSpPr>
          <p:nvPr/>
        </p:nvSpPr>
        <p:spPr bwMode="auto">
          <a:xfrm>
            <a:off x="900113" y="1196975"/>
            <a:ext cx="7632700" cy="57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CH" sz="4400" b="1">
                <a:solidFill>
                  <a:srgbClr val="2E246A"/>
                </a:solidFill>
              </a:rPr>
              <a:t>Prescription Benzos en CH</a:t>
            </a:r>
          </a:p>
        </p:txBody>
      </p:sp>
      <p:sp>
        <p:nvSpPr>
          <p:cNvPr id="1710083" name="Line 3"/>
          <p:cNvSpPr>
            <a:spLocks noChangeShapeType="1"/>
          </p:cNvSpPr>
          <p:nvPr/>
        </p:nvSpPr>
        <p:spPr bwMode="auto">
          <a:xfrm>
            <a:off x="457200" y="1989138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1008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10085" name="Rectangle 5"/>
          <p:cNvSpPr>
            <a:spLocks noChangeArrowheads="1"/>
          </p:cNvSpPr>
          <p:nvPr/>
        </p:nvSpPr>
        <p:spPr bwMode="auto">
          <a:xfrm>
            <a:off x="900113" y="2133600"/>
            <a:ext cx="7920037" cy="3382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130000"/>
              </a:lnSpc>
              <a:buFont typeface="Wingdings" pitchFamily="2" charset="2"/>
              <a:buChar char="§"/>
            </a:pPr>
            <a:r>
              <a:rPr lang="fr-CH" sz="2400"/>
              <a:t>Etude rétrospective, 520 000 patients sur 6 mois</a:t>
            </a:r>
          </a:p>
          <a:p>
            <a:pPr marL="342900" indent="-342900" algn="l">
              <a:lnSpc>
                <a:spcPct val="130000"/>
              </a:lnSpc>
              <a:buFont typeface="Wingdings" pitchFamily="2" charset="2"/>
              <a:buChar char="§"/>
            </a:pPr>
            <a:r>
              <a:rPr lang="fr-CH" sz="2400"/>
              <a:t>9.1% ont reçu </a:t>
            </a:r>
            <a:r>
              <a:rPr lang="fr-CH" sz="2400" u="sng"/>
              <a:t>&gt;</a:t>
            </a:r>
            <a:r>
              <a:rPr lang="fr-CH" sz="2400"/>
              <a:t> benzo</a:t>
            </a:r>
          </a:p>
          <a:p>
            <a:pPr marL="742950" lvl="1" indent="-285750" algn="l">
              <a:lnSpc>
                <a:spcPct val="130000"/>
              </a:lnSpc>
              <a:buFont typeface="Wingdings" pitchFamily="2" charset="2"/>
              <a:buChar char="§"/>
            </a:pPr>
            <a:r>
              <a:rPr lang="fr-CH" sz="2400"/>
              <a:t>67% étaient des femmes</a:t>
            </a:r>
          </a:p>
          <a:p>
            <a:pPr marL="742950" lvl="1" indent="-285750" algn="l">
              <a:lnSpc>
                <a:spcPct val="130000"/>
              </a:lnSpc>
              <a:buFont typeface="Wingdings" pitchFamily="2" charset="2"/>
              <a:buChar char="§"/>
            </a:pPr>
            <a:r>
              <a:rPr lang="fr-CH" sz="2400"/>
              <a:t>51% étaient agés &gt; 65 ans </a:t>
            </a:r>
          </a:p>
          <a:p>
            <a:pPr marL="742950" lvl="1" indent="-285750" algn="l">
              <a:lnSpc>
                <a:spcPct val="130000"/>
              </a:lnSpc>
              <a:buFont typeface="Wingdings" pitchFamily="2" charset="2"/>
              <a:buChar char="§"/>
            </a:pPr>
            <a:r>
              <a:rPr lang="fr-CH" sz="2400"/>
              <a:t>56% avaient des prescriptions répétées</a:t>
            </a:r>
          </a:p>
          <a:p>
            <a:pPr marL="742950" lvl="1" indent="-285750" algn="l">
              <a:lnSpc>
                <a:spcPct val="130000"/>
              </a:lnSpc>
              <a:buFont typeface="Wingdings" pitchFamily="2" charset="2"/>
              <a:buChar char="§"/>
            </a:pPr>
            <a:r>
              <a:rPr lang="fr-CH" sz="2400"/>
              <a:t>1.6% doses extrêmement hautes </a:t>
            </a:r>
          </a:p>
          <a:p>
            <a:pPr marL="742950" lvl="1" indent="-285750" algn="l">
              <a:lnSpc>
                <a:spcPct val="130000"/>
              </a:lnSpc>
              <a:buFont typeface="Wingdings" pitchFamily="2" charset="2"/>
              <a:buChar char="§"/>
            </a:pPr>
            <a:endParaRPr lang="fr-CH" sz="2400"/>
          </a:p>
        </p:txBody>
      </p:sp>
      <p:sp>
        <p:nvSpPr>
          <p:cNvPr id="1710086" name="Text Box 6"/>
          <p:cNvSpPr txBox="1">
            <a:spLocks noChangeArrowheads="1"/>
          </p:cNvSpPr>
          <p:nvPr/>
        </p:nvSpPr>
        <p:spPr bwMode="auto">
          <a:xfrm rot="-5400000">
            <a:off x="-777874" y="3259137"/>
            <a:ext cx="2432050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800" i="1">
                <a:solidFill>
                  <a:srgbClr val="CC9900"/>
                </a:solidFill>
              </a:rPr>
              <a:t>Petitjean et al., 2007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0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10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10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10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10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10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100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100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082" grpId="0"/>
      <p:bldP spid="1710085" grpId="0" build="p" bldLvl="2"/>
      <p:bldP spid="171008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834" name="Text Box 2"/>
          <p:cNvSpPr txBox="1">
            <a:spLocks noChangeArrowheads="1"/>
          </p:cNvSpPr>
          <p:nvPr/>
        </p:nvSpPr>
        <p:spPr bwMode="auto">
          <a:xfrm>
            <a:off x="827088" y="1019175"/>
            <a:ext cx="7921625" cy="5632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3400" b="1" dirty="0">
                <a:solidFill>
                  <a:srgbClr val="2E246A"/>
                </a:solidFill>
              </a:rPr>
              <a:t>Définition maladie est </a:t>
            </a:r>
            <a:r>
              <a:rPr lang="fr-CH" sz="3400" b="1" dirty="0" err="1">
                <a:solidFill>
                  <a:srgbClr val="2E246A"/>
                </a:solidFill>
              </a:rPr>
              <a:t>cryptonormative</a:t>
            </a:r>
            <a:endParaRPr lang="fr-CH" sz="3400" b="1" dirty="0">
              <a:solidFill>
                <a:srgbClr val="2E246A"/>
              </a:solidFill>
            </a:endParaRPr>
          </a:p>
        </p:txBody>
      </p:sp>
      <p:sp>
        <p:nvSpPr>
          <p:cNvPr id="216883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6883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68838" name="Text Box 6"/>
          <p:cNvSpPr txBox="1">
            <a:spLocks noChangeArrowheads="1"/>
          </p:cNvSpPr>
          <p:nvPr/>
        </p:nvSpPr>
        <p:spPr bwMode="auto">
          <a:xfrm rot="-5400000">
            <a:off x="-1766887" y="3862388"/>
            <a:ext cx="4384675" cy="4921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fr-CH" sz="1200" i="1">
                <a:solidFill>
                  <a:srgbClr val="C48404"/>
                </a:solidFill>
              </a:rPr>
              <a:t>Dees, 2007; Chatterjee, 2004; Wolpe, 2002; </a:t>
            </a:r>
          </a:p>
          <a:p>
            <a:pPr algn="r" eaLnBrk="0" hangingPunct="0">
              <a:lnSpc>
                <a:spcPct val="110000"/>
              </a:lnSpc>
            </a:pPr>
            <a:r>
              <a:rPr lang="fr-CH" sz="1200" i="1">
                <a:solidFill>
                  <a:srgbClr val="C48404"/>
                </a:solidFill>
              </a:rPr>
              <a:t>Parens, 1998; Synofzik, 2006 </a:t>
            </a:r>
          </a:p>
        </p:txBody>
      </p:sp>
      <p:sp>
        <p:nvSpPr>
          <p:cNvPr id="2168854" name="Rectangle 22"/>
          <p:cNvSpPr>
            <a:spLocks noChangeArrowheads="1"/>
          </p:cNvSpPr>
          <p:nvPr/>
        </p:nvSpPr>
        <p:spPr bwMode="auto">
          <a:xfrm>
            <a:off x="3384550" y="2038350"/>
            <a:ext cx="25558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600"/>
              <a:t>Utilisation notion </a:t>
            </a:r>
            <a:r>
              <a:rPr lang="fr-CH" sz="1600" i="1"/>
              <a:t>maladie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662488" y="2374900"/>
            <a:ext cx="3870325" cy="1341438"/>
            <a:chOff x="2937" y="1496"/>
            <a:chExt cx="2438" cy="845"/>
          </a:xfrm>
        </p:grpSpPr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3425" y="1842"/>
              <a:ext cx="1950" cy="499"/>
              <a:chOff x="3243" y="1842"/>
              <a:chExt cx="1950" cy="499"/>
            </a:xfrm>
          </p:grpSpPr>
          <p:sp>
            <p:nvSpPr>
              <p:cNvPr id="2168856" name="Rectangle 24"/>
              <p:cNvSpPr>
                <a:spLocks noChangeArrowheads="1"/>
              </p:cNvSpPr>
              <p:nvPr/>
            </p:nvSpPr>
            <p:spPr bwMode="auto">
              <a:xfrm>
                <a:off x="3787" y="1889"/>
                <a:ext cx="1406" cy="3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H" sz="1600"/>
                  <a:t>non-normative        = pure constatation</a:t>
                </a:r>
              </a:p>
            </p:txBody>
          </p:sp>
          <p:pic>
            <p:nvPicPr>
              <p:cNvPr id="2168864" name="Picture 3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3243" y="1842"/>
                <a:ext cx="544" cy="4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cxnSp>
          <p:nvCxnSpPr>
            <p:cNvPr id="2168869" name="AutoShape 37"/>
            <p:cNvCxnSpPr>
              <a:cxnSpLocks noChangeShapeType="1"/>
              <a:stCxn id="2168854" idx="2"/>
              <a:endCxn id="0" idx="0"/>
            </p:cNvCxnSpPr>
            <p:nvPr/>
          </p:nvCxnSpPr>
          <p:spPr bwMode="auto">
            <a:xfrm rot="16200000" flipH="1">
              <a:off x="3144" y="1289"/>
              <a:ext cx="346" cy="76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2168870" name="Text Box 38"/>
          <p:cNvSpPr txBox="1">
            <a:spLocks noChangeArrowheads="1"/>
          </p:cNvSpPr>
          <p:nvPr/>
        </p:nvSpPr>
        <p:spPr bwMode="auto">
          <a:xfrm>
            <a:off x="1166813" y="4365625"/>
            <a:ext cx="2971800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CH" sz="1600"/>
              <a:t>nécessiterait explication supplémentaire</a:t>
            </a:r>
          </a:p>
          <a:p>
            <a:pPr algn="ctr"/>
            <a:r>
              <a:rPr lang="fr-CH" sz="1600" i="1"/>
              <a:t>Pourquoi la maladie aurait une relevance normative ?</a:t>
            </a:r>
          </a:p>
        </p:txBody>
      </p:sp>
      <p:cxnSp>
        <p:nvCxnSpPr>
          <p:cNvPr id="2168873" name="AutoShape 41"/>
          <p:cNvCxnSpPr>
            <a:cxnSpLocks noChangeShapeType="1"/>
            <a:endCxn id="2168870" idx="0"/>
          </p:cNvCxnSpPr>
          <p:nvPr/>
        </p:nvCxnSpPr>
        <p:spPr bwMode="auto">
          <a:xfrm>
            <a:off x="2652713" y="3933825"/>
            <a:ext cx="0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2168874" name="Rectangle 42"/>
          <p:cNvSpPr>
            <a:spLocks noChangeArrowheads="1"/>
          </p:cNvSpPr>
          <p:nvPr/>
        </p:nvSpPr>
        <p:spPr bwMode="auto">
          <a:xfrm>
            <a:off x="1476375" y="5589588"/>
            <a:ext cx="6432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2400">
                <a:solidFill>
                  <a:srgbClr val="D67F00"/>
                </a:solidFill>
              </a:rPr>
              <a:t>Terme </a:t>
            </a:r>
            <a:r>
              <a:rPr lang="fr-CH" sz="2400" i="1">
                <a:solidFill>
                  <a:srgbClr val="D67F00"/>
                </a:solidFill>
              </a:rPr>
              <a:t>maladie</a:t>
            </a:r>
            <a:r>
              <a:rPr lang="fr-CH" sz="2400">
                <a:solidFill>
                  <a:srgbClr val="D67F00"/>
                </a:solidFill>
              </a:rPr>
              <a:t> ne fait pas de travail moral !!</a:t>
            </a: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116013" y="2374900"/>
            <a:ext cx="3546475" cy="1485900"/>
            <a:chOff x="703" y="1496"/>
            <a:chExt cx="2234" cy="936"/>
          </a:xfrm>
        </p:grpSpPr>
        <p:sp>
          <p:nvSpPr>
            <p:cNvPr id="2168855" name="Rectangle 23"/>
            <p:cNvSpPr>
              <a:spLocks noChangeArrowheads="1"/>
            </p:cNvSpPr>
            <p:nvPr/>
          </p:nvSpPr>
          <p:spPr bwMode="auto">
            <a:xfrm>
              <a:off x="1565" y="1842"/>
              <a:ext cx="1076" cy="5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600"/>
                <a:t>normative</a:t>
              </a:r>
            </a:p>
            <a:p>
              <a:r>
                <a:rPr lang="fr-CH" sz="1600"/>
                <a:t>= légitimation revendication</a:t>
              </a:r>
            </a:p>
          </p:txBody>
        </p:sp>
        <p:cxnSp>
          <p:nvCxnSpPr>
            <p:cNvPr id="2168868" name="AutoShape 36"/>
            <p:cNvCxnSpPr>
              <a:cxnSpLocks noChangeShapeType="1"/>
              <a:stCxn id="2168854" idx="2"/>
              <a:endCxn id="2168855" idx="0"/>
            </p:cNvCxnSpPr>
            <p:nvPr/>
          </p:nvCxnSpPr>
          <p:spPr bwMode="auto">
            <a:xfrm rot="5400000">
              <a:off x="2347" y="1252"/>
              <a:ext cx="346" cy="834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pic>
          <p:nvPicPr>
            <p:cNvPr id="2168877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" y="1769"/>
              <a:ext cx="817" cy="6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68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68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6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68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68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68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6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8834" grpId="0"/>
      <p:bldP spid="2168838" grpId="0" build="p"/>
      <p:bldP spid="2168854" grpId="0"/>
      <p:bldP spid="2168870" grpId="0" build="p"/>
      <p:bldP spid="216887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19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4019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40198" name="Text Box 6"/>
          <p:cNvSpPr txBox="1">
            <a:spLocks noChangeArrowheads="1"/>
          </p:cNvSpPr>
          <p:nvPr/>
        </p:nvSpPr>
        <p:spPr bwMode="auto">
          <a:xfrm rot="-5400000">
            <a:off x="-1766887" y="3862388"/>
            <a:ext cx="4384675" cy="4921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fr-CH" sz="1200" i="1">
                <a:solidFill>
                  <a:srgbClr val="C48404"/>
                </a:solidFill>
              </a:rPr>
              <a:t>Dees, 2007; Chatterjee, 2004; Wolpe, 2002; </a:t>
            </a:r>
          </a:p>
          <a:p>
            <a:pPr algn="r" eaLnBrk="0" hangingPunct="0">
              <a:lnSpc>
                <a:spcPct val="110000"/>
              </a:lnSpc>
            </a:pPr>
            <a:r>
              <a:rPr lang="fr-CH" sz="1200" i="1">
                <a:solidFill>
                  <a:srgbClr val="C48404"/>
                </a:solidFill>
              </a:rPr>
              <a:t>Parens, 1998; Synofzik, 2006 </a:t>
            </a:r>
          </a:p>
        </p:txBody>
      </p:sp>
      <p:sp>
        <p:nvSpPr>
          <p:cNvPr id="2440199" name="Rectangle 7"/>
          <p:cNvSpPr>
            <a:spLocks noChangeArrowheads="1"/>
          </p:cNvSpPr>
          <p:nvPr/>
        </p:nvSpPr>
        <p:spPr bwMode="auto">
          <a:xfrm>
            <a:off x="1763713" y="2349500"/>
            <a:ext cx="20097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/>
              <a:t>Hypopituarisme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73288" y="2746375"/>
            <a:ext cx="1192212" cy="850900"/>
            <a:chOff x="1369" y="1730"/>
            <a:chExt cx="751" cy="536"/>
          </a:xfrm>
        </p:grpSpPr>
        <p:sp>
          <p:nvSpPr>
            <p:cNvPr id="2440200" name="Rectangle 8"/>
            <p:cNvSpPr>
              <a:spLocks noChangeArrowheads="1"/>
            </p:cNvSpPr>
            <p:nvPr/>
          </p:nvSpPr>
          <p:spPr bwMode="auto">
            <a:xfrm>
              <a:off x="1369" y="2016"/>
              <a:ext cx="75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Nanisme</a:t>
              </a:r>
            </a:p>
          </p:txBody>
        </p:sp>
        <p:cxnSp>
          <p:nvCxnSpPr>
            <p:cNvPr id="2440207" name="AutoShape 15"/>
            <p:cNvCxnSpPr>
              <a:cxnSpLocks noChangeShapeType="1"/>
              <a:stCxn id="2440199" idx="2"/>
              <a:endCxn id="2440200" idx="0"/>
            </p:cNvCxnSpPr>
            <p:nvPr/>
          </p:nvCxnSpPr>
          <p:spPr bwMode="auto">
            <a:xfrm>
              <a:off x="1744" y="1730"/>
              <a:ext cx="1" cy="28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2035175" y="3597275"/>
            <a:ext cx="1466850" cy="852488"/>
            <a:chOff x="1282" y="2266"/>
            <a:chExt cx="924" cy="537"/>
          </a:xfrm>
        </p:grpSpPr>
        <p:sp>
          <p:nvSpPr>
            <p:cNvPr id="2440201" name="Rectangle 9"/>
            <p:cNvSpPr>
              <a:spLocks noChangeArrowheads="1"/>
            </p:cNvSpPr>
            <p:nvPr/>
          </p:nvSpPr>
          <p:spPr bwMode="auto">
            <a:xfrm>
              <a:off x="1282" y="2553"/>
              <a:ext cx="924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Souffrance</a:t>
              </a:r>
            </a:p>
          </p:txBody>
        </p:sp>
        <p:cxnSp>
          <p:nvCxnSpPr>
            <p:cNvPr id="2440208" name="AutoShape 16"/>
            <p:cNvCxnSpPr>
              <a:cxnSpLocks noChangeShapeType="1"/>
              <a:stCxn id="2440200" idx="2"/>
              <a:endCxn id="2440201" idx="0"/>
            </p:cNvCxnSpPr>
            <p:nvPr/>
          </p:nvCxnSpPr>
          <p:spPr bwMode="auto">
            <a:xfrm flipH="1">
              <a:off x="1744" y="2266"/>
              <a:ext cx="1" cy="2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2139950" y="4449763"/>
            <a:ext cx="1257300" cy="852487"/>
            <a:chOff x="1348" y="2803"/>
            <a:chExt cx="792" cy="537"/>
          </a:xfrm>
        </p:grpSpPr>
        <p:sp>
          <p:nvSpPr>
            <p:cNvPr id="2440202" name="Rectangle 10"/>
            <p:cNvSpPr>
              <a:spLocks noChangeArrowheads="1"/>
            </p:cNvSpPr>
            <p:nvPr/>
          </p:nvSpPr>
          <p:spPr bwMode="auto">
            <a:xfrm>
              <a:off x="1348" y="3090"/>
              <a:ext cx="792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>
                  <a:sym typeface="Wingdings 3" pitchFamily="18" charset="2"/>
                </a:rPr>
                <a:t>Maladie !</a:t>
              </a:r>
            </a:p>
          </p:txBody>
        </p:sp>
        <p:cxnSp>
          <p:nvCxnSpPr>
            <p:cNvPr id="2440209" name="AutoShape 17"/>
            <p:cNvCxnSpPr>
              <a:cxnSpLocks noChangeShapeType="1"/>
              <a:stCxn id="2440201" idx="2"/>
              <a:endCxn id="2440202" idx="0"/>
            </p:cNvCxnSpPr>
            <p:nvPr/>
          </p:nvCxnSpPr>
          <p:spPr bwMode="auto">
            <a:xfrm>
              <a:off x="1744" y="2803"/>
              <a:ext cx="0" cy="2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2440203" name="Rectangle 11"/>
          <p:cNvSpPr>
            <a:spLocks noChangeArrowheads="1"/>
          </p:cNvSpPr>
          <p:nvPr/>
        </p:nvSpPr>
        <p:spPr bwMode="auto">
          <a:xfrm>
            <a:off x="5722938" y="2349500"/>
            <a:ext cx="9159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/>
              <a:t>Gènes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584825" y="2746375"/>
            <a:ext cx="1192213" cy="850900"/>
            <a:chOff x="3518" y="1730"/>
            <a:chExt cx="751" cy="536"/>
          </a:xfrm>
        </p:grpSpPr>
        <p:sp>
          <p:nvSpPr>
            <p:cNvPr id="2440204" name="Rectangle 12"/>
            <p:cNvSpPr>
              <a:spLocks noChangeArrowheads="1"/>
            </p:cNvSpPr>
            <p:nvPr/>
          </p:nvSpPr>
          <p:spPr bwMode="auto">
            <a:xfrm>
              <a:off x="3518" y="2016"/>
              <a:ext cx="75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Nanisme</a:t>
              </a:r>
            </a:p>
          </p:txBody>
        </p:sp>
        <p:cxnSp>
          <p:nvCxnSpPr>
            <p:cNvPr id="2440210" name="AutoShape 18"/>
            <p:cNvCxnSpPr>
              <a:cxnSpLocks noChangeShapeType="1"/>
              <a:stCxn id="2440203" idx="2"/>
              <a:endCxn id="2440204" idx="0"/>
            </p:cNvCxnSpPr>
            <p:nvPr/>
          </p:nvCxnSpPr>
          <p:spPr bwMode="auto">
            <a:xfrm>
              <a:off x="3894" y="1730"/>
              <a:ext cx="0" cy="28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5446713" y="3597275"/>
            <a:ext cx="1466850" cy="852488"/>
            <a:chOff x="3431" y="2266"/>
            <a:chExt cx="924" cy="537"/>
          </a:xfrm>
        </p:grpSpPr>
        <p:sp>
          <p:nvSpPr>
            <p:cNvPr id="2440205" name="Rectangle 13"/>
            <p:cNvSpPr>
              <a:spLocks noChangeArrowheads="1"/>
            </p:cNvSpPr>
            <p:nvPr/>
          </p:nvSpPr>
          <p:spPr bwMode="auto">
            <a:xfrm>
              <a:off x="3431" y="2553"/>
              <a:ext cx="924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Souffrance</a:t>
              </a:r>
            </a:p>
          </p:txBody>
        </p:sp>
        <p:cxnSp>
          <p:nvCxnSpPr>
            <p:cNvPr id="2440211" name="AutoShape 19"/>
            <p:cNvCxnSpPr>
              <a:cxnSpLocks noChangeShapeType="1"/>
              <a:stCxn id="2440204" idx="2"/>
              <a:endCxn id="2440205" idx="0"/>
            </p:cNvCxnSpPr>
            <p:nvPr/>
          </p:nvCxnSpPr>
          <p:spPr bwMode="auto">
            <a:xfrm flipH="1">
              <a:off x="3893" y="2266"/>
              <a:ext cx="1" cy="2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5126038" y="4449763"/>
            <a:ext cx="2109787" cy="852487"/>
            <a:chOff x="3229" y="2803"/>
            <a:chExt cx="1329" cy="537"/>
          </a:xfrm>
        </p:grpSpPr>
        <p:sp>
          <p:nvSpPr>
            <p:cNvPr id="2440206" name="Rectangle 14"/>
            <p:cNvSpPr>
              <a:spLocks noChangeArrowheads="1"/>
            </p:cNvSpPr>
            <p:nvPr/>
          </p:nvSpPr>
          <p:spPr bwMode="auto">
            <a:xfrm>
              <a:off x="3229" y="3090"/>
              <a:ext cx="132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>
                  <a:sym typeface="Wingdings 3" pitchFamily="18" charset="2"/>
                </a:rPr>
                <a:t>Pas de maladie !</a:t>
              </a:r>
            </a:p>
          </p:txBody>
        </p:sp>
        <p:cxnSp>
          <p:nvCxnSpPr>
            <p:cNvPr id="2440212" name="AutoShape 20"/>
            <p:cNvCxnSpPr>
              <a:cxnSpLocks noChangeShapeType="1"/>
              <a:stCxn id="2440205" idx="2"/>
              <a:endCxn id="2440206" idx="0"/>
            </p:cNvCxnSpPr>
            <p:nvPr/>
          </p:nvCxnSpPr>
          <p:spPr bwMode="auto">
            <a:xfrm>
              <a:off x="3893" y="2803"/>
              <a:ext cx="1" cy="2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2440213" name="Text Box 21"/>
          <p:cNvSpPr txBox="1">
            <a:spLocks noChangeArrowheads="1"/>
          </p:cNvSpPr>
          <p:nvPr/>
        </p:nvSpPr>
        <p:spPr bwMode="auto">
          <a:xfrm>
            <a:off x="827088" y="1019175"/>
            <a:ext cx="7921625" cy="5632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3400" b="1">
                <a:solidFill>
                  <a:srgbClr val="2E246A"/>
                </a:solidFill>
              </a:rPr>
              <a:t>Définition maladie est cryptonormative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0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4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0199" grpId="0"/>
      <p:bldP spid="244020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946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200" b="1" dirty="0" err="1">
                <a:solidFill>
                  <a:srgbClr val="2E246A"/>
                </a:solidFill>
              </a:rPr>
              <a:t>Disease</a:t>
            </a:r>
            <a:r>
              <a:rPr lang="nl-NL" sz="4200" b="1" dirty="0">
                <a:solidFill>
                  <a:srgbClr val="2E246A"/>
                </a:solidFill>
              </a:rPr>
              <a:t> </a:t>
            </a:r>
            <a:r>
              <a:rPr lang="nl-NL" sz="4200" b="1" dirty="0" err="1">
                <a:solidFill>
                  <a:srgbClr val="2E246A"/>
                </a:solidFill>
              </a:rPr>
              <a:t>mongering</a:t>
            </a:r>
            <a:endParaRPr lang="fr-FR" sz="4200" b="1" dirty="0">
              <a:solidFill>
                <a:srgbClr val="2E246A"/>
              </a:solidFill>
            </a:endParaRPr>
          </a:p>
        </p:txBody>
      </p:sp>
      <p:sp>
        <p:nvSpPr>
          <p:cNvPr id="2258947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5894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58949" name="Text Box 5"/>
          <p:cNvSpPr txBox="1">
            <a:spLocks noChangeArrowheads="1"/>
          </p:cNvSpPr>
          <p:nvPr/>
        </p:nvSpPr>
        <p:spPr bwMode="auto">
          <a:xfrm rot="-5400000">
            <a:off x="-1858169" y="3953670"/>
            <a:ext cx="4384675" cy="3095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Moynihan and Henry, 2006; Healy, 2002</a:t>
            </a:r>
          </a:p>
        </p:txBody>
      </p:sp>
      <p:sp>
        <p:nvSpPr>
          <p:cNvPr id="2258954" name="Rectangle 10"/>
          <p:cNvSpPr>
            <a:spLocks noChangeArrowheads="1"/>
          </p:cNvSpPr>
          <p:nvPr/>
        </p:nvSpPr>
        <p:spPr bwMode="auto">
          <a:xfrm>
            <a:off x="1258888" y="2276475"/>
            <a:ext cx="2808287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CH"/>
              <a:t>Enregistrement seulement possible pour thérapeutiques !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067175" y="2581275"/>
            <a:ext cx="4392613" cy="396875"/>
            <a:chOff x="2562" y="1626"/>
            <a:chExt cx="2767" cy="250"/>
          </a:xfrm>
        </p:grpSpPr>
        <p:sp>
          <p:nvSpPr>
            <p:cNvPr id="2258955" name="Rectangle 11"/>
            <p:cNvSpPr>
              <a:spLocks noChangeArrowheads="1"/>
            </p:cNvSpPr>
            <p:nvPr/>
          </p:nvSpPr>
          <p:spPr bwMode="auto">
            <a:xfrm>
              <a:off x="3235" y="1626"/>
              <a:ext cx="2094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Couverture par assurances</a:t>
              </a:r>
            </a:p>
          </p:txBody>
        </p:sp>
        <p:cxnSp>
          <p:nvCxnSpPr>
            <p:cNvPr id="2258956" name="AutoShape 12"/>
            <p:cNvCxnSpPr>
              <a:cxnSpLocks noChangeShapeType="1"/>
              <a:stCxn id="2258954" idx="3"/>
              <a:endCxn id="2258955" idx="1"/>
            </p:cNvCxnSpPr>
            <p:nvPr/>
          </p:nvCxnSpPr>
          <p:spPr bwMode="auto">
            <a:xfrm>
              <a:off x="2562" y="1751"/>
              <a:ext cx="67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57488" y="2852738"/>
            <a:ext cx="3627437" cy="1854200"/>
            <a:chOff x="1737" y="1797"/>
            <a:chExt cx="2285" cy="1168"/>
          </a:xfrm>
        </p:grpSpPr>
        <p:sp>
          <p:nvSpPr>
            <p:cNvPr id="2258951" name="Text Box 7"/>
            <p:cNvSpPr txBox="1">
              <a:spLocks noChangeArrowheads="1"/>
            </p:cNvSpPr>
            <p:nvPr/>
          </p:nvSpPr>
          <p:spPr bwMode="auto">
            <a:xfrm>
              <a:off x="1737" y="2523"/>
              <a:ext cx="2285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Elargissement limites maladie</a:t>
              </a:r>
            </a:p>
            <a:p>
              <a:r>
                <a:rPr lang="fr-CH" i="1"/>
                <a:t>Création </a:t>
              </a:r>
              <a:r>
                <a:rPr lang="fr-CH"/>
                <a:t>nouvelles maladies</a:t>
              </a:r>
            </a:p>
          </p:txBody>
        </p:sp>
        <p:cxnSp>
          <p:nvCxnSpPr>
            <p:cNvPr id="2258957" name="AutoShape 13"/>
            <p:cNvCxnSpPr>
              <a:cxnSpLocks noChangeShapeType="1"/>
              <a:endCxn id="2258951" idx="0"/>
            </p:cNvCxnSpPr>
            <p:nvPr/>
          </p:nvCxnSpPr>
          <p:spPr bwMode="auto">
            <a:xfrm>
              <a:off x="2880" y="1797"/>
              <a:ext cx="0" cy="7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106738" y="4706938"/>
            <a:ext cx="2928937" cy="809625"/>
            <a:chOff x="1957" y="2965"/>
            <a:chExt cx="1845" cy="510"/>
          </a:xfrm>
        </p:grpSpPr>
        <p:sp>
          <p:nvSpPr>
            <p:cNvPr id="2258952" name="Text Box 8"/>
            <p:cNvSpPr txBox="1">
              <a:spLocks noChangeArrowheads="1"/>
            </p:cNvSpPr>
            <p:nvPr/>
          </p:nvSpPr>
          <p:spPr bwMode="auto">
            <a:xfrm>
              <a:off x="1957" y="3225"/>
              <a:ext cx="184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>
                  <a:sym typeface="Wingdings 3" pitchFamily="18" charset="2"/>
                </a:rPr>
                <a:t> Marché thérapeutique</a:t>
              </a:r>
            </a:p>
          </p:txBody>
        </p:sp>
        <p:cxnSp>
          <p:nvCxnSpPr>
            <p:cNvPr id="2258958" name="AutoShape 14"/>
            <p:cNvCxnSpPr>
              <a:cxnSpLocks noChangeShapeType="1"/>
              <a:stCxn id="2258951" idx="2"/>
              <a:endCxn id="2258952" idx="0"/>
            </p:cNvCxnSpPr>
            <p:nvPr/>
          </p:nvCxnSpPr>
          <p:spPr bwMode="auto">
            <a:xfrm>
              <a:off x="2880" y="2965"/>
              <a:ext cx="0" cy="2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8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8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8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8946" grpId="0"/>
      <p:bldP spid="2258949" grpId="0" build="p"/>
      <p:bldP spid="225895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066" name="Text Box 2"/>
          <p:cNvSpPr txBox="1">
            <a:spLocks noChangeArrowheads="1"/>
          </p:cNvSpPr>
          <p:nvPr/>
        </p:nvSpPr>
        <p:spPr bwMode="auto">
          <a:xfrm>
            <a:off x="827088" y="1019175"/>
            <a:ext cx="7837487" cy="5632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3400" b="1">
                <a:solidFill>
                  <a:srgbClr val="2E246A"/>
                </a:solidFill>
              </a:rPr>
              <a:t>Expansion utilisation médicaments</a:t>
            </a:r>
            <a:endParaRPr lang="fr-FR" sz="3400" b="1">
              <a:solidFill>
                <a:srgbClr val="2E246A"/>
              </a:solidFill>
            </a:endParaRPr>
          </a:p>
        </p:txBody>
      </p:sp>
      <p:sp>
        <p:nvSpPr>
          <p:cNvPr id="2264067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6406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64069" name="Text Box 5"/>
          <p:cNvSpPr txBox="1">
            <a:spLocks noChangeArrowheads="1"/>
          </p:cNvSpPr>
          <p:nvPr/>
        </p:nvSpPr>
        <p:spPr bwMode="auto">
          <a:xfrm rot="-5400000">
            <a:off x="-1759744" y="3926682"/>
            <a:ext cx="4384675" cy="3635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i="1">
                <a:solidFill>
                  <a:srgbClr val="C48404"/>
                </a:solidFill>
              </a:rPr>
              <a:t>Schermer, 2009</a:t>
            </a:r>
            <a:endParaRPr lang="fr-CH" i="1">
              <a:solidFill>
                <a:srgbClr val="C48404"/>
              </a:solidFill>
            </a:endParaRPr>
          </a:p>
        </p:txBody>
      </p:sp>
      <p:sp>
        <p:nvSpPr>
          <p:cNvPr id="2264070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34962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 algn="l">
              <a:lnSpc>
                <a:spcPct val="230000"/>
              </a:lnSpc>
              <a:buClr>
                <a:srgbClr val="C5880F"/>
              </a:buClr>
              <a:buSzPct val="70000"/>
              <a:buFont typeface="Wingdings" pitchFamily="2" charset="2"/>
              <a:buAutoNum type="arabicPeriod"/>
            </a:pPr>
            <a:r>
              <a:rPr lang="fr-CH" sz="2400" dirty="0"/>
              <a:t>Prescription (off-label) pour troubles </a:t>
            </a:r>
            <a:r>
              <a:rPr lang="fr-CH" sz="2400" i="1" dirty="0"/>
              <a:t>sous-diagnostiqués</a:t>
            </a:r>
            <a:r>
              <a:rPr lang="fr-CH" sz="2400" dirty="0"/>
              <a:t> ou </a:t>
            </a:r>
            <a:r>
              <a:rPr lang="fr-CH" sz="2400" i="1" dirty="0"/>
              <a:t>nouveaux diagnostics</a:t>
            </a:r>
          </a:p>
          <a:p>
            <a:pPr marL="609600" indent="-609600" algn="l">
              <a:lnSpc>
                <a:spcPct val="230000"/>
              </a:lnSpc>
              <a:buClr>
                <a:srgbClr val="C5880F"/>
              </a:buClr>
              <a:buSzPct val="70000"/>
              <a:buFont typeface="Wingdings" pitchFamily="2" charset="2"/>
              <a:buAutoNum type="arabicPeriod"/>
            </a:pPr>
            <a:r>
              <a:rPr lang="fr-CH" sz="2400" dirty="0"/>
              <a:t>Prescription off-label pour potentialisation</a:t>
            </a:r>
          </a:p>
          <a:p>
            <a:pPr marL="609600" indent="-609600" algn="l">
              <a:lnSpc>
                <a:spcPct val="230000"/>
              </a:lnSpc>
              <a:buClr>
                <a:srgbClr val="C5880F"/>
              </a:buClr>
              <a:buSzPct val="70000"/>
              <a:buFont typeface="Wingdings" pitchFamily="2" charset="2"/>
              <a:buAutoNum type="arabicPeriod"/>
            </a:pPr>
            <a:r>
              <a:rPr lang="fr-CH" sz="2400" dirty="0"/>
              <a:t>Utilisation sans prescription pour potentialisation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64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64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64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64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64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4066" grpId="0"/>
      <p:bldP spid="2264069" grpId="0" build="p"/>
      <p:bldP spid="2264070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146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>
                <a:solidFill>
                  <a:srgbClr val="2E246A"/>
                </a:solidFill>
              </a:rPr>
              <a:t>Potentialisation vs médecine</a:t>
            </a:r>
          </a:p>
        </p:txBody>
      </p:sp>
      <p:sp>
        <p:nvSpPr>
          <p:cNvPr id="2438147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3814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38149" name="Rectangle 5"/>
          <p:cNvSpPr>
            <a:spLocks noChangeArrowheads="1"/>
          </p:cNvSpPr>
          <p:nvPr/>
        </p:nvSpPr>
        <p:spPr bwMode="auto">
          <a:xfrm>
            <a:off x="2817813" y="2276475"/>
            <a:ext cx="35083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/>
              <a:t>Distinction à partir de quoi 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03350" y="2673350"/>
            <a:ext cx="3168650" cy="2755900"/>
            <a:chOff x="884" y="1684"/>
            <a:chExt cx="1996" cy="173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884" y="2184"/>
              <a:ext cx="907" cy="1236"/>
              <a:chOff x="884" y="2092"/>
              <a:chExt cx="907" cy="1236"/>
            </a:xfrm>
          </p:grpSpPr>
          <p:pic>
            <p:nvPicPr>
              <p:cNvPr id="2438152" name="Picture 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58" y="2092"/>
                <a:ext cx="759" cy="77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38153" name="Rectangle 9"/>
              <p:cNvSpPr>
                <a:spLocks noChangeArrowheads="1"/>
              </p:cNvSpPr>
              <p:nvPr/>
            </p:nvSpPr>
            <p:spPr bwMode="auto">
              <a:xfrm>
                <a:off x="884" y="2886"/>
                <a:ext cx="907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fr-CH"/>
                  <a:t>Notion maladie ?</a:t>
                </a:r>
              </a:p>
            </p:txBody>
          </p:sp>
        </p:grpSp>
        <p:cxnSp>
          <p:nvCxnSpPr>
            <p:cNvPr id="2438154" name="AutoShape 10"/>
            <p:cNvCxnSpPr>
              <a:cxnSpLocks noChangeShapeType="1"/>
              <a:stCxn id="2438149" idx="2"/>
              <a:endCxn id="0" idx="0"/>
            </p:cNvCxnSpPr>
            <p:nvPr/>
          </p:nvCxnSpPr>
          <p:spPr bwMode="auto">
            <a:xfrm rot="5400000">
              <a:off x="1859" y="1163"/>
              <a:ext cx="500" cy="1542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816350" y="2673350"/>
            <a:ext cx="1511300" cy="2755900"/>
            <a:chOff x="2404" y="1684"/>
            <a:chExt cx="952" cy="1736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404" y="2184"/>
              <a:ext cx="952" cy="1236"/>
              <a:chOff x="2404" y="2092"/>
              <a:chExt cx="952" cy="1236"/>
            </a:xfrm>
          </p:grpSpPr>
          <p:pic>
            <p:nvPicPr>
              <p:cNvPr id="2438157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34" y="2092"/>
                <a:ext cx="493" cy="7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38158" name="Rectangle 14"/>
              <p:cNvSpPr>
                <a:spLocks noChangeArrowheads="1"/>
              </p:cNvSpPr>
              <p:nvPr/>
            </p:nvSpPr>
            <p:spPr bwMode="auto">
              <a:xfrm>
                <a:off x="2404" y="2886"/>
                <a:ext cx="952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fr-CH"/>
                  <a:t>Notion normalité ?</a:t>
                </a:r>
              </a:p>
            </p:txBody>
          </p:sp>
        </p:grpSp>
        <p:cxnSp>
          <p:nvCxnSpPr>
            <p:cNvPr id="2438159" name="AutoShape 15"/>
            <p:cNvCxnSpPr>
              <a:cxnSpLocks noChangeShapeType="1"/>
              <a:stCxn id="2438149" idx="2"/>
              <a:endCxn id="0" idx="0"/>
            </p:cNvCxnSpPr>
            <p:nvPr/>
          </p:nvCxnSpPr>
          <p:spPr bwMode="auto">
            <a:xfrm rot="16200000" flipH="1">
              <a:off x="2631" y="1933"/>
              <a:ext cx="500" cy="1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572000" y="2673350"/>
            <a:ext cx="3889375" cy="3060700"/>
            <a:chOff x="2880" y="1684"/>
            <a:chExt cx="2450" cy="1928"/>
          </a:xfrm>
        </p:grpSpPr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4014" y="2207"/>
              <a:ext cx="1316" cy="1405"/>
              <a:chOff x="4014" y="2115"/>
              <a:chExt cx="1316" cy="1405"/>
            </a:xfrm>
          </p:grpSpPr>
          <p:pic>
            <p:nvPicPr>
              <p:cNvPr id="2438162" name="Picture 1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30" y="2115"/>
                <a:ext cx="883" cy="68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38163" name="Rectangle 19"/>
              <p:cNvSpPr>
                <a:spLocks noChangeArrowheads="1"/>
              </p:cNvSpPr>
              <p:nvPr/>
            </p:nvSpPr>
            <p:spPr bwMode="auto">
              <a:xfrm>
                <a:off x="4014" y="2886"/>
                <a:ext cx="1316" cy="6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lvl="1" algn="ctr"/>
                <a:r>
                  <a:rPr lang="fr-CH"/>
                  <a:t>Définition domaine médecine ?</a:t>
                </a:r>
              </a:p>
            </p:txBody>
          </p:sp>
        </p:grpSp>
        <p:cxnSp>
          <p:nvCxnSpPr>
            <p:cNvPr id="2438164" name="AutoShape 20"/>
            <p:cNvCxnSpPr>
              <a:cxnSpLocks noChangeShapeType="1"/>
              <a:stCxn id="2438149" idx="2"/>
              <a:endCxn id="0" idx="0"/>
            </p:cNvCxnSpPr>
            <p:nvPr/>
          </p:nvCxnSpPr>
          <p:spPr bwMode="auto">
            <a:xfrm rot="16200000" flipH="1">
              <a:off x="3514" y="1050"/>
              <a:ext cx="523" cy="1792"/>
            </a:xfrm>
            <a:prstGeom prst="curvedConnector3">
              <a:avLst>
                <a:gd name="adj1" fmla="val 4990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22" name="Text Box 2"/>
          <p:cNvSpPr txBox="1">
            <a:spLocks noChangeArrowheads="1"/>
          </p:cNvSpPr>
          <p:nvPr/>
        </p:nvSpPr>
        <p:spPr bwMode="auto">
          <a:xfrm>
            <a:off x="827088" y="968375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>
                <a:solidFill>
                  <a:srgbClr val="2E246A"/>
                </a:solidFill>
              </a:rPr>
              <a:t>Traiter l’</a:t>
            </a:r>
            <a:r>
              <a:rPr lang="fr-CH" sz="4200" b="1" i="1">
                <a:solidFill>
                  <a:srgbClr val="2E246A"/>
                </a:solidFill>
              </a:rPr>
              <a:t>anormal </a:t>
            </a:r>
            <a:r>
              <a:rPr lang="fr-CH" sz="4200" b="1">
                <a:solidFill>
                  <a:srgbClr val="2E246A"/>
                </a:solidFill>
              </a:rPr>
              <a:t>?</a:t>
            </a:r>
          </a:p>
        </p:txBody>
      </p:sp>
      <p:sp>
        <p:nvSpPr>
          <p:cNvPr id="2437123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3712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pic>
        <p:nvPicPr>
          <p:cNvPr id="2437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7100" y="4046538"/>
            <a:ext cx="3598863" cy="161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437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7100" y="4044950"/>
            <a:ext cx="3598863" cy="162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437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7100" y="4046538"/>
            <a:ext cx="3598863" cy="161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43712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7100" y="4046538"/>
            <a:ext cx="3598863" cy="161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43712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7100" y="4044950"/>
            <a:ext cx="3598863" cy="162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43713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7100" y="4046538"/>
            <a:ext cx="3598863" cy="161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43713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7100" y="1917700"/>
            <a:ext cx="3598863" cy="3748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437132" name="Line 12"/>
          <p:cNvSpPr>
            <a:spLocks noChangeShapeType="1"/>
          </p:cNvSpPr>
          <p:nvPr/>
        </p:nvSpPr>
        <p:spPr bwMode="auto">
          <a:xfrm>
            <a:off x="1763713" y="5805488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3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3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3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3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3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37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3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37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3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22" grpId="0"/>
      <p:bldP spid="243713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170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>
                <a:solidFill>
                  <a:srgbClr val="2E246A"/>
                </a:solidFill>
              </a:rPr>
              <a:t>Potentialisation vs médecine</a:t>
            </a:r>
          </a:p>
        </p:txBody>
      </p:sp>
      <p:sp>
        <p:nvSpPr>
          <p:cNvPr id="2439171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39172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439173" name="Rectangle 5"/>
          <p:cNvSpPr>
            <a:spLocks noChangeArrowheads="1"/>
          </p:cNvSpPr>
          <p:nvPr/>
        </p:nvSpPr>
        <p:spPr bwMode="auto">
          <a:xfrm>
            <a:off x="2817813" y="2276475"/>
            <a:ext cx="35083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/>
              <a:t>Distinction à partir de quoi 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03350" y="2673350"/>
            <a:ext cx="3168650" cy="2755900"/>
            <a:chOff x="884" y="1684"/>
            <a:chExt cx="1996" cy="173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884" y="2184"/>
              <a:ext cx="907" cy="1236"/>
              <a:chOff x="884" y="2092"/>
              <a:chExt cx="907" cy="1236"/>
            </a:xfrm>
          </p:grpSpPr>
          <p:pic>
            <p:nvPicPr>
              <p:cNvPr id="2439176" name="Picture 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58" y="2092"/>
                <a:ext cx="759" cy="77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39177" name="Rectangle 9"/>
              <p:cNvSpPr>
                <a:spLocks noChangeArrowheads="1"/>
              </p:cNvSpPr>
              <p:nvPr/>
            </p:nvSpPr>
            <p:spPr bwMode="auto">
              <a:xfrm>
                <a:off x="884" y="2886"/>
                <a:ext cx="907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fr-CH"/>
                  <a:t>Notion maladie ?</a:t>
                </a:r>
              </a:p>
            </p:txBody>
          </p:sp>
        </p:grpSp>
        <p:cxnSp>
          <p:nvCxnSpPr>
            <p:cNvPr id="2439178" name="AutoShape 10"/>
            <p:cNvCxnSpPr>
              <a:cxnSpLocks noChangeShapeType="1"/>
              <a:stCxn id="2439173" idx="2"/>
              <a:endCxn id="0" idx="0"/>
            </p:cNvCxnSpPr>
            <p:nvPr/>
          </p:nvCxnSpPr>
          <p:spPr bwMode="auto">
            <a:xfrm rot="5400000">
              <a:off x="1859" y="1163"/>
              <a:ext cx="500" cy="1542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816350" y="2673350"/>
            <a:ext cx="1511300" cy="2755900"/>
            <a:chOff x="2404" y="1684"/>
            <a:chExt cx="952" cy="1736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404" y="2184"/>
              <a:ext cx="952" cy="1236"/>
              <a:chOff x="2404" y="2092"/>
              <a:chExt cx="952" cy="1236"/>
            </a:xfrm>
          </p:grpSpPr>
          <p:pic>
            <p:nvPicPr>
              <p:cNvPr id="2439181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34" y="2092"/>
                <a:ext cx="493" cy="7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39182" name="Rectangle 14"/>
              <p:cNvSpPr>
                <a:spLocks noChangeArrowheads="1"/>
              </p:cNvSpPr>
              <p:nvPr/>
            </p:nvSpPr>
            <p:spPr bwMode="auto">
              <a:xfrm>
                <a:off x="2404" y="2886"/>
                <a:ext cx="952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fr-CH"/>
                  <a:t>Notion normalité ?</a:t>
                </a:r>
              </a:p>
            </p:txBody>
          </p:sp>
        </p:grpSp>
        <p:cxnSp>
          <p:nvCxnSpPr>
            <p:cNvPr id="2439183" name="AutoShape 15"/>
            <p:cNvCxnSpPr>
              <a:cxnSpLocks noChangeShapeType="1"/>
              <a:stCxn id="2439173" idx="2"/>
              <a:endCxn id="0" idx="0"/>
            </p:cNvCxnSpPr>
            <p:nvPr/>
          </p:nvCxnSpPr>
          <p:spPr bwMode="auto">
            <a:xfrm rot="16200000" flipH="1">
              <a:off x="2631" y="1933"/>
              <a:ext cx="500" cy="1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572000" y="2673350"/>
            <a:ext cx="3889375" cy="3060700"/>
            <a:chOff x="2880" y="1684"/>
            <a:chExt cx="2450" cy="1928"/>
          </a:xfrm>
        </p:grpSpPr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4014" y="2207"/>
              <a:ext cx="1316" cy="1405"/>
              <a:chOff x="4014" y="2115"/>
              <a:chExt cx="1316" cy="1405"/>
            </a:xfrm>
          </p:grpSpPr>
          <p:pic>
            <p:nvPicPr>
              <p:cNvPr id="2439186" name="Picture 1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30" y="2115"/>
                <a:ext cx="883" cy="68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39187" name="Rectangle 19"/>
              <p:cNvSpPr>
                <a:spLocks noChangeArrowheads="1"/>
              </p:cNvSpPr>
              <p:nvPr/>
            </p:nvSpPr>
            <p:spPr bwMode="auto">
              <a:xfrm>
                <a:off x="4014" y="2886"/>
                <a:ext cx="1316" cy="6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lvl="1" algn="ctr"/>
                <a:r>
                  <a:rPr lang="fr-CH"/>
                  <a:t>Définition domaine médecine ?</a:t>
                </a:r>
              </a:p>
            </p:txBody>
          </p:sp>
        </p:grpSp>
        <p:cxnSp>
          <p:nvCxnSpPr>
            <p:cNvPr id="2439188" name="AutoShape 20"/>
            <p:cNvCxnSpPr>
              <a:cxnSpLocks noChangeShapeType="1"/>
              <a:stCxn id="2439173" idx="2"/>
              <a:endCxn id="0" idx="0"/>
            </p:cNvCxnSpPr>
            <p:nvPr/>
          </p:nvCxnSpPr>
          <p:spPr bwMode="auto">
            <a:xfrm rot="16200000" flipH="1">
              <a:off x="3514" y="1050"/>
              <a:ext cx="523" cy="1792"/>
            </a:xfrm>
            <a:prstGeom prst="curvedConnector3">
              <a:avLst>
                <a:gd name="adj1" fmla="val 4990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994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200" b="1">
                <a:solidFill>
                  <a:srgbClr val="2E246A"/>
                </a:solidFill>
              </a:rPr>
              <a:t>Métatendance médecine</a:t>
            </a:r>
            <a:endParaRPr lang="fr-FR" sz="4200" b="1">
              <a:solidFill>
                <a:srgbClr val="2E246A"/>
              </a:solidFill>
            </a:endParaRPr>
          </a:p>
        </p:txBody>
      </p:sp>
      <p:sp>
        <p:nvSpPr>
          <p:cNvPr id="226099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6099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60997" name="Text Box 5"/>
          <p:cNvSpPr txBox="1">
            <a:spLocks noChangeArrowheads="1"/>
          </p:cNvSpPr>
          <p:nvPr/>
        </p:nvSpPr>
        <p:spPr bwMode="auto">
          <a:xfrm rot="-5400000">
            <a:off x="-17867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Synofzik, 2009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260998" name="Rectangle 3"/>
          <p:cNvSpPr>
            <a:spLocks noChangeArrowheads="1"/>
          </p:cNvSpPr>
          <p:nvPr/>
        </p:nvSpPr>
        <p:spPr bwMode="auto">
          <a:xfrm>
            <a:off x="5148263" y="3933825"/>
            <a:ext cx="3455987" cy="19666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lvl="1" indent="-266700" algn="l">
              <a:lnSpc>
                <a:spcPct val="130000"/>
              </a:lnSpc>
              <a:buClr>
                <a:srgbClr val="CC9900"/>
              </a:buClr>
              <a:buSzPct val="75000"/>
              <a:buFont typeface="Wingdings" pitchFamily="2" charset="2"/>
              <a:buChar char="§"/>
            </a:pPr>
            <a:r>
              <a:rPr lang="fr-CH" sz="1800"/>
              <a:t>Orienté bien-être</a:t>
            </a:r>
          </a:p>
          <a:p>
            <a:pPr marL="266700" lvl="1" indent="-266700" algn="l">
              <a:lnSpc>
                <a:spcPct val="130000"/>
              </a:lnSpc>
              <a:buClr>
                <a:srgbClr val="CC9900"/>
              </a:buClr>
              <a:buSzPct val="75000"/>
              <a:buFont typeface="Wingdings" pitchFamily="2" charset="2"/>
              <a:buChar char="§"/>
            </a:pPr>
            <a:r>
              <a:rPr lang="fr-CH" sz="1800"/>
              <a:t>Focus : qualité de vie, bien-être subjectif, préférences individuelles</a:t>
            </a:r>
          </a:p>
          <a:p>
            <a:pPr marL="266700" lvl="1" indent="-266700" algn="l">
              <a:lnSpc>
                <a:spcPct val="130000"/>
              </a:lnSpc>
              <a:buClr>
                <a:srgbClr val="CC9900"/>
              </a:buClr>
              <a:buSzPct val="75000"/>
              <a:buFont typeface="Wingdings" pitchFamily="2" charset="2"/>
              <a:buChar char="§"/>
            </a:pPr>
            <a:r>
              <a:rPr lang="fr-CH" sz="1800"/>
              <a:t>Attitudes de partenariat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263650" y="2097088"/>
            <a:ext cx="2727325" cy="1584325"/>
            <a:chOff x="930" y="1321"/>
            <a:chExt cx="1718" cy="998"/>
          </a:xfrm>
        </p:grpSpPr>
        <p:pic>
          <p:nvPicPr>
            <p:cNvPr id="2261002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39" y="1662"/>
              <a:ext cx="900" cy="65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261003" name="Rectangle 11"/>
            <p:cNvSpPr>
              <a:spLocks noChangeArrowheads="1"/>
            </p:cNvSpPr>
            <p:nvPr/>
          </p:nvSpPr>
          <p:spPr bwMode="auto">
            <a:xfrm>
              <a:off x="930" y="1321"/>
              <a:ext cx="1718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i="1"/>
                <a:t>Attitude traditionnelle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399088" y="2095500"/>
            <a:ext cx="2954337" cy="1649413"/>
            <a:chOff x="3441" y="1320"/>
            <a:chExt cx="1861" cy="1039"/>
          </a:xfrm>
        </p:grpSpPr>
        <p:pic>
          <p:nvPicPr>
            <p:cNvPr id="2261004" name="Picture 12" descr="Sans tit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3" y="1623"/>
              <a:ext cx="817" cy="736"/>
            </a:xfrm>
            <a:prstGeom prst="rect">
              <a:avLst/>
            </a:prstGeom>
            <a:noFill/>
          </p:spPr>
        </p:pic>
        <p:sp>
          <p:nvSpPr>
            <p:cNvPr id="2261005" name="Rectangle 13"/>
            <p:cNvSpPr>
              <a:spLocks noChangeArrowheads="1"/>
            </p:cNvSpPr>
            <p:nvPr/>
          </p:nvSpPr>
          <p:spPr bwMode="auto">
            <a:xfrm>
              <a:off x="3441" y="1320"/>
              <a:ext cx="186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i="1"/>
                <a:t>Attitude contemporaine</a:t>
              </a:r>
            </a:p>
          </p:txBody>
        </p:sp>
      </p:grpSp>
      <p:sp>
        <p:nvSpPr>
          <p:cNvPr id="2261006" name="Rectangle 14"/>
          <p:cNvSpPr>
            <a:spLocks noChangeArrowheads="1"/>
          </p:cNvSpPr>
          <p:nvPr/>
        </p:nvSpPr>
        <p:spPr bwMode="auto">
          <a:xfrm>
            <a:off x="1042988" y="3933825"/>
            <a:ext cx="3168650" cy="1606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lvl="1" indent="-266700" algn="l">
              <a:lnSpc>
                <a:spcPct val="130000"/>
              </a:lnSpc>
              <a:buClr>
                <a:srgbClr val="CC9900"/>
              </a:buClr>
              <a:buSzPct val="75000"/>
              <a:buFont typeface="Wingdings" pitchFamily="2" charset="2"/>
              <a:buChar char="§"/>
            </a:pPr>
            <a:r>
              <a:rPr lang="fr-CH" sz="1800" dirty="0"/>
              <a:t>Orienté maladie </a:t>
            </a:r>
          </a:p>
          <a:p>
            <a:pPr marL="266700" lvl="1" indent="-266700" algn="l">
              <a:lnSpc>
                <a:spcPct val="130000"/>
              </a:lnSpc>
              <a:buClr>
                <a:srgbClr val="CC9900"/>
              </a:buClr>
              <a:buSzPct val="75000"/>
              <a:buFont typeface="Wingdings" pitchFamily="2" charset="2"/>
              <a:buChar char="§"/>
            </a:pPr>
            <a:r>
              <a:rPr lang="fr-CH" sz="1800" dirty="0"/>
              <a:t>Focus : indicateurs cliniques-pathologiques</a:t>
            </a:r>
          </a:p>
          <a:p>
            <a:pPr marL="266700" lvl="1" indent="-266700" algn="l">
              <a:lnSpc>
                <a:spcPct val="130000"/>
              </a:lnSpc>
              <a:buClr>
                <a:srgbClr val="CC9900"/>
              </a:buClr>
              <a:buSzPct val="75000"/>
              <a:buFont typeface="Wingdings" pitchFamily="2" charset="2"/>
              <a:buChar char="§"/>
            </a:pPr>
            <a:r>
              <a:rPr lang="fr-CH" sz="1800" dirty="0"/>
              <a:t>Attitudes paternalistes</a:t>
            </a:r>
          </a:p>
        </p:txBody>
      </p:sp>
      <p:cxnSp>
        <p:nvCxnSpPr>
          <p:cNvPr id="2261007" name="AutoShape 15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341688" y="3160713"/>
            <a:ext cx="28860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6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60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6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6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6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6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60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60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60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0994" grpId="0"/>
      <p:bldP spid="2260997" grpId="0" build="p"/>
      <p:bldP spid="2260998" grpId="0" build="p" bldLvl="2"/>
      <p:bldP spid="2261006" grpId="0" build="p" bldLvl="2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850" name="Text Box 2"/>
          <p:cNvSpPr txBox="1">
            <a:spLocks noChangeArrowheads="1"/>
          </p:cNvSpPr>
          <p:nvPr/>
        </p:nvSpPr>
        <p:spPr bwMode="auto">
          <a:xfrm>
            <a:off x="827088" y="1019175"/>
            <a:ext cx="7837487" cy="5632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3400" b="1">
                <a:solidFill>
                  <a:srgbClr val="2E246A"/>
                </a:solidFill>
              </a:rPr>
              <a:t>Conséquences morales médicalisation</a:t>
            </a:r>
            <a:endParaRPr lang="fr-FR" sz="3400" b="1">
              <a:solidFill>
                <a:srgbClr val="2E246A"/>
              </a:solidFill>
            </a:endParaRPr>
          </a:p>
        </p:txBody>
      </p:sp>
      <p:sp>
        <p:nvSpPr>
          <p:cNvPr id="2126851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26852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26853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Schermer, 2009</a:t>
            </a:r>
            <a:endParaRPr lang="fr-CH" sz="1600" i="1">
              <a:solidFill>
                <a:srgbClr val="C48404"/>
              </a:solidFill>
            </a:endParaRPr>
          </a:p>
        </p:txBody>
      </p:sp>
      <p:pic>
        <p:nvPicPr>
          <p:cNvPr id="21268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2133600"/>
            <a:ext cx="815975" cy="971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12685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2185988"/>
            <a:ext cx="655637" cy="865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126861" name="Rectangle 13"/>
          <p:cNvSpPr>
            <a:spLocks noChangeArrowheads="1"/>
          </p:cNvSpPr>
          <p:nvPr/>
        </p:nvSpPr>
        <p:spPr bwMode="auto">
          <a:xfrm>
            <a:off x="1692275" y="3141663"/>
            <a:ext cx="2051050" cy="835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lvl="1">
              <a:lnSpc>
                <a:spcPct val="90000"/>
              </a:lnSpc>
              <a:buClr>
                <a:srgbClr val="C5880F"/>
              </a:buClr>
              <a:buSzPct val="70000"/>
              <a:buFont typeface="Wingdings" pitchFamily="2" charset="2"/>
              <a:buNone/>
            </a:pPr>
            <a:r>
              <a:rPr lang="fr-CH" sz="1800" dirty="0"/>
              <a:t>Peut aider personnes avec problèmes</a:t>
            </a:r>
          </a:p>
        </p:txBody>
      </p:sp>
      <p:sp>
        <p:nvSpPr>
          <p:cNvPr id="2126862" name="Rectangle 14"/>
          <p:cNvSpPr>
            <a:spLocks noChangeArrowheads="1"/>
          </p:cNvSpPr>
          <p:nvPr/>
        </p:nvSpPr>
        <p:spPr bwMode="auto">
          <a:xfrm>
            <a:off x="4284663" y="3141663"/>
            <a:ext cx="4572000" cy="30330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Sécurité ?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Cave. Traitements testés pour maladies sévères, utilisé dans maladie légère ! (Pas même relation risque-bénéfice)</a:t>
            </a:r>
          </a:p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Solution à problèmes complexes ?</a:t>
            </a:r>
          </a:p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Disease mongering (façonnage maladie)</a:t>
            </a:r>
          </a:p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/>
              <a:t>Rend les personnes insatisfaites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2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26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2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68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26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26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26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268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26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26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26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26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268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268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6850" grpId="0"/>
      <p:bldP spid="2126853" grpId="0" build="p"/>
      <p:bldP spid="2126861" grpId="0"/>
      <p:bldP spid="2126862" grpId="0" build="p" bldLvl="2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02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2 formes de contrainte</a:t>
            </a:r>
          </a:p>
        </p:txBody>
      </p:sp>
      <p:sp>
        <p:nvSpPr>
          <p:cNvPr id="2304003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04004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04005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Chatterjee, 2004</a:t>
            </a:r>
          </a:p>
        </p:txBody>
      </p:sp>
      <p:sp>
        <p:nvSpPr>
          <p:cNvPr id="2304006" name="Rectangle 3"/>
          <p:cNvSpPr>
            <a:spLocks noChangeArrowheads="1"/>
          </p:cNvSpPr>
          <p:nvPr/>
        </p:nvSpPr>
        <p:spPr bwMode="auto">
          <a:xfrm>
            <a:off x="5219700" y="2420938"/>
            <a:ext cx="3673475" cy="15050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lvl="1" algn="l"/>
            <a:r>
              <a:rPr lang="fr-CH" sz="1800" dirty="0"/>
              <a:t>Demande explicite d’une performance supérieure </a:t>
            </a:r>
          </a:p>
          <a:p>
            <a:pPr marL="0" lvl="2" algn="l"/>
            <a:endParaRPr lang="fr-CH" sz="1800" dirty="0"/>
          </a:p>
          <a:p>
            <a:pPr marL="0" lvl="2" algn="l"/>
            <a:r>
              <a:rPr lang="fr-CH" sz="1800" dirty="0"/>
              <a:t>Pilotes, chirurgiens</a:t>
            </a:r>
          </a:p>
          <a:p>
            <a:pPr marL="0" lvl="3" algn="l"/>
            <a:r>
              <a:rPr lang="fr-CH" sz="1800" dirty="0" err="1"/>
              <a:t>Incentifs</a:t>
            </a:r>
            <a:r>
              <a:rPr lang="fr-CH" sz="1800" dirty="0"/>
              <a:t> (financiers, autres ?)</a:t>
            </a:r>
          </a:p>
        </p:txBody>
      </p:sp>
      <p:sp>
        <p:nvSpPr>
          <p:cNvPr id="2304007" name="Rectangle 7"/>
          <p:cNvSpPr>
            <a:spLocks noChangeArrowheads="1"/>
          </p:cNvSpPr>
          <p:nvPr/>
        </p:nvSpPr>
        <p:spPr bwMode="auto">
          <a:xfrm>
            <a:off x="1042988" y="2060575"/>
            <a:ext cx="11572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b="1" i="1">
                <a:solidFill>
                  <a:srgbClr val="D67F00"/>
                </a:solidFill>
              </a:rPr>
              <a:t>implicite</a:t>
            </a:r>
          </a:p>
        </p:txBody>
      </p:sp>
      <p:sp>
        <p:nvSpPr>
          <p:cNvPr id="2304008" name="Rectangle 8"/>
          <p:cNvSpPr>
            <a:spLocks noChangeArrowheads="1"/>
          </p:cNvSpPr>
          <p:nvPr/>
        </p:nvSpPr>
        <p:spPr bwMode="auto">
          <a:xfrm>
            <a:off x="1042988" y="2420938"/>
            <a:ext cx="3744912" cy="2928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dirty="0"/>
              <a:t>maintenir meilleure position dans ordre social perçu</a:t>
            </a:r>
          </a:p>
          <a:p>
            <a:pPr algn="l"/>
            <a:endParaRPr lang="fr-CH" dirty="0"/>
          </a:p>
          <a:p>
            <a:pPr algn="l"/>
            <a:r>
              <a:rPr lang="fr-CH" sz="1800" dirty="0"/>
              <a:t>surtout dans environnement type « the winner </a:t>
            </a:r>
            <a:r>
              <a:rPr lang="fr-CH" sz="1800" dirty="0" err="1"/>
              <a:t>takes</a:t>
            </a:r>
            <a:r>
              <a:rPr lang="fr-CH" sz="1800" dirty="0"/>
              <a:t> all »</a:t>
            </a:r>
          </a:p>
          <a:p>
            <a:pPr marL="266700" lvl="4" indent="-266700" algn="l">
              <a:buClr>
                <a:srgbClr val="CC9900"/>
              </a:buClr>
              <a:buSzPct val="75000"/>
              <a:buFont typeface="Wingdings" pitchFamily="2" charset="2"/>
              <a:buChar char="§"/>
            </a:pPr>
            <a:r>
              <a:rPr lang="fr-CH" sz="1800" dirty="0"/>
              <a:t>Davantage de personnes en compétition pour prix rares et importants </a:t>
            </a:r>
          </a:p>
          <a:p>
            <a:pPr marL="266700" lvl="4" indent="-266700" algn="l">
              <a:buClr>
                <a:srgbClr val="CC9900"/>
              </a:buClr>
              <a:buSzPct val="75000"/>
              <a:buFont typeface="Wingdings" pitchFamily="2" charset="2"/>
              <a:buChar char="§"/>
            </a:pPr>
            <a:r>
              <a:rPr lang="fr-CH" sz="1800" dirty="0"/>
              <a:t>Celui qui se dope pas, risque de perdre du terrain !</a:t>
            </a:r>
          </a:p>
        </p:txBody>
      </p:sp>
      <p:sp>
        <p:nvSpPr>
          <p:cNvPr id="2304009" name="Rectangle 9"/>
          <p:cNvSpPr>
            <a:spLocks noChangeArrowheads="1"/>
          </p:cNvSpPr>
          <p:nvPr/>
        </p:nvSpPr>
        <p:spPr bwMode="auto">
          <a:xfrm>
            <a:off x="5219700" y="2060575"/>
            <a:ext cx="11541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b="1" i="1">
                <a:solidFill>
                  <a:srgbClr val="D67F00"/>
                </a:solidFill>
              </a:rPr>
              <a:t>explicite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0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04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0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0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04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040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040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040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04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04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04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02" grpId="0"/>
      <p:bldP spid="2304005" grpId="0" build="p"/>
      <p:bldP spid="2304006" grpId="0" build="p" bldLvl="4"/>
      <p:bldP spid="2304007" grpId="0"/>
      <p:bldP spid="2304008" grpId="0" build="p" bldLvl="4"/>
      <p:bldP spid="23040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106" name="Text Box 2"/>
          <p:cNvSpPr txBox="1">
            <a:spLocks noChangeArrowheads="1"/>
          </p:cNvSpPr>
          <p:nvPr/>
        </p:nvSpPr>
        <p:spPr bwMode="auto">
          <a:xfrm>
            <a:off x="900113" y="1196975"/>
            <a:ext cx="7632700" cy="57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CH" sz="4400" b="1">
                <a:solidFill>
                  <a:srgbClr val="2E246A"/>
                </a:solidFill>
              </a:rPr>
              <a:t>Prescription Benzos en CH</a:t>
            </a:r>
          </a:p>
        </p:txBody>
      </p:sp>
      <p:sp>
        <p:nvSpPr>
          <p:cNvPr id="1711107" name="Line 3"/>
          <p:cNvSpPr>
            <a:spLocks noChangeShapeType="1"/>
          </p:cNvSpPr>
          <p:nvPr/>
        </p:nvSpPr>
        <p:spPr bwMode="auto">
          <a:xfrm>
            <a:off x="457200" y="1989138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1110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711109" name="Rectangle 5"/>
          <p:cNvSpPr>
            <a:spLocks noChangeArrowheads="1"/>
          </p:cNvSpPr>
          <p:nvPr/>
        </p:nvSpPr>
        <p:spPr bwMode="auto">
          <a:xfrm>
            <a:off x="1187450" y="4437063"/>
            <a:ext cx="3455988" cy="890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100000"/>
              </a:lnSpc>
              <a:buFont typeface="Wingdings" pitchFamily="2" charset="2"/>
              <a:buChar char="§"/>
            </a:pPr>
            <a:r>
              <a:rPr lang="fr-CH" sz="2400"/>
              <a:t>4.7% psychiatres</a:t>
            </a:r>
          </a:p>
        </p:txBody>
      </p:sp>
      <p:sp>
        <p:nvSpPr>
          <p:cNvPr id="1711110" name="Text Box 6"/>
          <p:cNvSpPr txBox="1">
            <a:spLocks noChangeArrowheads="1"/>
          </p:cNvSpPr>
          <p:nvPr/>
        </p:nvSpPr>
        <p:spPr bwMode="auto">
          <a:xfrm rot="-5400000">
            <a:off x="-777874" y="3259137"/>
            <a:ext cx="2432050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1800" i="1">
                <a:solidFill>
                  <a:srgbClr val="CC9900"/>
                </a:solidFill>
              </a:rPr>
              <a:t>Petitjean et al., 2007</a:t>
            </a:r>
          </a:p>
        </p:txBody>
      </p:sp>
      <p:sp>
        <p:nvSpPr>
          <p:cNvPr id="1711111" name="Text Box 7"/>
          <p:cNvSpPr txBox="1">
            <a:spLocks noChangeArrowheads="1"/>
          </p:cNvSpPr>
          <p:nvPr/>
        </p:nvSpPr>
        <p:spPr bwMode="auto">
          <a:xfrm>
            <a:off x="5148263" y="2686050"/>
            <a:ext cx="2986087" cy="749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H" sz="2400" i="1"/>
              <a:t>81% de toutes les prescriptions</a:t>
            </a:r>
            <a:endParaRPr lang="fr-FR" sz="2400" i="1"/>
          </a:p>
        </p:txBody>
      </p:sp>
      <p:sp>
        <p:nvSpPr>
          <p:cNvPr id="1711112" name="Rectangle 8"/>
          <p:cNvSpPr>
            <a:spLocks noChangeArrowheads="1"/>
          </p:cNvSpPr>
          <p:nvPr/>
        </p:nvSpPr>
        <p:spPr bwMode="auto">
          <a:xfrm>
            <a:off x="1187450" y="2349500"/>
            <a:ext cx="3097213" cy="142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140000"/>
              </a:lnSpc>
              <a:buFont typeface="Wingdings" pitchFamily="2" charset="2"/>
              <a:buChar char="§"/>
            </a:pPr>
            <a:r>
              <a:rPr lang="fr-CH" sz="2400"/>
              <a:t>35% généralistes</a:t>
            </a:r>
          </a:p>
          <a:p>
            <a:pPr marL="342900" indent="-342900" algn="l">
              <a:lnSpc>
                <a:spcPct val="140000"/>
              </a:lnSpc>
              <a:buFont typeface="Wingdings" pitchFamily="2" charset="2"/>
              <a:buChar char="§"/>
            </a:pPr>
            <a:r>
              <a:rPr lang="fr-CH" sz="2400"/>
              <a:t>33% internistes</a:t>
            </a:r>
            <a:endParaRPr lang="fr-FR" sz="2400"/>
          </a:p>
        </p:txBody>
      </p:sp>
      <p:cxnSp>
        <p:nvCxnSpPr>
          <p:cNvPr id="1711113" name="AutoShape 9"/>
          <p:cNvCxnSpPr>
            <a:cxnSpLocks noChangeShapeType="1"/>
            <a:stCxn id="1711112" idx="3"/>
            <a:endCxn id="1711111" idx="1"/>
          </p:cNvCxnSpPr>
          <p:nvPr/>
        </p:nvCxnSpPr>
        <p:spPr bwMode="auto">
          <a:xfrm>
            <a:off x="4284663" y="3060700"/>
            <a:ext cx="863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1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11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1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1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109" grpId="0"/>
      <p:bldP spid="1711111" grpId="0"/>
      <p:bldP spid="1711112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018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Choisissez votre pilote</a:t>
            </a:r>
          </a:p>
        </p:txBody>
      </p:sp>
      <p:sp>
        <p:nvSpPr>
          <p:cNvPr id="2390019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90020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476375" y="2455863"/>
            <a:ext cx="2590800" cy="3060700"/>
            <a:chOff x="748" y="1525"/>
            <a:chExt cx="1814" cy="1928"/>
          </a:xfrm>
        </p:grpSpPr>
        <p:pic>
          <p:nvPicPr>
            <p:cNvPr id="2390026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48" y="1525"/>
              <a:ext cx="1814" cy="16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390032" name="Text Box 16"/>
            <p:cNvSpPr txBox="1">
              <a:spLocks noChangeArrowheads="1"/>
            </p:cNvSpPr>
            <p:nvPr/>
          </p:nvSpPr>
          <p:spPr bwMode="auto">
            <a:xfrm>
              <a:off x="1264" y="3203"/>
              <a:ext cx="1232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« Non dopé »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580063" y="2455863"/>
            <a:ext cx="2120900" cy="3060700"/>
            <a:chOff x="3515" y="1525"/>
            <a:chExt cx="1336" cy="1928"/>
          </a:xfrm>
        </p:grpSpPr>
        <p:pic>
          <p:nvPicPr>
            <p:cNvPr id="2390031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5" y="1525"/>
              <a:ext cx="1336" cy="16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390033" name="Text Box 17"/>
            <p:cNvSpPr txBox="1">
              <a:spLocks noChangeArrowheads="1"/>
            </p:cNvSpPr>
            <p:nvPr/>
          </p:nvSpPr>
          <p:spPr bwMode="auto">
            <a:xfrm>
              <a:off x="3629" y="3203"/>
              <a:ext cx="783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/>
                <a:t>« Dopé »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9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001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066" name="Text Box 2"/>
          <p:cNvSpPr txBox="1">
            <a:spLocks noChangeArrowheads="1"/>
          </p:cNvSpPr>
          <p:nvPr/>
        </p:nvSpPr>
        <p:spPr bwMode="auto">
          <a:xfrm>
            <a:off x="827088" y="981075"/>
            <a:ext cx="7837487" cy="6186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3800" b="1">
                <a:solidFill>
                  <a:srgbClr val="2E246A"/>
                </a:solidFill>
              </a:rPr>
              <a:t>Libre choix de potentialisation?</a:t>
            </a:r>
          </a:p>
        </p:txBody>
      </p:sp>
      <p:sp>
        <p:nvSpPr>
          <p:cNvPr id="2392067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9206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92069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39394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Ecole obligatoire pour tous les enfants ?!</a:t>
            </a:r>
          </a:p>
          <a:p>
            <a:pPr marL="287338" indent="-287338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Formation continue FMH ?!</a:t>
            </a:r>
          </a:p>
          <a:p>
            <a:pPr marL="287338" indent="-287338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endParaRPr lang="fr-CH" dirty="0"/>
          </a:p>
          <a:p>
            <a:pPr marL="287338" indent="-287338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Devraient écoles et employeurs être habilités à exiger aussi potentialisation pharmacologique ?</a:t>
            </a:r>
          </a:p>
          <a:p>
            <a:pPr marL="287338" indent="-287338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endParaRPr lang="fr-CH" dirty="0"/>
          </a:p>
          <a:p>
            <a:pPr marL="287338" indent="-287338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Problème particulièrement délicat pour militaire</a:t>
            </a:r>
          </a:p>
          <a:p>
            <a:pPr marL="661988" lvl="1" indent="-184150" algn="l">
              <a:lnSpc>
                <a:spcPct val="13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 dirty="0"/>
              <a:t>Soldats aux EU peuvent être obligés à prendre amphétamines dans situations particulières !</a:t>
            </a:r>
          </a:p>
        </p:txBody>
      </p:sp>
      <p:sp>
        <p:nvSpPr>
          <p:cNvPr id="2392070" name="Text Box 6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Greely, 2008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9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92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9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92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92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920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920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2066" grpId="0"/>
      <p:bldP spid="2392069" grpId="0" build="p" bldLvl="2"/>
      <p:bldP spid="2392070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930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 dirty="0">
                <a:solidFill>
                  <a:srgbClr val="2E246A"/>
                </a:solidFill>
              </a:rPr>
              <a:t>Militaire et contrainte</a:t>
            </a:r>
          </a:p>
        </p:txBody>
      </p:sp>
      <p:sp>
        <p:nvSpPr>
          <p:cNvPr id="2172931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72932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72933" name="Rectangle 3"/>
          <p:cNvSpPr>
            <a:spLocks noChangeArrowheads="1"/>
          </p:cNvSpPr>
          <p:nvPr/>
        </p:nvSpPr>
        <p:spPr bwMode="auto">
          <a:xfrm>
            <a:off x="1042988" y="1989138"/>
            <a:ext cx="7923212" cy="40510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84463" lvl="1" indent="-173038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 dirty="0"/>
              <a:t>Prescription de </a:t>
            </a:r>
            <a:r>
              <a:rPr lang="fr-CH" sz="1800" dirty="0" err="1"/>
              <a:t>dextroamphetamines</a:t>
            </a:r>
            <a:r>
              <a:rPr lang="fr-CH" sz="1800" dirty="0"/>
              <a:t> pour pilotes d’avions </a:t>
            </a:r>
          </a:p>
          <a:p>
            <a:pPr marL="3048000" lvl="2" indent="-184150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 i="1" dirty="0"/>
              <a:t>« to </a:t>
            </a:r>
            <a:r>
              <a:rPr lang="fr-CH" sz="1800" i="1" dirty="0" err="1"/>
              <a:t>improve</a:t>
            </a:r>
            <a:r>
              <a:rPr lang="fr-CH" sz="1800" i="1" dirty="0"/>
              <a:t> performance in </a:t>
            </a:r>
            <a:r>
              <a:rPr lang="fr-CH" sz="1800" i="1" dirty="0" err="1"/>
              <a:t>sleep</a:t>
            </a:r>
            <a:r>
              <a:rPr lang="fr-CH" sz="1800" i="1" dirty="0"/>
              <a:t>-</a:t>
            </a:r>
            <a:r>
              <a:rPr lang="fr-CH" sz="1800" i="1" dirty="0" err="1"/>
              <a:t>restricted</a:t>
            </a:r>
            <a:r>
              <a:rPr lang="fr-CH" sz="1800" i="1" dirty="0"/>
              <a:t> </a:t>
            </a:r>
            <a:r>
              <a:rPr lang="fr-CH" sz="1800" i="1" dirty="0" err="1"/>
              <a:t>environments</a:t>
            </a:r>
            <a:r>
              <a:rPr lang="fr-CH" sz="1800" i="1" dirty="0"/>
              <a:t> »</a:t>
            </a:r>
          </a:p>
          <a:p>
            <a:pPr marL="3048000" lvl="2" indent="-184150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 i="1" dirty="0"/>
              <a:t>« The </a:t>
            </a:r>
            <a:r>
              <a:rPr lang="fr-CH" sz="1800" i="1" dirty="0" err="1"/>
              <a:t>lives</a:t>
            </a:r>
            <a:r>
              <a:rPr lang="fr-CH" sz="1800" i="1" dirty="0"/>
              <a:t> of </a:t>
            </a:r>
            <a:r>
              <a:rPr lang="fr-CH" sz="1800" i="1" dirty="0" err="1"/>
              <a:t>soldiers</a:t>
            </a:r>
            <a:r>
              <a:rPr lang="fr-CH" sz="1800" i="1" dirty="0"/>
              <a:t> </a:t>
            </a:r>
            <a:r>
              <a:rPr lang="fr-CH" sz="1800" i="1" dirty="0" err="1"/>
              <a:t>may</a:t>
            </a:r>
            <a:r>
              <a:rPr lang="fr-CH" sz="1800" i="1" dirty="0"/>
              <a:t> </a:t>
            </a:r>
            <a:r>
              <a:rPr lang="fr-CH" sz="1800" i="1" dirty="0" err="1"/>
              <a:t>depend</a:t>
            </a:r>
            <a:r>
              <a:rPr lang="fr-CH" sz="1800" i="1" dirty="0"/>
              <a:t> on the pilots’ </a:t>
            </a:r>
            <a:r>
              <a:rPr lang="fr-CH" sz="1800" i="1" dirty="0" err="1"/>
              <a:t>ability</a:t>
            </a:r>
            <a:r>
              <a:rPr lang="fr-CH" sz="1800" i="1" dirty="0"/>
              <a:t> to </a:t>
            </a:r>
            <a:r>
              <a:rPr lang="fr-CH" sz="1800" i="1" dirty="0" err="1"/>
              <a:t>stay</a:t>
            </a:r>
            <a:r>
              <a:rPr lang="fr-CH" sz="1800" i="1" dirty="0"/>
              <a:t> </a:t>
            </a:r>
            <a:r>
              <a:rPr lang="fr-CH" sz="1800" i="1" dirty="0" err="1"/>
              <a:t>awake</a:t>
            </a:r>
            <a:r>
              <a:rPr lang="fr-CH" sz="1800" i="1" dirty="0"/>
              <a:t> </a:t>
            </a:r>
            <a:r>
              <a:rPr lang="fr-CH" sz="1800" i="1" dirty="0" err="1"/>
              <a:t>through</a:t>
            </a:r>
            <a:r>
              <a:rPr lang="fr-CH" sz="1800" i="1" dirty="0"/>
              <a:t> long missions </a:t>
            </a:r>
            <a:r>
              <a:rPr lang="fr-CH" sz="1800" dirty="0"/>
              <a:t>»</a:t>
            </a:r>
          </a:p>
          <a:p>
            <a:pPr marL="287338" indent="-287338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endParaRPr lang="fr-CH" sz="1800" dirty="0"/>
          </a:p>
          <a:p>
            <a:pPr marL="287338" indent="-287338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 dirty="0"/>
              <a:t>En principe, pas de contrainte</a:t>
            </a:r>
          </a:p>
          <a:p>
            <a:pPr marL="287338" indent="-287338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 dirty="0"/>
              <a:t>Effet suggestif ? « La vie de vos camarades en dépend ! »</a:t>
            </a:r>
          </a:p>
          <a:p>
            <a:pPr marL="287338" indent="-287338" algn="l">
              <a:lnSpc>
                <a:spcPct val="12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 dirty="0"/>
              <a:t>Problème des coalition multinationales: quelle doctrine ?</a:t>
            </a:r>
          </a:p>
        </p:txBody>
      </p:sp>
      <p:sp>
        <p:nvSpPr>
          <p:cNvPr id="2172934" name="Text Box 6"/>
          <p:cNvSpPr txBox="1">
            <a:spLocks noChangeArrowheads="1"/>
          </p:cNvSpPr>
          <p:nvPr/>
        </p:nvSpPr>
        <p:spPr bwMode="auto">
          <a:xfrm rot="-5400000">
            <a:off x="-1707356" y="3926682"/>
            <a:ext cx="4384675" cy="3635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Dees, 2007;</a:t>
            </a:r>
            <a:r>
              <a:rPr lang="fr-CH"/>
              <a:t> </a:t>
            </a:r>
            <a:r>
              <a:rPr lang="fr-CH" sz="1600" i="1">
                <a:solidFill>
                  <a:srgbClr val="C48404"/>
                </a:solidFill>
              </a:rPr>
              <a:t>Russo et al., 2005 </a:t>
            </a:r>
          </a:p>
        </p:txBody>
      </p:sp>
      <p:pic>
        <p:nvPicPr>
          <p:cNvPr id="21729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063" y="2060575"/>
            <a:ext cx="2085975" cy="2305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7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7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7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72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72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72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72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72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72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2930" grpId="0"/>
      <p:bldP spid="2172933" grpId="0" build="p" bldLvl="3"/>
      <p:bldP spid="2172934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954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4200" b="1">
                <a:solidFill>
                  <a:srgbClr val="2E246A"/>
                </a:solidFill>
              </a:rPr>
              <a:t>Travail, identité et contrainte</a:t>
            </a:r>
          </a:p>
        </p:txBody>
      </p:sp>
      <p:sp>
        <p:nvSpPr>
          <p:cNvPr id="217395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7395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173958" name="Text Box 6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Dees, 2007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042988" y="1989138"/>
            <a:ext cx="7273925" cy="900112"/>
            <a:chOff x="657" y="1253"/>
            <a:chExt cx="4582" cy="567"/>
          </a:xfrm>
        </p:grpSpPr>
        <p:pic>
          <p:nvPicPr>
            <p:cNvPr id="2173973" name="Picture 21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" y="1253"/>
              <a:ext cx="567" cy="567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  <a:effectLst/>
          </p:spPr>
        </p:pic>
        <p:sp>
          <p:nvSpPr>
            <p:cNvPr id="2173974" name="Rectangle 22"/>
            <p:cNvSpPr>
              <a:spLocks noChangeArrowheads="1"/>
            </p:cNvSpPr>
            <p:nvPr/>
          </p:nvSpPr>
          <p:spPr bwMode="auto">
            <a:xfrm>
              <a:off x="1292" y="1316"/>
              <a:ext cx="3947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/>
                <a:t>Chaque emploi faisant partie d’une carrière </a:t>
              </a:r>
              <a:r>
                <a:rPr lang="fr-CH">
                  <a:sym typeface="Wingdings 3" pitchFamily="18" charset="2"/>
                </a:rPr>
                <a:t> </a:t>
              </a:r>
              <a:r>
                <a:rPr lang="fr-CH"/>
                <a:t>exige processus de socialisation</a:t>
              </a: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1042988" y="3048000"/>
            <a:ext cx="7229475" cy="900113"/>
            <a:chOff x="657" y="1918"/>
            <a:chExt cx="4554" cy="567"/>
          </a:xfrm>
        </p:grpSpPr>
        <p:pic>
          <p:nvPicPr>
            <p:cNvPr id="2173967" name="Picture 15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7" y="1918"/>
              <a:ext cx="567" cy="567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  <a:effectLst/>
          </p:spPr>
        </p:pic>
        <p:sp>
          <p:nvSpPr>
            <p:cNvPr id="2173975" name="Rectangle 23"/>
            <p:cNvSpPr>
              <a:spLocks noChangeArrowheads="1"/>
            </p:cNvSpPr>
            <p:nvPr/>
          </p:nvSpPr>
          <p:spPr bwMode="auto">
            <a:xfrm>
              <a:off x="1292" y="1981"/>
              <a:ext cx="3919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/>
                <a:t>Apprentissage styles, comportements, pensées de la profession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1042988" y="4106863"/>
            <a:ext cx="5580062" cy="900112"/>
            <a:chOff x="657" y="2583"/>
            <a:chExt cx="3515" cy="567"/>
          </a:xfrm>
        </p:grpSpPr>
        <p:pic>
          <p:nvPicPr>
            <p:cNvPr id="2173978" name="Picture 26"/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7" y="2583"/>
              <a:ext cx="567" cy="567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  <a:effectLst/>
          </p:spPr>
        </p:pic>
        <p:sp>
          <p:nvSpPr>
            <p:cNvPr id="2173979" name="Rectangle 27"/>
            <p:cNvSpPr>
              <a:spLocks noChangeArrowheads="1"/>
            </p:cNvSpPr>
            <p:nvPr/>
          </p:nvSpPr>
          <p:spPr bwMode="auto">
            <a:xfrm>
              <a:off x="1292" y="2646"/>
              <a:ext cx="2880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>
                  <a:sym typeface="Wingdings 3" pitchFamily="18" charset="2"/>
                </a:rPr>
                <a:t> contrainte </a:t>
              </a:r>
              <a:endParaRPr lang="fr-CH"/>
            </a:p>
            <a:p>
              <a:pPr algn="l"/>
              <a:r>
                <a:rPr lang="fr-CH"/>
                <a:t>Pas de procédure de consentement !!</a:t>
              </a: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1042988" y="5165725"/>
            <a:ext cx="7129462" cy="900113"/>
            <a:chOff x="657" y="3254"/>
            <a:chExt cx="4491" cy="567"/>
          </a:xfrm>
        </p:grpSpPr>
        <p:sp>
          <p:nvSpPr>
            <p:cNvPr id="2173981" name="Rectangle 29"/>
            <p:cNvSpPr>
              <a:spLocks noChangeArrowheads="1"/>
            </p:cNvSpPr>
            <p:nvPr/>
          </p:nvSpPr>
          <p:spPr bwMode="auto">
            <a:xfrm>
              <a:off x="1292" y="3317"/>
              <a:ext cx="3856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/>
                <a:t>Effets changements ne s’arrêtent pas par simple arrêt d’une pilule !!</a:t>
              </a:r>
            </a:p>
          </p:txBody>
        </p:sp>
        <p:pic>
          <p:nvPicPr>
            <p:cNvPr id="2173984" name="Picture 32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3254"/>
              <a:ext cx="567" cy="567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7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73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3954" grpId="0"/>
      <p:bldP spid="2173958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994" name="Text Box 2"/>
          <p:cNvSpPr txBox="1">
            <a:spLocks noChangeArrowheads="1"/>
          </p:cNvSpPr>
          <p:nvPr/>
        </p:nvSpPr>
        <p:spPr bwMode="auto">
          <a:xfrm>
            <a:off x="827088" y="968375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200" b="1" dirty="0" err="1">
                <a:solidFill>
                  <a:srgbClr val="2E246A"/>
                </a:solidFill>
              </a:rPr>
              <a:t>Formation</a:t>
            </a:r>
            <a:r>
              <a:rPr lang="nl-NL" sz="4200" b="1" dirty="0">
                <a:solidFill>
                  <a:srgbClr val="2E246A"/>
                </a:solidFill>
              </a:rPr>
              <a:t> </a:t>
            </a:r>
            <a:r>
              <a:rPr lang="nl-NL" sz="4200" b="1" dirty="0" err="1">
                <a:solidFill>
                  <a:srgbClr val="2E246A"/>
                </a:solidFill>
              </a:rPr>
              <a:t>caractère</a:t>
            </a:r>
            <a:endParaRPr lang="fr-FR" sz="4200" b="1" dirty="0">
              <a:solidFill>
                <a:srgbClr val="2E246A"/>
              </a:solidFill>
            </a:endParaRPr>
          </a:p>
        </p:txBody>
      </p:sp>
      <p:sp>
        <p:nvSpPr>
          <p:cNvPr id="238899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8899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88997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Chatterjee, 2006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388998" name="Rectangle 3"/>
          <p:cNvSpPr>
            <a:spLocks noChangeArrowheads="1"/>
          </p:cNvSpPr>
          <p:nvPr/>
        </p:nvSpPr>
        <p:spPr bwMode="auto">
          <a:xfrm>
            <a:off x="3276600" y="1916113"/>
            <a:ext cx="5543550" cy="34172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800" i="1" dirty="0"/>
              <a:t>no pain, no gain</a:t>
            </a:r>
          </a:p>
          <a:p>
            <a:pPr marL="287338" indent="-287338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800" dirty="0">
                <a:sym typeface="Wingdings 3" pitchFamily="18" charset="2"/>
              </a:rPr>
              <a:t> </a:t>
            </a:r>
            <a:r>
              <a:rPr lang="fr-CH" sz="2800" dirty="0"/>
              <a:t>Empathie </a:t>
            </a:r>
          </a:p>
          <a:p>
            <a:pPr marL="287338" indent="-287338" algn="l">
              <a:lnSpc>
                <a:spcPct val="15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2800" dirty="0"/>
              <a:t>Qui décide quelle douleur devrait être supportée ? (péridurale et accouchement !)</a:t>
            </a:r>
          </a:p>
        </p:txBody>
      </p:sp>
      <p:pic>
        <p:nvPicPr>
          <p:cNvPr id="23889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227263"/>
            <a:ext cx="1441450" cy="1201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3890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221163"/>
            <a:ext cx="1657350" cy="696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88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88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88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88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88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88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89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8994" grpId="0"/>
      <p:bldP spid="2388997" grpId="0" build="p"/>
      <p:bldP spid="2388998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114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12557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200" b="1" dirty="0" err="1">
                <a:solidFill>
                  <a:srgbClr val="2E246A"/>
                </a:solidFill>
              </a:rPr>
              <a:t>Peut-on</a:t>
            </a:r>
            <a:r>
              <a:rPr lang="nl-NL" sz="4200" b="1" dirty="0">
                <a:solidFill>
                  <a:srgbClr val="2E246A"/>
                </a:solidFill>
              </a:rPr>
              <a:t> </a:t>
            </a:r>
            <a:r>
              <a:rPr lang="nl-NL" sz="4200" b="1" dirty="0" err="1">
                <a:solidFill>
                  <a:srgbClr val="2E246A"/>
                </a:solidFill>
              </a:rPr>
              <a:t>vous</a:t>
            </a:r>
            <a:r>
              <a:rPr lang="nl-NL" sz="4200" b="1" dirty="0">
                <a:solidFill>
                  <a:srgbClr val="2E246A"/>
                </a:solidFill>
              </a:rPr>
              <a:t> </a:t>
            </a:r>
            <a:r>
              <a:rPr lang="nl-NL" sz="4200" b="1" dirty="0" err="1">
                <a:solidFill>
                  <a:srgbClr val="2E246A"/>
                </a:solidFill>
              </a:rPr>
              <a:t>reprocher</a:t>
            </a:r>
            <a:r>
              <a:rPr lang="nl-NL" sz="4200" b="1" dirty="0">
                <a:solidFill>
                  <a:srgbClr val="2E246A"/>
                </a:solidFill>
              </a:rPr>
              <a:t> du </a:t>
            </a:r>
            <a:r>
              <a:rPr lang="nl-NL" sz="4200" b="1" dirty="0" err="1">
                <a:solidFill>
                  <a:srgbClr val="2E246A"/>
                </a:solidFill>
              </a:rPr>
              <a:t>manque</a:t>
            </a:r>
            <a:r>
              <a:rPr lang="nl-NL" sz="4200" b="1" dirty="0">
                <a:solidFill>
                  <a:srgbClr val="2E246A"/>
                </a:solidFill>
              </a:rPr>
              <a:t> de </a:t>
            </a:r>
            <a:r>
              <a:rPr lang="nl-NL" sz="4200" b="1" dirty="0" err="1">
                <a:solidFill>
                  <a:srgbClr val="2E246A"/>
                </a:solidFill>
              </a:rPr>
              <a:t>caractère</a:t>
            </a:r>
            <a:r>
              <a:rPr lang="nl-NL" sz="4200" b="1" dirty="0">
                <a:solidFill>
                  <a:srgbClr val="2E246A"/>
                </a:solidFill>
              </a:rPr>
              <a:t>?</a:t>
            </a:r>
            <a:endParaRPr lang="fr-FR" sz="4200" b="1" dirty="0">
              <a:solidFill>
                <a:srgbClr val="2E246A"/>
              </a:solidFill>
            </a:endParaRPr>
          </a:p>
        </p:txBody>
      </p:sp>
      <p:sp>
        <p:nvSpPr>
          <p:cNvPr id="2394115" name="Line 3"/>
          <p:cNvSpPr>
            <a:spLocks noChangeShapeType="1"/>
          </p:cNvSpPr>
          <p:nvPr/>
        </p:nvSpPr>
        <p:spPr bwMode="auto">
          <a:xfrm>
            <a:off x="457200" y="23495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9411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pic>
        <p:nvPicPr>
          <p:cNvPr id="2394124" name="Picture 1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420938"/>
            <a:ext cx="1079500" cy="1079500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2394126" name="Picture 14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0675" y="2420938"/>
            <a:ext cx="1079500" cy="1079500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2394131" name="Picture 19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1375" y="2420938"/>
            <a:ext cx="1079500" cy="1079500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2394132" name="Picture 20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0850" y="2420938"/>
            <a:ext cx="1079500" cy="1079500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2394133" name="Picture 21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088" y="2420938"/>
            <a:ext cx="1079500" cy="1079500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2394134" name="Picture 22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1200" y="2420938"/>
            <a:ext cx="1079500" cy="1079500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2394135" name="Picture 23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91025" y="2420938"/>
            <a:ext cx="1079500" cy="1079500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sp>
        <p:nvSpPr>
          <p:cNvPr id="2394136" name="Rectangle 3"/>
          <p:cNvSpPr>
            <a:spLocks noChangeArrowheads="1"/>
          </p:cNvSpPr>
          <p:nvPr/>
        </p:nvSpPr>
        <p:spPr bwMode="auto">
          <a:xfrm>
            <a:off x="827088" y="4005263"/>
            <a:ext cx="7834312" cy="15439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 </a:t>
            </a:r>
            <a:r>
              <a:rPr lang="fr-CH" i="1" dirty="0"/>
              <a:t>Calvinisme pharmacologique</a:t>
            </a:r>
            <a:r>
              <a:rPr lang="fr-CH" dirty="0"/>
              <a:t> 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Valorise la souffrance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dirty="0"/>
              <a:t>Dédaigne les solutions qui n’impliquent pas de douleur ou de sacrifice</a:t>
            </a:r>
            <a:endParaRPr lang="fr-CH" sz="1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9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411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946" name="Text Box 2"/>
          <p:cNvSpPr txBox="1">
            <a:spLocks noChangeArrowheads="1"/>
          </p:cNvSpPr>
          <p:nvPr/>
        </p:nvSpPr>
        <p:spPr bwMode="auto">
          <a:xfrm>
            <a:off x="827088" y="908050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200" b="1">
                <a:solidFill>
                  <a:srgbClr val="2E246A"/>
                </a:solidFill>
              </a:rPr>
              <a:t>Contexte societal et attitude</a:t>
            </a:r>
            <a:endParaRPr lang="fr-FR" sz="4200" b="1">
              <a:solidFill>
                <a:srgbClr val="2E246A"/>
              </a:solidFill>
            </a:endParaRPr>
          </a:p>
        </p:txBody>
      </p:sp>
      <p:sp>
        <p:nvSpPr>
          <p:cNvPr id="2386947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86948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386949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Synofzik, 2009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386950" name="Rectangle 3"/>
          <p:cNvSpPr>
            <a:spLocks noChangeArrowheads="1"/>
          </p:cNvSpPr>
          <p:nvPr/>
        </p:nvSpPr>
        <p:spPr bwMode="auto">
          <a:xfrm>
            <a:off x="2700338" y="4005263"/>
            <a:ext cx="6264275" cy="17588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None/>
            </a:pPr>
            <a:r>
              <a:rPr lang="fr-CH" sz="1800"/>
              <a:t>Domaines scientifiques etc.</a:t>
            </a:r>
          </a:p>
          <a:p>
            <a:pPr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None/>
            </a:pPr>
            <a:r>
              <a:rPr lang="fr-CH" sz="1800" b="1" i="1"/>
              <a:t>Appréciation primairement performance per se </a:t>
            </a:r>
            <a:endParaRPr lang="fr-CH" sz="1800"/>
          </a:p>
          <a:p>
            <a:pPr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None/>
            </a:pPr>
            <a:endParaRPr lang="fr-CH" sz="1800"/>
          </a:p>
          <a:p>
            <a:pPr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None/>
            </a:pPr>
            <a:r>
              <a:rPr lang="fr-CH" sz="1800"/>
              <a:t>Honneur au chercheur qui trouve remède cancer, qu’il ait pris du Modafinil ou non</a:t>
            </a:r>
          </a:p>
        </p:txBody>
      </p:sp>
      <p:sp>
        <p:nvSpPr>
          <p:cNvPr id="2386958" name="Rectangle 14"/>
          <p:cNvSpPr>
            <a:spLocks noChangeArrowheads="1"/>
          </p:cNvSpPr>
          <p:nvPr/>
        </p:nvSpPr>
        <p:spPr bwMode="auto">
          <a:xfrm>
            <a:off x="2627313" y="2133600"/>
            <a:ext cx="6173787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dirty="0"/>
              <a:t>Sports, jeux, évent. arts </a:t>
            </a:r>
          </a:p>
          <a:p>
            <a:pPr algn="l"/>
            <a:r>
              <a:rPr lang="fr-CH" dirty="0"/>
              <a:t>Performances principalement </a:t>
            </a:r>
            <a:r>
              <a:rPr lang="fr-CH" b="1" i="1" dirty="0"/>
              <a:t>apprécies pour façon </a:t>
            </a:r>
            <a:r>
              <a:rPr lang="fr-CH" dirty="0"/>
              <a:t>selon laquelle on y arrive: </a:t>
            </a:r>
          </a:p>
          <a:p>
            <a:pPr marL="0" lvl="1" algn="l"/>
            <a:r>
              <a:rPr lang="fr-CH" dirty="0"/>
              <a:t>Talent naturel, effort, chance</a:t>
            </a:r>
          </a:p>
        </p:txBody>
      </p:sp>
      <p:pic>
        <p:nvPicPr>
          <p:cNvPr id="2386960" name="Picture 16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4265613"/>
            <a:ext cx="1079500" cy="1079500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2386962" name="Picture 18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133600"/>
            <a:ext cx="1079500" cy="1079500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8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86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946" grpId="0"/>
      <p:bldP spid="2386949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914" name="Text Box 2"/>
          <p:cNvSpPr txBox="1">
            <a:spLocks noChangeArrowheads="1"/>
          </p:cNvSpPr>
          <p:nvPr/>
        </p:nvSpPr>
        <p:spPr bwMode="auto">
          <a:xfrm>
            <a:off x="827088" y="1065969"/>
            <a:ext cx="8316912" cy="5770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3500" b="1">
                <a:solidFill>
                  <a:srgbClr val="2E246A"/>
                </a:solidFill>
              </a:rPr>
              <a:t>Potentialisation </a:t>
            </a:r>
            <a:r>
              <a:rPr lang="nl-NL" sz="3500" b="1">
                <a:solidFill>
                  <a:srgbClr val="2E246A"/>
                </a:solidFill>
                <a:sym typeface="Wingdings 3" pitchFamily="18" charset="2"/>
              </a:rPr>
              <a:t></a:t>
            </a:r>
            <a:r>
              <a:rPr lang="nl-NL" sz="3500" b="1">
                <a:solidFill>
                  <a:srgbClr val="2E246A"/>
                </a:solidFill>
              </a:rPr>
              <a:t> perte de </a:t>
            </a:r>
            <a:r>
              <a:rPr lang="nl-NL" sz="3500" b="1" i="1">
                <a:solidFill>
                  <a:srgbClr val="2E246A"/>
                </a:solidFill>
              </a:rPr>
              <a:t>l’humain </a:t>
            </a:r>
            <a:r>
              <a:rPr lang="nl-NL" sz="3500" b="1">
                <a:solidFill>
                  <a:srgbClr val="2E246A"/>
                </a:solidFill>
              </a:rPr>
              <a:t>?</a:t>
            </a:r>
            <a:endParaRPr lang="fr-FR" sz="3500" b="1">
              <a:solidFill>
                <a:srgbClr val="2E246A"/>
              </a:solidFill>
            </a:endParaRPr>
          </a:p>
        </p:txBody>
      </p:sp>
      <p:sp>
        <p:nvSpPr>
          <p:cNvPr id="221491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1491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14917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Gesang, 2006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214920" name="Rectangle 8"/>
          <p:cNvSpPr>
            <a:spLocks noChangeArrowheads="1"/>
          </p:cNvSpPr>
          <p:nvPr/>
        </p:nvSpPr>
        <p:spPr bwMode="auto">
          <a:xfrm>
            <a:off x="2960688" y="2038350"/>
            <a:ext cx="29654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/>
              <a:t>Définition de </a:t>
            </a:r>
            <a:r>
              <a:rPr lang="fr-CH" i="1"/>
              <a:t>l’humain</a:t>
            </a:r>
            <a:r>
              <a:rPr lang="fr-CH"/>
              <a:t> ?</a:t>
            </a:r>
          </a:p>
        </p:txBody>
      </p:sp>
      <p:sp>
        <p:nvSpPr>
          <p:cNvPr id="2214922" name="Rectangle 10"/>
          <p:cNvSpPr>
            <a:spLocks noChangeArrowheads="1"/>
          </p:cNvSpPr>
          <p:nvPr/>
        </p:nvSpPr>
        <p:spPr bwMode="auto">
          <a:xfrm>
            <a:off x="1870075" y="2763838"/>
            <a:ext cx="5146675" cy="762000"/>
          </a:xfrm>
          <a:prstGeom prst="rect">
            <a:avLst/>
          </a:prstGeom>
          <a:solidFill>
            <a:srgbClr val="006699">
              <a:alpha val="2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None/>
            </a:pPr>
            <a:r>
              <a:rPr lang="fr-CH"/>
              <a:t>Typique de l’humain : </a:t>
            </a:r>
          </a:p>
          <a:p>
            <a:pPr algn="ctr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None/>
            </a:pPr>
            <a:r>
              <a:rPr lang="fr-CH"/>
              <a:t>repousser les limites du faisable !</a:t>
            </a:r>
          </a:p>
        </p:txBody>
      </p:sp>
      <p:sp>
        <p:nvSpPr>
          <p:cNvPr id="2214924" name="Text Box 12"/>
          <p:cNvSpPr txBox="1">
            <a:spLocks noChangeArrowheads="1"/>
          </p:cNvSpPr>
          <p:nvPr/>
        </p:nvSpPr>
        <p:spPr bwMode="auto">
          <a:xfrm>
            <a:off x="1574800" y="3854450"/>
            <a:ext cx="5788764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CH" dirty="0"/>
              <a:t>Potentialisation </a:t>
            </a:r>
          </a:p>
          <a:p>
            <a:pPr algn="l"/>
            <a:r>
              <a:rPr lang="fr-CH" dirty="0"/>
              <a:t>	</a:t>
            </a:r>
            <a:r>
              <a:rPr lang="fr-CH" dirty="0">
                <a:sym typeface="Wingdings 3" pitchFamily="18" charset="2"/>
              </a:rPr>
              <a:t> façon d’exprimer la nature humaine</a:t>
            </a:r>
          </a:p>
          <a:p>
            <a:pPr algn="l"/>
            <a:r>
              <a:rPr lang="fr-CH" dirty="0"/>
              <a:t>	</a:t>
            </a:r>
            <a:r>
              <a:rPr lang="fr-CH" dirty="0">
                <a:sym typeface="Wingdings 3" pitchFamily="18" charset="2"/>
              </a:rPr>
              <a:t> façon de </a:t>
            </a:r>
            <a:r>
              <a:rPr lang="fr-CH" i="1" dirty="0">
                <a:sym typeface="Wingdings 3" pitchFamily="18" charset="2"/>
              </a:rPr>
              <a:t>rester humain</a:t>
            </a:r>
          </a:p>
          <a:p>
            <a:pPr algn="l"/>
            <a:r>
              <a:rPr lang="fr-CH" dirty="0"/>
              <a:t>	</a:t>
            </a:r>
            <a:r>
              <a:rPr lang="fr-CH" dirty="0">
                <a:sym typeface="Wingdings 3" pitchFamily="18" charset="2"/>
              </a:rPr>
              <a:t> façon de devenir encore </a:t>
            </a:r>
            <a:r>
              <a:rPr lang="fr-CH" i="1" dirty="0">
                <a:sym typeface="Wingdings 3" pitchFamily="18" charset="2"/>
              </a:rPr>
              <a:t>plus humain</a:t>
            </a:r>
            <a:endParaRPr lang="fr-CH" dirty="0">
              <a:sym typeface="Wingdings 3" pitchFamily="18" charset="2"/>
            </a:endParaRPr>
          </a:p>
        </p:txBody>
      </p:sp>
      <p:sp>
        <p:nvSpPr>
          <p:cNvPr id="2214925" name="Rectangle 13"/>
          <p:cNvSpPr>
            <a:spLocks noChangeArrowheads="1"/>
          </p:cNvSpPr>
          <p:nvPr/>
        </p:nvSpPr>
        <p:spPr bwMode="auto">
          <a:xfrm>
            <a:off x="2032000" y="5494338"/>
            <a:ext cx="4819650" cy="396875"/>
          </a:xfrm>
          <a:prstGeom prst="rect">
            <a:avLst/>
          </a:prstGeom>
          <a:solidFill>
            <a:srgbClr val="CC3300">
              <a:alpha val="2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/>
              <a:t>Obligation morale à la potentialisation 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14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1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149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14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14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14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14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14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14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1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4914" grpId="0"/>
      <p:bldP spid="2214917" grpId="0" build="p"/>
      <p:bldP spid="2214920" grpId="0"/>
      <p:bldP spid="2214922" grpId="0" build="p" animBg="1"/>
      <p:bldP spid="2214924" grpId="0" build="p"/>
      <p:bldP spid="221492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330" name="Text Box 2"/>
          <p:cNvSpPr txBox="1">
            <a:spLocks noChangeArrowheads="1"/>
          </p:cNvSpPr>
          <p:nvPr/>
        </p:nvSpPr>
        <p:spPr bwMode="auto">
          <a:xfrm>
            <a:off x="827088" y="1024419"/>
            <a:ext cx="7837487" cy="6186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CH" sz="3800" b="1">
                <a:solidFill>
                  <a:srgbClr val="2E246A"/>
                </a:solidFill>
              </a:rPr>
              <a:t>Aliénation ? Non-authenticité ?</a:t>
            </a:r>
          </a:p>
        </p:txBody>
      </p:sp>
      <p:sp>
        <p:nvSpPr>
          <p:cNvPr id="2275331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75332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75333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fr-CH" sz="1600" i="1">
                <a:solidFill>
                  <a:srgbClr val="C48404"/>
                </a:solidFill>
              </a:rPr>
              <a:t>Glannon, 2008</a:t>
            </a:r>
          </a:p>
        </p:txBody>
      </p:sp>
      <p:sp>
        <p:nvSpPr>
          <p:cNvPr id="2275335" name="Rectangle 7"/>
          <p:cNvSpPr>
            <a:spLocks noChangeArrowheads="1"/>
          </p:cNvSpPr>
          <p:nvPr/>
        </p:nvSpPr>
        <p:spPr bwMode="auto">
          <a:xfrm>
            <a:off x="3421063" y="3357563"/>
            <a:ext cx="2303462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CH" sz="1600">
                <a:sym typeface="Wingdings 3" pitchFamily="18" charset="2"/>
              </a:rPr>
              <a:t>identification avec </a:t>
            </a:r>
          </a:p>
          <a:p>
            <a:pPr algn="ctr"/>
            <a:r>
              <a:rPr lang="fr-CH" sz="1600">
                <a:sym typeface="Wingdings 3" pitchFamily="18" charset="2"/>
              </a:rPr>
              <a:t>propres états mentaux</a:t>
            </a:r>
          </a:p>
        </p:txBody>
      </p:sp>
      <p:pic>
        <p:nvPicPr>
          <p:cNvPr id="22753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985963"/>
            <a:ext cx="1436688" cy="151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275337" name="Rectangle 9"/>
          <p:cNvSpPr>
            <a:spLocks noChangeArrowheads="1"/>
          </p:cNvSpPr>
          <p:nvPr/>
        </p:nvSpPr>
        <p:spPr bwMode="auto">
          <a:xfrm>
            <a:off x="827088" y="3357563"/>
            <a:ext cx="1728787" cy="287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CH" sz="1600"/>
              <a:t>Soi authentique</a:t>
            </a:r>
          </a:p>
        </p:txBody>
      </p:sp>
      <p:pic>
        <p:nvPicPr>
          <p:cNvPr id="227533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6350" y="2266950"/>
            <a:ext cx="1508125" cy="950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2275340" name="AutoShape 12"/>
          <p:cNvCxnSpPr>
            <a:cxnSpLocks noChangeShapeType="1"/>
            <a:stCxn id="0" idx="1"/>
            <a:endCxn id="0" idx="3"/>
          </p:cNvCxnSpPr>
          <p:nvPr/>
        </p:nvCxnSpPr>
        <p:spPr bwMode="auto">
          <a:xfrm flipH="1">
            <a:off x="2408238" y="2743200"/>
            <a:ext cx="140811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275341" name="Rectangle 13"/>
          <p:cNvSpPr>
            <a:spLocks noChangeArrowheads="1"/>
          </p:cNvSpPr>
          <p:nvPr/>
        </p:nvSpPr>
        <p:spPr bwMode="auto">
          <a:xfrm>
            <a:off x="3276600" y="4005263"/>
            <a:ext cx="2592388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CH" sz="1600" i="1">
                <a:sym typeface="Wingdings 3" pitchFamily="18" charset="2"/>
              </a:rPr>
              <a:t>processus de réflexion critique concernant désirs, croyances, intentions etc</a:t>
            </a:r>
          </a:p>
        </p:txBody>
      </p:sp>
      <p:sp>
        <p:nvSpPr>
          <p:cNvPr id="2275342" name="Rectangle 14"/>
          <p:cNvSpPr>
            <a:spLocks noChangeArrowheads="1"/>
          </p:cNvSpPr>
          <p:nvPr/>
        </p:nvSpPr>
        <p:spPr bwMode="auto">
          <a:xfrm>
            <a:off x="6156325" y="4249738"/>
            <a:ext cx="25558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CH" sz="1600">
                <a:sym typeface="Wingdings 3" pitchFamily="18" charset="2"/>
              </a:rPr>
              <a:t>rejet ou acceptation comme motif d’action</a:t>
            </a:r>
          </a:p>
        </p:txBody>
      </p:sp>
      <p:cxnSp>
        <p:nvCxnSpPr>
          <p:cNvPr id="2275343" name="AutoShape 15"/>
          <p:cNvCxnSpPr>
            <a:cxnSpLocks noChangeShapeType="1"/>
            <a:stCxn id="2275341" idx="3"/>
            <a:endCxn id="2275342" idx="1"/>
          </p:cNvCxnSpPr>
          <p:nvPr/>
        </p:nvCxnSpPr>
        <p:spPr bwMode="auto">
          <a:xfrm>
            <a:off x="5868988" y="4540250"/>
            <a:ext cx="2873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275344" name="Rectangle 16"/>
          <p:cNvSpPr>
            <a:spLocks noChangeArrowheads="1"/>
          </p:cNvSpPr>
          <p:nvPr/>
        </p:nvSpPr>
        <p:spPr bwMode="auto">
          <a:xfrm>
            <a:off x="1476375" y="5445125"/>
            <a:ext cx="56165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CH" sz="1600"/>
              <a:t>capacité réflective d’ordre supérieur pour contrôler quels états motivationnels aboutissent dans des actions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7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75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5330" grpId="0"/>
      <p:bldP spid="227533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114" name="Text Box 2"/>
          <p:cNvSpPr txBox="1">
            <a:spLocks noChangeArrowheads="1"/>
          </p:cNvSpPr>
          <p:nvPr/>
        </p:nvSpPr>
        <p:spPr bwMode="auto">
          <a:xfrm>
            <a:off x="827088" y="969019"/>
            <a:ext cx="7837487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NL" sz="4200" b="1">
                <a:solidFill>
                  <a:srgbClr val="2E246A"/>
                </a:solidFill>
              </a:rPr>
              <a:t>Argument de la nature</a:t>
            </a:r>
            <a:endParaRPr lang="fr-FR" sz="4200" b="1">
              <a:solidFill>
                <a:srgbClr val="2E246A"/>
              </a:solidFill>
            </a:endParaRPr>
          </a:p>
        </p:txBody>
      </p:sp>
      <p:sp>
        <p:nvSpPr>
          <p:cNvPr id="2266115" name="Line 3"/>
          <p:cNvSpPr>
            <a:spLocks noChangeShapeType="1"/>
          </p:cNvSpPr>
          <p:nvPr/>
        </p:nvSpPr>
        <p:spPr bwMode="auto">
          <a:xfrm>
            <a:off x="457200" y="1828800"/>
            <a:ext cx="3048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66116" name="Line 4"/>
          <p:cNvSpPr>
            <a:spLocks noChangeShapeType="1"/>
          </p:cNvSpPr>
          <p:nvPr/>
        </p:nvSpPr>
        <p:spPr bwMode="auto">
          <a:xfrm>
            <a:off x="762000" y="1219200"/>
            <a:ext cx="0" cy="1295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2266117" name="Text Box 5"/>
          <p:cNvSpPr txBox="1">
            <a:spLocks noChangeArrowheads="1"/>
          </p:cNvSpPr>
          <p:nvPr/>
        </p:nvSpPr>
        <p:spPr bwMode="auto">
          <a:xfrm rot="-5400000">
            <a:off x="-1735931" y="3953669"/>
            <a:ext cx="4384675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nl-NL" sz="1600" i="1">
                <a:solidFill>
                  <a:srgbClr val="C48404"/>
                </a:solidFill>
              </a:rPr>
              <a:t>Buchanan, 2009; </a:t>
            </a:r>
            <a:endParaRPr lang="fr-CH" sz="1600" i="1">
              <a:solidFill>
                <a:srgbClr val="C48404"/>
              </a:solidFill>
            </a:endParaRPr>
          </a:p>
        </p:txBody>
      </p:sp>
      <p:sp>
        <p:nvSpPr>
          <p:cNvPr id="2266118" name="Rectangle 3"/>
          <p:cNvSpPr>
            <a:spLocks noChangeArrowheads="1"/>
          </p:cNvSpPr>
          <p:nvPr/>
        </p:nvSpPr>
        <p:spPr bwMode="auto">
          <a:xfrm>
            <a:off x="914400" y="1916113"/>
            <a:ext cx="7834313" cy="44996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 dirty="0"/>
              <a:t>Altération nature humaine mauvais en soi ?</a:t>
            </a:r>
          </a:p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 dirty="0"/>
              <a:t>Bonne cause déterminé par la nature.? (Essentialisme normatif)</a:t>
            </a:r>
          </a:p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endParaRPr lang="fr-CH" sz="1800" dirty="0"/>
          </a:p>
          <a:p>
            <a:pPr marL="287338" indent="-287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800" dirty="0"/>
              <a:t>Arguments contre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600" dirty="0"/>
              <a:t>nature humaine = caractéristiques bonnes </a:t>
            </a:r>
            <a:r>
              <a:rPr lang="fr-CH" sz="1600" i="1" dirty="0"/>
              <a:t>et </a:t>
            </a:r>
            <a:r>
              <a:rPr lang="fr-CH" sz="1600" dirty="0"/>
              <a:t>mauvaises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600" dirty="0"/>
              <a:t>pas de raison de croire que élimination mauvaises mette en danger bonnes</a:t>
            </a:r>
          </a:p>
          <a:p>
            <a:pPr marL="661988" lvl="1" indent="-18415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600" dirty="0" smtClean="0"/>
              <a:t>Essentialisme </a:t>
            </a:r>
            <a:r>
              <a:rPr lang="fr-CH" sz="1600" dirty="0"/>
              <a:t>normatif déguise </a:t>
            </a:r>
            <a:r>
              <a:rPr lang="fr-CH" sz="1600" i="1" dirty="0"/>
              <a:t>revendications normatives </a:t>
            </a:r>
            <a:r>
              <a:rPr lang="fr-CH" sz="1600" dirty="0"/>
              <a:t>en affirmations descriptives </a:t>
            </a:r>
          </a:p>
          <a:p>
            <a:pPr marL="1074738" lvl="2" indent="-160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400" dirty="0"/>
              <a:t>Confusion entre deux types de jugement moral</a:t>
            </a:r>
          </a:p>
          <a:p>
            <a:pPr marL="1524000" lvl="3" indent="-15240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200" dirty="0"/>
              <a:t>ce qui est le mieux pour les êtres humains </a:t>
            </a:r>
          </a:p>
          <a:p>
            <a:pPr marL="1524000" lvl="3" indent="-15240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200" dirty="0"/>
              <a:t>ce qui est compatible avec leur statut moral fondamental ou dignité</a:t>
            </a:r>
          </a:p>
          <a:p>
            <a:pPr marL="1074738" lvl="2" indent="-160338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400" dirty="0"/>
              <a:t>Exemples historiques</a:t>
            </a:r>
          </a:p>
          <a:p>
            <a:pPr marL="1524000" lvl="3" indent="-15240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200" dirty="0"/>
              <a:t>homosexualité est non-naturelle</a:t>
            </a:r>
          </a:p>
          <a:p>
            <a:pPr marL="1524000" lvl="3" indent="-152400" algn="l">
              <a:lnSpc>
                <a:spcPct val="110000"/>
              </a:lnSpc>
              <a:buClr>
                <a:srgbClr val="C5880F"/>
              </a:buClr>
              <a:buSzPct val="70000"/>
              <a:buFont typeface="Wingdings" pitchFamily="2" charset="2"/>
              <a:buChar char="§"/>
            </a:pPr>
            <a:r>
              <a:rPr lang="fr-CH" sz="1200" dirty="0"/>
              <a:t>Mariage entre les races est non-naturel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6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66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6114" grpId="0"/>
      <p:bldP spid="2266117" grpId="0" build="p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rgbClr val="D27D00"/>
          </a:buClr>
          <a:buSzTx/>
          <a:buFont typeface="Wingdings" pitchFamily="2" charset="2"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Univer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rgbClr val="D27D00"/>
          </a:buClr>
          <a:buSzTx/>
          <a:buFont typeface="Wingdings" pitchFamily="2" charset="2"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Univers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13076</TotalTime>
  <Words>3233</Words>
  <Application>Microsoft Office PowerPoint</Application>
  <PresentationFormat>Affichage à l'écran (4:3)</PresentationFormat>
  <Paragraphs>768</Paragraphs>
  <Slides>105</Slides>
  <Notes>9</Notes>
  <HiddenSlides>2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105</vt:i4>
      </vt:variant>
    </vt:vector>
  </HeadingPairs>
  <TitlesOfParts>
    <vt:vector size="107" baseType="lpstr">
      <vt:lpstr>Modèle par défaut</vt:lpstr>
      <vt:lpstr>Graphique</vt:lpstr>
      <vt:lpstr>Diapositive 1</vt:lpstr>
      <vt:lpstr>Historique</vt:lpstr>
      <vt:lpstr>Historique</vt:lpstr>
      <vt:lpstr>Historique</vt:lpstr>
      <vt:lpstr>Historique</vt:lpstr>
      <vt:lpstr>Historique</vt:lpstr>
      <vt:lpstr>Diapositive 7</vt:lpstr>
      <vt:lpstr>Diapositive 8</vt:lpstr>
      <vt:lpstr>Diapositive 9</vt:lpstr>
      <vt:lpstr>Diapositive 10</vt:lpstr>
      <vt:lpstr>Benzodiazépines et personnes âgées</vt:lpstr>
      <vt:lpstr>Benzos dans EMS</vt:lpstr>
      <vt:lpstr>Diapositive 13</vt:lpstr>
      <vt:lpstr>Diapositive 14</vt:lpstr>
      <vt:lpstr>Impact pharmacocinétique</vt:lpstr>
      <vt:lpstr>Impact pharmacocinétique</vt:lpstr>
      <vt:lpstr>Diapositive 17</vt:lpstr>
      <vt:lpstr>Diapositive 18</vt:lpstr>
      <vt:lpstr>Contrindications</vt:lpstr>
      <vt:lpstr>Diapositive 20</vt:lpstr>
      <vt:lpstr>Benzodiazépines et grossesse</vt:lpstr>
      <vt:lpstr>Réactions paradoxales: Manifestations</vt:lpstr>
      <vt:lpstr>Réactions paradoxales</vt:lpstr>
      <vt:lpstr>Date-rape drugs</vt:lpstr>
      <vt:lpstr>Sevrage benzodiazépines</vt:lpstr>
      <vt:lpstr>Diapositive 26</vt:lpstr>
      <vt:lpstr>Risque  mésusage</vt:lpstr>
      <vt:lpstr>Tolérance, dépendance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Potentialisation psychique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Potentialisation cérébrale</vt:lpstr>
      <vt:lpstr>Médicaments utilisés</vt:lpstr>
      <vt:lpstr>Diapositive 52</vt:lpstr>
      <vt:lpstr>Diapositive 53</vt:lpstr>
      <vt:lpstr>Diapositive 54</vt:lpstr>
      <vt:lpstr>Oxytocine</vt:lpstr>
      <vt:lpstr>Oxytocine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Qui profite ?</vt:lpstr>
      <vt:lpstr>Effets de réseau</vt:lpstr>
      <vt:lpstr>Aspect positif iniquité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</vt:vector>
  </TitlesOfParts>
  <Company>hug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page</dc:title>
  <dc:creator>ARMT</dc:creator>
  <cp:lastModifiedBy>dfzu</cp:lastModifiedBy>
  <cp:revision>645</cp:revision>
  <dcterms:created xsi:type="dcterms:W3CDTF">2003-10-08T13:16:24Z</dcterms:created>
  <dcterms:modified xsi:type="dcterms:W3CDTF">2012-05-21T11:43:44Z</dcterms:modified>
</cp:coreProperties>
</file>