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442" r:id="rId2"/>
    <p:sldId id="1412" r:id="rId3"/>
    <p:sldId id="1413" r:id="rId4"/>
    <p:sldId id="1414" r:id="rId5"/>
    <p:sldId id="1415" r:id="rId6"/>
    <p:sldId id="1440" r:id="rId7"/>
    <p:sldId id="1464" r:id="rId8"/>
    <p:sldId id="1465" r:id="rId9"/>
    <p:sldId id="1446" r:id="rId10"/>
    <p:sldId id="1447" r:id="rId11"/>
    <p:sldId id="1448" r:id="rId12"/>
    <p:sldId id="1212" r:id="rId13"/>
    <p:sldId id="1460" r:id="rId14"/>
    <p:sldId id="1407" r:id="rId15"/>
    <p:sldId id="1396" r:id="rId16"/>
    <p:sldId id="1339" r:id="rId17"/>
    <p:sldId id="1342" r:id="rId18"/>
    <p:sldId id="1343" r:id="rId19"/>
    <p:sldId id="1296" r:id="rId20"/>
    <p:sldId id="1406" r:id="rId21"/>
    <p:sldId id="1298" r:id="rId22"/>
    <p:sldId id="1418" r:id="rId23"/>
    <p:sldId id="1467" r:id="rId24"/>
    <p:sldId id="1422" r:id="rId25"/>
    <p:sldId id="1423" r:id="rId26"/>
    <p:sldId id="1224" r:id="rId27"/>
    <p:sldId id="1223" r:id="rId28"/>
    <p:sldId id="1226" r:id="rId29"/>
    <p:sldId id="1227" r:id="rId30"/>
    <p:sldId id="1427" r:id="rId31"/>
    <p:sldId id="1225" r:id="rId32"/>
    <p:sldId id="1321" r:id="rId33"/>
    <p:sldId id="1337" r:id="rId34"/>
    <p:sldId id="1335" r:id="rId35"/>
    <p:sldId id="1322" r:id="rId36"/>
    <p:sldId id="1336" r:id="rId37"/>
    <p:sldId id="1323" r:id="rId38"/>
    <p:sldId id="1428" r:id="rId39"/>
    <p:sldId id="1324" r:id="rId40"/>
    <p:sldId id="1338" r:id="rId41"/>
    <p:sldId id="1325" r:id="rId42"/>
    <p:sldId id="1326" r:id="rId43"/>
    <p:sldId id="1344" r:id="rId44"/>
    <p:sldId id="1347" r:id="rId45"/>
    <p:sldId id="1327" r:id="rId46"/>
    <p:sldId id="1328" r:id="rId47"/>
    <p:sldId id="1329" r:id="rId48"/>
    <p:sldId id="1330" r:id="rId49"/>
    <p:sldId id="1429" r:id="rId50"/>
    <p:sldId id="1430" r:id="rId51"/>
    <p:sldId id="1345" r:id="rId52"/>
    <p:sldId id="1346" r:id="rId53"/>
    <p:sldId id="1348" r:id="rId54"/>
    <p:sldId id="1352" r:id="rId55"/>
    <p:sldId id="1431" r:id="rId56"/>
    <p:sldId id="1353" r:id="rId57"/>
    <p:sldId id="1354" r:id="rId58"/>
    <p:sldId id="1432" r:id="rId59"/>
    <p:sldId id="1372" r:id="rId60"/>
    <p:sldId id="1374" r:id="rId61"/>
    <p:sldId id="1433" r:id="rId62"/>
    <p:sldId id="1375" r:id="rId63"/>
    <p:sldId id="1434" r:id="rId64"/>
    <p:sldId id="1376" r:id="rId65"/>
    <p:sldId id="1392" r:id="rId66"/>
    <p:sldId id="1393" r:id="rId67"/>
    <p:sldId id="1394" r:id="rId68"/>
    <p:sldId id="1458" r:id="rId69"/>
    <p:sldId id="1459" r:id="rId70"/>
  </p:sldIdLst>
  <p:sldSz cx="9144000" cy="6858000" type="screen4x3"/>
  <p:notesSz cx="6858000" cy="9144000"/>
  <p:embeddedFontLst>
    <p:embeddedFont>
      <p:font typeface="Univers" pitchFamily="34" charset="0"/>
      <p:regular r:id="rId73"/>
      <p:bold r:id="rId74"/>
      <p:italic r:id="rId75"/>
      <p:boldItalic r:id="rId76"/>
    </p:embeddedFont>
    <p:embeddedFont>
      <p:font typeface="Wingdings 3" pitchFamily="18" charset="2"/>
      <p:regular r:id="rId77"/>
    </p:embeddedFont>
    <p:embeddedFont>
      <p:font typeface="Arial Unicode MS" pitchFamily="34" charset="-128"/>
      <p:regular r:id="rId78"/>
    </p:embeddedFont>
  </p:embeddedFontLst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rgbClr val="B46B00"/>
      </a:buClr>
      <a:buFont typeface="Wingdings" pitchFamily="2" charset="2"/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rgbClr val="B46B00"/>
      </a:buClr>
      <a:buFont typeface="Wingdings" pitchFamily="2" charset="2"/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rgbClr val="B46B00"/>
      </a:buClr>
      <a:buFont typeface="Wingdings" pitchFamily="2" charset="2"/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rgbClr val="B46B00"/>
      </a:buClr>
      <a:buFont typeface="Wingdings" pitchFamily="2" charset="2"/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rgbClr val="B46B00"/>
      </a:buClr>
      <a:buFont typeface="Wingdings" pitchFamily="2" charset="2"/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Univer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46A"/>
    <a:srgbClr val="447C98"/>
    <a:srgbClr val="DBD600"/>
    <a:srgbClr val="C48404"/>
    <a:srgbClr val="D28D04"/>
    <a:srgbClr val="8A2514"/>
    <a:srgbClr val="0033CC"/>
    <a:srgbClr val="2F6F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595" autoAdjust="0"/>
  </p:normalViewPr>
  <p:slideViewPr>
    <p:cSldViewPr>
      <p:cViewPr varScale="1">
        <p:scale>
          <a:sx n="74" d="100"/>
          <a:sy n="74" d="100"/>
        </p:scale>
        <p:origin x="-1806" y="-96"/>
      </p:cViewPr>
      <p:guideLst>
        <p:guide orient="horz" pos="2115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5F5D556-A32D-40E2-B541-23DEFA392B1E}" type="slidenum">
              <a:rPr lang="de-DE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B681DFD6-66A3-486D-B3E0-87CEC13FE1E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A5738-BDEF-4A96-A366-2FD5046BC7CC}" type="slidenum">
              <a:rPr lang="fr-FR"/>
              <a:pPr/>
              <a:t>14</a:t>
            </a:fld>
            <a:endParaRPr lang="fr-FR"/>
          </a:p>
        </p:txBody>
      </p:sp>
      <p:sp>
        <p:nvSpPr>
          <p:cNvPr id="149197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03225" hangingPunc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649288" algn="l"/>
                <a:tab pos="1298575" algn="l"/>
                <a:tab pos="1949450" algn="l"/>
                <a:tab pos="2598738" algn="l"/>
              </a:tabLst>
            </a:pPr>
            <a:fld id="{8C2145CD-7130-4475-8F0A-72AE2E3E4901}" type="slidenum">
              <a:rPr lang="fr-CA" sz="1300">
                <a:solidFill>
                  <a:srgbClr val="000000"/>
                </a:solidFill>
                <a:latin typeface="Arial Unicode MS" pitchFamily="34" charset="-128"/>
              </a:rPr>
              <a:pPr algn="r" defTabSz="403225" hangingPunct="0"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Arial Unicode MS" pitchFamily="34" charset="-128"/>
                <a:buNone/>
                <a:tabLst>
                  <a:tab pos="649288" algn="l"/>
                  <a:tab pos="1298575" algn="l"/>
                  <a:tab pos="1949450" algn="l"/>
                  <a:tab pos="2598738" algn="l"/>
                </a:tabLst>
              </a:pPr>
              <a:t>14</a:t>
            </a:fld>
            <a:endParaRPr lang="fr-CA" sz="13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919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4919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</p:spPr>
        <p:txBody>
          <a:bodyPr wrap="none" lIns="0" tIns="0" rIns="0" bIns="0" anchor="ctr"/>
          <a:lstStyle/>
          <a:p>
            <a:pPr defTabSz="449263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464298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r-FR" sz="3400">
              <a:solidFill>
                <a:schemeClr val="bg1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762000" y="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pic>
        <p:nvPicPr>
          <p:cNvPr id="1049" name="Picture 2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6243638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228600" y="6467475"/>
            <a:ext cx="6934200" cy="201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60000"/>
              </a:lnSpc>
              <a:spcBef>
                <a:spcPct val="50000"/>
              </a:spcBef>
              <a:buClrTx/>
              <a:buFontTx/>
              <a:buNone/>
            </a:pPr>
            <a:r>
              <a:rPr lang="fr-CH" sz="1200"/>
              <a:t>http://addictologie.hug-ge.ch</a:t>
            </a:r>
            <a:endParaRPr lang="fr-FR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Univer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Line 2"/>
          <p:cNvSpPr>
            <a:spLocks noChangeShapeType="1"/>
          </p:cNvSpPr>
          <p:nvPr/>
        </p:nvSpPr>
        <p:spPr bwMode="auto">
          <a:xfrm flipV="1">
            <a:off x="762000" y="0"/>
            <a:ext cx="0" cy="213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pic>
        <p:nvPicPr>
          <p:cNvPr id="1530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6016625"/>
            <a:ext cx="25923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0884" name="Rectangle 4"/>
          <p:cNvSpPr>
            <a:spLocks noChangeArrowheads="1"/>
          </p:cNvSpPr>
          <p:nvPr/>
        </p:nvSpPr>
        <p:spPr bwMode="auto">
          <a:xfrm>
            <a:off x="4356100" y="1119853"/>
            <a:ext cx="4391025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 dirty="0" smtClean="0">
                <a:solidFill>
                  <a:srgbClr val="483D87"/>
                </a:solidFill>
              </a:rPr>
              <a:t>Les addictions sans substance 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 dirty="0" smtClean="0">
                <a:solidFill>
                  <a:srgbClr val="483D87"/>
                </a:solidFill>
              </a:rPr>
              <a:t>où se cache la drogue ?</a:t>
            </a:r>
            <a:endParaRPr lang="en-US" sz="4000" b="1" dirty="0">
              <a:solidFill>
                <a:srgbClr val="483D87"/>
              </a:solidFill>
            </a:endParaRPr>
          </a:p>
        </p:txBody>
      </p:sp>
      <p:pic>
        <p:nvPicPr>
          <p:cNvPr id="15308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0450"/>
            <a:ext cx="3981450" cy="344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30889" name="Text Box 9"/>
          <p:cNvSpPr txBox="1">
            <a:spLocks noChangeArrowheads="1"/>
          </p:cNvSpPr>
          <p:nvPr/>
        </p:nvSpPr>
        <p:spPr bwMode="auto">
          <a:xfrm>
            <a:off x="4356100" y="3573463"/>
            <a:ext cx="19111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>
                <a:srgbClr val="EA8B00"/>
              </a:buClr>
            </a:pPr>
            <a:r>
              <a:rPr lang="fr-CH" sz="2000" dirty="0"/>
              <a:t>Daniele </a:t>
            </a:r>
            <a:r>
              <a:rPr lang="fr-CH" sz="2000" dirty="0" err="1" smtClean="0"/>
              <a:t>Zullino</a:t>
            </a:r>
            <a:endParaRPr lang="fr-CH" sz="1200" i="1" dirty="0"/>
          </a:p>
        </p:txBody>
      </p:sp>
      <p:pic>
        <p:nvPicPr>
          <p:cNvPr id="1530890" name="Picture 10" descr="W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975350"/>
            <a:ext cx="360363" cy="333375"/>
          </a:xfrm>
          <a:prstGeom prst="rect">
            <a:avLst/>
          </a:prstGeom>
          <a:noFill/>
        </p:spPr>
      </p:pic>
      <p:sp>
        <p:nvSpPr>
          <p:cNvPr id="1530891" name="Text Box 11"/>
          <p:cNvSpPr txBox="1">
            <a:spLocks noChangeArrowheads="1"/>
          </p:cNvSpPr>
          <p:nvPr/>
        </p:nvSpPr>
        <p:spPr bwMode="auto">
          <a:xfrm>
            <a:off x="3276600" y="6365875"/>
            <a:ext cx="2595563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03638">
              <a:lnSpc>
                <a:spcPct val="90000"/>
              </a:lnSpc>
              <a:buClr>
                <a:srgbClr val="FF9900"/>
              </a:buClr>
            </a:pPr>
            <a:r>
              <a:rPr lang="fr-CH" sz="700"/>
              <a:t>Centre collaborateur OMS</a:t>
            </a:r>
          </a:p>
          <a:p>
            <a:pPr defTabSz="3703638">
              <a:lnSpc>
                <a:spcPct val="90000"/>
              </a:lnSpc>
              <a:buClr>
                <a:srgbClr val="FF9900"/>
              </a:buClr>
            </a:pPr>
            <a:r>
              <a:rPr lang="fr-CH" sz="700" i="1"/>
              <a:t>pour l’enseignement et la recherche sur les addictions</a:t>
            </a:r>
            <a:endParaRPr lang="fr-CH" sz="700"/>
          </a:p>
        </p:txBody>
      </p:sp>
      <p:pic>
        <p:nvPicPr>
          <p:cNvPr id="1530892" name="Picture 12" descr="Uni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876925"/>
            <a:ext cx="2089150" cy="823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62880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Le produit et ses vecteurs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grpSp>
        <p:nvGrpSpPr>
          <p:cNvPr id="1536003" name="Group 3"/>
          <p:cNvGrpSpPr>
            <a:grpSpLocks/>
          </p:cNvGrpSpPr>
          <p:nvPr/>
        </p:nvGrpSpPr>
        <p:grpSpPr bwMode="auto">
          <a:xfrm>
            <a:off x="466725" y="1125538"/>
            <a:ext cx="2449513" cy="5094287"/>
            <a:chOff x="294" y="709"/>
            <a:chExt cx="1543" cy="3209"/>
          </a:xfrm>
        </p:grpSpPr>
        <p:sp>
          <p:nvSpPr>
            <p:cNvPr id="1536004" name="Text Box 4"/>
            <p:cNvSpPr txBox="1">
              <a:spLocks noChangeArrowheads="1"/>
            </p:cNvSpPr>
            <p:nvPr/>
          </p:nvSpPr>
          <p:spPr bwMode="auto">
            <a:xfrm>
              <a:off x="447" y="3706"/>
              <a:ext cx="12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Produit addictif</a:t>
              </a:r>
              <a:endParaRPr lang="fr-FR" sz="2000"/>
            </a:p>
          </p:txBody>
        </p:sp>
        <p:sp>
          <p:nvSpPr>
            <p:cNvPr id="1536005" name="Rectangle 5"/>
            <p:cNvSpPr>
              <a:spLocks noChangeArrowheads="1"/>
            </p:cNvSpPr>
            <p:nvPr/>
          </p:nvSpPr>
          <p:spPr bwMode="auto">
            <a:xfrm>
              <a:off x="294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6006" name="Group 6"/>
          <p:cNvGrpSpPr>
            <a:grpSpLocks/>
          </p:cNvGrpSpPr>
          <p:nvPr/>
        </p:nvGrpSpPr>
        <p:grpSpPr bwMode="auto">
          <a:xfrm>
            <a:off x="3417888" y="1125538"/>
            <a:ext cx="2449512" cy="5399087"/>
            <a:chOff x="2153" y="709"/>
            <a:chExt cx="1543" cy="3401"/>
          </a:xfrm>
        </p:grpSpPr>
        <p:sp>
          <p:nvSpPr>
            <p:cNvPr id="1536007" name="Text Box 7"/>
            <p:cNvSpPr txBox="1">
              <a:spLocks noChangeArrowheads="1"/>
            </p:cNvSpPr>
            <p:nvPr/>
          </p:nvSpPr>
          <p:spPr bwMode="auto">
            <a:xfrm>
              <a:off x="2539" y="3706"/>
              <a:ext cx="77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Vecteur</a:t>
              </a:r>
            </a:p>
            <a:p>
              <a:pPr marL="342900" indent="-342900"/>
              <a:r>
                <a:rPr lang="fr-CH" sz="2000" i="1"/>
                <a:t>1</a:t>
              </a:r>
              <a:r>
                <a:rPr lang="fr-CH" sz="2000" i="1" baseline="30000"/>
                <a:t>er</a:t>
              </a:r>
              <a:r>
                <a:rPr lang="fr-CH" sz="2000" i="1"/>
                <a:t> degré</a:t>
              </a:r>
              <a:endParaRPr lang="fr-FR" sz="2000" i="1"/>
            </a:p>
          </p:txBody>
        </p:sp>
        <p:sp>
          <p:nvSpPr>
            <p:cNvPr id="1536008" name="Rectangle 8"/>
            <p:cNvSpPr>
              <a:spLocks noChangeArrowheads="1"/>
            </p:cNvSpPr>
            <p:nvPr/>
          </p:nvSpPr>
          <p:spPr bwMode="auto">
            <a:xfrm>
              <a:off x="2153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cxnSp>
        <p:nvCxnSpPr>
          <p:cNvPr id="1536009" name="AutoShape 9"/>
          <p:cNvCxnSpPr>
            <a:cxnSpLocks noChangeShapeType="1"/>
            <a:stCxn id="1536005" idx="3"/>
            <a:endCxn id="1536008" idx="1"/>
          </p:cNvCxnSpPr>
          <p:nvPr/>
        </p:nvCxnSpPr>
        <p:spPr bwMode="auto">
          <a:xfrm>
            <a:off x="2916238" y="3430588"/>
            <a:ext cx="501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536010" name="Text Box 10"/>
          <p:cNvSpPr txBox="1">
            <a:spLocks noChangeArrowheads="1"/>
          </p:cNvSpPr>
          <p:nvPr/>
        </p:nvSpPr>
        <p:spPr bwMode="auto">
          <a:xfrm>
            <a:off x="6896100" y="5883275"/>
            <a:ext cx="13985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000"/>
              <a:t>Vecteur</a:t>
            </a:r>
          </a:p>
          <a:p>
            <a:pPr marL="342900" indent="-342900"/>
            <a:r>
              <a:rPr lang="fr-CH" sz="2000" i="1"/>
              <a:t>2</a:t>
            </a:r>
            <a:r>
              <a:rPr lang="fr-CH" sz="2000" i="1" baseline="30000"/>
              <a:t>ème</a:t>
            </a:r>
            <a:r>
              <a:rPr lang="fr-CH" sz="2000" i="1"/>
              <a:t> degré</a:t>
            </a:r>
            <a:endParaRPr lang="fr-FR" sz="2000" i="1"/>
          </a:p>
        </p:txBody>
      </p:sp>
      <p:sp>
        <p:nvSpPr>
          <p:cNvPr id="1536011" name="Rectangle 11"/>
          <p:cNvSpPr>
            <a:spLocks noChangeArrowheads="1"/>
          </p:cNvSpPr>
          <p:nvPr/>
        </p:nvSpPr>
        <p:spPr bwMode="auto">
          <a:xfrm>
            <a:off x="6370638" y="1125538"/>
            <a:ext cx="2449512" cy="46085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cxnSp>
        <p:nvCxnSpPr>
          <p:cNvPr id="1536012" name="AutoShape 12"/>
          <p:cNvCxnSpPr>
            <a:cxnSpLocks noChangeShapeType="1"/>
            <a:stCxn id="1536008" idx="3"/>
            <a:endCxn id="1536011" idx="1"/>
          </p:cNvCxnSpPr>
          <p:nvPr/>
        </p:nvCxnSpPr>
        <p:spPr bwMode="auto">
          <a:xfrm>
            <a:off x="5867400" y="3430588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536013" name="Group 13"/>
          <p:cNvGrpSpPr>
            <a:grpSpLocks/>
          </p:cNvGrpSpPr>
          <p:nvPr/>
        </p:nvGrpSpPr>
        <p:grpSpPr bwMode="auto">
          <a:xfrm>
            <a:off x="1116013" y="2924175"/>
            <a:ext cx="1152525" cy="1020763"/>
            <a:chOff x="793" y="1842"/>
            <a:chExt cx="726" cy="643"/>
          </a:xfrm>
        </p:grpSpPr>
        <p:sp>
          <p:nvSpPr>
            <p:cNvPr id="1536014" name="Rectangle 14"/>
            <p:cNvSpPr>
              <a:spLocks noChangeArrowheads="1"/>
            </p:cNvSpPr>
            <p:nvPr/>
          </p:nvSpPr>
          <p:spPr bwMode="auto">
            <a:xfrm>
              <a:off x="847" y="2341"/>
              <a:ext cx="617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Stimuli salients</a:t>
              </a:r>
            </a:p>
          </p:txBody>
        </p:sp>
        <p:pic>
          <p:nvPicPr>
            <p:cNvPr id="1536015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" y="1842"/>
              <a:ext cx="726" cy="4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36016" name="Group 16"/>
          <p:cNvGrpSpPr>
            <a:grpSpLocks/>
          </p:cNvGrpSpPr>
          <p:nvPr/>
        </p:nvGrpSpPr>
        <p:grpSpPr bwMode="auto">
          <a:xfrm>
            <a:off x="4140200" y="2782888"/>
            <a:ext cx="1003300" cy="1279525"/>
            <a:chOff x="2608" y="1753"/>
            <a:chExt cx="632" cy="806"/>
          </a:xfrm>
        </p:grpSpPr>
        <p:pic>
          <p:nvPicPr>
            <p:cNvPr id="1536017" name="Picture 17" descr="wow-burning-crusa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1753"/>
              <a:ext cx="632" cy="632"/>
            </a:xfrm>
            <a:prstGeom prst="rect">
              <a:avLst/>
            </a:prstGeom>
            <a:noFill/>
          </p:spPr>
        </p:pic>
        <p:sp>
          <p:nvSpPr>
            <p:cNvPr id="1536018" name="Text Box 18"/>
            <p:cNvSpPr txBox="1">
              <a:spLocks noChangeArrowheads="1"/>
            </p:cNvSpPr>
            <p:nvPr/>
          </p:nvSpPr>
          <p:spPr bwMode="auto">
            <a:xfrm>
              <a:off x="2743" y="2432"/>
              <a:ext cx="363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Logiciel</a:t>
              </a:r>
              <a:endParaRPr lang="fr-FR" sz="900" i="1"/>
            </a:p>
          </p:txBody>
        </p:sp>
      </p:grpSp>
      <p:grpSp>
        <p:nvGrpSpPr>
          <p:cNvPr id="1536019" name="Group 19"/>
          <p:cNvGrpSpPr>
            <a:grpSpLocks/>
          </p:cNvGrpSpPr>
          <p:nvPr/>
        </p:nvGrpSpPr>
        <p:grpSpPr bwMode="auto">
          <a:xfrm>
            <a:off x="6886575" y="1412875"/>
            <a:ext cx="1417638" cy="4162425"/>
            <a:chOff x="4338" y="890"/>
            <a:chExt cx="893" cy="2622"/>
          </a:xfrm>
        </p:grpSpPr>
        <p:pic>
          <p:nvPicPr>
            <p:cNvPr id="1536020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2" y="1704"/>
              <a:ext cx="54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3602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3" y="2205"/>
              <a:ext cx="245" cy="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536022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59" y="2931"/>
              <a:ext cx="589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1536023" name="Group 23"/>
            <p:cNvGrpSpPr>
              <a:grpSpLocks/>
            </p:cNvGrpSpPr>
            <p:nvPr/>
          </p:nvGrpSpPr>
          <p:grpSpPr bwMode="auto">
            <a:xfrm>
              <a:off x="4338" y="890"/>
              <a:ext cx="893" cy="2622"/>
              <a:chOff x="4338" y="890"/>
              <a:chExt cx="893" cy="2622"/>
            </a:xfrm>
          </p:grpSpPr>
          <p:pic>
            <p:nvPicPr>
              <p:cNvPr id="1536024" name="Picture 2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54" y="890"/>
                <a:ext cx="861" cy="5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36025" name="Text Box 25"/>
              <p:cNvSpPr txBox="1">
                <a:spLocks noChangeArrowheads="1"/>
              </p:cNvSpPr>
              <p:nvPr/>
            </p:nvSpPr>
            <p:spPr bwMode="auto">
              <a:xfrm>
                <a:off x="4338" y="3385"/>
                <a:ext cx="893" cy="1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fr-CH" sz="900" i="1"/>
                  <a:t>Technologie de support</a:t>
                </a:r>
                <a:endParaRPr lang="fr-FR" sz="900" i="1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58721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3600" b="1">
                <a:solidFill>
                  <a:srgbClr val="000086"/>
                </a:solidFill>
              </a:rPr>
              <a:t>Effet addictif dépend de …</a:t>
            </a:r>
            <a:endParaRPr lang="fr-CH" sz="3600" b="1">
              <a:solidFill>
                <a:srgbClr val="000086"/>
              </a:solidFill>
              <a:sym typeface="Wingdings" pitchFamily="2" charset="2"/>
            </a:endParaRPr>
          </a:p>
        </p:txBody>
      </p:sp>
      <p:grpSp>
        <p:nvGrpSpPr>
          <p:cNvPr id="1537027" name="Group 3"/>
          <p:cNvGrpSpPr>
            <a:grpSpLocks/>
          </p:cNvGrpSpPr>
          <p:nvPr/>
        </p:nvGrpSpPr>
        <p:grpSpPr bwMode="auto">
          <a:xfrm>
            <a:off x="1279525" y="2346325"/>
            <a:ext cx="1866900" cy="1308100"/>
            <a:chOff x="806" y="1478"/>
            <a:chExt cx="1176" cy="824"/>
          </a:xfrm>
        </p:grpSpPr>
        <p:pic>
          <p:nvPicPr>
            <p:cNvPr id="1537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" y="1478"/>
              <a:ext cx="505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7029" name="Text Box 5"/>
            <p:cNvSpPr txBox="1">
              <a:spLocks noChangeArrowheads="1"/>
            </p:cNvSpPr>
            <p:nvPr/>
          </p:nvSpPr>
          <p:spPr bwMode="auto">
            <a:xfrm>
              <a:off x="806" y="1998"/>
              <a:ext cx="1176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Capacité à activer VTA</a:t>
              </a:r>
            </a:p>
          </p:txBody>
        </p:sp>
      </p:grpSp>
      <p:grpSp>
        <p:nvGrpSpPr>
          <p:cNvPr id="1537030" name="Group 6"/>
          <p:cNvGrpSpPr>
            <a:grpSpLocks/>
          </p:cNvGrpSpPr>
          <p:nvPr/>
        </p:nvGrpSpPr>
        <p:grpSpPr bwMode="auto">
          <a:xfrm>
            <a:off x="3424238" y="2236788"/>
            <a:ext cx="2441575" cy="1417637"/>
            <a:chOff x="2157" y="1409"/>
            <a:chExt cx="1538" cy="893"/>
          </a:xfrm>
        </p:grpSpPr>
        <p:sp>
          <p:nvSpPr>
            <p:cNvPr id="1537031" name="Rectangle 7"/>
            <p:cNvSpPr>
              <a:spLocks noChangeArrowheads="1"/>
            </p:cNvSpPr>
            <p:nvPr/>
          </p:nvSpPr>
          <p:spPr bwMode="auto">
            <a:xfrm>
              <a:off x="2157" y="1998"/>
              <a:ext cx="1538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Concentration de nicotine dans tabac</a:t>
              </a:r>
            </a:p>
          </p:txBody>
        </p:sp>
        <p:pic>
          <p:nvPicPr>
            <p:cNvPr id="1537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0" y="1409"/>
              <a:ext cx="473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37033" name="Group 9"/>
          <p:cNvGrpSpPr>
            <a:grpSpLocks/>
          </p:cNvGrpSpPr>
          <p:nvPr/>
        </p:nvGrpSpPr>
        <p:grpSpPr bwMode="auto">
          <a:xfrm>
            <a:off x="5921375" y="2162175"/>
            <a:ext cx="2198688" cy="1330325"/>
            <a:chOff x="3730" y="1362"/>
            <a:chExt cx="1385" cy="838"/>
          </a:xfrm>
        </p:grpSpPr>
        <p:sp>
          <p:nvSpPr>
            <p:cNvPr id="1537034" name="Rectangle 10"/>
            <p:cNvSpPr>
              <a:spLocks noChangeArrowheads="1"/>
            </p:cNvSpPr>
            <p:nvPr/>
          </p:nvSpPr>
          <p:spPr bwMode="auto">
            <a:xfrm>
              <a:off x="3730" y="2019"/>
              <a:ext cx="1385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Technologie cigarette</a:t>
              </a:r>
            </a:p>
          </p:txBody>
        </p:sp>
        <p:pic>
          <p:nvPicPr>
            <p:cNvPr id="153703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" y="1362"/>
              <a:ext cx="617" cy="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537036" name="Text Box 12"/>
          <p:cNvSpPr txBox="1">
            <a:spLocks noChangeArrowheads="1"/>
          </p:cNvSpPr>
          <p:nvPr/>
        </p:nvSpPr>
        <p:spPr bwMode="auto">
          <a:xfrm rot="-5400000">
            <a:off x="-80168" y="2663031"/>
            <a:ext cx="1530350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 b="1"/>
              <a:t>Nicotine</a:t>
            </a:r>
          </a:p>
        </p:txBody>
      </p:sp>
      <p:sp>
        <p:nvSpPr>
          <p:cNvPr id="1537037" name="Text Box 13"/>
          <p:cNvSpPr txBox="1">
            <a:spLocks noChangeArrowheads="1"/>
          </p:cNvSpPr>
          <p:nvPr/>
        </p:nvSpPr>
        <p:spPr bwMode="auto">
          <a:xfrm rot="-5400000">
            <a:off x="137319" y="4983957"/>
            <a:ext cx="1095375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 b="1"/>
              <a:t>WoW</a:t>
            </a:r>
          </a:p>
        </p:txBody>
      </p:sp>
      <p:sp>
        <p:nvSpPr>
          <p:cNvPr id="1537038" name="Text Box 14"/>
          <p:cNvSpPr txBox="1">
            <a:spLocks noChangeArrowheads="1"/>
          </p:cNvSpPr>
          <p:nvPr/>
        </p:nvSpPr>
        <p:spPr bwMode="auto">
          <a:xfrm>
            <a:off x="1733550" y="6094413"/>
            <a:ext cx="9620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/>
              <a:t>Salience</a:t>
            </a:r>
          </a:p>
        </p:txBody>
      </p:sp>
      <p:sp>
        <p:nvSpPr>
          <p:cNvPr id="1537039" name="Text Box 15"/>
          <p:cNvSpPr txBox="1">
            <a:spLocks noChangeArrowheads="1"/>
          </p:cNvSpPr>
          <p:nvPr/>
        </p:nvSpPr>
        <p:spPr bwMode="auto">
          <a:xfrm>
            <a:off x="4113213" y="6094413"/>
            <a:ext cx="10636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/>
              <a:t>Cinétique</a:t>
            </a:r>
          </a:p>
        </p:txBody>
      </p:sp>
      <p:sp>
        <p:nvSpPr>
          <p:cNvPr id="1537040" name="Text Box 16"/>
          <p:cNvSpPr txBox="1">
            <a:spLocks noChangeArrowheads="1"/>
          </p:cNvSpPr>
          <p:nvPr/>
        </p:nvSpPr>
        <p:spPr bwMode="auto">
          <a:xfrm>
            <a:off x="6557963" y="6094413"/>
            <a:ext cx="10636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/>
              <a:t>Cinétique</a:t>
            </a:r>
          </a:p>
        </p:txBody>
      </p:sp>
      <p:grpSp>
        <p:nvGrpSpPr>
          <p:cNvPr id="1537041" name="Group 17"/>
          <p:cNvGrpSpPr>
            <a:grpSpLocks/>
          </p:cNvGrpSpPr>
          <p:nvPr/>
        </p:nvGrpSpPr>
        <p:grpSpPr bwMode="auto">
          <a:xfrm>
            <a:off x="1117600" y="1660525"/>
            <a:ext cx="2303463" cy="2087563"/>
            <a:chOff x="704" y="1046"/>
            <a:chExt cx="1451" cy="1315"/>
          </a:xfrm>
        </p:grpSpPr>
        <p:sp>
          <p:nvSpPr>
            <p:cNvPr id="1537042" name="Text Box 18"/>
            <p:cNvSpPr txBox="1">
              <a:spLocks noChangeArrowheads="1"/>
            </p:cNvSpPr>
            <p:nvPr/>
          </p:nvSpPr>
          <p:spPr bwMode="auto">
            <a:xfrm>
              <a:off x="725" y="1046"/>
              <a:ext cx="1339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Pharmacodynamique</a:t>
              </a:r>
            </a:p>
          </p:txBody>
        </p:sp>
        <p:sp>
          <p:nvSpPr>
            <p:cNvPr id="1537043" name="Rectangle 19"/>
            <p:cNvSpPr>
              <a:spLocks noChangeArrowheads="1"/>
            </p:cNvSpPr>
            <p:nvPr/>
          </p:nvSpPr>
          <p:spPr bwMode="auto">
            <a:xfrm>
              <a:off x="704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7044" name="Group 20"/>
          <p:cNvGrpSpPr>
            <a:grpSpLocks/>
          </p:cNvGrpSpPr>
          <p:nvPr/>
        </p:nvGrpSpPr>
        <p:grpSpPr bwMode="auto">
          <a:xfrm>
            <a:off x="3494088" y="1660525"/>
            <a:ext cx="2303462" cy="2087563"/>
            <a:chOff x="2201" y="1046"/>
            <a:chExt cx="1451" cy="1315"/>
          </a:xfrm>
        </p:grpSpPr>
        <p:sp>
          <p:nvSpPr>
            <p:cNvPr id="1537045" name="Text Box 21"/>
            <p:cNvSpPr txBox="1">
              <a:spLocks noChangeArrowheads="1"/>
            </p:cNvSpPr>
            <p:nvPr/>
          </p:nvSpPr>
          <p:spPr bwMode="auto">
            <a:xfrm>
              <a:off x="2311" y="1046"/>
              <a:ext cx="1230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Pharmacocinétique</a:t>
              </a:r>
            </a:p>
          </p:txBody>
        </p:sp>
        <p:sp>
          <p:nvSpPr>
            <p:cNvPr id="1537046" name="Rectangle 22"/>
            <p:cNvSpPr>
              <a:spLocks noChangeArrowheads="1"/>
            </p:cNvSpPr>
            <p:nvPr/>
          </p:nvSpPr>
          <p:spPr bwMode="auto">
            <a:xfrm>
              <a:off x="2201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7047" name="Group 23"/>
          <p:cNvGrpSpPr>
            <a:grpSpLocks/>
          </p:cNvGrpSpPr>
          <p:nvPr/>
        </p:nvGrpSpPr>
        <p:grpSpPr bwMode="auto">
          <a:xfrm>
            <a:off x="5867400" y="1660525"/>
            <a:ext cx="2303463" cy="2087563"/>
            <a:chOff x="3696" y="1046"/>
            <a:chExt cx="1451" cy="1315"/>
          </a:xfrm>
        </p:grpSpPr>
        <p:sp>
          <p:nvSpPr>
            <p:cNvPr id="1537048" name="Text Box 24"/>
            <p:cNvSpPr txBox="1">
              <a:spLocks noChangeArrowheads="1"/>
            </p:cNvSpPr>
            <p:nvPr/>
          </p:nvSpPr>
          <p:spPr bwMode="auto">
            <a:xfrm>
              <a:off x="3808" y="1046"/>
              <a:ext cx="1230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Pharmacocinétique</a:t>
              </a:r>
            </a:p>
          </p:txBody>
        </p:sp>
        <p:sp>
          <p:nvSpPr>
            <p:cNvPr id="1537049" name="Rectangle 25"/>
            <p:cNvSpPr>
              <a:spLocks noChangeArrowheads="1"/>
            </p:cNvSpPr>
            <p:nvPr/>
          </p:nvSpPr>
          <p:spPr bwMode="auto">
            <a:xfrm>
              <a:off x="3696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7050" name="Group 26"/>
          <p:cNvGrpSpPr>
            <a:grpSpLocks/>
          </p:cNvGrpSpPr>
          <p:nvPr/>
        </p:nvGrpSpPr>
        <p:grpSpPr bwMode="auto">
          <a:xfrm>
            <a:off x="1116013" y="3748088"/>
            <a:ext cx="2303462" cy="2273300"/>
            <a:chOff x="703" y="2361"/>
            <a:chExt cx="1451" cy="1432"/>
          </a:xfrm>
        </p:grpSpPr>
        <p:pic>
          <p:nvPicPr>
            <p:cNvPr id="1537051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" y="3136"/>
              <a:ext cx="505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7052" name="Text Box 28"/>
            <p:cNvSpPr txBox="1">
              <a:spLocks noChangeArrowheads="1"/>
            </p:cNvSpPr>
            <p:nvPr/>
          </p:nvSpPr>
          <p:spPr bwMode="auto">
            <a:xfrm>
              <a:off x="806" y="2763"/>
              <a:ext cx="1176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Capacité à activer VTA</a:t>
              </a:r>
            </a:p>
          </p:txBody>
        </p:sp>
        <p:sp>
          <p:nvSpPr>
            <p:cNvPr id="1537053" name="Rectangle 29"/>
            <p:cNvSpPr>
              <a:spLocks noChangeArrowheads="1"/>
            </p:cNvSpPr>
            <p:nvPr/>
          </p:nvSpPr>
          <p:spPr bwMode="auto">
            <a:xfrm>
              <a:off x="703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7054" name="AutoShape 30"/>
            <p:cNvCxnSpPr>
              <a:cxnSpLocks noChangeShapeType="1"/>
              <a:stCxn id="1537043" idx="2"/>
              <a:endCxn id="1537053" idx="0"/>
            </p:cNvCxnSpPr>
            <p:nvPr/>
          </p:nvCxnSpPr>
          <p:spPr bwMode="auto">
            <a:xfrm flipH="1">
              <a:off x="1429" y="2361"/>
              <a:ext cx="1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7055" name="Group 31"/>
          <p:cNvGrpSpPr>
            <a:grpSpLocks/>
          </p:cNvGrpSpPr>
          <p:nvPr/>
        </p:nvGrpSpPr>
        <p:grpSpPr bwMode="auto">
          <a:xfrm>
            <a:off x="3424238" y="3748088"/>
            <a:ext cx="2441575" cy="2273300"/>
            <a:chOff x="2157" y="2361"/>
            <a:chExt cx="1538" cy="1432"/>
          </a:xfrm>
        </p:grpSpPr>
        <p:pic>
          <p:nvPicPr>
            <p:cNvPr id="1537056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6" y="3112"/>
              <a:ext cx="681" cy="5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7057" name="Rectangle 33"/>
            <p:cNvSpPr>
              <a:spLocks noChangeArrowheads="1"/>
            </p:cNvSpPr>
            <p:nvPr/>
          </p:nvSpPr>
          <p:spPr bwMode="auto">
            <a:xfrm>
              <a:off x="2157" y="2763"/>
              <a:ext cx="1538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Arrangement      logiciel</a:t>
              </a:r>
            </a:p>
          </p:txBody>
        </p:sp>
        <p:sp>
          <p:nvSpPr>
            <p:cNvPr id="1537058" name="Rectangle 34"/>
            <p:cNvSpPr>
              <a:spLocks noChangeArrowheads="1"/>
            </p:cNvSpPr>
            <p:nvPr/>
          </p:nvSpPr>
          <p:spPr bwMode="auto">
            <a:xfrm>
              <a:off x="2201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7059" name="AutoShape 35"/>
            <p:cNvCxnSpPr>
              <a:cxnSpLocks noChangeShapeType="1"/>
              <a:stCxn id="1537046" idx="2"/>
              <a:endCxn id="1537058" idx="0"/>
            </p:cNvCxnSpPr>
            <p:nvPr/>
          </p:nvCxnSpPr>
          <p:spPr bwMode="auto">
            <a:xfrm>
              <a:off x="2927" y="2361"/>
              <a:ext cx="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7060" name="Group 36"/>
          <p:cNvGrpSpPr>
            <a:grpSpLocks/>
          </p:cNvGrpSpPr>
          <p:nvPr/>
        </p:nvGrpSpPr>
        <p:grpSpPr bwMode="auto">
          <a:xfrm>
            <a:off x="5797550" y="3748088"/>
            <a:ext cx="2584450" cy="2273300"/>
            <a:chOff x="3652" y="2361"/>
            <a:chExt cx="1628" cy="1432"/>
          </a:xfrm>
        </p:grpSpPr>
        <p:pic>
          <p:nvPicPr>
            <p:cNvPr id="1537061" name="Picture 37" descr="Sans tit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1" y="3131"/>
              <a:ext cx="771" cy="461"/>
            </a:xfrm>
            <a:prstGeom prst="rect">
              <a:avLst/>
            </a:prstGeom>
            <a:noFill/>
          </p:spPr>
        </p:pic>
        <p:sp>
          <p:nvSpPr>
            <p:cNvPr id="1537062" name="Rectangle 38"/>
            <p:cNvSpPr>
              <a:spLocks noChangeArrowheads="1"/>
            </p:cNvSpPr>
            <p:nvPr/>
          </p:nvSpPr>
          <p:spPr bwMode="auto">
            <a:xfrm>
              <a:off x="3652" y="2763"/>
              <a:ext cx="1628" cy="3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Technologie </a:t>
              </a:r>
            </a:p>
            <a:p>
              <a:r>
                <a:rPr lang="fr-CH"/>
                <a:t>informatique</a:t>
              </a:r>
            </a:p>
          </p:txBody>
        </p:sp>
        <p:sp>
          <p:nvSpPr>
            <p:cNvPr id="1537063" name="Rectangle 39"/>
            <p:cNvSpPr>
              <a:spLocks noChangeArrowheads="1"/>
            </p:cNvSpPr>
            <p:nvPr/>
          </p:nvSpPr>
          <p:spPr bwMode="auto">
            <a:xfrm>
              <a:off x="3696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7064" name="AutoShape 40"/>
            <p:cNvCxnSpPr>
              <a:cxnSpLocks noChangeShapeType="1"/>
              <a:stCxn id="1537049" idx="2"/>
              <a:endCxn id="1537063" idx="0"/>
            </p:cNvCxnSpPr>
            <p:nvPr/>
          </p:nvCxnSpPr>
          <p:spPr bwMode="auto">
            <a:xfrm>
              <a:off x="4422" y="2361"/>
              <a:ext cx="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3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3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3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26" grpId="0"/>
      <p:bldP spid="1537036" grpId="0"/>
      <p:bldP spid="1537037" grpId="0"/>
      <p:bldP spid="1537038" grpId="0"/>
      <p:bldP spid="1537039" grpId="0"/>
      <p:bldP spid="1537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5542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5542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437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World of Warcraft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54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21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Joueurs…</a:t>
            </a:r>
          </a:p>
          <a:p>
            <a:pPr marL="711200" lvl="1" indent="-254000" algn="l">
              <a:lnSpc>
                <a:spcPct val="21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… contrôlent des avatars (guerriers, magiciens, prêtres…)</a:t>
            </a:r>
          </a:p>
          <a:p>
            <a:pPr marL="711200" lvl="1" indent="-254000" algn="l">
              <a:lnSpc>
                <a:spcPct val="21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… progressent à travers des quêtes (</a:t>
            </a:r>
            <a:r>
              <a:rPr lang="fr-CH" sz="1800" i="1"/>
              <a:t>tuer X monstres</a:t>
            </a:r>
            <a:r>
              <a:rPr lang="fr-CH" sz="1800"/>
              <a:t>, </a:t>
            </a:r>
            <a:r>
              <a:rPr lang="fr-CH" sz="1800" i="1"/>
              <a:t>amasser Y objets</a:t>
            </a:r>
            <a:r>
              <a:rPr lang="fr-CH" sz="1800"/>
              <a:t> etc)</a:t>
            </a:r>
          </a:p>
          <a:p>
            <a:pPr marL="711200" lvl="1" indent="-254000" algn="l">
              <a:lnSpc>
                <a:spcPct val="21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… pour monter des niveaux (~100 heures pour arriver au niveau 80)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5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1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4931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49316" name="Text Box 4"/>
          <p:cNvSpPr txBox="1">
            <a:spLocks noChangeArrowheads="1"/>
          </p:cNvSpPr>
          <p:nvPr/>
        </p:nvSpPr>
        <p:spPr bwMode="auto">
          <a:xfrm>
            <a:off x="900113" y="1001713"/>
            <a:ext cx="2871787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800" b="1">
                <a:solidFill>
                  <a:srgbClr val="000086"/>
                </a:solidFill>
              </a:rPr>
              <a:t>Habitants</a:t>
            </a:r>
            <a:endParaRPr lang="fr-CH" sz="48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54931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403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1200" indent="-711200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400"/>
              <a:t>1. 	Chine: 		1’330’000’000</a:t>
            </a:r>
          </a:p>
          <a:p>
            <a:pPr marL="711200" indent="-711200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400"/>
              <a:t>2. 	Inde: 		1’173’000’000</a:t>
            </a:r>
          </a:p>
          <a:p>
            <a:pPr marL="711200" indent="-711200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400"/>
              <a:t>…</a:t>
            </a:r>
          </a:p>
          <a:p>
            <a:pPr marL="711200" indent="-711200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400"/>
              <a:t>75. 	Azeroth:	11’000’000</a:t>
            </a:r>
          </a:p>
          <a:p>
            <a:pPr marL="711200" indent="-711200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400"/>
              <a:t>76. 	Grèce:		10’730’000</a:t>
            </a:r>
          </a:p>
          <a:p>
            <a:pPr marL="711200" indent="-711200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endParaRPr lang="fr-CH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9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16" grpId="0"/>
      <p:bldP spid="15493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0946" name="Picture 3" descr="I:\image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7634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950" cy="6919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204" name="Picture 12" descr="wkh9is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75" y="188913"/>
            <a:ext cx="1958975" cy="2087562"/>
          </a:xfrm>
          <a:prstGeom prst="rect">
            <a:avLst/>
          </a:prstGeom>
          <a:noFill/>
        </p:spPr>
      </p:pic>
      <p:pic>
        <p:nvPicPr>
          <p:cNvPr id="1416206" name="Picture 14" descr="Image du Blog lamandragore.centerblog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088" y="280988"/>
            <a:ext cx="1905000" cy="1905000"/>
          </a:xfrm>
          <a:prstGeom prst="rect">
            <a:avLst/>
          </a:prstGeom>
          <a:noFill/>
        </p:spPr>
      </p:pic>
      <p:sp>
        <p:nvSpPr>
          <p:cNvPr id="1416207" name="Text Box 15"/>
          <p:cNvSpPr txBox="1">
            <a:spLocks noChangeArrowheads="1"/>
          </p:cNvSpPr>
          <p:nvPr/>
        </p:nvSpPr>
        <p:spPr bwMode="auto">
          <a:xfrm>
            <a:off x="3800475" y="1016000"/>
            <a:ext cx="1563688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/>
              <a:t>Factions</a:t>
            </a:r>
          </a:p>
        </p:txBody>
      </p:sp>
      <p:grpSp>
        <p:nvGrpSpPr>
          <p:cNvPr id="1416220" name="Group 28"/>
          <p:cNvGrpSpPr>
            <a:grpSpLocks/>
          </p:cNvGrpSpPr>
          <p:nvPr/>
        </p:nvGrpSpPr>
        <p:grpSpPr bwMode="auto">
          <a:xfrm>
            <a:off x="5219700" y="3644900"/>
            <a:ext cx="1100138" cy="1054100"/>
            <a:chOff x="204" y="1434"/>
            <a:chExt cx="693" cy="664"/>
          </a:xfrm>
        </p:grpSpPr>
        <p:pic>
          <p:nvPicPr>
            <p:cNvPr id="1416208" name="Picture 16" descr="Draen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" y="1434"/>
              <a:ext cx="360" cy="499"/>
            </a:xfrm>
            <a:prstGeom prst="rect">
              <a:avLst/>
            </a:prstGeom>
            <a:noFill/>
          </p:spPr>
        </p:pic>
        <p:sp>
          <p:nvSpPr>
            <p:cNvPr id="1416209" name="Text Box 17"/>
            <p:cNvSpPr txBox="1">
              <a:spLocks noChangeArrowheads="1"/>
            </p:cNvSpPr>
            <p:nvPr/>
          </p:nvSpPr>
          <p:spPr bwMode="auto">
            <a:xfrm>
              <a:off x="204" y="1933"/>
              <a:ext cx="69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400"/>
                <a:t>Draenei</a:t>
              </a:r>
              <a:endParaRPr lang="fr-CH" sz="600"/>
            </a:p>
          </p:txBody>
        </p:sp>
      </p:grpSp>
      <p:grpSp>
        <p:nvGrpSpPr>
          <p:cNvPr id="1416222" name="Group 30"/>
          <p:cNvGrpSpPr>
            <a:grpSpLocks/>
          </p:cNvGrpSpPr>
          <p:nvPr/>
        </p:nvGrpSpPr>
        <p:grpSpPr bwMode="auto">
          <a:xfrm>
            <a:off x="7235825" y="5059363"/>
            <a:ext cx="1076325" cy="825500"/>
            <a:chOff x="999" y="1605"/>
            <a:chExt cx="678" cy="520"/>
          </a:xfrm>
        </p:grpSpPr>
        <p:pic>
          <p:nvPicPr>
            <p:cNvPr id="1416210" name="Picture 18" descr="Dwarv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1" y="1605"/>
              <a:ext cx="453" cy="328"/>
            </a:xfrm>
            <a:prstGeom prst="rect">
              <a:avLst/>
            </a:prstGeom>
            <a:noFill/>
          </p:spPr>
        </p:pic>
        <p:sp>
          <p:nvSpPr>
            <p:cNvPr id="1416211" name="Rectangle 19"/>
            <p:cNvSpPr>
              <a:spLocks noChangeArrowheads="1"/>
            </p:cNvSpPr>
            <p:nvPr/>
          </p:nvSpPr>
          <p:spPr bwMode="auto">
            <a:xfrm>
              <a:off x="999" y="1933"/>
              <a:ext cx="6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 sz="1400"/>
                <a:t>Nains</a:t>
              </a:r>
            </a:p>
          </p:txBody>
        </p:sp>
      </p:grpSp>
      <p:grpSp>
        <p:nvGrpSpPr>
          <p:cNvPr id="1416225" name="Group 33"/>
          <p:cNvGrpSpPr>
            <a:grpSpLocks/>
          </p:cNvGrpSpPr>
          <p:nvPr/>
        </p:nvGrpSpPr>
        <p:grpSpPr bwMode="auto">
          <a:xfrm>
            <a:off x="5795963" y="5084763"/>
            <a:ext cx="935037" cy="800100"/>
            <a:chOff x="1837" y="1525"/>
            <a:chExt cx="589" cy="504"/>
          </a:xfrm>
        </p:grpSpPr>
        <p:pic>
          <p:nvPicPr>
            <p:cNvPr id="1416212" name="Picture 20" descr="Gnom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2" y="1525"/>
              <a:ext cx="318" cy="315"/>
            </a:xfrm>
            <a:prstGeom prst="rect">
              <a:avLst/>
            </a:prstGeom>
            <a:noFill/>
          </p:spPr>
        </p:pic>
        <p:sp>
          <p:nvSpPr>
            <p:cNvPr id="1416213" name="Rectangle 21"/>
            <p:cNvSpPr>
              <a:spLocks noChangeArrowheads="1"/>
            </p:cNvSpPr>
            <p:nvPr/>
          </p:nvSpPr>
          <p:spPr bwMode="auto">
            <a:xfrm>
              <a:off x="1837" y="1837"/>
              <a:ext cx="58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 sz="1400"/>
                <a:t>Gnomes </a:t>
              </a:r>
            </a:p>
          </p:txBody>
        </p:sp>
      </p:grpSp>
      <p:grpSp>
        <p:nvGrpSpPr>
          <p:cNvPr id="1416224" name="Group 32"/>
          <p:cNvGrpSpPr>
            <a:grpSpLocks/>
          </p:cNvGrpSpPr>
          <p:nvPr/>
        </p:nvGrpSpPr>
        <p:grpSpPr bwMode="auto">
          <a:xfrm>
            <a:off x="4859338" y="2420938"/>
            <a:ext cx="1079500" cy="952500"/>
            <a:chOff x="2699" y="1434"/>
            <a:chExt cx="680" cy="600"/>
          </a:xfrm>
        </p:grpSpPr>
        <p:pic>
          <p:nvPicPr>
            <p:cNvPr id="1416214" name="Picture 22" descr="Human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9" y="1434"/>
              <a:ext cx="393" cy="408"/>
            </a:xfrm>
            <a:prstGeom prst="rect">
              <a:avLst/>
            </a:prstGeom>
            <a:noFill/>
          </p:spPr>
        </p:pic>
        <p:sp>
          <p:nvSpPr>
            <p:cNvPr id="1416215" name="Rectangle 23"/>
            <p:cNvSpPr>
              <a:spLocks noChangeArrowheads="1"/>
            </p:cNvSpPr>
            <p:nvPr/>
          </p:nvSpPr>
          <p:spPr bwMode="auto">
            <a:xfrm>
              <a:off x="2699" y="1842"/>
              <a:ext cx="68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 sz="1400"/>
                <a:t>Humains</a:t>
              </a:r>
            </a:p>
          </p:txBody>
        </p:sp>
      </p:grpSp>
      <p:grpSp>
        <p:nvGrpSpPr>
          <p:cNvPr id="1416227" name="Group 35"/>
          <p:cNvGrpSpPr>
            <a:grpSpLocks/>
          </p:cNvGrpSpPr>
          <p:nvPr/>
        </p:nvGrpSpPr>
        <p:grpSpPr bwMode="auto">
          <a:xfrm>
            <a:off x="7667625" y="3616325"/>
            <a:ext cx="1001713" cy="1181100"/>
            <a:chOff x="707" y="3022"/>
            <a:chExt cx="631" cy="744"/>
          </a:xfrm>
        </p:grpSpPr>
        <p:pic>
          <p:nvPicPr>
            <p:cNvPr id="1416216" name="Picture 24" descr="Night Elve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7" y="3022"/>
              <a:ext cx="271" cy="408"/>
            </a:xfrm>
            <a:prstGeom prst="rect">
              <a:avLst/>
            </a:prstGeom>
            <a:noFill/>
          </p:spPr>
        </p:pic>
        <p:sp>
          <p:nvSpPr>
            <p:cNvPr id="1416217" name="Rectangle 25"/>
            <p:cNvSpPr>
              <a:spLocks noChangeArrowheads="1"/>
            </p:cNvSpPr>
            <p:nvPr/>
          </p:nvSpPr>
          <p:spPr bwMode="auto">
            <a:xfrm>
              <a:off x="707" y="3440"/>
              <a:ext cx="63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 sz="1400"/>
                <a:t>Elfes de la nuit </a:t>
              </a:r>
            </a:p>
          </p:txBody>
        </p:sp>
      </p:grpSp>
      <p:grpSp>
        <p:nvGrpSpPr>
          <p:cNvPr id="1416226" name="Group 34"/>
          <p:cNvGrpSpPr>
            <a:grpSpLocks/>
          </p:cNvGrpSpPr>
          <p:nvPr/>
        </p:nvGrpSpPr>
        <p:grpSpPr bwMode="auto">
          <a:xfrm>
            <a:off x="7812088" y="2349500"/>
            <a:ext cx="912812" cy="930275"/>
            <a:chOff x="2161" y="2659"/>
            <a:chExt cx="575" cy="586"/>
          </a:xfrm>
        </p:grpSpPr>
        <p:pic>
          <p:nvPicPr>
            <p:cNvPr id="1416218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77" y="2659"/>
              <a:ext cx="544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16219" name="Rectangle 27"/>
            <p:cNvSpPr>
              <a:spLocks noChangeArrowheads="1"/>
            </p:cNvSpPr>
            <p:nvPr/>
          </p:nvSpPr>
          <p:spPr bwMode="auto">
            <a:xfrm>
              <a:off x="2161" y="3022"/>
              <a:ext cx="575" cy="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1400"/>
                <a:t>Worgens</a:t>
              </a:r>
            </a:p>
            <a:p>
              <a:pPr marL="342900" indent="-342900"/>
              <a:r>
                <a:rPr lang="fr-CH" sz="600"/>
                <a:t>~ loups-garous</a:t>
              </a:r>
            </a:p>
          </p:txBody>
        </p:sp>
      </p:grpSp>
      <p:cxnSp>
        <p:nvCxnSpPr>
          <p:cNvPr id="1416228" name="AutoShape 36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5112544" y="3588544"/>
            <a:ext cx="3149600" cy="344488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29" name="AutoShape 37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5569744" y="3475832"/>
            <a:ext cx="3133725" cy="554037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30" name="AutoShape 38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6529388" y="2516188"/>
            <a:ext cx="1754187" cy="1093787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31" name="AutoShape 39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7123113" y="1922463"/>
            <a:ext cx="450850" cy="977900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32" name="AutoShape 40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5530057" y="2712244"/>
            <a:ext cx="1855787" cy="803275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33" name="AutoShape 41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5939632" y="1824831"/>
            <a:ext cx="558800" cy="1281113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grpSp>
        <p:nvGrpSpPr>
          <p:cNvPr id="1416234" name="Group 42"/>
          <p:cNvGrpSpPr>
            <a:grpSpLocks/>
          </p:cNvGrpSpPr>
          <p:nvPr/>
        </p:nvGrpSpPr>
        <p:grpSpPr bwMode="auto">
          <a:xfrm>
            <a:off x="539750" y="3644900"/>
            <a:ext cx="1008063" cy="1227138"/>
            <a:chOff x="431" y="1713"/>
            <a:chExt cx="635" cy="773"/>
          </a:xfrm>
        </p:grpSpPr>
        <p:pic>
          <p:nvPicPr>
            <p:cNvPr id="1416235" name="Picture 43" descr="Blood Elve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1" y="1713"/>
              <a:ext cx="373" cy="447"/>
            </a:xfrm>
            <a:prstGeom prst="rect">
              <a:avLst/>
            </a:prstGeom>
            <a:noFill/>
          </p:spPr>
        </p:pic>
        <p:sp>
          <p:nvSpPr>
            <p:cNvPr id="1416236" name="Rectangle 44"/>
            <p:cNvSpPr>
              <a:spLocks noChangeArrowheads="1"/>
            </p:cNvSpPr>
            <p:nvPr/>
          </p:nvSpPr>
          <p:spPr bwMode="auto">
            <a:xfrm>
              <a:off x="431" y="2160"/>
              <a:ext cx="63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/>
                <a:t>Elfes de sang </a:t>
              </a:r>
            </a:p>
          </p:txBody>
        </p:sp>
      </p:grpSp>
      <p:grpSp>
        <p:nvGrpSpPr>
          <p:cNvPr id="1416237" name="Group 45"/>
          <p:cNvGrpSpPr>
            <a:grpSpLocks/>
          </p:cNvGrpSpPr>
          <p:nvPr/>
        </p:nvGrpSpPr>
        <p:grpSpPr bwMode="auto">
          <a:xfrm>
            <a:off x="684213" y="2565400"/>
            <a:ext cx="792162" cy="925513"/>
            <a:chOff x="1882" y="1253"/>
            <a:chExt cx="499" cy="583"/>
          </a:xfrm>
        </p:grpSpPr>
        <p:pic>
          <p:nvPicPr>
            <p:cNvPr id="1416238" name="Picture 46" descr="Orc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82" y="1253"/>
              <a:ext cx="499" cy="410"/>
            </a:xfrm>
            <a:prstGeom prst="rect">
              <a:avLst/>
            </a:prstGeom>
            <a:noFill/>
          </p:spPr>
        </p:pic>
        <p:sp>
          <p:nvSpPr>
            <p:cNvPr id="1416239" name="Rectangle 47"/>
            <p:cNvSpPr>
              <a:spLocks noChangeArrowheads="1"/>
            </p:cNvSpPr>
            <p:nvPr/>
          </p:nvSpPr>
          <p:spPr bwMode="auto">
            <a:xfrm>
              <a:off x="1935" y="1644"/>
              <a:ext cx="39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/>
                <a:t>Orcs </a:t>
              </a:r>
            </a:p>
          </p:txBody>
        </p:sp>
      </p:grpSp>
      <p:grpSp>
        <p:nvGrpSpPr>
          <p:cNvPr id="1416240" name="Group 48"/>
          <p:cNvGrpSpPr>
            <a:grpSpLocks/>
          </p:cNvGrpSpPr>
          <p:nvPr/>
        </p:nvGrpSpPr>
        <p:grpSpPr bwMode="auto">
          <a:xfrm>
            <a:off x="3203575" y="3933825"/>
            <a:ext cx="898525" cy="857250"/>
            <a:chOff x="3493" y="1296"/>
            <a:chExt cx="566" cy="540"/>
          </a:xfrm>
        </p:grpSpPr>
        <p:pic>
          <p:nvPicPr>
            <p:cNvPr id="1416241" name="Picture 49" descr="Taure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8" y="1296"/>
              <a:ext cx="385" cy="365"/>
            </a:xfrm>
            <a:prstGeom prst="rect">
              <a:avLst/>
            </a:prstGeom>
            <a:noFill/>
          </p:spPr>
        </p:pic>
        <p:sp>
          <p:nvSpPr>
            <p:cNvPr id="1416242" name="Rectangle 50"/>
            <p:cNvSpPr>
              <a:spLocks noChangeArrowheads="1"/>
            </p:cNvSpPr>
            <p:nvPr/>
          </p:nvSpPr>
          <p:spPr bwMode="auto">
            <a:xfrm>
              <a:off x="3493" y="1644"/>
              <a:ext cx="56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/>
                <a:t>Taurens </a:t>
              </a:r>
            </a:p>
          </p:txBody>
        </p:sp>
      </p:grpSp>
      <p:grpSp>
        <p:nvGrpSpPr>
          <p:cNvPr id="1416243" name="Group 51"/>
          <p:cNvGrpSpPr>
            <a:grpSpLocks/>
          </p:cNvGrpSpPr>
          <p:nvPr/>
        </p:nvGrpSpPr>
        <p:grpSpPr bwMode="auto">
          <a:xfrm>
            <a:off x="3276600" y="2492375"/>
            <a:ext cx="641350" cy="1016000"/>
            <a:chOff x="4688" y="1207"/>
            <a:chExt cx="404" cy="640"/>
          </a:xfrm>
        </p:grpSpPr>
        <p:pic>
          <p:nvPicPr>
            <p:cNvPr id="1416244" name="Picture 52" descr="troll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88" y="1207"/>
              <a:ext cx="404" cy="488"/>
            </a:xfrm>
            <a:prstGeom prst="rect">
              <a:avLst/>
            </a:prstGeom>
            <a:noFill/>
          </p:spPr>
        </p:pic>
        <p:sp>
          <p:nvSpPr>
            <p:cNvPr id="1416245" name="Text Box 53"/>
            <p:cNvSpPr txBox="1">
              <a:spLocks noChangeArrowheads="1"/>
            </p:cNvSpPr>
            <p:nvPr/>
          </p:nvSpPr>
          <p:spPr bwMode="auto">
            <a:xfrm>
              <a:off x="4690" y="1682"/>
              <a:ext cx="399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1400"/>
                <a:t>Trolls</a:t>
              </a:r>
              <a:endParaRPr lang="fr-FR" sz="1400"/>
            </a:p>
          </p:txBody>
        </p:sp>
      </p:grpSp>
      <p:grpSp>
        <p:nvGrpSpPr>
          <p:cNvPr id="1416246" name="Group 54"/>
          <p:cNvGrpSpPr>
            <a:grpSpLocks/>
          </p:cNvGrpSpPr>
          <p:nvPr/>
        </p:nvGrpSpPr>
        <p:grpSpPr bwMode="auto">
          <a:xfrm>
            <a:off x="812800" y="5013325"/>
            <a:ext cx="1311275" cy="871538"/>
            <a:chOff x="1280" y="3339"/>
            <a:chExt cx="826" cy="549"/>
          </a:xfrm>
        </p:grpSpPr>
        <p:pic>
          <p:nvPicPr>
            <p:cNvPr id="1416247" name="Picture 55" descr="Undea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13" y="3339"/>
              <a:ext cx="359" cy="387"/>
            </a:xfrm>
            <a:prstGeom prst="rect">
              <a:avLst/>
            </a:prstGeom>
            <a:noFill/>
          </p:spPr>
        </p:pic>
        <p:sp>
          <p:nvSpPr>
            <p:cNvPr id="1416248" name="Text Box 56"/>
            <p:cNvSpPr txBox="1">
              <a:spLocks noChangeArrowheads="1"/>
            </p:cNvSpPr>
            <p:nvPr/>
          </p:nvSpPr>
          <p:spPr bwMode="auto">
            <a:xfrm>
              <a:off x="1280" y="3723"/>
              <a:ext cx="826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1400"/>
                <a:t>Morts-vivants</a:t>
              </a:r>
              <a:endParaRPr lang="fr-FR" sz="1400"/>
            </a:p>
          </p:txBody>
        </p:sp>
      </p:grpSp>
      <p:grpSp>
        <p:nvGrpSpPr>
          <p:cNvPr id="1416249" name="Group 57"/>
          <p:cNvGrpSpPr>
            <a:grpSpLocks/>
          </p:cNvGrpSpPr>
          <p:nvPr/>
        </p:nvGrpSpPr>
        <p:grpSpPr bwMode="auto">
          <a:xfrm>
            <a:off x="2700338" y="5070475"/>
            <a:ext cx="854075" cy="814388"/>
            <a:chOff x="3061" y="2910"/>
            <a:chExt cx="538" cy="513"/>
          </a:xfrm>
        </p:grpSpPr>
        <p:pic>
          <p:nvPicPr>
            <p:cNvPr id="1416250" name="Picture 58" descr="WoW Goblin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061" y="2910"/>
              <a:ext cx="453" cy="384"/>
            </a:xfrm>
            <a:prstGeom prst="rect">
              <a:avLst/>
            </a:prstGeom>
            <a:noFill/>
          </p:spPr>
        </p:pic>
        <p:sp>
          <p:nvSpPr>
            <p:cNvPr id="1416251" name="Rectangle 59"/>
            <p:cNvSpPr>
              <a:spLocks noChangeArrowheads="1"/>
            </p:cNvSpPr>
            <p:nvPr/>
          </p:nvSpPr>
          <p:spPr bwMode="auto">
            <a:xfrm>
              <a:off x="3061" y="3231"/>
              <a:ext cx="53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400"/>
                <a:t>Goblins </a:t>
              </a:r>
            </a:p>
          </p:txBody>
        </p:sp>
      </p:grpSp>
      <p:cxnSp>
        <p:nvCxnSpPr>
          <p:cNvPr id="1416252" name="AutoShape 60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1570037" y="2182813"/>
            <a:ext cx="614363" cy="801688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53" name="AutoShape 61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914400" y="2636838"/>
            <a:ext cx="1724025" cy="1003300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54" name="AutoShape 62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492919" y="3536156"/>
            <a:ext cx="3044825" cy="525463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55" name="AutoShape 63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2475707" y="2078831"/>
            <a:ext cx="603250" cy="998537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56" name="AutoShape 64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1802606" y="2751932"/>
            <a:ext cx="1947863" cy="996950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  <p:cxnSp>
        <p:nvCxnSpPr>
          <p:cNvPr id="1416257" name="AutoShape 65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939801" y="3614737"/>
            <a:ext cx="3098800" cy="422275"/>
          </a:xfrm>
          <a:prstGeom prst="curvedConnector2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1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1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1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1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1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1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1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1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1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1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1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1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41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41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1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1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1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2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8" name="Text Box 4"/>
          <p:cNvSpPr txBox="1">
            <a:spLocks noChangeArrowheads="1"/>
          </p:cNvSpPr>
          <p:nvPr/>
        </p:nvSpPr>
        <p:spPr bwMode="auto">
          <a:xfrm>
            <a:off x="3924300" y="612775"/>
            <a:ext cx="1433513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2800"/>
              <a:t>Classes</a:t>
            </a:r>
            <a:endParaRPr lang="fr-FR" sz="2800"/>
          </a:p>
        </p:txBody>
      </p:sp>
      <p:grpSp>
        <p:nvGrpSpPr>
          <p:cNvPr id="1419300" name="Group 36"/>
          <p:cNvGrpSpPr>
            <a:grpSpLocks/>
          </p:cNvGrpSpPr>
          <p:nvPr/>
        </p:nvGrpSpPr>
        <p:grpSpPr bwMode="auto">
          <a:xfrm>
            <a:off x="755650" y="1700213"/>
            <a:ext cx="941388" cy="1778000"/>
            <a:chOff x="612" y="1071"/>
            <a:chExt cx="593" cy="1120"/>
          </a:xfrm>
        </p:grpSpPr>
        <p:pic>
          <p:nvPicPr>
            <p:cNvPr id="1419270" name="Picture 6" descr="World of Warcraft Drui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1071"/>
              <a:ext cx="517" cy="815"/>
            </a:xfrm>
            <a:prstGeom prst="rect">
              <a:avLst/>
            </a:prstGeom>
            <a:noFill/>
          </p:spPr>
        </p:pic>
        <p:sp>
          <p:nvSpPr>
            <p:cNvPr id="1419271" name="Text Box 7"/>
            <p:cNvSpPr txBox="1">
              <a:spLocks noChangeArrowheads="1"/>
            </p:cNvSpPr>
            <p:nvPr/>
          </p:nvSpPr>
          <p:spPr bwMode="auto">
            <a:xfrm>
              <a:off x="612" y="1979"/>
              <a:ext cx="5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Druide</a:t>
              </a:r>
              <a:endParaRPr lang="fr-FR" sz="2000"/>
            </a:p>
          </p:txBody>
        </p:sp>
      </p:grpSp>
      <p:grpSp>
        <p:nvGrpSpPr>
          <p:cNvPr id="1419301" name="Group 37"/>
          <p:cNvGrpSpPr>
            <a:grpSpLocks/>
          </p:cNvGrpSpPr>
          <p:nvPr/>
        </p:nvGrpSpPr>
        <p:grpSpPr bwMode="auto">
          <a:xfrm>
            <a:off x="2409825" y="1970088"/>
            <a:ext cx="1276350" cy="1508125"/>
            <a:chOff x="1632" y="1241"/>
            <a:chExt cx="804" cy="950"/>
          </a:xfrm>
        </p:grpSpPr>
        <p:pic>
          <p:nvPicPr>
            <p:cNvPr id="1419273" name="Picture 9" descr="World of Warcraft Hunt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5" y="1241"/>
              <a:ext cx="781" cy="645"/>
            </a:xfrm>
            <a:prstGeom prst="rect">
              <a:avLst/>
            </a:prstGeom>
            <a:noFill/>
          </p:spPr>
        </p:pic>
        <p:sp>
          <p:nvSpPr>
            <p:cNvPr id="1419275" name="Rectangle 11"/>
            <p:cNvSpPr>
              <a:spLocks noChangeArrowheads="1"/>
            </p:cNvSpPr>
            <p:nvPr/>
          </p:nvSpPr>
          <p:spPr bwMode="auto">
            <a:xfrm>
              <a:off x="1632" y="1979"/>
              <a:ext cx="79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Chasseur</a:t>
              </a:r>
              <a:endParaRPr lang="fr-FR" sz="2000"/>
            </a:p>
          </p:txBody>
        </p:sp>
      </p:grpSp>
      <p:grpSp>
        <p:nvGrpSpPr>
          <p:cNvPr id="1419302" name="Group 38"/>
          <p:cNvGrpSpPr>
            <a:grpSpLocks/>
          </p:cNvGrpSpPr>
          <p:nvPr/>
        </p:nvGrpSpPr>
        <p:grpSpPr bwMode="auto">
          <a:xfrm>
            <a:off x="4398963" y="1924050"/>
            <a:ext cx="866775" cy="1554163"/>
            <a:chOff x="2835" y="1212"/>
            <a:chExt cx="546" cy="979"/>
          </a:xfrm>
        </p:grpSpPr>
        <p:pic>
          <p:nvPicPr>
            <p:cNvPr id="1419277" name="Picture 13" descr="World of Warcraft M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1212"/>
              <a:ext cx="461" cy="674"/>
            </a:xfrm>
            <a:prstGeom prst="rect">
              <a:avLst/>
            </a:prstGeom>
            <a:noFill/>
          </p:spPr>
        </p:pic>
        <p:sp>
          <p:nvSpPr>
            <p:cNvPr id="1419278" name="Rectangle 14"/>
            <p:cNvSpPr>
              <a:spLocks noChangeArrowheads="1"/>
            </p:cNvSpPr>
            <p:nvPr/>
          </p:nvSpPr>
          <p:spPr bwMode="auto">
            <a:xfrm>
              <a:off x="2857" y="1979"/>
              <a:ext cx="52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Mage</a:t>
              </a:r>
              <a:endParaRPr lang="fr-FR" sz="2000"/>
            </a:p>
          </p:txBody>
        </p:sp>
      </p:grpSp>
      <p:grpSp>
        <p:nvGrpSpPr>
          <p:cNvPr id="1419303" name="Group 39"/>
          <p:cNvGrpSpPr>
            <a:grpSpLocks/>
          </p:cNvGrpSpPr>
          <p:nvPr/>
        </p:nvGrpSpPr>
        <p:grpSpPr bwMode="auto">
          <a:xfrm>
            <a:off x="5978525" y="1824038"/>
            <a:ext cx="1049338" cy="1654175"/>
            <a:chOff x="3787" y="1149"/>
            <a:chExt cx="661" cy="1042"/>
          </a:xfrm>
        </p:grpSpPr>
        <p:pic>
          <p:nvPicPr>
            <p:cNvPr id="1419280" name="Picture 16" descr="World of Warcraft Paladi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7" y="1149"/>
              <a:ext cx="470" cy="784"/>
            </a:xfrm>
            <a:prstGeom prst="rect">
              <a:avLst/>
            </a:prstGeom>
            <a:noFill/>
          </p:spPr>
        </p:pic>
        <p:sp>
          <p:nvSpPr>
            <p:cNvPr id="1419281" name="Rectangle 17"/>
            <p:cNvSpPr>
              <a:spLocks noChangeArrowheads="1"/>
            </p:cNvSpPr>
            <p:nvPr/>
          </p:nvSpPr>
          <p:spPr bwMode="auto">
            <a:xfrm>
              <a:off x="3808" y="1979"/>
              <a:ext cx="6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Paladin</a:t>
              </a:r>
              <a:endParaRPr lang="fr-FR" sz="2000"/>
            </a:p>
          </p:txBody>
        </p:sp>
      </p:grpSp>
      <p:grpSp>
        <p:nvGrpSpPr>
          <p:cNvPr id="1419305" name="Group 41"/>
          <p:cNvGrpSpPr>
            <a:grpSpLocks/>
          </p:cNvGrpSpPr>
          <p:nvPr/>
        </p:nvGrpSpPr>
        <p:grpSpPr bwMode="auto">
          <a:xfrm>
            <a:off x="755650" y="4221163"/>
            <a:ext cx="877888" cy="1771650"/>
            <a:chOff x="476" y="2659"/>
            <a:chExt cx="553" cy="1116"/>
          </a:xfrm>
        </p:grpSpPr>
        <p:pic>
          <p:nvPicPr>
            <p:cNvPr id="1419283" name="Picture 19" descr="World of Warcraft Pries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1" y="2659"/>
              <a:ext cx="403" cy="801"/>
            </a:xfrm>
            <a:prstGeom prst="rect">
              <a:avLst/>
            </a:prstGeom>
            <a:noFill/>
          </p:spPr>
        </p:pic>
        <p:sp>
          <p:nvSpPr>
            <p:cNvPr id="1419284" name="Rectangle 20"/>
            <p:cNvSpPr>
              <a:spLocks noChangeArrowheads="1"/>
            </p:cNvSpPr>
            <p:nvPr/>
          </p:nvSpPr>
          <p:spPr bwMode="auto">
            <a:xfrm>
              <a:off x="476" y="3563"/>
              <a:ext cx="55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Prêtre</a:t>
              </a:r>
              <a:endParaRPr lang="fr-FR" sz="2000"/>
            </a:p>
          </p:txBody>
        </p:sp>
      </p:grpSp>
      <p:grpSp>
        <p:nvGrpSpPr>
          <p:cNvPr id="1419306" name="Group 42"/>
          <p:cNvGrpSpPr>
            <a:grpSpLocks/>
          </p:cNvGrpSpPr>
          <p:nvPr/>
        </p:nvGrpSpPr>
        <p:grpSpPr bwMode="auto">
          <a:xfrm>
            <a:off x="2146300" y="4221163"/>
            <a:ext cx="941388" cy="1771650"/>
            <a:chOff x="1248" y="2659"/>
            <a:chExt cx="593" cy="1116"/>
          </a:xfrm>
        </p:grpSpPr>
        <p:pic>
          <p:nvPicPr>
            <p:cNvPr id="1419286" name="Picture 22" descr="World of Warcraft Rogu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21" y="2659"/>
              <a:ext cx="447" cy="801"/>
            </a:xfrm>
            <a:prstGeom prst="rect">
              <a:avLst/>
            </a:prstGeom>
            <a:noFill/>
          </p:spPr>
        </p:pic>
        <p:sp>
          <p:nvSpPr>
            <p:cNvPr id="1419287" name="Rectangle 23"/>
            <p:cNvSpPr>
              <a:spLocks noChangeArrowheads="1"/>
            </p:cNvSpPr>
            <p:nvPr/>
          </p:nvSpPr>
          <p:spPr bwMode="auto">
            <a:xfrm>
              <a:off x="1248" y="3563"/>
              <a:ext cx="5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Voleur</a:t>
              </a:r>
              <a:endParaRPr lang="fr-FR" sz="2000"/>
            </a:p>
          </p:txBody>
        </p:sp>
      </p:grpSp>
      <p:grpSp>
        <p:nvGrpSpPr>
          <p:cNvPr id="1419307" name="Group 43"/>
          <p:cNvGrpSpPr>
            <a:grpSpLocks/>
          </p:cNvGrpSpPr>
          <p:nvPr/>
        </p:nvGrpSpPr>
        <p:grpSpPr bwMode="auto">
          <a:xfrm>
            <a:off x="3600450" y="4365625"/>
            <a:ext cx="1144588" cy="1627188"/>
            <a:chOff x="2154" y="2750"/>
            <a:chExt cx="721" cy="1025"/>
          </a:xfrm>
        </p:grpSpPr>
        <p:pic>
          <p:nvPicPr>
            <p:cNvPr id="1419289" name="Picture 25" descr="World of Warcraft Shaman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54" y="2750"/>
              <a:ext cx="601" cy="763"/>
            </a:xfrm>
            <a:prstGeom prst="rect">
              <a:avLst/>
            </a:prstGeom>
            <a:noFill/>
          </p:spPr>
        </p:pic>
        <p:sp>
          <p:nvSpPr>
            <p:cNvPr id="1419290" name="Rectangle 26"/>
            <p:cNvSpPr>
              <a:spLocks noChangeArrowheads="1"/>
            </p:cNvSpPr>
            <p:nvPr/>
          </p:nvSpPr>
          <p:spPr bwMode="auto">
            <a:xfrm>
              <a:off x="2154" y="3563"/>
              <a:ext cx="72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Chaman</a:t>
              </a:r>
              <a:endParaRPr lang="fr-FR" sz="2000"/>
            </a:p>
          </p:txBody>
        </p:sp>
      </p:grpSp>
      <p:grpSp>
        <p:nvGrpSpPr>
          <p:cNvPr id="1419308" name="Group 44"/>
          <p:cNvGrpSpPr>
            <a:grpSpLocks/>
          </p:cNvGrpSpPr>
          <p:nvPr/>
        </p:nvGrpSpPr>
        <p:grpSpPr bwMode="auto">
          <a:xfrm>
            <a:off x="5257800" y="4292600"/>
            <a:ext cx="1430338" cy="1700213"/>
            <a:chOff x="3152" y="2704"/>
            <a:chExt cx="901" cy="1071"/>
          </a:xfrm>
        </p:grpSpPr>
        <p:pic>
          <p:nvPicPr>
            <p:cNvPr id="1419292" name="Picture 28" descr="World of Warcraft Warloc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57" y="2704"/>
              <a:ext cx="385" cy="819"/>
            </a:xfrm>
            <a:prstGeom prst="rect">
              <a:avLst/>
            </a:prstGeom>
            <a:noFill/>
          </p:spPr>
        </p:pic>
        <p:sp>
          <p:nvSpPr>
            <p:cNvPr id="1419293" name="Rectangle 29"/>
            <p:cNvSpPr>
              <a:spLocks noChangeArrowheads="1"/>
            </p:cNvSpPr>
            <p:nvPr/>
          </p:nvSpPr>
          <p:spPr bwMode="auto">
            <a:xfrm>
              <a:off x="3152" y="3563"/>
              <a:ext cx="90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Démoniste</a:t>
              </a:r>
              <a:endParaRPr lang="fr-FR" sz="2000"/>
            </a:p>
          </p:txBody>
        </p:sp>
      </p:grpSp>
      <p:grpSp>
        <p:nvGrpSpPr>
          <p:cNvPr id="1419304" name="Group 40"/>
          <p:cNvGrpSpPr>
            <a:grpSpLocks/>
          </p:cNvGrpSpPr>
          <p:nvPr/>
        </p:nvGrpSpPr>
        <p:grpSpPr bwMode="auto">
          <a:xfrm>
            <a:off x="7740650" y="2001838"/>
            <a:ext cx="1116013" cy="1476375"/>
            <a:chOff x="4876" y="1261"/>
            <a:chExt cx="703" cy="930"/>
          </a:xfrm>
        </p:grpSpPr>
        <p:pic>
          <p:nvPicPr>
            <p:cNvPr id="1419295" name="Picture 31" descr="World of Warcraft Warrio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76" y="1261"/>
              <a:ext cx="618" cy="672"/>
            </a:xfrm>
            <a:prstGeom prst="rect">
              <a:avLst/>
            </a:prstGeom>
            <a:noFill/>
          </p:spPr>
        </p:pic>
        <p:sp>
          <p:nvSpPr>
            <p:cNvPr id="1419296" name="Rectangle 32"/>
            <p:cNvSpPr>
              <a:spLocks noChangeArrowheads="1"/>
            </p:cNvSpPr>
            <p:nvPr/>
          </p:nvSpPr>
          <p:spPr bwMode="auto">
            <a:xfrm>
              <a:off x="4876" y="1979"/>
              <a:ext cx="70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Guerrier</a:t>
              </a:r>
              <a:endParaRPr lang="fr-FR" sz="2000"/>
            </a:p>
          </p:txBody>
        </p:sp>
      </p:grpSp>
      <p:grpSp>
        <p:nvGrpSpPr>
          <p:cNvPr id="1419309" name="Group 45"/>
          <p:cNvGrpSpPr>
            <a:grpSpLocks/>
          </p:cNvGrpSpPr>
          <p:nvPr/>
        </p:nvGrpSpPr>
        <p:grpSpPr bwMode="auto">
          <a:xfrm>
            <a:off x="7200900" y="4533900"/>
            <a:ext cx="1655763" cy="1703388"/>
            <a:chOff x="4309" y="2856"/>
            <a:chExt cx="1043" cy="1073"/>
          </a:xfrm>
        </p:grpSpPr>
        <p:pic>
          <p:nvPicPr>
            <p:cNvPr id="1419298" name="Picture 34" descr="1390515deathknight-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18" y="2856"/>
              <a:ext cx="550" cy="665"/>
            </a:xfrm>
            <a:prstGeom prst="rect">
              <a:avLst/>
            </a:prstGeom>
            <a:noFill/>
          </p:spPr>
        </p:pic>
        <p:sp>
          <p:nvSpPr>
            <p:cNvPr id="1419299" name="Rectangle 35"/>
            <p:cNvSpPr>
              <a:spLocks noChangeArrowheads="1"/>
            </p:cNvSpPr>
            <p:nvPr/>
          </p:nvSpPr>
          <p:spPr bwMode="auto">
            <a:xfrm>
              <a:off x="4309" y="3563"/>
              <a:ext cx="1043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/>
              <a:r>
                <a:rPr lang="fr-CH" sz="2000"/>
                <a:t>Chevalier de la mort</a:t>
              </a:r>
              <a:endParaRPr lang="fr-FR" sz="200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4135438" y="476250"/>
            <a:ext cx="1406525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2800"/>
              <a:t>Métiers</a:t>
            </a:r>
            <a:endParaRPr lang="fr-FR" sz="2800"/>
          </a:p>
        </p:txBody>
      </p:sp>
      <p:pic>
        <p:nvPicPr>
          <p:cNvPr id="1420294" name="Picture 6" descr="depec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2560638"/>
            <a:ext cx="973138" cy="868362"/>
          </a:xfrm>
          <a:prstGeom prst="rect">
            <a:avLst/>
          </a:prstGeom>
          <a:noFill/>
        </p:spPr>
      </p:pic>
      <p:pic>
        <p:nvPicPr>
          <p:cNvPr id="1420296" name="Picture 8" descr="herbori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560638"/>
            <a:ext cx="973138" cy="868362"/>
          </a:xfrm>
          <a:prstGeom prst="rect">
            <a:avLst/>
          </a:prstGeom>
          <a:noFill/>
        </p:spPr>
      </p:pic>
      <p:pic>
        <p:nvPicPr>
          <p:cNvPr id="1420298" name="Picture 10" descr="pech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50" y="3640138"/>
            <a:ext cx="868363" cy="868362"/>
          </a:xfrm>
          <a:prstGeom prst="rect">
            <a:avLst/>
          </a:prstGeom>
          <a:noFill/>
        </p:spPr>
      </p:pic>
      <p:pic>
        <p:nvPicPr>
          <p:cNvPr id="1420300" name="Picture 12" descr="min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8638" y="3640138"/>
            <a:ext cx="973137" cy="868362"/>
          </a:xfrm>
          <a:prstGeom prst="rect">
            <a:avLst/>
          </a:prstGeom>
          <a:noFill/>
        </p:spPr>
      </p:pic>
      <p:pic>
        <p:nvPicPr>
          <p:cNvPr id="1420304" name="Picture 16" descr="alchimis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7463" y="2560638"/>
            <a:ext cx="868362" cy="868362"/>
          </a:xfrm>
          <a:prstGeom prst="rect">
            <a:avLst/>
          </a:prstGeom>
          <a:noFill/>
        </p:spPr>
      </p:pic>
      <p:pic>
        <p:nvPicPr>
          <p:cNvPr id="1420306" name="Picture 18" descr="forge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6963" y="2560638"/>
            <a:ext cx="973137" cy="868362"/>
          </a:xfrm>
          <a:prstGeom prst="rect">
            <a:avLst/>
          </a:prstGeom>
          <a:noFill/>
        </p:spPr>
      </p:pic>
      <p:pic>
        <p:nvPicPr>
          <p:cNvPr id="1420308" name="Picture 20" descr="couturi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4438" y="4652963"/>
            <a:ext cx="868362" cy="868362"/>
          </a:xfrm>
          <a:prstGeom prst="rect">
            <a:avLst/>
          </a:prstGeom>
          <a:noFill/>
        </p:spPr>
      </p:pic>
      <p:pic>
        <p:nvPicPr>
          <p:cNvPr id="1420310" name="Picture 22" descr="ingenie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3000" y="3640138"/>
            <a:ext cx="973138" cy="868362"/>
          </a:xfrm>
          <a:prstGeom prst="rect">
            <a:avLst/>
          </a:prstGeom>
          <a:noFill/>
        </p:spPr>
      </p:pic>
      <p:pic>
        <p:nvPicPr>
          <p:cNvPr id="1420312" name="Picture 24" descr="cui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5525" y="4652963"/>
            <a:ext cx="1320800" cy="868362"/>
          </a:xfrm>
          <a:prstGeom prst="rect">
            <a:avLst/>
          </a:prstGeom>
          <a:noFill/>
        </p:spPr>
      </p:pic>
      <p:pic>
        <p:nvPicPr>
          <p:cNvPr id="1420314" name="Picture 26" descr="cuisi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5525" y="3640138"/>
            <a:ext cx="868363" cy="868362"/>
          </a:xfrm>
          <a:prstGeom prst="rect">
            <a:avLst/>
          </a:prstGeom>
          <a:noFill/>
        </p:spPr>
      </p:pic>
      <p:pic>
        <p:nvPicPr>
          <p:cNvPr id="1420317" name="Picture 29" descr="enchanteu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2560638"/>
            <a:ext cx="973137" cy="868362"/>
          </a:xfrm>
          <a:prstGeom prst="rect">
            <a:avLst/>
          </a:prstGeom>
          <a:noFill/>
        </p:spPr>
      </p:pic>
      <p:pic>
        <p:nvPicPr>
          <p:cNvPr id="1420319" name="Picture 31" descr="secouris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388" y="3640138"/>
            <a:ext cx="973137" cy="868362"/>
          </a:xfrm>
          <a:prstGeom prst="rect">
            <a:avLst/>
          </a:prstGeom>
          <a:noFill/>
        </p:spPr>
      </p:pic>
      <p:grpSp>
        <p:nvGrpSpPr>
          <p:cNvPr id="1420324" name="Group 36"/>
          <p:cNvGrpSpPr>
            <a:grpSpLocks/>
          </p:cNvGrpSpPr>
          <p:nvPr/>
        </p:nvGrpSpPr>
        <p:grpSpPr bwMode="auto">
          <a:xfrm>
            <a:off x="1058863" y="909638"/>
            <a:ext cx="3779837" cy="1511300"/>
            <a:chOff x="667" y="573"/>
            <a:chExt cx="2381" cy="952"/>
          </a:xfrm>
        </p:grpSpPr>
        <p:sp>
          <p:nvSpPr>
            <p:cNvPr id="1420301" name="Text Box 13"/>
            <p:cNvSpPr txBox="1">
              <a:spLocks noChangeArrowheads="1"/>
            </p:cNvSpPr>
            <p:nvPr/>
          </p:nvSpPr>
          <p:spPr bwMode="auto">
            <a:xfrm>
              <a:off x="667" y="1313"/>
              <a:ext cx="97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fr-CH" sz="2000"/>
                <a:t>de collecte </a:t>
              </a:r>
              <a:endParaRPr lang="fr-FR" sz="2000"/>
            </a:p>
          </p:txBody>
        </p:sp>
        <p:cxnSp>
          <p:nvCxnSpPr>
            <p:cNvPr id="1420321" name="AutoShape 33"/>
            <p:cNvCxnSpPr>
              <a:cxnSpLocks noChangeShapeType="1"/>
              <a:stCxn id="1420292" idx="2"/>
              <a:endCxn id="1420301" idx="0"/>
            </p:cNvCxnSpPr>
            <p:nvPr/>
          </p:nvCxnSpPr>
          <p:spPr bwMode="auto">
            <a:xfrm rot="5400000">
              <a:off x="1732" y="-3"/>
              <a:ext cx="740" cy="1892"/>
            </a:xfrm>
            <a:prstGeom prst="curvedConnector3">
              <a:avLst>
                <a:gd name="adj1" fmla="val 498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20325" name="Group 37"/>
          <p:cNvGrpSpPr>
            <a:grpSpLocks/>
          </p:cNvGrpSpPr>
          <p:nvPr/>
        </p:nvGrpSpPr>
        <p:grpSpPr bwMode="auto">
          <a:xfrm>
            <a:off x="3898900" y="909638"/>
            <a:ext cx="1879600" cy="1511300"/>
            <a:chOff x="2456" y="573"/>
            <a:chExt cx="1184" cy="952"/>
          </a:xfrm>
        </p:grpSpPr>
        <p:sp>
          <p:nvSpPr>
            <p:cNvPr id="1420302" name="Text Box 14"/>
            <p:cNvSpPr txBox="1">
              <a:spLocks noChangeArrowheads="1"/>
            </p:cNvSpPr>
            <p:nvPr/>
          </p:nvSpPr>
          <p:spPr bwMode="auto">
            <a:xfrm>
              <a:off x="2456" y="1313"/>
              <a:ext cx="118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de production </a:t>
              </a:r>
              <a:endParaRPr lang="fr-FR" sz="2000"/>
            </a:p>
          </p:txBody>
        </p:sp>
        <p:cxnSp>
          <p:nvCxnSpPr>
            <p:cNvPr id="1420322" name="AutoShape 34"/>
            <p:cNvCxnSpPr>
              <a:cxnSpLocks noChangeShapeType="1"/>
              <a:stCxn id="1420292" idx="2"/>
              <a:endCxn id="1420302" idx="0"/>
            </p:cNvCxnSpPr>
            <p:nvPr/>
          </p:nvCxnSpPr>
          <p:spPr bwMode="auto">
            <a:xfrm rot="5400000">
              <a:off x="2678" y="943"/>
              <a:ext cx="7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420326" name="Group 38"/>
          <p:cNvGrpSpPr>
            <a:grpSpLocks/>
          </p:cNvGrpSpPr>
          <p:nvPr/>
        </p:nvGrpSpPr>
        <p:grpSpPr bwMode="auto">
          <a:xfrm>
            <a:off x="4838700" y="909638"/>
            <a:ext cx="3570288" cy="1511300"/>
            <a:chOff x="3048" y="573"/>
            <a:chExt cx="2249" cy="952"/>
          </a:xfrm>
        </p:grpSpPr>
        <p:sp>
          <p:nvSpPr>
            <p:cNvPr id="1420315" name="Text Box 27"/>
            <p:cNvSpPr txBox="1">
              <a:spLocks noChangeArrowheads="1"/>
            </p:cNvSpPr>
            <p:nvPr/>
          </p:nvSpPr>
          <p:spPr bwMode="auto">
            <a:xfrm>
              <a:off x="4377" y="1313"/>
              <a:ext cx="92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de service </a:t>
              </a:r>
              <a:endParaRPr lang="fr-FR" sz="2000"/>
            </a:p>
          </p:txBody>
        </p:sp>
        <p:cxnSp>
          <p:nvCxnSpPr>
            <p:cNvPr id="1420323" name="AutoShape 35"/>
            <p:cNvCxnSpPr>
              <a:cxnSpLocks noChangeShapeType="1"/>
              <a:stCxn id="1420292" idx="2"/>
              <a:endCxn id="1420315" idx="0"/>
            </p:cNvCxnSpPr>
            <p:nvPr/>
          </p:nvCxnSpPr>
          <p:spPr bwMode="auto">
            <a:xfrm rot="16200000" flipH="1">
              <a:off x="3573" y="48"/>
              <a:ext cx="740" cy="1789"/>
            </a:xfrm>
            <a:prstGeom prst="curvedConnector3">
              <a:avLst>
                <a:gd name="adj1" fmla="val 498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2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2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2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2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2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2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7011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7011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3053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  <a:sym typeface="Wingdings" pitchFamily="2" charset="2"/>
              </a:rPr>
              <a:t>Economie dérivée</a:t>
            </a:r>
          </a:p>
        </p:txBody>
      </p:sp>
      <p:sp>
        <p:nvSpPr>
          <p:cNvPr id="137011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Vendeurs pièces d’or contre argent réel : 1000 pièces d’or contre 5 euros environ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Spams publicitaires renvoyant vers sites Internet spécialisés à cette fin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Pièces d’or accumulées par </a:t>
            </a:r>
            <a:r>
              <a:rPr lang="fr-CH" sz="2000" i="1"/>
              <a:t>farmers </a:t>
            </a:r>
            <a:r>
              <a:rPr lang="fr-CH" sz="2000"/>
              <a:t>qui collectent tout ce qui est monnayable dans le jeu : items, éléments d’artisanat…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116" grpId="0"/>
      <p:bldP spid="13701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Text Box 2"/>
          <p:cNvSpPr txBox="1">
            <a:spLocks noChangeArrowheads="1"/>
          </p:cNvSpPr>
          <p:nvPr/>
        </p:nvSpPr>
        <p:spPr bwMode="auto">
          <a:xfrm>
            <a:off x="1308100" y="1600200"/>
            <a:ext cx="1919288" cy="457200"/>
          </a:xfrm>
          <a:prstGeom prst="rect">
            <a:avLst/>
          </a:prstGeom>
          <a:solidFill>
            <a:srgbClr val="688E3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>
                <a:solidFill>
                  <a:schemeClr val="bg1"/>
                </a:solidFill>
              </a:rPr>
              <a:t>Dépendance</a:t>
            </a:r>
          </a:p>
        </p:txBody>
      </p:sp>
      <p:sp>
        <p:nvSpPr>
          <p:cNvPr id="1497091" name="Text Box 3"/>
          <p:cNvSpPr txBox="1">
            <a:spLocks noChangeArrowheads="1"/>
          </p:cNvSpPr>
          <p:nvPr/>
        </p:nvSpPr>
        <p:spPr bwMode="auto">
          <a:xfrm>
            <a:off x="4418013" y="1600200"/>
            <a:ext cx="1530350" cy="457200"/>
          </a:xfrm>
          <a:prstGeom prst="rect">
            <a:avLst/>
          </a:prstGeom>
          <a:solidFill>
            <a:srgbClr val="91341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>
                <a:solidFill>
                  <a:schemeClr val="bg1"/>
                </a:solidFill>
              </a:rPr>
              <a:t>Addiction</a:t>
            </a:r>
          </a:p>
        </p:txBody>
      </p:sp>
      <p:cxnSp>
        <p:nvCxnSpPr>
          <p:cNvPr id="1497092" name="AutoShape 4"/>
          <p:cNvCxnSpPr>
            <a:cxnSpLocks noChangeShapeType="1"/>
            <a:stCxn id="1497090" idx="3"/>
            <a:endCxn id="1497091" idx="1"/>
          </p:cNvCxnSpPr>
          <p:nvPr/>
        </p:nvCxnSpPr>
        <p:spPr bwMode="auto">
          <a:xfrm>
            <a:off x="3227388" y="1828800"/>
            <a:ext cx="1190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97093" name="Text Box 5"/>
          <p:cNvSpPr txBox="1">
            <a:spLocks noChangeArrowheads="1"/>
          </p:cNvSpPr>
          <p:nvPr/>
        </p:nvSpPr>
        <p:spPr bwMode="auto">
          <a:xfrm>
            <a:off x="2549525" y="546417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/>
              <a:t>Tolérance</a:t>
            </a:r>
          </a:p>
        </p:txBody>
      </p:sp>
      <p:sp>
        <p:nvSpPr>
          <p:cNvPr id="1497094" name="Rectangle 6"/>
          <p:cNvSpPr>
            <a:spLocks noChangeArrowheads="1"/>
          </p:cNvSpPr>
          <p:nvPr/>
        </p:nvSpPr>
        <p:spPr bwMode="auto">
          <a:xfrm>
            <a:off x="6178550" y="5464175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/>
              <a:t>Sevrage</a:t>
            </a:r>
          </a:p>
        </p:txBody>
      </p:sp>
      <p:pic>
        <p:nvPicPr>
          <p:cNvPr id="14970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970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970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213100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970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214688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970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3214688"/>
            <a:ext cx="4714875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497100" name="Group 12"/>
          <p:cNvGrpSpPr>
            <a:grpSpLocks/>
          </p:cNvGrpSpPr>
          <p:nvPr/>
        </p:nvGrpSpPr>
        <p:grpSpPr bwMode="auto">
          <a:xfrm>
            <a:off x="5724525" y="3536950"/>
            <a:ext cx="1347788" cy="1835150"/>
            <a:chOff x="3606" y="2228"/>
            <a:chExt cx="849" cy="1156"/>
          </a:xfrm>
        </p:grpSpPr>
        <p:pic>
          <p:nvPicPr>
            <p:cNvPr id="1497101" name="Picture 13" descr="Sans tit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26" y="2614"/>
              <a:ext cx="329" cy="544"/>
            </a:xfrm>
            <a:prstGeom prst="rect">
              <a:avLst/>
            </a:prstGeom>
            <a:noFill/>
          </p:spPr>
        </p:pic>
        <p:cxnSp>
          <p:nvCxnSpPr>
            <p:cNvPr id="1497102" name="AutoShape 14"/>
            <p:cNvCxnSpPr>
              <a:cxnSpLocks noChangeShapeType="1"/>
              <a:stCxn id="0" idx="2"/>
            </p:cNvCxnSpPr>
            <p:nvPr/>
          </p:nvCxnSpPr>
          <p:spPr bwMode="auto">
            <a:xfrm>
              <a:off x="4291" y="3158"/>
              <a:ext cx="0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97103" name="AutoShape 15"/>
            <p:cNvCxnSpPr>
              <a:cxnSpLocks noChangeShapeType="1"/>
              <a:endCxn id="0" idx="0"/>
            </p:cNvCxnSpPr>
            <p:nvPr/>
          </p:nvCxnSpPr>
          <p:spPr bwMode="auto">
            <a:xfrm>
              <a:off x="3606" y="2228"/>
              <a:ext cx="685" cy="38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1497104" name="AutoShape 16"/>
          <p:cNvCxnSpPr>
            <a:cxnSpLocks noChangeShapeType="1"/>
            <a:stCxn id="1497090" idx="2"/>
            <a:endCxn id="0" idx="0"/>
          </p:cNvCxnSpPr>
          <p:nvPr/>
        </p:nvCxnSpPr>
        <p:spPr bwMode="auto">
          <a:xfrm rot="16200000" flipH="1">
            <a:off x="2220119" y="2105819"/>
            <a:ext cx="1157288" cy="1060450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97105" name="Rectangle 17"/>
          <p:cNvSpPr>
            <a:spLocks noChangeArrowheads="1"/>
          </p:cNvSpPr>
          <p:nvPr/>
        </p:nvSpPr>
        <p:spPr bwMode="auto">
          <a:xfrm>
            <a:off x="5686425" y="3214688"/>
            <a:ext cx="2305050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cxnSp>
        <p:nvCxnSpPr>
          <p:cNvPr id="1497106" name="AutoShape 18"/>
          <p:cNvCxnSpPr>
            <a:cxnSpLocks noChangeShapeType="1"/>
            <a:stCxn id="1497090" idx="2"/>
            <a:endCxn id="1497105" idx="0"/>
          </p:cNvCxnSpPr>
          <p:nvPr/>
        </p:nvCxnSpPr>
        <p:spPr bwMode="auto">
          <a:xfrm rot="16200000" flipH="1">
            <a:off x="3975100" y="350838"/>
            <a:ext cx="1157288" cy="4570412"/>
          </a:xfrm>
          <a:prstGeom prst="curved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497107" name="Picture 19" descr="parachiut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3288" y="1660525"/>
            <a:ext cx="2476500" cy="2847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9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9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9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9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9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9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9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9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9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97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9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97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9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9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9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090" grpId="0" animBg="1" autoUpdateAnimBg="0"/>
      <p:bldP spid="1497090" grpId="1" animBg="1"/>
      <p:bldP spid="1497091" grpId="0" animBg="1" autoUpdateAnimBg="0"/>
      <p:bldP spid="1497091" grpId="1" animBg="1"/>
      <p:bldP spid="1497093" grpId="0"/>
      <p:bldP spid="1497094" grpId="0"/>
      <p:bldP spid="1497105" grpId="0" animBg="1"/>
      <p:bldP spid="149710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8992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89924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32083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 i="1">
                <a:solidFill>
                  <a:srgbClr val="000086"/>
                </a:solidFill>
              </a:rPr>
              <a:t>Gold farmers</a:t>
            </a:r>
            <a:endParaRPr lang="fr-CH" sz="4000" b="1" i="1">
              <a:solidFill>
                <a:srgbClr val="000086"/>
              </a:solidFill>
              <a:sym typeface="Wingdings" pitchFamily="2" charset="2"/>
            </a:endParaRPr>
          </a:p>
        </p:txBody>
      </p:sp>
      <p:pic>
        <p:nvPicPr>
          <p:cNvPr id="1489928" name="Picture 8" descr="goldfarmers01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5616575" cy="3744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99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7216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72164" name="Text Box 4"/>
          <p:cNvSpPr txBox="1">
            <a:spLocks noChangeArrowheads="1"/>
          </p:cNvSpPr>
          <p:nvPr/>
        </p:nvSpPr>
        <p:spPr bwMode="auto">
          <a:xfrm>
            <a:off x="900113" y="1001713"/>
            <a:ext cx="225266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800" b="1">
                <a:solidFill>
                  <a:srgbClr val="000086"/>
                </a:solidFill>
                <a:sym typeface="Wingdings" pitchFamily="2" charset="2"/>
              </a:rPr>
              <a:t>Guildes</a:t>
            </a:r>
          </a:p>
        </p:txBody>
      </p:sp>
      <p:sp>
        <p:nvSpPr>
          <p:cNvPr id="1372165" name="Rectangle 5"/>
          <p:cNvSpPr>
            <a:spLocks noChangeArrowheads="1"/>
          </p:cNvSpPr>
          <p:nvPr/>
        </p:nvSpPr>
        <p:spPr bwMode="auto">
          <a:xfrm>
            <a:off x="2987675" y="1989138"/>
            <a:ext cx="5688013" cy="429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Associations joueurs (canal discussion privé, calendrier de guilde)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Membre reconnaissable par inscription sous pseudonyme du nom de sa guilde (obligatoire) et / ou du tabard que le personnage porte sur son torse (facultatif)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Certaines guildes plusieurs centaines de joueurs 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Seulement une guilde par joueur </a:t>
            </a:r>
          </a:p>
          <a:p>
            <a:pPr marL="627063" lvl="1" indent="-169863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Possible d’ajouter personnages alternatifs</a:t>
            </a:r>
          </a:p>
        </p:txBody>
      </p:sp>
      <p:pic>
        <p:nvPicPr>
          <p:cNvPr id="13721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1619250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72171" name="Picture 11" descr="ImageShack, share photos, pictures, free image hosting, free video hosting, image hosting, video hosting, photo image hosting site, video hosting 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149725"/>
            <a:ext cx="1619250" cy="20399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7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7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7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4" grpId="0"/>
      <p:bldP spid="137216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323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323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5862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Charte de la guilde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503237" name="Rectangle 5"/>
          <p:cNvSpPr>
            <a:spLocks noChangeArrowheads="1"/>
          </p:cNvSpPr>
          <p:nvPr/>
        </p:nvSpPr>
        <p:spPr bwMode="auto">
          <a:xfrm>
            <a:off x="5724525" y="2060575"/>
            <a:ext cx="2951163" cy="340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000"/>
              <a:t>Définit 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objectifs 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règles de conduite </a:t>
            </a:r>
            <a:r>
              <a:rPr lang="fr-CH" sz="1400"/>
              <a:t>(envers les membres de la guilde et des autres joueurs)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barème de sanction en cas de violation</a:t>
            </a:r>
          </a:p>
        </p:txBody>
      </p:sp>
      <p:pic>
        <p:nvPicPr>
          <p:cNvPr id="15032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4537075" cy="340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03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236" grpId="0"/>
      <p:bldP spid="150323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Text Box 2"/>
          <p:cNvSpPr txBox="1">
            <a:spLocks noChangeArrowheads="1"/>
          </p:cNvSpPr>
          <p:nvPr/>
        </p:nvSpPr>
        <p:spPr bwMode="auto">
          <a:xfrm>
            <a:off x="900113" y="549275"/>
            <a:ext cx="2317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>
                <a:srgbClr val="EA8B00"/>
              </a:buClr>
            </a:pPr>
            <a:r>
              <a:rPr lang="fr-CH" sz="2400"/>
              <a:t>Stimuli salients</a:t>
            </a:r>
          </a:p>
        </p:txBody>
      </p:sp>
      <p:grpSp>
        <p:nvGrpSpPr>
          <p:cNvPr id="1556483" name="Group 3"/>
          <p:cNvGrpSpPr>
            <a:grpSpLocks/>
          </p:cNvGrpSpPr>
          <p:nvPr/>
        </p:nvGrpSpPr>
        <p:grpSpPr bwMode="auto">
          <a:xfrm>
            <a:off x="923925" y="1268413"/>
            <a:ext cx="1041400" cy="1135062"/>
            <a:chOff x="582" y="799"/>
            <a:chExt cx="656" cy="715"/>
          </a:xfrm>
        </p:grpSpPr>
        <p:pic>
          <p:nvPicPr>
            <p:cNvPr id="1556484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" y="799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6485" name="Text Box 5"/>
            <p:cNvSpPr txBox="1">
              <a:spLocks noChangeArrowheads="1"/>
            </p:cNvSpPr>
            <p:nvPr/>
          </p:nvSpPr>
          <p:spPr bwMode="auto">
            <a:xfrm>
              <a:off x="582" y="1302"/>
              <a:ext cx="65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Sexualité</a:t>
              </a:r>
            </a:p>
          </p:txBody>
        </p:sp>
      </p:grpSp>
      <p:grpSp>
        <p:nvGrpSpPr>
          <p:cNvPr id="1556486" name="Group 6"/>
          <p:cNvGrpSpPr>
            <a:grpSpLocks/>
          </p:cNvGrpSpPr>
          <p:nvPr/>
        </p:nvGrpSpPr>
        <p:grpSpPr bwMode="auto">
          <a:xfrm>
            <a:off x="2111375" y="1268413"/>
            <a:ext cx="1123950" cy="1128712"/>
            <a:chOff x="1330" y="799"/>
            <a:chExt cx="708" cy="711"/>
          </a:xfrm>
        </p:grpSpPr>
        <p:pic>
          <p:nvPicPr>
            <p:cNvPr id="1556487" name="Picture 7" descr="T-Bone240x20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7" y="799"/>
              <a:ext cx="453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56488" name="Text Box 8"/>
            <p:cNvSpPr txBox="1">
              <a:spLocks noChangeArrowheads="1"/>
            </p:cNvSpPr>
            <p:nvPr/>
          </p:nvSpPr>
          <p:spPr bwMode="auto">
            <a:xfrm>
              <a:off x="1330" y="1298"/>
              <a:ext cx="7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Nourriture</a:t>
              </a:r>
            </a:p>
          </p:txBody>
        </p:sp>
      </p:grpSp>
      <p:grpSp>
        <p:nvGrpSpPr>
          <p:cNvPr id="1556489" name="Group 9"/>
          <p:cNvGrpSpPr>
            <a:grpSpLocks/>
          </p:cNvGrpSpPr>
          <p:nvPr/>
        </p:nvGrpSpPr>
        <p:grpSpPr bwMode="auto">
          <a:xfrm>
            <a:off x="1019175" y="2735263"/>
            <a:ext cx="849313" cy="1081087"/>
            <a:chOff x="642" y="1706"/>
            <a:chExt cx="535" cy="681"/>
          </a:xfrm>
        </p:grpSpPr>
        <p:pic>
          <p:nvPicPr>
            <p:cNvPr id="1556490" name="Picture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" y="1706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6491" name="Text Box 11"/>
            <p:cNvSpPr txBox="1">
              <a:spLocks noChangeArrowheads="1"/>
            </p:cNvSpPr>
            <p:nvPr/>
          </p:nvSpPr>
          <p:spPr bwMode="auto">
            <a:xfrm>
              <a:off x="642" y="2175"/>
              <a:ext cx="53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Danger</a:t>
              </a:r>
            </a:p>
          </p:txBody>
        </p:sp>
      </p:grpSp>
      <p:grpSp>
        <p:nvGrpSpPr>
          <p:cNvPr id="1556492" name="Group 12"/>
          <p:cNvGrpSpPr>
            <a:grpSpLocks/>
          </p:cNvGrpSpPr>
          <p:nvPr/>
        </p:nvGrpSpPr>
        <p:grpSpPr bwMode="auto">
          <a:xfrm>
            <a:off x="2219325" y="2732088"/>
            <a:ext cx="906463" cy="1081087"/>
            <a:chOff x="1398" y="1706"/>
            <a:chExt cx="571" cy="681"/>
          </a:xfrm>
        </p:grpSpPr>
        <p:pic>
          <p:nvPicPr>
            <p:cNvPr id="1556493" name="Picture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7" y="1706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6494" name="Text Box 14"/>
            <p:cNvSpPr txBox="1">
              <a:spLocks noChangeArrowheads="1"/>
            </p:cNvSpPr>
            <p:nvPr/>
          </p:nvSpPr>
          <p:spPr bwMode="auto">
            <a:xfrm>
              <a:off x="1398" y="2175"/>
              <a:ext cx="57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Douleur</a:t>
              </a:r>
            </a:p>
          </p:txBody>
        </p:sp>
      </p:grpSp>
      <p:grpSp>
        <p:nvGrpSpPr>
          <p:cNvPr id="1556495" name="Group 15"/>
          <p:cNvGrpSpPr>
            <a:grpSpLocks/>
          </p:cNvGrpSpPr>
          <p:nvPr/>
        </p:nvGrpSpPr>
        <p:grpSpPr bwMode="auto">
          <a:xfrm>
            <a:off x="849313" y="4149725"/>
            <a:ext cx="1189037" cy="1128713"/>
            <a:chOff x="535" y="2614"/>
            <a:chExt cx="749" cy="711"/>
          </a:xfrm>
        </p:grpSpPr>
        <p:pic>
          <p:nvPicPr>
            <p:cNvPr id="1556496" name="Picture 16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" y="2614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6497" name="Text Box 17"/>
            <p:cNvSpPr txBox="1">
              <a:spLocks noChangeArrowheads="1"/>
            </p:cNvSpPr>
            <p:nvPr/>
          </p:nvSpPr>
          <p:spPr bwMode="auto">
            <a:xfrm>
              <a:off x="535" y="3113"/>
              <a:ext cx="74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Nouveauté</a:t>
              </a:r>
            </a:p>
          </p:txBody>
        </p:sp>
      </p:grpSp>
      <p:grpSp>
        <p:nvGrpSpPr>
          <p:cNvPr id="1556498" name="Group 18"/>
          <p:cNvGrpSpPr>
            <a:grpSpLocks/>
          </p:cNvGrpSpPr>
          <p:nvPr/>
        </p:nvGrpSpPr>
        <p:grpSpPr bwMode="auto">
          <a:xfrm>
            <a:off x="2112963" y="4149725"/>
            <a:ext cx="1120775" cy="1422400"/>
            <a:chOff x="1331" y="2614"/>
            <a:chExt cx="706" cy="896"/>
          </a:xfrm>
        </p:grpSpPr>
        <p:pic>
          <p:nvPicPr>
            <p:cNvPr id="1556499" name="Picture 1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57" y="2614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6500" name="Text Box 20"/>
            <p:cNvSpPr txBox="1">
              <a:spLocks noChangeArrowheads="1"/>
            </p:cNvSpPr>
            <p:nvPr/>
          </p:nvSpPr>
          <p:spPr bwMode="auto">
            <a:xfrm>
              <a:off x="1331" y="3113"/>
              <a:ext cx="706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Situations</a:t>
              </a:r>
            </a:p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sociales</a:t>
              </a:r>
            </a:p>
          </p:txBody>
        </p:sp>
      </p:grpSp>
      <p:grpSp>
        <p:nvGrpSpPr>
          <p:cNvPr id="1556501" name="Group 21"/>
          <p:cNvGrpSpPr>
            <a:grpSpLocks/>
          </p:cNvGrpSpPr>
          <p:nvPr/>
        </p:nvGrpSpPr>
        <p:grpSpPr bwMode="auto">
          <a:xfrm>
            <a:off x="3635375" y="3716338"/>
            <a:ext cx="3889375" cy="1257300"/>
            <a:chOff x="2290" y="2341"/>
            <a:chExt cx="2450" cy="792"/>
          </a:xfrm>
        </p:grpSpPr>
        <p:sp>
          <p:nvSpPr>
            <p:cNvPr id="1556502" name="Text Box 22"/>
            <p:cNvSpPr txBox="1">
              <a:spLocks noChangeArrowheads="1"/>
            </p:cNvSpPr>
            <p:nvPr/>
          </p:nvSpPr>
          <p:spPr bwMode="auto">
            <a:xfrm>
              <a:off x="3563" y="2341"/>
              <a:ext cx="1177" cy="7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EA8B00"/>
                </a:buClr>
              </a:pPr>
              <a:r>
                <a:rPr lang="fr-CH" sz="2800"/>
                <a:t>Action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(comportement,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pensée,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émotion)</a:t>
              </a:r>
            </a:p>
          </p:txBody>
        </p:sp>
        <p:cxnSp>
          <p:nvCxnSpPr>
            <p:cNvPr id="1556503" name="AutoShape 23"/>
            <p:cNvCxnSpPr>
              <a:cxnSpLocks noChangeShapeType="1"/>
              <a:endCxn id="1556502" idx="1"/>
            </p:cNvCxnSpPr>
            <p:nvPr/>
          </p:nvCxnSpPr>
          <p:spPr bwMode="auto">
            <a:xfrm>
              <a:off x="2290" y="2737"/>
              <a:ext cx="12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56504" name="Group 24"/>
          <p:cNvGrpSpPr>
            <a:grpSpLocks/>
          </p:cNvGrpSpPr>
          <p:nvPr/>
        </p:nvGrpSpPr>
        <p:grpSpPr bwMode="auto">
          <a:xfrm>
            <a:off x="5800725" y="1231900"/>
            <a:ext cx="1589088" cy="1819275"/>
            <a:chOff x="3654" y="776"/>
            <a:chExt cx="1001" cy="1146"/>
          </a:xfrm>
        </p:grpSpPr>
        <p:pic>
          <p:nvPicPr>
            <p:cNvPr id="1556505" name="Picture 25" descr="dopaminepathway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790" y="776"/>
              <a:ext cx="735" cy="771"/>
            </a:xfrm>
            <a:prstGeom prst="rect">
              <a:avLst/>
            </a:prstGeom>
            <a:noFill/>
          </p:spPr>
        </p:pic>
        <p:sp>
          <p:nvSpPr>
            <p:cNvPr id="1556506" name="Text Box 26"/>
            <p:cNvSpPr txBox="1">
              <a:spLocks noChangeArrowheads="1"/>
            </p:cNvSpPr>
            <p:nvPr/>
          </p:nvSpPr>
          <p:spPr bwMode="auto">
            <a:xfrm>
              <a:off x="3654" y="1553"/>
              <a:ext cx="1001" cy="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EA8B00"/>
                </a:buClr>
              </a:pPr>
              <a:r>
                <a:rPr lang="fr-CH" sz="1800"/>
                <a:t>centre du 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renforcement</a:t>
              </a:r>
            </a:p>
          </p:txBody>
        </p:sp>
      </p:grpSp>
      <p:cxnSp>
        <p:nvCxnSpPr>
          <p:cNvPr id="1556507" name="AutoShape 27"/>
          <p:cNvCxnSpPr>
            <a:cxnSpLocks noChangeShapeType="1"/>
            <a:endCxn id="0" idx="3"/>
          </p:cNvCxnSpPr>
          <p:nvPr/>
        </p:nvCxnSpPr>
        <p:spPr bwMode="auto">
          <a:xfrm flipV="1">
            <a:off x="3635375" y="1843088"/>
            <a:ext cx="23828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56508" name="Group 28"/>
          <p:cNvGrpSpPr>
            <a:grpSpLocks/>
          </p:cNvGrpSpPr>
          <p:nvPr/>
        </p:nvGrpSpPr>
        <p:grpSpPr bwMode="auto">
          <a:xfrm>
            <a:off x="3659188" y="1843088"/>
            <a:ext cx="2359025" cy="2449512"/>
            <a:chOff x="2305" y="1161"/>
            <a:chExt cx="1486" cy="1543"/>
          </a:xfrm>
        </p:grpSpPr>
        <p:cxnSp>
          <p:nvCxnSpPr>
            <p:cNvPr id="1556509" name="AutoShape 29"/>
            <p:cNvCxnSpPr>
              <a:cxnSpLocks noChangeShapeType="1"/>
              <a:stCxn id="0" idx="3"/>
            </p:cNvCxnSpPr>
            <p:nvPr/>
          </p:nvCxnSpPr>
          <p:spPr bwMode="auto">
            <a:xfrm rot="10800000" flipV="1">
              <a:off x="2789" y="1161"/>
              <a:ext cx="1002" cy="15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1556510" name="Text Box 30"/>
            <p:cNvSpPr txBox="1">
              <a:spLocks noChangeArrowheads="1"/>
            </p:cNvSpPr>
            <p:nvPr/>
          </p:nvSpPr>
          <p:spPr bwMode="auto">
            <a:xfrm>
              <a:off x="2305" y="2069"/>
              <a:ext cx="1210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automatisation</a:t>
              </a:r>
            </a:p>
          </p:txBody>
        </p:sp>
      </p:grpSp>
      <p:cxnSp>
        <p:nvCxnSpPr>
          <p:cNvPr id="1556511" name="AutoShape 31"/>
          <p:cNvCxnSpPr>
            <a:cxnSpLocks noChangeShapeType="1"/>
          </p:cNvCxnSpPr>
          <p:nvPr/>
        </p:nvCxnSpPr>
        <p:spPr bwMode="auto">
          <a:xfrm>
            <a:off x="3635375" y="4365625"/>
            <a:ext cx="2020888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835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835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213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Salience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50835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681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/>
              <a:t>Propriété d’un stimulus</a:t>
            </a:r>
          </a:p>
          <a:p>
            <a:pPr marL="711200" lvl="1" indent="-254000" algn="l">
              <a:lnSpc>
                <a:spcPct val="1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/>
              <a:t>inattendu</a:t>
            </a:r>
          </a:p>
          <a:p>
            <a:pPr marL="711200" lvl="1" indent="-254000" algn="l">
              <a:lnSpc>
                <a:spcPct val="12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800" i="1"/>
              <a:t>et</a:t>
            </a:r>
          </a:p>
          <a:p>
            <a:pPr marL="711200" lvl="1" indent="-254000" algn="l">
              <a:lnSpc>
                <a:spcPct val="1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/>
              <a:t>saisissant, excitant</a:t>
            </a:r>
          </a:p>
          <a:p>
            <a:pPr marL="711200" lvl="1" indent="-254000" algn="l">
              <a:lnSpc>
                <a:spcPct val="12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800"/>
              <a:t> </a:t>
            </a:r>
            <a:r>
              <a:rPr lang="fr-CH" sz="2800" i="1"/>
              <a:t>et</a:t>
            </a:r>
            <a:r>
              <a:rPr lang="fr-CH" sz="2800"/>
              <a:t> </a:t>
            </a:r>
          </a:p>
          <a:p>
            <a:pPr marL="711200" lvl="1" indent="-254000" algn="l">
              <a:lnSpc>
                <a:spcPct val="1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/>
              <a:t>engageant une transition attentionnelle-comportementale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8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8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8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08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08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8356" grpId="0"/>
      <p:bldP spid="150835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937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9380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968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Evénements salients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509381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67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Nouveauté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Propriétés de récompense (primaires et conditionnées)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Propriétés aversives (primaires et conditionnées)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Caractéristiques physiques particulières</a:t>
            </a:r>
          </a:p>
          <a:p>
            <a:pPr marL="711200" lvl="1" indent="-254000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Forte intensité</a:t>
            </a:r>
          </a:p>
          <a:p>
            <a:pPr marL="711200" lvl="1" indent="-254000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Changement rapide (effet contraste)</a:t>
            </a:r>
          </a:p>
        </p:txBody>
      </p:sp>
      <p:sp>
        <p:nvSpPr>
          <p:cNvPr id="1509382" name="Text Box 6"/>
          <p:cNvSpPr txBox="1">
            <a:spLocks noChangeArrowheads="1"/>
          </p:cNvSpPr>
          <p:nvPr/>
        </p:nvSpPr>
        <p:spPr bwMode="auto">
          <a:xfrm rot="-5400000">
            <a:off x="-1159669" y="3399632"/>
            <a:ext cx="313213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D28D04"/>
                </a:solidFill>
              </a:rPr>
              <a:t>Zink, 2006: Ljunberg, 1992</a:t>
            </a:r>
            <a:endParaRPr lang="fr-FR" sz="1800" i="1">
              <a:solidFill>
                <a:srgbClr val="D28D04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0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09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0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09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09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9380" grpId="0"/>
      <p:bldP spid="1509381" grpId="0" uiExpand="1" build="p"/>
      <p:bldP spid="15093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205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2052" name="Text Box 4"/>
          <p:cNvSpPr txBox="1">
            <a:spLocks noChangeArrowheads="1"/>
          </p:cNvSpPr>
          <p:nvPr/>
        </p:nvSpPr>
        <p:spPr bwMode="auto">
          <a:xfrm>
            <a:off x="900113" y="1114425"/>
            <a:ext cx="770890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3300" b="1">
                <a:solidFill>
                  <a:srgbClr val="000086"/>
                </a:solidFill>
              </a:rPr>
              <a:t>Renforçateurs primaires et secondaires</a:t>
            </a:r>
            <a:endParaRPr lang="fr-CH" sz="3300" b="1">
              <a:solidFill>
                <a:srgbClr val="000086"/>
              </a:solidFill>
              <a:sym typeface="Wingdings" pitchFamily="2" charset="2"/>
            </a:endParaRPr>
          </a:p>
        </p:txBody>
      </p:sp>
      <p:pic>
        <p:nvPicPr>
          <p:cNvPr id="128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492375"/>
            <a:ext cx="3671887" cy="275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82060" name="Oval 12"/>
          <p:cNvSpPr>
            <a:spLocks noChangeArrowheads="1"/>
          </p:cNvSpPr>
          <p:nvPr/>
        </p:nvSpPr>
        <p:spPr bwMode="auto">
          <a:xfrm>
            <a:off x="6240463" y="3789363"/>
            <a:ext cx="420687" cy="2714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cxnSp>
        <p:nvCxnSpPr>
          <p:cNvPr id="1282057" name="AutoShape 9"/>
          <p:cNvCxnSpPr>
            <a:cxnSpLocks noChangeShapeType="1"/>
            <a:stCxn id="1282054" idx="3"/>
            <a:endCxn id="1282060" idx="0"/>
          </p:cNvCxnSpPr>
          <p:nvPr/>
        </p:nvCxnSpPr>
        <p:spPr bwMode="auto">
          <a:xfrm>
            <a:off x="4716463" y="2813050"/>
            <a:ext cx="1735137" cy="9763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82058" name="AutoShape 10"/>
          <p:cNvCxnSpPr>
            <a:cxnSpLocks noChangeShapeType="1"/>
            <a:stCxn id="1282055" idx="3"/>
            <a:endCxn id="1282060" idx="4"/>
          </p:cNvCxnSpPr>
          <p:nvPr/>
        </p:nvCxnSpPr>
        <p:spPr bwMode="auto">
          <a:xfrm flipV="1">
            <a:off x="4716463" y="4060825"/>
            <a:ext cx="1735137" cy="9842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282065" name="Group 17"/>
          <p:cNvGrpSpPr>
            <a:grpSpLocks/>
          </p:cNvGrpSpPr>
          <p:nvPr/>
        </p:nvGrpSpPr>
        <p:grpSpPr bwMode="auto">
          <a:xfrm>
            <a:off x="911225" y="4437063"/>
            <a:ext cx="3805238" cy="1068387"/>
            <a:chOff x="574" y="2795"/>
            <a:chExt cx="2397" cy="673"/>
          </a:xfrm>
        </p:grpSpPr>
        <p:sp>
          <p:nvSpPr>
            <p:cNvPr id="1282055" name="Text Box 7"/>
            <p:cNvSpPr txBox="1">
              <a:spLocks noChangeArrowheads="1"/>
            </p:cNvSpPr>
            <p:nvPr/>
          </p:nvSpPr>
          <p:spPr bwMode="auto">
            <a:xfrm>
              <a:off x="1386" y="2976"/>
              <a:ext cx="158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Secondaires</a:t>
              </a:r>
            </a:p>
            <a:p>
              <a:pPr marL="342900" indent="-342900" algn="l"/>
              <a:r>
                <a:rPr lang="fr-CH" sz="2000"/>
                <a:t>stimuli conditionnés</a:t>
              </a:r>
              <a:endParaRPr lang="fr-FR" sz="2000"/>
            </a:p>
          </p:txBody>
        </p:sp>
        <p:pic>
          <p:nvPicPr>
            <p:cNvPr id="1282062" name="Picture 14" descr="logo_playbo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" y="2795"/>
              <a:ext cx="673" cy="673"/>
            </a:xfrm>
            <a:prstGeom prst="rect">
              <a:avLst/>
            </a:prstGeom>
            <a:noFill/>
          </p:spPr>
        </p:pic>
      </p:grpSp>
      <p:grpSp>
        <p:nvGrpSpPr>
          <p:cNvPr id="1282064" name="Group 16"/>
          <p:cNvGrpSpPr>
            <a:grpSpLocks/>
          </p:cNvGrpSpPr>
          <p:nvPr/>
        </p:nvGrpSpPr>
        <p:grpSpPr bwMode="auto">
          <a:xfrm>
            <a:off x="1138238" y="2203450"/>
            <a:ext cx="3578225" cy="1296988"/>
            <a:chOff x="717" y="1388"/>
            <a:chExt cx="2254" cy="817"/>
          </a:xfrm>
        </p:grpSpPr>
        <p:sp>
          <p:nvSpPr>
            <p:cNvPr id="1282054" name="Text Box 6"/>
            <p:cNvSpPr txBox="1">
              <a:spLocks noChangeArrowheads="1"/>
            </p:cNvSpPr>
            <p:nvPr/>
          </p:nvSpPr>
          <p:spPr bwMode="auto">
            <a:xfrm>
              <a:off x="1291" y="1570"/>
              <a:ext cx="1680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Primaires</a:t>
              </a:r>
            </a:p>
            <a:p>
              <a:pPr marL="342900" indent="-342900" algn="l"/>
              <a:r>
                <a:rPr lang="fr-CH" sz="2000"/>
                <a:t>p.ex. stimuli sexuels </a:t>
              </a:r>
              <a:endParaRPr lang="fr-FR" sz="2000"/>
            </a:p>
          </p:txBody>
        </p:sp>
        <p:pic>
          <p:nvPicPr>
            <p:cNvPr id="128206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" y="1388"/>
              <a:ext cx="387" cy="8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2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8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8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2" grpId="0"/>
      <p:bldP spid="1282060" grpId="0" animBg="1"/>
      <p:bldP spid="128206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102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1028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0532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400" b="1">
                <a:solidFill>
                  <a:srgbClr val="000086"/>
                </a:solidFill>
              </a:rPr>
              <a:t>Attente d’une récompense</a:t>
            </a:r>
            <a:endParaRPr lang="fr-CH" sz="4400" b="1">
              <a:solidFill>
                <a:srgbClr val="000086"/>
              </a:solidFill>
              <a:sym typeface="Wingdings" pitchFamily="2" charset="2"/>
            </a:endParaRPr>
          </a:p>
        </p:txBody>
      </p:sp>
      <p:pic>
        <p:nvPicPr>
          <p:cNvPr id="128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349500"/>
            <a:ext cx="4394200" cy="363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81031" name="Text Box 7"/>
          <p:cNvSpPr txBox="1">
            <a:spLocks noChangeArrowheads="1"/>
          </p:cNvSpPr>
          <p:nvPr/>
        </p:nvSpPr>
        <p:spPr bwMode="auto">
          <a:xfrm>
            <a:off x="5919788" y="2465388"/>
            <a:ext cx="29003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CH" sz="2000"/>
              <a:t>Chance de 60% de gagner jusqu’à 1 €</a:t>
            </a:r>
          </a:p>
        </p:txBody>
      </p:sp>
      <p:sp>
        <p:nvSpPr>
          <p:cNvPr id="1281032" name="Text Box 8"/>
          <p:cNvSpPr txBox="1">
            <a:spLocks noChangeArrowheads="1"/>
          </p:cNvSpPr>
          <p:nvPr/>
        </p:nvSpPr>
        <p:spPr bwMode="auto">
          <a:xfrm rot="-5400000">
            <a:off x="-699294" y="2939257"/>
            <a:ext cx="221138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Walter et al., 2005</a:t>
            </a:r>
            <a:endParaRPr lang="fr-FR" sz="1800" i="1">
              <a:solidFill>
                <a:srgbClr val="B46B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28" grpId="0"/>
      <p:bldP spid="1281031" grpId="0"/>
      <p:bldP spid="12810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409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4100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5834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Stimuli salients et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284101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2725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3200"/>
              <a:t>Renforcateurs primaires plutot limités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3200"/>
              <a:t>Renforcateurs secondaire fréquents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endParaRPr lang="en-US" sz="3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100" grpId="0"/>
      <p:bldP spid="128410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512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5124" name="Text Box 4"/>
          <p:cNvSpPr txBox="1">
            <a:spLocks noChangeArrowheads="1"/>
          </p:cNvSpPr>
          <p:nvPr/>
        </p:nvSpPr>
        <p:spPr bwMode="auto">
          <a:xfrm>
            <a:off x="900113" y="1031875"/>
            <a:ext cx="26765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400" b="1">
                <a:solidFill>
                  <a:srgbClr val="000086"/>
                </a:solidFill>
              </a:rPr>
              <a:t>Jeu vidéo</a:t>
            </a:r>
            <a:endParaRPr lang="fr-CH" sz="4400" b="1">
              <a:solidFill>
                <a:srgbClr val="000086"/>
              </a:solidFill>
              <a:sym typeface="Wingdings" pitchFamily="2" charset="2"/>
            </a:endParaRPr>
          </a:p>
        </p:txBody>
      </p:sp>
      <p:pic>
        <p:nvPicPr>
          <p:cNvPr id="128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20938"/>
            <a:ext cx="3863975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85127" name="Text Box 7"/>
          <p:cNvSpPr txBox="1">
            <a:spLocks noChangeArrowheads="1"/>
          </p:cNvSpPr>
          <p:nvPr/>
        </p:nvSpPr>
        <p:spPr bwMode="auto">
          <a:xfrm rot="-5400000">
            <a:off x="-637381" y="2997994"/>
            <a:ext cx="2185988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Koepp et al., 1992</a:t>
            </a:r>
            <a:endParaRPr lang="fr-FR" sz="1800" i="1">
              <a:solidFill>
                <a:srgbClr val="B46B00"/>
              </a:solidFill>
            </a:endParaRPr>
          </a:p>
        </p:txBody>
      </p:sp>
      <p:sp>
        <p:nvSpPr>
          <p:cNvPr id="1285128" name="Rectangle 8"/>
          <p:cNvSpPr>
            <a:spLocks noChangeArrowheads="1"/>
          </p:cNvSpPr>
          <p:nvPr/>
        </p:nvSpPr>
        <p:spPr bwMode="auto">
          <a:xfrm>
            <a:off x="5364163" y="2492375"/>
            <a:ext cx="3311525" cy="2560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Sujets mâles durant jeu vidéo 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Apprentissage conduction d’un tank pour gagner des incentifs monétaires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8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5124" grpId="0"/>
      <p:bldP spid="1285127" grpId="0"/>
      <p:bldP spid="128512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Text Box 2"/>
          <p:cNvSpPr txBox="1">
            <a:spLocks noChangeArrowheads="1"/>
          </p:cNvSpPr>
          <p:nvPr/>
        </p:nvSpPr>
        <p:spPr bwMode="auto">
          <a:xfrm>
            <a:off x="1308100" y="1600200"/>
            <a:ext cx="1919288" cy="457200"/>
          </a:xfrm>
          <a:prstGeom prst="rect">
            <a:avLst/>
          </a:prstGeom>
          <a:solidFill>
            <a:srgbClr val="688E3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>
                <a:solidFill>
                  <a:schemeClr val="bg1"/>
                </a:solidFill>
              </a:rPr>
              <a:t>Dépendance</a:t>
            </a:r>
          </a:p>
        </p:txBody>
      </p:sp>
      <p:sp>
        <p:nvSpPr>
          <p:cNvPr id="1498115" name="Text Box 3"/>
          <p:cNvSpPr txBox="1">
            <a:spLocks noChangeArrowheads="1"/>
          </p:cNvSpPr>
          <p:nvPr/>
        </p:nvSpPr>
        <p:spPr bwMode="auto">
          <a:xfrm>
            <a:off x="4418013" y="1600200"/>
            <a:ext cx="1530350" cy="457200"/>
          </a:xfrm>
          <a:prstGeom prst="rect">
            <a:avLst/>
          </a:prstGeom>
          <a:solidFill>
            <a:srgbClr val="91341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>
                <a:solidFill>
                  <a:schemeClr val="bg1"/>
                </a:solidFill>
              </a:rPr>
              <a:t>Addiction</a:t>
            </a:r>
          </a:p>
        </p:txBody>
      </p:sp>
      <p:cxnSp>
        <p:nvCxnSpPr>
          <p:cNvPr id="1498116" name="AutoShape 4"/>
          <p:cNvCxnSpPr>
            <a:cxnSpLocks noChangeShapeType="1"/>
            <a:stCxn id="1498114" idx="3"/>
            <a:endCxn id="1498115" idx="1"/>
          </p:cNvCxnSpPr>
          <p:nvPr/>
        </p:nvCxnSpPr>
        <p:spPr bwMode="auto">
          <a:xfrm>
            <a:off x="3227388" y="1828800"/>
            <a:ext cx="1190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98117" name="AutoShape 5"/>
          <p:cNvCxnSpPr>
            <a:cxnSpLocks noChangeShapeType="1"/>
            <a:stCxn id="1498115" idx="2"/>
          </p:cNvCxnSpPr>
          <p:nvPr/>
        </p:nvCxnSpPr>
        <p:spPr bwMode="auto">
          <a:xfrm>
            <a:off x="5183188" y="2057400"/>
            <a:ext cx="317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98118" name="Rectangle 6"/>
          <p:cNvSpPr>
            <a:spLocks noChangeArrowheads="1"/>
          </p:cNvSpPr>
          <p:nvPr/>
        </p:nvSpPr>
        <p:spPr bwMode="auto">
          <a:xfrm>
            <a:off x="684213" y="3213100"/>
            <a:ext cx="4464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000" b="1" i="1"/>
              <a:t>Comportement mal adapté</a:t>
            </a:r>
          </a:p>
          <a:p>
            <a:pPr marL="182563" indent="-182563" algn="l">
              <a:lnSpc>
                <a:spcPct val="100000"/>
              </a:lnSpc>
              <a:spcBef>
                <a:spcPct val="0"/>
              </a:spcBef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sz="2000"/>
              <a:t>Focalisation croissante sur recherche et consommation</a:t>
            </a:r>
          </a:p>
          <a:p>
            <a:pPr marL="182563" indent="-182563" algn="l">
              <a:lnSpc>
                <a:spcPct val="100000"/>
              </a:lnSpc>
              <a:spcBef>
                <a:spcPct val="0"/>
              </a:spcBef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sz="2000">
                <a:sym typeface="Wingdings 3" pitchFamily="18" charset="2"/>
              </a:rPr>
              <a:t>Négligence c</a:t>
            </a:r>
            <a:r>
              <a:rPr lang="fr-CH" sz="2000"/>
              <a:t>omportements alternatifs</a:t>
            </a:r>
          </a:p>
          <a:p>
            <a:pPr marL="182563" indent="-182563" algn="l">
              <a:lnSpc>
                <a:spcPct val="100000"/>
              </a:lnSpc>
              <a:spcBef>
                <a:spcPct val="0"/>
              </a:spcBef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sz="2000"/>
              <a:t>Perte de contrôle (automatisation</a:t>
            </a:r>
            <a:r>
              <a:rPr lang="en-US" sz="2000"/>
              <a:t>)</a:t>
            </a:r>
            <a:endParaRPr lang="fr-CH" sz="2000"/>
          </a:p>
        </p:txBody>
      </p:sp>
      <p:pic>
        <p:nvPicPr>
          <p:cNvPr id="14981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997200"/>
            <a:ext cx="736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437063"/>
            <a:ext cx="6842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475" y="4437063"/>
            <a:ext cx="8874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716338"/>
            <a:ext cx="11080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088" y="2997200"/>
            <a:ext cx="868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371633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4438" y="2997200"/>
            <a:ext cx="958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7113" y="4437063"/>
            <a:ext cx="79533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9812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1625" y="3716338"/>
            <a:ext cx="765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8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9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9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9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9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149812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1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3475" name="Line 3"/>
          <p:cNvSpPr>
            <a:spLocks noChangeShapeType="1"/>
          </p:cNvSpPr>
          <p:nvPr/>
        </p:nvSpPr>
        <p:spPr bwMode="auto">
          <a:xfrm>
            <a:off x="457200" y="1844675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3476" name="Text Box 4"/>
          <p:cNvSpPr txBox="1">
            <a:spLocks noChangeArrowheads="1"/>
          </p:cNvSpPr>
          <p:nvPr/>
        </p:nvSpPr>
        <p:spPr bwMode="auto">
          <a:xfrm>
            <a:off x="827088" y="1004888"/>
            <a:ext cx="37068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2E246A"/>
                </a:solidFill>
              </a:rPr>
              <a:t>Stimuli sexuels</a:t>
            </a:r>
          </a:p>
        </p:txBody>
      </p:sp>
      <p:sp>
        <p:nvSpPr>
          <p:cNvPr id="1513479" name="Text Box 7"/>
          <p:cNvSpPr txBox="1">
            <a:spLocks noChangeArrowheads="1"/>
          </p:cNvSpPr>
          <p:nvPr/>
        </p:nvSpPr>
        <p:spPr bwMode="auto">
          <a:xfrm rot="-5400000">
            <a:off x="-1042193" y="3363119"/>
            <a:ext cx="2800350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i="1">
                <a:solidFill>
                  <a:srgbClr val="C48404"/>
                </a:solidFill>
              </a:rPr>
              <a:t>Karama et al., 2002</a:t>
            </a:r>
          </a:p>
        </p:txBody>
      </p:sp>
      <p:sp>
        <p:nvSpPr>
          <p:cNvPr id="1513481" name="Text Box 9"/>
          <p:cNvSpPr txBox="1">
            <a:spLocks noChangeArrowheads="1"/>
          </p:cNvSpPr>
          <p:nvPr/>
        </p:nvSpPr>
        <p:spPr bwMode="auto">
          <a:xfrm>
            <a:off x="4572000" y="2205038"/>
            <a:ext cx="2311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buClr>
                <a:srgbClr val="EA8B00"/>
              </a:buClr>
            </a:pPr>
            <a:r>
              <a:rPr lang="fr-CH" sz="2800"/>
              <a:t>Film érotique</a:t>
            </a:r>
            <a:endParaRPr lang="fr-CH" sz="2800" baseline="30000">
              <a:solidFill>
                <a:srgbClr val="C48404"/>
              </a:solidFill>
            </a:endParaRPr>
          </a:p>
        </p:txBody>
      </p:sp>
      <p:pic>
        <p:nvPicPr>
          <p:cNvPr id="15134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05038"/>
            <a:ext cx="3246437" cy="276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6" grpId="0"/>
      <p:bldP spid="1513479" grpId="0"/>
      <p:bldP spid="15134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307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28307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58054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Stimuli sexuels et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283077" name="Rectangle 5"/>
          <p:cNvSpPr>
            <a:spLocks noChangeArrowheads="1"/>
          </p:cNvSpPr>
          <p:nvPr/>
        </p:nvSpPr>
        <p:spPr bwMode="auto">
          <a:xfrm>
            <a:off x="900113" y="2060575"/>
            <a:ext cx="7993062" cy="367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Choix entre personnage masculin ou féminin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Choix apparences “sexy” peut sensualiser le contenu 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Chats : comportements de séduction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Comportements “transsexuels” pour profiter de la générosité de certains joueurs (p.ex. Offerte d’objets rares) 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Communication hyperpersonnelle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6" grpId="0"/>
      <p:bldP spid="128307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9776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97764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32670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Collaboration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397765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3200"/>
              <a:t>Homme un animal social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3200"/>
              <a:t>Importance de la collaboration 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3200"/>
              <a:t>Stimuli  indiquant acceptance ou traitement équitable </a:t>
            </a:r>
            <a:r>
              <a:rPr lang="fr-CH" sz="3200">
                <a:sym typeface="Wingdings 3" pitchFamily="18" charset="2"/>
              </a:rPr>
              <a:t> hautement salients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7764" grpId="0"/>
      <p:bldP spid="139776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4147" name="Line 3"/>
          <p:cNvSpPr>
            <a:spLocks noChangeShapeType="1"/>
          </p:cNvSpPr>
          <p:nvPr/>
        </p:nvSpPr>
        <p:spPr bwMode="auto">
          <a:xfrm>
            <a:off x="457200" y="1844675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898525" y="908050"/>
            <a:ext cx="5311775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800" b="1">
                <a:solidFill>
                  <a:srgbClr val="2E246A"/>
                </a:solidFill>
              </a:rPr>
              <a:t>Interaction sociale</a:t>
            </a:r>
          </a:p>
        </p:txBody>
      </p:sp>
      <p:sp>
        <p:nvSpPr>
          <p:cNvPr id="1414151" name="Text Box 7"/>
          <p:cNvSpPr txBox="1">
            <a:spLocks noChangeArrowheads="1"/>
          </p:cNvSpPr>
          <p:nvPr/>
        </p:nvSpPr>
        <p:spPr bwMode="auto">
          <a:xfrm>
            <a:off x="4552950" y="2384425"/>
            <a:ext cx="2898775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EA8B00"/>
              </a:buClr>
            </a:pPr>
            <a:r>
              <a:rPr lang="fr-CH" sz="2000"/>
              <a:t>Dilemme du prisonnier</a:t>
            </a:r>
          </a:p>
          <a:p>
            <a:pPr algn="l">
              <a:lnSpc>
                <a:spcPct val="150000"/>
              </a:lnSpc>
              <a:buClr>
                <a:srgbClr val="EA8B00"/>
              </a:buClr>
            </a:pPr>
            <a:r>
              <a:rPr lang="fr-CH" sz="2000"/>
              <a:t>(partenaire humain </a:t>
            </a:r>
          </a:p>
          <a:p>
            <a:pPr algn="l">
              <a:lnSpc>
                <a:spcPct val="150000"/>
              </a:lnSpc>
              <a:buClr>
                <a:srgbClr val="EA8B00"/>
              </a:buClr>
            </a:pPr>
            <a:r>
              <a:rPr lang="fr-CH" sz="2000"/>
              <a:t>vs. </a:t>
            </a:r>
          </a:p>
          <a:p>
            <a:pPr algn="l">
              <a:lnSpc>
                <a:spcPct val="150000"/>
              </a:lnSpc>
              <a:buClr>
                <a:srgbClr val="EA8B00"/>
              </a:buClr>
            </a:pPr>
            <a:r>
              <a:rPr lang="fr-CH" sz="2000"/>
              <a:t>partenaire ordinateur)</a:t>
            </a:r>
            <a:endParaRPr lang="fr-CH" sz="2000" baseline="30000">
              <a:solidFill>
                <a:srgbClr val="C48404"/>
              </a:solidFill>
            </a:endParaRPr>
          </a:p>
        </p:txBody>
      </p:sp>
      <p:sp>
        <p:nvSpPr>
          <p:cNvPr id="1414152" name="Text Box 8"/>
          <p:cNvSpPr txBox="1">
            <a:spLocks noChangeArrowheads="1"/>
          </p:cNvSpPr>
          <p:nvPr/>
        </p:nvSpPr>
        <p:spPr bwMode="auto">
          <a:xfrm rot="-5400000">
            <a:off x="-1040606" y="3363119"/>
            <a:ext cx="2800350" cy="357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fr-CH" i="1">
                <a:solidFill>
                  <a:srgbClr val="C48404"/>
                </a:solidFill>
              </a:rPr>
              <a:t>Rilling et al., 2002</a:t>
            </a:r>
          </a:p>
        </p:txBody>
      </p:sp>
      <p:pic>
        <p:nvPicPr>
          <p:cNvPr id="1414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87588"/>
            <a:ext cx="3095625" cy="294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148" grpId="0"/>
      <p:bldP spid="1414151" grpId="0"/>
      <p:bldP spid="14141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9500"/>
            <a:ext cx="3003550" cy="302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12101" name="Line 5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2102" name="Line 6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2103" name="Text Box 7"/>
          <p:cNvSpPr txBox="1">
            <a:spLocks noChangeArrowheads="1"/>
          </p:cNvSpPr>
          <p:nvPr/>
        </p:nvSpPr>
        <p:spPr bwMode="auto">
          <a:xfrm>
            <a:off x="900113" y="1062038"/>
            <a:ext cx="49323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Récompense sociale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12104" name="Text Box 8"/>
          <p:cNvSpPr txBox="1">
            <a:spLocks noChangeArrowheads="1"/>
          </p:cNvSpPr>
          <p:nvPr/>
        </p:nvSpPr>
        <p:spPr bwMode="auto">
          <a:xfrm>
            <a:off x="4840288" y="2420938"/>
            <a:ext cx="36925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fr-CH" sz="2400"/>
              <a:t>Retour sur perception par d’autres</a:t>
            </a:r>
            <a:endParaRPr lang="fr-FR" sz="2400"/>
          </a:p>
        </p:txBody>
      </p:sp>
      <p:sp>
        <p:nvSpPr>
          <p:cNvPr id="1412105" name="Text Box 9"/>
          <p:cNvSpPr txBox="1">
            <a:spLocks noChangeArrowheads="1"/>
          </p:cNvSpPr>
          <p:nvPr/>
        </p:nvSpPr>
        <p:spPr bwMode="auto">
          <a:xfrm rot="-5400000">
            <a:off x="-665956" y="2905919"/>
            <a:ext cx="21447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Izuma et al., 2008</a:t>
            </a:r>
            <a:endParaRPr lang="fr-FR" sz="1800" i="1">
              <a:solidFill>
                <a:srgbClr val="B46B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3" grpId="0"/>
      <p:bldP spid="1412104" grpId="0"/>
      <p:bldP spid="14121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9878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9878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3022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Coopération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398789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26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Interactions de coopération </a:t>
            </a:r>
            <a:r>
              <a:rPr lang="fr-CH" sz="2400">
                <a:sym typeface="Wingdings 3" pitchFamily="18" charset="2"/>
              </a:rPr>
              <a:t></a:t>
            </a:r>
            <a:r>
              <a:rPr lang="fr-CH" sz="2400"/>
              <a:t> activation </a:t>
            </a:r>
          </a:p>
          <a:p>
            <a:pPr marL="263525" indent="-263525" algn="l">
              <a:lnSpc>
                <a:spcPct val="26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Comportements non-coopératifs </a:t>
            </a:r>
            <a:r>
              <a:rPr lang="fr-CH" sz="2400">
                <a:sym typeface="Wingdings 3" pitchFamily="18" charset="2"/>
              </a:rPr>
              <a:t> pas d’activation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8788" grpId="0"/>
      <p:bldP spid="139878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349500"/>
            <a:ext cx="3311525" cy="302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13125" name="Line 5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3126" name="Line 6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3127" name="Text Box 7"/>
          <p:cNvSpPr txBox="1">
            <a:spLocks noChangeArrowheads="1"/>
          </p:cNvSpPr>
          <p:nvPr/>
        </p:nvSpPr>
        <p:spPr bwMode="auto">
          <a:xfrm>
            <a:off x="900113" y="1062038"/>
            <a:ext cx="7854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Coopération vs. non-coopération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13128" name="Text Box 8"/>
          <p:cNvSpPr txBox="1">
            <a:spLocks noChangeArrowheads="1"/>
          </p:cNvSpPr>
          <p:nvPr/>
        </p:nvSpPr>
        <p:spPr bwMode="auto">
          <a:xfrm rot="-5400000">
            <a:off x="-596106" y="2836069"/>
            <a:ext cx="215106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Rilling et al., 2002</a:t>
            </a:r>
            <a:endParaRPr lang="fr-FR" sz="1800" i="1">
              <a:solidFill>
                <a:srgbClr val="B46B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27" grpId="0"/>
      <p:bldP spid="14131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9981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399812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076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WoW: interaction sociale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399813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Interaction progressive</a:t>
            </a:r>
          </a:p>
          <a:p>
            <a:pPr marL="263525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Au début: pas de nécessité</a:t>
            </a:r>
          </a:p>
          <a:p>
            <a:pPr marL="711200" lvl="1" indent="-254000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Mais entouré par autres joueurs auxquels on peut se comparer </a:t>
            </a:r>
          </a:p>
          <a:p>
            <a:pPr marL="1162050" lvl="2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Option dans WoW: vision expérience et équipement autres joueurs</a:t>
            </a:r>
          </a:p>
          <a:p>
            <a:pPr marL="263525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Joueurs avancent plus rapidement au début s’ils jouent seuls</a:t>
            </a:r>
          </a:p>
        </p:txBody>
      </p:sp>
      <p:sp>
        <p:nvSpPr>
          <p:cNvPr id="1399814" name="Text Box 6"/>
          <p:cNvSpPr txBox="1">
            <a:spLocks noChangeArrowheads="1"/>
          </p:cNvSpPr>
          <p:nvPr/>
        </p:nvSpPr>
        <p:spPr bwMode="auto">
          <a:xfrm rot="-5400000">
            <a:off x="-950119" y="3190082"/>
            <a:ext cx="271303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Duchenault et al., 2006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9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9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9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2" grpId="0"/>
      <p:bldP spid="1399813" grpId="0" uiExpand="1" build="p"/>
      <p:bldP spid="13998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449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4500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076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WoW: interaction sociale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514501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714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Nécessité progressive interaction avec autres joueurs pour progresser </a:t>
            </a:r>
          </a:p>
          <a:p>
            <a:pPr marL="711200" lvl="1" indent="-25400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>
                <a:sym typeface="Wingdings 3" pitchFamily="18" charset="2"/>
              </a:rPr>
              <a:t>  comparaison avec autres (concurrents et co-équipiers)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>
                <a:sym typeface="Wingdings 3" pitchFamily="18" charset="2"/>
              </a:rPr>
              <a:t> développement guildes très compétitives </a:t>
            </a:r>
          </a:p>
          <a:p>
            <a:pPr marL="711200" lvl="1" indent="-25400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Buts: Records; Être premiers à atteindre certains buts</a:t>
            </a:r>
          </a:p>
          <a:p>
            <a:pPr marL="711200" lvl="1" indent="-25400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Critères recrutement très sélectifs</a:t>
            </a:r>
          </a:p>
          <a:p>
            <a:pPr marL="1162050" lvl="2" indent="-24765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P.ex. Engagement à jouer 3-5 nuits par semaine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4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4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4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4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14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500" grpId="0"/>
      <p:bldP spid="1514501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083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083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076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  <a:sym typeface="Wingdings" pitchFamily="2" charset="2"/>
              </a:rPr>
              <a:t>WoW: interaction sociale</a:t>
            </a:r>
          </a:p>
        </p:txBody>
      </p:sp>
      <p:sp>
        <p:nvSpPr>
          <p:cNvPr id="140083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6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Même les parties « non collaboratives » (p.ex. JvJ) sont programmées afin d’intégrer aspects collaboratifs </a:t>
            </a:r>
          </a:p>
          <a:p>
            <a:pPr marL="263525" indent="-263525" algn="l">
              <a:lnSpc>
                <a:spcPct val="16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Exemple:</a:t>
            </a:r>
          </a:p>
        </p:txBody>
      </p:sp>
      <p:pic>
        <p:nvPicPr>
          <p:cNvPr id="14008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933825"/>
            <a:ext cx="2246313" cy="168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00839" name="Rectangle 7"/>
          <p:cNvSpPr>
            <a:spLocks noChangeArrowheads="1"/>
          </p:cNvSpPr>
          <p:nvPr/>
        </p:nvSpPr>
        <p:spPr bwMode="auto">
          <a:xfrm>
            <a:off x="3635375" y="4005263"/>
            <a:ext cx="457200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fr-CH" sz="2000"/>
              <a:t>« combats d’arène » </a:t>
            </a:r>
          </a:p>
          <a:p>
            <a:pPr lvl="4" algn="l">
              <a:lnSpc>
                <a:spcPct val="150000"/>
              </a:lnSpc>
              <a:buFont typeface="Wingdings" pitchFamily="2" charset="2"/>
              <a:buChar char="§"/>
            </a:pPr>
            <a:r>
              <a:rPr lang="fr-CH" sz="2000"/>
              <a:t>2 vs 2, 3 vs 3 et 5 vs 5 joueurs, mais jamais 1 vs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7" grpId="0" uiExpand="1" build="p"/>
      <p:bldP spid="1400839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Text Box 2"/>
          <p:cNvSpPr txBox="1">
            <a:spLocks noChangeArrowheads="1"/>
          </p:cNvSpPr>
          <p:nvPr/>
        </p:nvSpPr>
        <p:spPr bwMode="auto">
          <a:xfrm>
            <a:off x="1308100" y="1600200"/>
            <a:ext cx="1919288" cy="457200"/>
          </a:xfrm>
          <a:prstGeom prst="rect">
            <a:avLst/>
          </a:prstGeom>
          <a:solidFill>
            <a:srgbClr val="688E3E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>
                <a:solidFill>
                  <a:schemeClr val="bg1"/>
                </a:solidFill>
              </a:rPr>
              <a:t>Dépendance</a:t>
            </a:r>
          </a:p>
        </p:txBody>
      </p:sp>
      <p:sp>
        <p:nvSpPr>
          <p:cNvPr id="1499139" name="Text Box 3"/>
          <p:cNvSpPr txBox="1">
            <a:spLocks noChangeArrowheads="1"/>
          </p:cNvSpPr>
          <p:nvPr/>
        </p:nvSpPr>
        <p:spPr bwMode="auto">
          <a:xfrm>
            <a:off x="4418013" y="1600200"/>
            <a:ext cx="1530350" cy="457200"/>
          </a:xfrm>
          <a:prstGeom prst="rect">
            <a:avLst/>
          </a:prstGeom>
          <a:solidFill>
            <a:srgbClr val="91341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400">
                <a:solidFill>
                  <a:schemeClr val="bg1"/>
                </a:solidFill>
              </a:rPr>
              <a:t>Addiction</a:t>
            </a:r>
          </a:p>
        </p:txBody>
      </p:sp>
      <p:cxnSp>
        <p:nvCxnSpPr>
          <p:cNvPr id="1499140" name="AutoShape 4"/>
          <p:cNvCxnSpPr>
            <a:cxnSpLocks noChangeShapeType="1"/>
            <a:stCxn id="1499138" idx="3"/>
            <a:endCxn id="1499139" idx="1"/>
          </p:cNvCxnSpPr>
          <p:nvPr/>
        </p:nvCxnSpPr>
        <p:spPr bwMode="auto">
          <a:xfrm>
            <a:off x="3227388" y="1828800"/>
            <a:ext cx="1190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99141" name="AutoShape 5"/>
          <p:cNvCxnSpPr>
            <a:cxnSpLocks noChangeShapeType="1"/>
            <a:stCxn id="1499139" idx="2"/>
          </p:cNvCxnSpPr>
          <p:nvPr/>
        </p:nvCxnSpPr>
        <p:spPr bwMode="auto">
          <a:xfrm>
            <a:off x="5183188" y="2057400"/>
            <a:ext cx="317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99142" name="Rectangle 6"/>
          <p:cNvSpPr>
            <a:spLocks noChangeArrowheads="1"/>
          </p:cNvSpPr>
          <p:nvPr/>
        </p:nvSpPr>
        <p:spPr bwMode="auto">
          <a:xfrm>
            <a:off x="684213" y="3213100"/>
            <a:ext cx="4464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2000" b="1" i="1"/>
              <a:t>Comportement mal adapté</a:t>
            </a:r>
          </a:p>
          <a:p>
            <a:pPr marL="182563" indent="-182563" algn="l">
              <a:lnSpc>
                <a:spcPct val="100000"/>
              </a:lnSpc>
              <a:spcBef>
                <a:spcPct val="0"/>
              </a:spcBef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sz="2000"/>
              <a:t>Focalisation croissante sur recherche et consommation</a:t>
            </a:r>
          </a:p>
          <a:p>
            <a:pPr marL="182563" indent="-182563" algn="l">
              <a:lnSpc>
                <a:spcPct val="100000"/>
              </a:lnSpc>
              <a:spcBef>
                <a:spcPct val="0"/>
              </a:spcBef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sz="2000">
                <a:sym typeface="Wingdings 3" pitchFamily="18" charset="2"/>
              </a:rPr>
              <a:t>Négligence c</a:t>
            </a:r>
            <a:r>
              <a:rPr lang="fr-CH" sz="2000"/>
              <a:t>omportements alternatifs</a:t>
            </a:r>
          </a:p>
          <a:p>
            <a:pPr marL="182563" indent="-182563" algn="l">
              <a:lnSpc>
                <a:spcPct val="100000"/>
              </a:lnSpc>
              <a:spcBef>
                <a:spcPct val="0"/>
              </a:spcBef>
              <a:buClr>
                <a:srgbClr val="C07200"/>
              </a:buClr>
              <a:buSzPct val="70000"/>
              <a:buFont typeface="Wingdings" pitchFamily="2" charset="2"/>
              <a:buChar char="§"/>
            </a:pPr>
            <a:r>
              <a:rPr lang="fr-CH" sz="2000"/>
              <a:t>Perte de contrôle (automatisation</a:t>
            </a:r>
            <a:r>
              <a:rPr lang="en-US" sz="2000"/>
              <a:t>)</a:t>
            </a:r>
            <a:endParaRPr lang="fr-CH" sz="2000"/>
          </a:p>
        </p:txBody>
      </p:sp>
      <p:pic>
        <p:nvPicPr>
          <p:cNvPr id="14991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997200"/>
            <a:ext cx="736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437063"/>
            <a:ext cx="6842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475" y="4437063"/>
            <a:ext cx="8874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716338"/>
            <a:ext cx="11080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4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4088" y="2997200"/>
            <a:ext cx="8683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371633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4438" y="2997200"/>
            <a:ext cx="958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5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1625" y="3716338"/>
            <a:ext cx="765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915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77113" y="4437063"/>
            <a:ext cx="79533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9915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9017E-6 L -0.05885 -0.0626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9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517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15172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076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  <a:sym typeface="Wingdings" pitchFamily="2" charset="2"/>
              </a:rPr>
              <a:t>WoW: interaction sociale</a:t>
            </a:r>
          </a:p>
        </p:txBody>
      </p:sp>
      <p:sp>
        <p:nvSpPr>
          <p:cNvPr id="1415173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Joueurs ambitieux doivent coaliser avec joueurs complémentaires pour contrebalancer leurs propres faiblesses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P.ex.</a:t>
            </a:r>
          </a:p>
        </p:txBody>
      </p:sp>
      <p:grpSp>
        <p:nvGrpSpPr>
          <p:cNvPr id="1415186" name="Group 18"/>
          <p:cNvGrpSpPr>
            <a:grpSpLocks/>
          </p:cNvGrpSpPr>
          <p:nvPr/>
        </p:nvGrpSpPr>
        <p:grpSpPr bwMode="auto">
          <a:xfrm>
            <a:off x="1358900" y="3906838"/>
            <a:ext cx="2178050" cy="1538287"/>
            <a:chOff x="856" y="2461"/>
            <a:chExt cx="1372" cy="969"/>
          </a:xfrm>
        </p:grpSpPr>
        <p:pic>
          <p:nvPicPr>
            <p:cNvPr id="141517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9" y="2461"/>
              <a:ext cx="818" cy="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15176" name="Rectangle 8"/>
            <p:cNvSpPr>
              <a:spLocks noChangeArrowheads="1"/>
            </p:cNvSpPr>
            <p:nvPr/>
          </p:nvSpPr>
          <p:spPr bwMode="auto">
            <a:xfrm>
              <a:off x="856" y="3218"/>
              <a:ext cx="1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Guerrier puissant</a:t>
              </a:r>
              <a:endParaRPr lang="fr-FR" sz="2000"/>
            </a:p>
          </p:txBody>
        </p:sp>
      </p:grpSp>
      <p:grpSp>
        <p:nvGrpSpPr>
          <p:cNvPr id="1415187" name="Group 19"/>
          <p:cNvGrpSpPr>
            <a:grpSpLocks/>
          </p:cNvGrpSpPr>
          <p:nvPr/>
        </p:nvGrpSpPr>
        <p:grpSpPr bwMode="auto">
          <a:xfrm>
            <a:off x="5795963" y="4051300"/>
            <a:ext cx="1766887" cy="1393825"/>
            <a:chOff x="3651" y="2552"/>
            <a:chExt cx="1113" cy="878"/>
          </a:xfrm>
        </p:grpSpPr>
        <p:pic>
          <p:nvPicPr>
            <p:cNvPr id="141517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2552"/>
              <a:ext cx="258" cy="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15177" name="Rectangle 9"/>
            <p:cNvSpPr>
              <a:spLocks noChangeArrowheads="1"/>
            </p:cNvSpPr>
            <p:nvPr/>
          </p:nvSpPr>
          <p:spPr bwMode="auto">
            <a:xfrm>
              <a:off x="3651" y="3218"/>
              <a:ext cx="111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Prêtre fragile </a:t>
              </a:r>
              <a:endParaRPr lang="fr-FR" sz="2000"/>
            </a:p>
          </p:txBody>
        </p:sp>
      </p:grpSp>
      <p:grpSp>
        <p:nvGrpSpPr>
          <p:cNvPr id="1415189" name="Group 21"/>
          <p:cNvGrpSpPr>
            <a:grpSpLocks/>
          </p:cNvGrpSpPr>
          <p:nvPr/>
        </p:nvGrpSpPr>
        <p:grpSpPr bwMode="auto">
          <a:xfrm>
            <a:off x="2409825" y="3068638"/>
            <a:ext cx="4311650" cy="982662"/>
            <a:chOff x="1518" y="1933"/>
            <a:chExt cx="2716" cy="619"/>
          </a:xfrm>
        </p:grpSpPr>
        <p:sp>
          <p:nvSpPr>
            <p:cNvPr id="1415178" name="Text Box 10"/>
            <p:cNvSpPr txBox="1">
              <a:spLocks noChangeArrowheads="1"/>
            </p:cNvSpPr>
            <p:nvPr/>
          </p:nvSpPr>
          <p:spPr bwMode="auto">
            <a:xfrm>
              <a:off x="2517" y="1933"/>
              <a:ext cx="67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protège</a:t>
              </a:r>
              <a:endParaRPr lang="fr-FR" sz="2000"/>
            </a:p>
          </p:txBody>
        </p:sp>
        <p:cxnSp>
          <p:nvCxnSpPr>
            <p:cNvPr id="1415182" name="AutoShape 14"/>
            <p:cNvCxnSpPr>
              <a:cxnSpLocks noChangeShapeType="1"/>
              <a:stCxn id="0" idx="0"/>
              <a:endCxn id="1415178" idx="1"/>
            </p:cNvCxnSpPr>
            <p:nvPr/>
          </p:nvCxnSpPr>
          <p:spPr bwMode="auto">
            <a:xfrm rot="16200000">
              <a:off x="1807" y="1750"/>
              <a:ext cx="422" cy="99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5183" name="AutoShape 15"/>
            <p:cNvCxnSpPr>
              <a:cxnSpLocks noChangeShapeType="1"/>
              <a:stCxn id="1415178" idx="3"/>
              <a:endCxn id="0" idx="0"/>
            </p:cNvCxnSpPr>
            <p:nvPr/>
          </p:nvCxnSpPr>
          <p:spPr bwMode="auto">
            <a:xfrm>
              <a:off x="3193" y="2039"/>
              <a:ext cx="1041" cy="5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415188" name="Group 20"/>
          <p:cNvGrpSpPr>
            <a:grpSpLocks/>
          </p:cNvGrpSpPr>
          <p:nvPr/>
        </p:nvGrpSpPr>
        <p:grpSpPr bwMode="auto">
          <a:xfrm>
            <a:off x="2447925" y="5445125"/>
            <a:ext cx="4232275" cy="696913"/>
            <a:chOff x="1542" y="3430"/>
            <a:chExt cx="2666" cy="439"/>
          </a:xfrm>
        </p:grpSpPr>
        <p:sp>
          <p:nvSpPr>
            <p:cNvPr id="1415179" name="Text Box 11"/>
            <p:cNvSpPr txBox="1">
              <a:spLocks noChangeArrowheads="1"/>
            </p:cNvSpPr>
            <p:nvPr/>
          </p:nvSpPr>
          <p:spPr bwMode="auto">
            <a:xfrm>
              <a:off x="2562" y="3657"/>
              <a:ext cx="5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soigne</a:t>
              </a:r>
              <a:endParaRPr lang="fr-FR" sz="2000"/>
            </a:p>
          </p:txBody>
        </p:sp>
        <p:cxnSp>
          <p:nvCxnSpPr>
            <p:cNvPr id="1415184" name="AutoShape 16"/>
            <p:cNvCxnSpPr>
              <a:cxnSpLocks noChangeShapeType="1"/>
              <a:stCxn id="1415177" idx="2"/>
              <a:endCxn id="1415179" idx="3"/>
            </p:cNvCxnSpPr>
            <p:nvPr/>
          </p:nvCxnSpPr>
          <p:spPr bwMode="auto">
            <a:xfrm rot="5400000">
              <a:off x="3515" y="3070"/>
              <a:ext cx="333" cy="105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5185" name="AutoShape 17"/>
            <p:cNvCxnSpPr>
              <a:cxnSpLocks noChangeShapeType="1"/>
              <a:stCxn id="1415179" idx="1"/>
              <a:endCxn id="1415176" idx="2"/>
            </p:cNvCxnSpPr>
            <p:nvPr/>
          </p:nvCxnSpPr>
          <p:spPr bwMode="auto">
            <a:xfrm rot="10800000">
              <a:off x="1542" y="3430"/>
              <a:ext cx="1020" cy="33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1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1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185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900113" y="1001713"/>
            <a:ext cx="2132012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800" b="1">
                <a:solidFill>
                  <a:srgbClr val="000086"/>
                </a:solidFill>
              </a:rPr>
              <a:t>Equité </a:t>
            </a:r>
            <a:endParaRPr lang="fr-CH" sz="48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01861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59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6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Coopération basée équité (fairness) effet renforçateur encore plus fort que coopération elle-même </a:t>
            </a:r>
          </a:p>
          <a:p>
            <a:pPr marL="263525" indent="-263525" algn="l">
              <a:lnSpc>
                <a:spcPct val="16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Offres équitables </a:t>
            </a:r>
            <a:r>
              <a:rPr lang="fr-CH" sz="2400">
                <a:sym typeface="Wingdings 3" pitchFamily="18" charset="2"/>
              </a:rPr>
              <a:t>  </a:t>
            </a:r>
            <a:r>
              <a:rPr lang="fr-CH" sz="2400"/>
              <a:t>activité striatum ventral comparé à offres (même montant!) perçues comme injustes 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 rot="-5400000">
            <a:off x="-991393" y="3193256"/>
            <a:ext cx="281940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/>
            <a:r>
              <a:rPr lang="fr-CH" i="1">
                <a:solidFill>
                  <a:srgbClr val="B46B00"/>
                </a:solidFill>
              </a:rPr>
              <a:t>Tabibna &amp; Lieberman, 2007</a:t>
            </a:r>
          </a:p>
          <a:p>
            <a:pPr marL="342900" indent="-342900" algn="r"/>
            <a:r>
              <a:rPr lang="fr-CH" i="1">
                <a:solidFill>
                  <a:srgbClr val="B46B00"/>
                </a:solidFill>
              </a:rPr>
              <a:t> Singer et al., 2006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0" grpId="0"/>
      <p:bldP spid="1401861" grpId="0" build="p"/>
      <p:bldP spid="14018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288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2884" name="Text Box 4"/>
          <p:cNvSpPr txBox="1">
            <a:spLocks noChangeArrowheads="1"/>
          </p:cNvSpPr>
          <p:nvPr/>
        </p:nvSpPr>
        <p:spPr bwMode="auto">
          <a:xfrm>
            <a:off x="900113" y="1052513"/>
            <a:ext cx="78359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Offres </a:t>
            </a:r>
            <a:r>
              <a:rPr lang="fr-CH" sz="4000" b="1" i="1">
                <a:solidFill>
                  <a:srgbClr val="000086"/>
                </a:solidFill>
              </a:rPr>
              <a:t>équitables</a:t>
            </a:r>
            <a:r>
              <a:rPr lang="fr-CH" sz="4000" b="1">
                <a:solidFill>
                  <a:srgbClr val="000086"/>
                </a:solidFill>
              </a:rPr>
              <a:t> vs </a:t>
            </a:r>
            <a:r>
              <a:rPr lang="fr-CH" sz="4000" b="1" i="1">
                <a:solidFill>
                  <a:srgbClr val="000086"/>
                </a:solidFill>
              </a:rPr>
              <a:t>inéquitables</a:t>
            </a:r>
            <a:endParaRPr lang="fr-CH" sz="4000" b="1" i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02886" name="Text Box 6"/>
          <p:cNvSpPr txBox="1">
            <a:spLocks noChangeArrowheads="1"/>
          </p:cNvSpPr>
          <p:nvPr/>
        </p:nvSpPr>
        <p:spPr bwMode="auto">
          <a:xfrm rot="-5400000">
            <a:off x="-686594" y="2997994"/>
            <a:ext cx="2185988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Singer et al., 2006</a:t>
            </a:r>
            <a:endParaRPr lang="fr-FR" sz="1800" i="1">
              <a:solidFill>
                <a:srgbClr val="B46B00"/>
              </a:solidFill>
            </a:endParaRPr>
          </a:p>
        </p:txBody>
      </p:sp>
      <p:grpSp>
        <p:nvGrpSpPr>
          <p:cNvPr id="1402895" name="Group 15"/>
          <p:cNvGrpSpPr>
            <a:grpSpLocks/>
          </p:cNvGrpSpPr>
          <p:nvPr/>
        </p:nvGrpSpPr>
        <p:grpSpPr bwMode="auto">
          <a:xfrm>
            <a:off x="1116013" y="2300288"/>
            <a:ext cx="2376487" cy="1704975"/>
            <a:chOff x="703" y="1449"/>
            <a:chExt cx="1497" cy="1074"/>
          </a:xfrm>
        </p:grpSpPr>
        <p:sp>
          <p:nvSpPr>
            <p:cNvPr id="1402887" name="Rectangle 7"/>
            <p:cNvSpPr>
              <a:spLocks noChangeArrowheads="1"/>
            </p:cNvSpPr>
            <p:nvPr/>
          </p:nvSpPr>
          <p:spPr bwMode="auto">
            <a:xfrm>
              <a:off x="703" y="1706"/>
              <a:ext cx="1497" cy="81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fr-CH" sz="2000"/>
                <a:t>Jeu dilemme du prisonnier avec partenaires </a:t>
              </a:r>
              <a:r>
                <a:rPr lang="fr-CH" sz="2000" i="1"/>
                <a:t>équitables </a:t>
              </a:r>
              <a:r>
                <a:rPr lang="fr-CH" sz="2000"/>
                <a:t>ou </a:t>
              </a:r>
              <a:r>
                <a:rPr lang="fr-CH" sz="2000" i="1"/>
                <a:t>inéquitables</a:t>
              </a:r>
              <a:endParaRPr lang="fr-FR" sz="2000" i="1"/>
            </a:p>
          </p:txBody>
        </p:sp>
        <p:sp>
          <p:nvSpPr>
            <p:cNvPr id="1402888" name="Text Box 8"/>
            <p:cNvSpPr txBox="1">
              <a:spLocks noChangeArrowheads="1"/>
            </p:cNvSpPr>
            <p:nvPr/>
          </p:nvSpPr>
          <p:spPr bwMode="auto">
            <a:xfrm>
              <a:off x="1126" y="1449"/>
              <a:ext cx="65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 b="1" i="1"/>
                <a:t>Phase I</a:t>
              </a:r>
              <a:endParaRPr lang="fr-FR" sz="2000" b="1" i="1"/>
            </a:p>
          </p:txBody>
        </p:sp>
      </p:grpSp>
      <p:grpSp>
        <p:nvGrpSpPr>
          <p:cNvPr id="1402896" name="Group 16"/>
          <p:cNvGrpSpPr>
            <a:grpSpLocks/>
          </p:cNvGrpSpPr>
          <p:nvPr/>
        </p:nvGrpSpPr>
        <p:grpSpPr bwMode="auto">
          <a:xfrm>
            <a:off x="1116013" y="4244975"/>
            <a:ext cx="2376487" cy="1704975"/>
            <a:chOff x="703" y="2674"/>
            <a:chExt cx="1497" cy="1074"/>
          </a:xfrm>
        </p:grpSpPr>
        <p:sp>
          <p:nvSpPr>
            <p:cNvPr id="1402889" name="Rectangle 9"/>
            <p:cNvSpPr>
              <a:spLocks noChangeArrowheads="1"/>
            </p:cNvSpPr>
            <p:nvPr/>
          </p:nvSpPr>
          <p:spPr bwMode="auto">
            <a:xfrm>
              <a:off x="703" y="2931"/>
              <a:ext cx="1497" cy="81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fr-CH" sz="2000"/>
                <a:t>Choc électrique à co-joueur</a:t>
              </a:r>
              <a:endParaRPr lang="fr-FR" sz="2000" i="1"/>
            </a:p>
          </p:txBody>
        </p:sp>
        <p:sp>
          <p:nvSpPr>
            <p:cNvPr id="1402890" name="Text Box 10"/>
            <p:cNvSpPr txBox="1">
              <a:spLocks noChangeArrowheads="1"/>
            </p:cNvSpPr>
            <p:nvPr/>
          </p:nvSpPr>
          <p:spPr bwMode="auto">
            <a:xfrm>
              <a:off x="1104" y="2674"/>
              <a:ext cx="6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 b="1" i="1"/>
                <a:t>Phase II</a:t>
              </a:r>
              <a:endParaRPr lang="fr-FR" sz="2000" b="1" i="1"/>
            </a:p>
          </p:txBody>
        </p:sp>
      </p:grpSp>
      <p:sp>
        <p:nvSpPr>
          <p:cNvPr id="1402891" name="Text Box 11"/>
          <p:cNvSpPr txBox="1">
            <a:spLocks noChangeArrowheads="1"/>
          </p:cNvSpPr>
          <p:nvPr/>
        </p:nvSpPr>
        <p:spPr bwMode="auto">
          <a:xfrm>
            <a:off x="5435600" y="5132388"/>
            <a:ext cx="1387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2000"/>
              <a:t>fMRI sujet</a:t>
            </a:r>
            <a:endParaRPr lang="fr-FR" sz="2000"/>
          </a:p>
        </p:txBody>
      </p:sp>
      <p:pic>
        <p:nvPicPr>
          <p:cNvPr id="140289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595563"/>
            <a:ext cx="2449513" cy="1522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1402893" name="AutoShape 13"/>
          <p:cNvCxnSpPr>
            <a:cxnSpLocks noChangeShapeType="1"/>
            <a:stCxn id="1402887" idx="3"/>
            <a:endCxn id="0" idx="1"/>
          </p:cNvCxnSpPr>
          <p:nvPr/>
        </p:nvCxnSpPr>
        <p:spPr bwMode="auto">
          <a:xfrm>
            <a:off x="3492500" y="3357563"/>
            <a:ext cx="1943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02894" name="AutoShape 14"/>
          <p:cNvCxnSpPr>
            <a:cxnSpLocks noChangeShapeType="1"/>
            <a:stCxn id="1402889" idx="3"/>
            <a:endCxn id="1402891" idx="1"/>
          </p:cNvCxnSpPr>
          <p:nvPr/>
        </p:nvCxnSpPr>
        <p:spPr bwMode="auto">
          <a:xfrm flipV="1">
            <a:off x="3492500" y="5300663"/>
            <a:ext cx="1943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0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4" grpId="0"/>
      <p:bldP spid="1402886" grpId="0"/>
      <p:bldP spid="140289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131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131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78359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 i="1">
                <a:solidFill>
                  <a:srgbClr val="000086"/>
                </a:solidFill>
                <a:sym typeface="Wingdings" pitchFamily="2" charset="2"/>
              </a:rPr>
              <a:t>Offres équitables vs inéquitables</a:t>
            </a:r>
          </a:p>
        </p:txBody>
      </p:sp>
      <p:sp>
        <p:nvSpPr>
          <p:cNvPr id="1421318" name="Text Box 6"/>
          <p:cNvSpPr txBox="1">
            <a:spLocks noChangeArrowheads="1"/>
          </p:cNvSpPr>
          <p:nvPr/>
        </p:nvSpPr>
        <p:spPr bwMode="auto">
          <a:xfrm rot="-5400000">
            <a:off x="-686594" y="3188494"/>
            <a:ext cx="2185988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Singer et al., 2006</a:t>
            </a:r>
            <a:endParaRPr lang="fr-FR" sz="1800" i="1">
              <a:solidFill>
                <a:srgbClr val="B46B00"/>
              </a:solidFill>
            </a:endParaRPr>
          </a:p>
        </p:txBody>
      </p:sp>
      <p:grpSp>
        <p:nvGrpSpPr>
          <p:cNvPr id="1421329" name="Group 17"/>
          <p:cNvGrpSpPr>
            <a:grpSpLocks/>
          </p:cNvGrpSpPr>
          <p:nvPr/>
        </p:nvGrpSpPr>
        <p:grpSpPr bwMode="auto">
          <a:xfrm>
            <a:off x="971550" y="2205038"/>
            <a:ext cx="2952750" cy="3897312"/>
            <a:chOff x="612" y="1389"/>
            <a:chExt cx="1860" cy="2455"/>
          </a:xfrm>
        </p:grpSpPr>
        <p:pic>
          <p:nvPicPr>
            <p:cNvPr id="1421327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6" y="1389"/>
              <a:ext cx="1776" cy="18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21328" name="Rectangle 16"/>
            <p:cNvSpPr>
              <a:spLocks noChangeArrowheads="1"/>
            </p:cNvSpPr>
            <p:nvPr/>
          </p:nvSpPr>
          <p:spPr bwMode="auto">
            <a:xfrm>
              <a:off x="612" y="3294"/>
              <a:ext cx="1769" cy="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/>
              <a:r>
                <a:rPr lang="fr-CH"/>
                <a:t>Activation quand partenaires inéquitables recevait décharge électrique</a:t>
              </a:r>
              <a:endParaRPr lang="fr-FR"/>
            </a:p>
          </p:txBody>
        </p:sp>
      </p:grpSp>
      <p:grpSp>
        <p:nvGrpSpPr>
          <p:cNvPr id="1421331" name="Group 19"/>
          <p:cNvGrpSpPr>
            <a:grpSpLocks/>
          </p:cNvGrpSpPr>
          <p:nvPr/>
        </p:nvGrpSpPr>
        <p:grpSpPr bwMode="auto">
          <a:xfrm>
            <a:off x="4284663" y="2514600"/>
            <a:ext cx="4103687" cy="2981325"/>
            <a:chOff x="2699" y="1584"/>
            <a:chExt cx="2585" cy="1878"/>
          </a:xfrm>
        </p:grpSpPr>
        <p:pic>
          <p:nvPicPr>
            <p:cNvPr id="142132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" y="1584"/>
              <a:ext cx="2585" cy="1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21330" name="Rectangle 18"/>
            <p:cNvSpPr>
              <a:spLocks noChangeArrowheads="1"/>
            </p:cNvSpPr>
            <p:nvPr/>
          </p:nvSpPr>
          <p:spPr bwMode="auto">
            <a:xfrm>
              <a:off x="3034" y="3158"/>
              <a:ext cx="1915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Envie de revanche corrélé avec activation NAcc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438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438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1941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Bonne réputation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24389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Bonne réputation évaluée par autres sujets</a:t>
            </a:r>
          </a:p>
        </p:txBody>
      </p:sp>
      <p:sp>
        <p:nvSpPr>
          <p:cNvPr id="1424390" name="Text Box 6"/>
          <p:cNvSpPr txBox="1">
            <a:spLocks noChangeArrowheads="1"/>
          </p:cNvSpPr>
          <p:nvPr/>
        </p:nvSpPr>
        <p:spPr bwMode="auto">
          <a:xfrm rot="-5400000">
            <a:off x="-616744" y="2977357"/>
            <a:ext cx="21447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Izuma et al., 2008</a:t>
            </a:r>
          </a:p>
        </p:txBody>
      </p:sp>
      <p:pic>
        <p:nvPicPr>
          <p:cNvPr id="1424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852738"/>
            <a:ext cx="2397125" cy="2776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424399" name="Group 15"/>
          <p:cNvGrpSpPr>
            <a:grpSpLocks/>
          </p:cNvGrpSpPr>
          <p:nvPr/>
        </p:nvGrpSpPr>
        <p:grpSpPr bwMode="auto">
          <a:xfrm>
            <a:off x="4500563" y="3740150"/>
            <a:ext cx="3384550" cy="581025"/>
            <a:chOff x="2835" y="2356"/>
            <a:chExt cx="2132" cy="366"/>
          </a:xfrm>
        </p:grpSpPr>
        <p:pic>
          <p:nvPicPr>
            <p:cNvPr id="1424395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5" y="2387"/>
              <a:ext cx="113" cy="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24396" name="Text Box 12"/>
            <p:cNvSpPr txBox="1">
              <a:spLocks noChangeArrowheads="1"/>
            </p:cNvSpPr>
            <p:nvPr/>
          </p:nvSpPr>
          <p:spPr bwMode="auto">
            <a:xfrm>
              <a:off x="3061" y="2356"/>
              <a:ext cx="1906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fr-CH" sz="2000"/>
                <a:t>Récompense sociale (bonne réputation)</a:t>
              </a:r>
              <a:endParaRPr lang="fr-FR" sz="2000"/>
            </a:p>
          </p:txBody>
        </p:sp>
      </p:grpSp>
      <p:grpSp>
        <p:nvGrpSpPr>
          <p:cNvPr id="1424398" name="Group 14"/>
          <p:cNvGrpSpPr>
            <a:grpSpLocks/>
          </p:cNvGrpSpPr>
          <p:nvPr/>
        </p:nvGrpSpPr>
        <p:grpSpPr bwMode="auto">
          <a:xfrm>
            <a:off x="4487863" y="3257550"/>
            <a:ext cx="3273425" cy="336550"/>
            <a:chOff x="2827" y="2052"/>
            <a:chExt cx="2062" cy="212"/>
          </a:xfrm>
        </p:grpSpPr>
        <p:sp>
          <p:nvSpPr>
            <p:cNvPr id="1424394" name="Text Box 10"/>
            <p:cNvSpPr txBox="1">
              <a:spLocks noChangeArrowheads="1"/>
            </p:cNvSpPr>
            <p:nvPr/>
          </p:nvSpPr>
          <p:spPr bwMode="auto">
            <a:xfrm>
              <a:off x="3049" y="2052"/>
              <a:ext cx="184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/>
              <a:r>
                <a:rPr lang="fr-CH" sz="2000"/>
                <a:t>Récompense monétaire</a:t>
              </a:r>
              <a:endParaRPr lang="fr-FR" sz="2000"/>
            </a:p>
          </p:txBody>
        </p:sp>
        <p:pic>
          <p:nvPicPr>
            <p:cNvPr id="1424397" name="Pictur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7" y="2109"/>
              <a:ext cx="113" cy="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2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388" grpId="0"/>
      <p:bldP spid="1424389" grpId="0" build="p"/>
      <p:bldP spid="14243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390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390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37353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Equité et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03909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93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Préoccupation centrale des designers et administrateurs WoW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GMs (game masters = employés éditeur avec rôle de médiation) constamment accessibles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Règles spéciales (Harcèlement, vol etc.)</a:t>
            </a:r>
          </a:p>
          <a:p>
            <a:pPr marL="711200" lvl="1" indent="-254000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Non respect </a:t>
            </a:r>
            <a:r>
              <a:rPr lang="fr-CH" sz="2000">
                <a:sym typeface="Wingdings 3" pitchFamily="18" charset="2"/>
              </a:rPr>
              <a:t> exclusion définitive </a:t>
            </a:r>
            <a:r>
              <a:rPr lang="fr-CH" sz="2000"/>
              <a:t>du compte 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Communauté WoW développe constamment régulations sociales à l’intérieur du jeu</a:t>
            </a:r>
          </a:p>
          <a:p>
            <a:pPr marL="711200" lvl="1" indent="-254000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P.ex. voleurs appelés « Ninjas », dont le « mauvais comportement » est dénoncé dans les chats généraux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8" grpId="0"/>
      <p:bldP spid="140390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493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4932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25257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Hiérarchie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04933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Hiérarchies sociales humaines</a:t>
            </a:r>
          </a:p>
          <a:p>
            <a:pPr marL="711200" lvl="1" indent="-254000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Setting familial, professionnel, récréationnel etc. </a:t>
            </a:r>
          </a:p>
          <a:p>
            <a:pPr marL="263525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Aident définition attentes implicites et dispositions comportementales qui aiguillent comportements sociaux adéquats </a:t>
            </a:r>
          </a:p>
          <a:p>
            <a:pPr marL="263525" indent="-263525" algn="l">
              <a:lnSpc>
                <a:spcPct val="13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Statut à l’intérieur d’une hiérarchie sociale souvent rendu explicite (p.ex. uniformes, particularités langage etc)</a:t>
            </a:r>
          </a:p>
        </p:txBody>
      </p:sp>
      <p:sp>
        <p:nvSpPr>
          <p:cNvPr id="1404934" name="Text Box 6"/>
          <p:cNvSpPr txBox="1">
            <a:spLocks noChangeArrowheads="1"/>
          </p:cNvSpPr>
          <p:nvPr/>
        </p:nvSpPr>
        <p:spPr bwMode="auto">
          <a:xfrm rot="-5400000">
            <a:off x="-530225" y="2770188"/>
            <a:ext cx="18732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Festinger, 1954</a:t>
            </a:r>
            <a:endParaRPr lang="fr-FR" sz="1800" i="1">
              <a:solidFill>
                <a:srgbClr val="B46B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2" grpId="0"/>
      <p:bldP spid="1404933" grpId="0" uiExpand="1" build="p"/>
      <p:bldP spid="14049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595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595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77327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Hiérarchie sociale expérimentale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0595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Jeu interactif</a:t>
            </a:r>
            <a:endParaRPr lang="fr-CH" sz="2000">
              <a:sym typeface="Wingdings 3" pitchFamily="18" charset="2"/>
            </a:endParaRPr>
          </a:p>
        </p:txBody>
      </p:sp>
      <p:sp>
        <p:nvSpPr>
          <p:cNvPr id="1405958" name="Text Box 6"/>
          <p:cNvSpPr txBox="1">
            <a:spLocks noChangeArrowheads="1"/>
          </p:cNvSpPr>
          <p:nvPr/>
        </p:nvSpPr>
        <p:spPr bwMode="auto">
          <a:xfrm rot="-5400000">
            <a:off x="-577850" y="2817813"/>
            <a:ext cx="19685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D28D04"/>
                </a:solidFill>
              </a:rPr>
              <a:t>Zink et al., 2008</a:t>
            </a:r>
            <a:endParaRPr lang="fr-FR" sz="1800" i="1">
              <a:solidFill>
                <a:srgbClr val="D28D04"/>
              </a:solidFill>
            </a:endParaRPr>
          </a:p>
        </p:txBody>
      </p:sp>
      <p:grpSp>
        <p:nvGrpSpPr>
          <p:cNvPr id="1405965" name="Group 13"/>
          <p:cNvGrpSpPr>
            <a:grpSpLocks/>
          </p:cNvGrpSpPr>
          <p:nvPr/>
        </p:nvGrpSpPr>
        <p:grpSpPr bwMode="auto">
          <a:xfrm>
            <a:off x="1116013" y="2781300"/>
            <a:ext cx="3024187" cy="3373438"/>
            <a:chOff x="703" y="1752"/>
            <a:chExt cx="1905" cy="2125"/>
          </a:xfrm>
        </p:grpSpPr>
        <p:pic>
          <p:nvPicPr>
            <p:cNvPr id="140596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1752"/>
              <a:ext cx="1361" cy="1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05962" name="Rectangle 10"/>
            <p:cNvSpPr>
              <a:spLocks noChangeArrowheads="1"/>
            </p:cNvSpPr>
            <p:nvPr/>
          </p:nvSpPr>
          <p:spPr bwMode="auto">
            <a:xfrm>
              <a:off x="703" y="3203"/>
              <a:ext cx="1905" cy="6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CH" i="1"/>
                <a:t>Activité </a:t>
              </a:r>
              <a:r>
                <a:rPr lang="fr-CH" i="1">
                  <a:sym typeface="Wingdings 3" pitchFamily="18" charset="2"/>
                </a:rPr>
                <a:t> quand sujets voient joueur de rang supérieur comparé à vue joueurs de rang inférieur</a:t>
              </a:r>
              <a:endParaRPr lang="fr-FR" i="1">
                <a:sym typeface="Wingdings 3" pitchFamily="18" charset="2"/>
              </a:endParaRPr>
            </a:p>
          </p:txBody>
        </p:sp>
      </p:grpSp>
      <p:grpSp>
        <p:nvGrpSpPr>
          <p:cNvPr id="1405967" name="Group 15"/>
          <p:cNvGrpSpPr>
            <a:grpSpLocks/>
          </p:cNvGrpSpPr>
          <p:nvPr/>
        </p:nvGrpSpPr>
        <p:grpSpPr bwMode="auto">
          <a:xfrm>
            <a:off x="5508625" y="2420938"/>
            <a:ext cx="2833688" cy="3244850"/>
            <a:chOff x="3470" y="1525"/>
            <a:chExt cx="1785" cy="2044"/>
          </a:xfrm>
        </p:grpSpPr>
        <p:sp>
          <p:nvSpPr>
            <p:cNvPr id="1405963" name="Rectangle 11"/>
            <p:cNvSpPr>
              <a:spLocks noChangeArrowheads="1"/>
            </p:cNvSpPr>
            <p:nvPr/>
          </p:nvSpPr>
          <p:spPr bwMode="auto">
            <a:xfrm>
              <a:off x="3470" y="3203"/>
              <a:ext cx="1785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CH" i="1">
                  <a:sym typeface="Wingdings 3" pitchFamily="18" charset="2"/>
                </a:rPr>
                <a:t>Effet plus important si hiérarchie instable</a:t>
              </a:r>
              <a:endParaRPr lang="fr-FR" i="1">
                <a:sym typeface="Wingdings 3" pitchFamily="18" charset="2"/>
              </a:endParaRPr>
            </a:p>
          </p:txBody>
        </p:sp>
        <p:pic>
          <p:nvPicPr>
            <p:cNvPr id="140596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525"/>
              <a:ext cx="1428" cy="1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56" grpId="0"/>
      <p:bldP spid="1405957" grpId="0" build="p"/>
      <p:bldP spid="14059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697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06980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5511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Comparaisons sociales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4787900" y="2060575"/>
            <a:ext cx="3887788" cy="213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400"/>
              <a:t>Activation striatum ventral même si sujets pas activement engagés dans décisions</a:t>
            </a:r>
          </a:p>
        </p:txBody>
      </p:sp>
      <p:sp>
        <p:nvSpPr>
          <p:cNvPr id="1406982" name="Text Box 6"/>
          <p:cNvSpPr txBox="1">
            <a:spLocks noChangeArrowheads="1"/>
          </p:cNvSpPr>
          <p:nvPr/>
        </p:nvSpPr>
        <p:spPr bwMode="auto">
          <a:xfrm rot="-5400000">
            <a:off x="-900907" y="3212307"/>
            <a:ext cx="26146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B46B00"/>
                </a:solidFill>
              </a:rPr>
              <a:t>Fliessbach et al., 2007</a:t>
            </a:r>
            <a:endParaRPr lang="fr-FR" sz="1800" i="1">
              <a:solidFill>
                <a:srgbClr val="B46B00"/>
              </a:solidFill>
            </a:endParaRPr>
          </a:p>
        </p:txBody>
      </p:sp>
      <p:pic>
        <p:nvPicPr>
          <p:cNvPr id="14069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52650"/>
            <a:ext cx="3175000" cy="322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80" grpId="0"/>
      <p:bldP spid="1406981" grpId="0"/>
      <p:bldP spid="14069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22" name="Picture 2" descr="dfgh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33600"/>
            <a:ext cx="4910137" cy="3392488"/>
          </a:xfrm>
          <a:prstGeom prst="rect">
            <a:avLst/>
          </a:prstGeom>
          <a:noFill/>
        </p:spPr>
      </p:pic>
      <p:sp>
        <p:nvSpPr>
          <p:cNvPr id="1515523" name="Line 3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5524" name="Line 4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5525" name="Text Box 5"/>
          <p:cNvSpPr txBox="1">
            <a:spLocks noChangeArrowheads="1"/>
          </p:cNvSpPr>
          <p:nvPr/>
        </p:nvSpPr>
        <p:spPr bwMode="auto">
          <a:xfrm>
            <a:off x="900113" y="1062038"/>
            <a:ext cx="77517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Comparaison sociale dans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grpSp>
        <p:nvGrpSpPr>
          <p:cNvPr id="1515526" name="Group 6"/>
          <p:cNvGrpSpPr>
            <a:grpSpLocks/>
          </p:cNvGrpSpPr>
          <p:nvPr/>
        </p:nvGrpSpPr>
        <p:grpSpPr bwMode="auto">
          <a:xfrm>
            <a:off x="6300788" y="2781300"/>
            <a:ext cx="1979612" cy="2136775"/>
            <a:chOff x="3969" y="1752"/>
            <a:chExt cx="1247" cy="1346"/>
          </a:xfrm>
        </p:grpSpPr>
        <p:pic>
          <p:nvPicPr>
            <p:cNvPr id="151552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1752"/>
              <a:ext cx="1247" cy="10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15528" name="Text Box 8"/>
            <p:cNvSpPr txBox="1">
              <a:spLocks noChangeArrowheads="1"/>
            </p:cNvSpPr>
            <p:nvPr/>
          </p:nvSpPr>
          <p:spPr bwMode="auto">
            <a:xfrm>
              <a:off x="4059" y="2886"/>
              <a:ext cx="9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 i="1"/>
                <a:t>Item épique</a:t>
              </a:r>
              <a:endParaRPr lang="fr-FR" sz="2000" i="1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016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00164" name="Text Box 4"/>
          <p:cNvSpPr txBox="1">
            <a:spLocks noChangeArrowheads="1"/>
          </p:cNvSpPr>
          <p:nvPr/>
        </p:nvSpPr>
        <p:spPr bwMode="auto">
          <a:xfrm>
            <a:off x="898525" y="1041400"/>
            <a:ext cx="79216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200" b="1">
                <a:solidFill>
                  <a:srgbClr val="2929AB"/>
                </a:solidFill>
              </a:rPr>
              <a:t>La carrière du patient addict</a:t>
            </a:r>
          </a:p>
        </p:txBody>
      </p:sp>
      <p:cxnSp>
        <p:nvCxnSpPr>
          <p:cNvPr id="1500165" name="AutoShape 5"/>
          <p:cNvCxnSpPr>
            <a:cxnSpLocks noChangeShapeType="1"/>
          </p:cNvCxnSpPr>
          <p:nvPr/>
        </p:nvCxnSpPr>
        <p:spPr bwMode="auto">
          <a:xfrm>
            <a:off x="5362575" y="3051175"/>
            <a:ext cx="11858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00166" name="AutoShape 6"/>
          <p:cNvCxnSpPr>
            <a:cxnSpLocks noChangeShapeType="1"/>
          </p:cNvCxnSpPr>
          <p:nvPr/>
        </p:nvCxnSpPr>
        <p:spPr bwMode="auto">
          <a:xfrm>
            <a:off x="2698750" y="3051175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00167" name="Group 7"/>
          <p:cNvGrpSpPr>
            <a:grpSpLocks/>
          </p:cNvGrpSpPr>
          <p:nvPr/>
        </p:nvGrpSpPr>
        <p:grpSpPr bwMode="auto">
          <a:xfrm>
            <a:off x="1352550" y="4186238"/>
            <a:ext cx="1252538" cy="1223962"/>
            <a:chOff x="885" y="2637"/>
            <a:chExt cx="789" cy="771"/>
          </a:xfrm>
        </p:grpSpPr>
        <p:sp>
          <p:nvSpPr>
            <p:cNvPr id="1500168" name="Text Box 8"/>
            <p:cNvSpPr txBox="1">
              <a:spLocks noChangeArrowheads="1"/>
            </p:cNvSpPr>
            <p:nvPr/>
          </p:nvSpPr>
          <p:spPr bwMode="auto">
            <a:xfrm>
              <a:off x="885" y="3158"/>
              <a:ext cx="7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 b="1">
                  <a:solidFill>
                    <a:srgbClr val="C48404"/>
                  </a:solidFill>
                </a:rPr>
                <a:t>Contexte</a:t>
              </a:r>
            </a:p>
          </p:txBody>
        </p:sp>
        <p:cxnSp>
          <p:nvCxnSpPr>
            <p:cNvPr id="1500169" name="AutoShape 9"/>
            <p:cNvCxnSpPr>
              <a:cxnSpLocks noChangeShapeType="1"/>
              <a:stCxn id="1500168" idx="0"/>
              <a:endCxn id="1500177" idx="2"/>
            </p:cNvCxnSpPr>
            <p:nvPr/>
          </p:nvCxnSpPr>
          <p:spPr bwMode="auto">
            <a:xfrm flipH="1" flipV="1">
              <a:off x="1276" y="2637"/>
              <a:ext cx="1" cy="5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00170" name="Group 10"/>
          <p:cNvGrpSpPr>
            <a:grpSpLocks/>
          </p:cNvGrpSpPr>
          <p:nvPr/>
        </p:nvGrpSpPr>
        <p:grpSpPr bwMode="auto">
          <a:xfrm>
            <a:off x="2627313" y="3068638"/>
            <a:ext cx="1584325" cy="2354262"/>
            <a:chOff x="1746" y="1888"/>
            <a:chExt cx="830" cy="1528"/>
          </a:xfrm>
        </p:grpSpPr>
        <p:sp>
          <p:nvSpPr>
            <p:cNvPr id="1500171" name="Text Box 11"/>
            <p:cNvSpPr txBox="1">
              <a:spLocks noChangeArrowheads="1"/>
            </p:cNvSpPr>
            <p:nvPr/>
          </p:nvSpPr>
          <p:spPr bwMode="auto">
            <a:xfrm>
              <a:off x="1746" y="3159"/>
              <a:ext cx="830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 b="1">
                  <a:solidFill>
                    <a:srgbClr val="C48404"/>
                  </a:solidFill>
                </a:rPr>
                <a:t>«Plaisir»</a:t>
              </a:r>
            </a:p>
          </p:txBody>
        </p:sp>
        <p:cxnSp>
          <p:nvCxnSpPr>
            <p:cNvPr id="1500172" name="AutoShape 12"/>
            <p:cNvCxnSpPr>
              <a:cxnSpLocks noChangeShapeType="1"/>
              <a:stCxn id="1500171" idx="0"/>
            </p:cNvCxnSpPr>
            <p:nvPr/>
          </p:nvCxnSpPr>
          <p:spPr bwMode="auto">
            <a:xfrm flipH="1" flipV="1">
              <a:off x="2154" y="1888"/>
              <a:ext cx="7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00173" name="Group 13"/>
          <p:cNvGrpSpPr>
            <a:grpSpLocks/>
          </p:cNvGrpSpPr>
          <p:nvPr/>
        </p:nvGrpSpPr>
        <p:grpSpPr bwMode="auto">
          <a:xfrm>
            <a:off x="5002213" y="3068638"/>
            <a:ext cx="1971675" cy="2354262"/>
            <a:chOff x="3172" y="1888"/>
            <a:chExt cx="1242" cy="1528"/>
          </a:xfrm>
        </p:grpSpPr>
        <p:sp>
          <p:nvSpPr>
            <p:cNvPr id="1500174" name="Text Box 14"/>
            <p:cNvSpPr txBox="1">
              <a:spLocks noChangeArrowheads="1"/>
            </p:cNvSpPr>
            <p:nvPr/>
          </p:nvSpPr>
          <p:spPr bwMode="auto">
            <a:xfrm>
              <a:off x="3172" y="3158"/>
              <a:ext cx="1242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 b="1">
                  <a:solidFill>
                    <a:srgbClr val="C48404"/>
                  </a:solidFill>
                </a:rPr>
                <a:t>Automatisation</a:t>
              </a:r>
            </a:p>
          </p:txBody>
        </p:sp>
        <p:cxnSp>
          <p:nvCxnSpPr>
            <p:cNvPr id="1500175" name="AutoShape 15"/>
            <p:cNvCxnSpPr>
              <a:cxnSpLocks noChangeShapeType="1"/>
              <a:stCxn id="1500174" idx="0"/>
            </p:cNvCxnSpPr>
            <p:nvPr/>
          </p:nvCxnSpPr>
          <p:spPr bwMode="auto">
            <a:xfrm flipH="1" flipV="1">
              <a:off x="3788" y="1888"/>
              <a:ext cx="2" cy="1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00196" name="Group 36"/>
          <p:cNvGrpSpPr>
            <a:grpSpLocks/>
          </p:cNvGrpSpPr>
          <p:nvPr/>
        </p:nvGrpSpPr>
        <p:grpSpPr bwMode="auto">
          <a:xfrm>
            <a:off x="1258888" y="2312988"/>
            <a:ext cx="1439862" cy="1873250"/>
            <a:chOff x="793" y="1457"/>
            <a:chExt cx="907" cy="1180"/>
          </a:xfrm>
        </p:grpSpPr>
        <p:sp>
          <p:nvSpPr>
            <p:cNvPr id="1500177" name="Text Box 17"/>
            <p:cNvSpPr txBox="1">
              <a:spLocks noChangeArrowheads="1"/>
            </p:cNvSpPr>
            <p:nvPr/>
          </p:nvSpPr>
          <p:spPr bwMode="auto">
            <a:xfrm>
              <a:off x="871" y="2387"/>
              <a:ext cx="75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Initiation</a:t>
              </a:r>
            </a:p>
          </p:txBody>
        </p:sp>
        <p:pic>
          <p:nvPicPr>
            <p:cNvPr id="1500191" name="Picture 3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" y="1457"/>
              <a:ext cx="907" cy="90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500197" name="Group 37"/>
          <p:cNvGrpSpPr>
            <a:grpSpLocks/>
          </p:cNvGrpSpPr>
          <p:nvPr/>
        </p:nvGrpSpPr>
        <p:grpSpPr bwMode="auto">
          <a:xfrm>
            <a:off x="3683000" y="2312988"/>
            <a:ext cx="1943100" cy="2238375"/>
            <a:chOff x="2320" y="1457"/>
            <a:chExt cx="1224" cy="1410"/>
          </a:xfrm>
        </p:grpSpPr>
        <p:sp>
          <p:nvSpPr>
            <p:cNvPr id="1500180" name="Text Box 20"/>
            <p:cNvSpPr txBox="1">
              <a:spLocks noChangeArrowheads="1"/>
            </p:cNvSpPr>
            <p:nvPr/>
          </p:nvSpPr>
          <p:spPr bwMode="auto">
            <a:xfrm>
              <a:off x="2320" y="2387"/>
              <a:ext cx="1224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Consommation</a:t>
              </a:r>
            </a:p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hédonique</a:t>
              </a:r>
            </a:p>
          </p:txBody>
        </p:sp>
        <p:pic>
          <p:nvPicPr>
            <p:cNvPr id="1500193" name="Picture 3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2" y="1457"/>
              <a:ext cx="907" cy="90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500198" name="Group 38"/>
          <p:cNvGrpSpPr>
            <a:grpSpLocks/>
          </p:cNvGrpSpPr>
          <p:nvPr/>
        </p:nvGrpSpPr>
        <p:grpSpPr bwMode="auto">
          <a:xfrm>
            <a:off x="6588125" y="2312988"/>
            <a:ext cx="1439863" cy="1873250"/>
            <a:chOff x="4150" y="1457"/>
            <a:chExt cx="907" cy="1180"/>
          </a:xfrm>
        </p:grpSpPr>
        <p:sp>
          <p:nvSpPr>
            <p:cNvPr id="1500183" name="Text Box 23"/>
            <p:cNvSpPr txBox="1">
              <a:spLocks noChangeArrowheads="1"/>
            </p:cNvSpPr>
            <p:nvPr/>
          </p:nvSpPr>
          <p:spPr bwMode="auto">
            <a:xfrm>
              <a:off x="4169" y="2387"/>
              <a:ext cx="81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Addiction</a:t>
              </a:r>
            </a:p>
          </p:txBody>
        </p:sp>
        <p:pic>
          <p:nvPicPr>
            <p:cNvPr id="1500194" name="Picture 3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0" y="1457"/>
              <a:ext cx="907" cy="90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0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0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0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0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1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654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654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34321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Items épiques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pic>
        <p:nvPicPr>
          <p:cNvPr id="1516549" name="Picture 5" descr="http://img117.imageshack.us/img117/9523/wowscrnshot120307161753c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22500"/>
            <a:ext cx="4968875" cy="3727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5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233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2340" name="Text Box 4"/>
          <p:cNvSpPr txBox="1">
            <a:spLocks noChangeArrowheads="1"/>
          </p:cNvSpPr>
          <p:nvPr/>
        </p:nvSpPr>
        <p:spPr bwMode="auto">
          <a:xfrm>
            <a:off x="900113" y="1001713"/>
            <a:ext cx="6243637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800" b="1">
                <a:solidFill>
                  <a:srgbClr val="000086"/>
                </a:solidFill>
              </a:rPr>
              <a:t>Les voitures </a:t>
            </a:r>
            <a:r>
              <a:rPr lang="fr-CH" sz="4800" b="1" i="1">
                <a:solidFill>
                  <a:srgbClr val="000086"/>
                </a:solidFill>
              </a:rPr>
              <a:t>salientes</a:t>
            </a:r>
            <a:endParaRPr lang="fr-CH" sz="4800" b="1" i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22341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Présentation images voitures … à des hommes</a:t>
            </a:r>
          </a:p>
          <a:p>
            <a:pPr marL="711200" lvl="1" indent="-254000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Voitures de sport, classe-moyenne et petites voitures </a:t>
            </a:r>
          </a:p>
          <a:p>
            <a:pPr marL="263525" indent="-263525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Appréciation attractivité indépendamment du prix et d’aspects pratiques </a:t>
            </a:r>
          </a:p>
          <a:p>
            <a:pPr marL="711200" lvl="1" indent="-254000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Voitures de sport &gt; voitures moyennes &gt; petites </a:t>
            </a:r>
          </a:p>
          <a:p>
            <a:pPr marL="263525" indent="-263525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Voitures attractives </a:t>
            </a:r>
            <a:r>
              <a:rPr lang="fr-CH" sz="2000">
                <a:sym typeface="Wingdings 3" pitchFamily="18" charset="2"/>
              </a:rPr>
              <a:t> </a:t>
            </a:r>
            <a:r>
              <a:rPr lang="fr-CH" sz="2000"/>
              <a:t>plus d’activation striatum ventral</a:t>
            </a:r>
          </a:p>
          <a:p>
            <a:pPr marL="263525" indent="-263525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Voiture sport signale dominance sociale</a:t>
            </a:r>
          </a:p>
          <a:p>
            <a:pPr marL="711200" lvl="1" indent="-254000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Effet de la queue du paon</a:t>
            </a:r>
          </a:p>
        </p:txBody>
      </p:sp>
      <p:sp>
        <p:nvSpPr>
          <p:cNvPr id="1422342" name="Text Box 6"/>
          <p:cNvSpPr txBox="1">
            <a:spLocks noChangeArrowheads="1"/>
          </p:cNvSpPr>
          <p:nvPr/>
        </p:nvSpPr>
        <p:spPr bwMode="auto">
          <a:xfrm rot="-5400000">
            <a:off x="-519907" y="2875757"/>
            <a:ext cx="1852613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/>
            <a:r>
              <a:rPr lang="fr-CH" sz="1800" i="1">
                <a:solidFill>
                  <a:srgbClr val="D28D04"/>
                </a:solidFill>
              </a:rPr>
              <a:t>Erk et al., 2002</a:t>
            </a:r>
            <a:endParaRPr lang="fr-FR" sz="1800" i="1">
              <a:solidFill>
                <a:srgbClr val="D28D04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2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2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2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340" grpId="0"/>
      <p:bldP spid="1422341" grpId="0" uiExpand="1" build="p"/>
      <p:bldP spid="14223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063750"/>
            <a:ext cx="3168650" cy="258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38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000375"/>
            <a:ext cx="4059238" cy="150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541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5412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28717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Vanity pets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pic>
        <p:nvPicPr>
          <p:cNvPr id="1425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92375"/>
            <a:ext cx="2085975" cy="280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5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636838"/>
            <a:ext cx="3457575" cy="259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950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2950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9164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Vecteur de 1</a:t>
            </a:r>
            <a:r>
              <a:rPr lang="fr-CH" sz="4000" b="1" baseline="30000">
                <a:solidFill>
                  <a:srgbClr val="000086"/>
                </a:solidFill>
              </a:rPr>
              <a:t>er</a:t>
            </a:r>
            <a:r>
              <a:rPr lang="fr-CH" sz="4000" b="1">
                <a:solidFill>
                  <a:srgbClr val="000086"/>
                </a:solidFill>
              </a:rPr>
              <a:t> ordre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29509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81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Stimuli salients durant jeu nécessaires mais pas suffisants 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Mode de présentation important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400"/>
              <a:t>Quels sont les caractéristiques du logiciel WoW (vecteur 1</a:t>
            </a:r>
            <a:r>
              <a:rPr lang="fr-CH" sz="2400" baseline="30000"/>
              <a:t>er</a:t>
            </a:r>
            <a:r>
              <a:rPr lang="fr-CH" sz="2400"/>
              <a:t> ordre) qui soutiennent l’effet addictif des stimuli salients ?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9508" grpId="0"/>
      <p:bldP spid="142950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0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58721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3600" b="1">
                <a:solidFill>
                  <a:srgbClr val="000086"/>
                </a:solidFill>
              </a:rPr>
              <a:t>Effet addictif dépend de …</a:t>
            </a:r>
            <a:endParaRPr lang="fr-CH" sz="3600" b="1">
              <a:solidFill>
                <a:srgbClr val="000086"/>
              </a:solidFill>
              <a:sym typeface="Wingdings" pitchFamily="2" charset="2"/>
            </a:endParaRPr>
          </a:p>
        </p:txBody>
      </p:sp>
      <p:grpSp>
        <p:nvGrpSpPr>
          <p:cNvPr id="1517571" name="Group 3"/>
          <p:cNvGrpSpPr>
            <a:grpSpLocks/>
          </p:cNvGrpSpPr>
          <p:nvPr/>
        </p:nvGrpSpPr>
        <p:grpSpPr bwMode="auto">
          <a:xfrm>
            <a:off x="1279525" y="2346325"/>
            <a:ext cx="1866900" cy="1308100"/>
            <a:chOff x="806" y="1478"/>
            <a:chExt cx="1176" cy="824"/>
          </a:xfrm>
        </p:grpSpPr>
        <p:pic>
          <p:nvPicPr>
            <p:cNvPr id="15175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" y="1478"/>
              <a:ext cx="505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17573" name="Text Box 5"/>
            <p:cNvSpPr txBox="1">
              <a:spLocks noChangeArrowheads="1"/>
            </p:cNvSpPr>
            <p:nvPr/>
          </p:nvSpPr>
          <p:spPr bwMode="auto">
            <a:xfrm>
              <a:off x="806" y="1998"/>
              <a:ext cx="1176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Capacité à activer VTA</a:t>
              </a:r>
            </a:p>
          </p:txBody>
        </p:sp>
      </p:grpSp>
      <p:grpSp>
        <p:nvGrpSpPr>
          <p:cNvPr id="1517574" name="Group 6"/>
          <p:cNvGrpSpPr>
            <a:grpSpLocks/>
          </p:cNvGrpSpPr>
          <p:nvPr/>
        </p:nvGrpSpPr>
        <p:grpSpPr bwMode="auto">
          <a:xfrm>
            <a:off x="3424238" y="2236788"/>
            <a:ext cx="2441575" cy="1417637"/>
            <a:chOff x="2157" y="1409"/>
            <a:chExt cx="1538" cy="893"/>
          </a:xfrm>
        </p:grpSpPr>
        <p:sp>
          <p:nvSpPr>
            <p:cNvPr id="1517575" name="Rectangle 7"/>
            <p:cNvSpPr>
              <a:spLocks noChangeArrowheads="1"/>
            </p:cNvSpPr>
            <p:nvPr/>
          </p:nvSpPr>
          <p:spPr bwMode="auto">
            <a:xfrm>
              <a:off x="2157" y="1998"/>
              <a:ext cx="1538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Concentration de nicotine dans tabac</a:t>
              </a:r>
            </a:p>
          </p:txBody>
        </p:sp>
        <p:pic>
          <p:nvPicPr>
            <p:cNvPr id="151757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0" y="1409"/>
              <a:ext cx="473" cy="4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17577" name="Group 9"/>
          <p:cNvGrpSpPr>
            <a:grpSpLocks/>
          </p:cNvGrpSpPr>
          <p:nvPr/>
        </p:nvGrpSpPr>
        <p:grpSpPr bwMode="auto">
          <a:xfrm>
            <a:off x="5921375" y="2162175"/>
            <a:ext cx="2198688" cy="1330325"/>
            <a:chOff x="3730" y="1362"/>
            <a:chExt cx="1385" cy="838"/>
          </a:xfrm>
        </p:grpSpPr>
        <p:sp>
          <p:nvSpPr>
            <p:cNvPr id="1517578" name="Rectangle 10"/>
            <p:cNvSpPr>
              <a:spLocks noChangeArrowheads="1"/>
            </p:cNvSpPr>
            <p:nvPr/>
          </p:nvSpPr>
          <p:spPr bwMode="auto">
            <a:xfrm>
              <a:off x="3730" y="2019"/>
              <a:ext cx="1385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Technologie cigarette</a:t>
              </a:r>
            </a:p>
          </p:txBody>
        </p:sp>
        <p:pic>
          <p:nvPicPr>
            <p:cNvPr id="151757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" y="1362"/>
              <a:ext cx="617" cy="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1517580" name="Text Box 12"/>
          <p:cNvSpPr txBox="1">
            <a:spLocks noChangeArrowheads="1"/>
          </p:cNvSpPr>
          <p:nvPr/>
        </p:nvSpPr>
        <p:spPr bwMode="auto">
          <a:xfrm rot="-5400000">
            <a:off x="-80168" y="2663031"/>
            <a:ext cx="1530350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 b="1"/>
              <a:t>Nicotine</a:t>
            </a:r>
          </a:p>
        </p:txBody>
      </p:sp>
      <p:sp>
        <p:nvSpPr>
          <p:cNvPr id="1517581" name="Text Box 13"/>
          <p:cNvSpPr txBox="1">
            <a:spLocks noChangeArrowheads="1"/>
          </p:cNvSpPr>
          <p:nvPr/>
        </p:nvSpPr>
        <p:spPr bwMode="auto">
          <a:xfrm rot="-5400000">
            <a:off x="137319" y="4983957"/>
            <a:ext cx="1095375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800" b="1"/>
              <a:t>WoW</a:t>
            </a:r>
          </a:p>
        </p:txBody>
      </p:sp>
      <p:sp>
        <p:nvSpPr>
          <p:cNvPr id="1517582" name="Text Box 14"/>
          <p:cNvSpPr txBox="1">
            <a:spLocks noChangeArrowheads="1"/>
          </p:cNvSpPr>
          <p:nvPr/>
        </p:nvSpPr>
        <p:spPr bwMode="auto">
          <a:xfrm>
            <a:off x="1733550" y="6094413"/>
            <a:ext cx="9620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/>
              <a:t>Salience</a:t>
            </a:r>
          </a:p>
        </p:txBody>
      </p:sp>
      <p:sp>
        <p:nvSpPr>
          <p:cNvPr id="1517583" name="Text Box 15"/>
          <p:cNvSpPr txBox="1">
            <a:spLocks noChangeArrowheads="1"/>
          </p:cNvSpPr>
          <p:nvPr/>
        </p:nvSpPr>
        <p:spPr bwMode="auto">
          <a:xfrm>
            <a:off x="4113213" y="6094413"/>
            <a:ext cx="10636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/>
              <a:t>Cinétique</a:t>
            </a:r>
          </a:p>
        </p:txBody>
      </p:sp>
      <p:sp>
        <p:nvSpPr>
          <p:cNvPr id="1517584" name="Text Box 16"/>
          <p:cNvSpPr txBox="1">
            <a:spLocks noChangeArrowheads="1"/>
          </p:cNvSpPr>
          <p:nvPr/>
        </p:nvSpPr>
        <p:spPr bwMode="auto">
          <a:xfrm>
            <a:off x="6557963" y="6094413"/>
            <a:ext cx="10636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/>
              <a:t>Cinétique</a:t>
            </a:r>
          </a:p>
        </p:txBody>
      </p:sp>
      <p:grpSp>
        <p:nvGrpSpPr>
          <p:cNvPr id="1517585" name="Group 17"/>
          <p:cNvGrpSpPr>
            <a:grpSpLocks/>
          </p:cNvGrpSpPr>
          <p:nvPr/>
        </p:nvGrpSpPr>
        <p:grpSpPr bwMode="auto">
          <a:xfrm>
            <a:off x="1117600" y="1660525"/>
            <a:ext cx="2303463" cy="2087563"/>
            <a:chOff x="704" y="1046"/>
            <a:chExt cx="1451" cy="1315"/>
          </a:xfrm>
        </p:grpSpPr>
        <p:sp>
          <p:nvSpPr>
            <p:cNvPr id="1517586" name="Text Box 18"/>
            <p:cNvSpPr txBox="1">
              <a:spLocks noChangeArrowheads="1"/>
            </p:cNvSpPr>
            <p:nvPr/>
          </p:nvSpPr>
          <p:spPr bwMode="auto">
            <a:xfrm>
              <a:off x="725" y="1046"/>
              <a:ext cx="1339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Pharmacodynamique</a:t>
              </a:r>
            </a:p>
          </p:txBody>
        </p:sp>
        <p:sp>
          <p:nvSpPr>
            <p:cNvPr id="1517587" name="Rectangle 19"/>
            <p:cNvSpPr>
              <a:spLocks noChangeArrowheads="1"/>
            </p:cNvSpPr>
            <p:nvPr/>
          </p:nvSpPr>
          <p:spPr bwMode="auto">
            <a:xfrm>
              <a:off x="704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17588" name="Group 20"/>
          <p:cNvGrpSpPr>
            <a:grpSpLocks/>
          </p:cNvGrpSpPr>
          <p:nvPr/>
        </p:nvGrpSpPr>
        <p:grpSpPr bwMode="auto">
          <a:xfrm>
            <a:off x="3494088" y="1660525"/>
            <a:ext cx="2303462" cy="2087563"/>
            <a:chOff x="2201" y="1046"/>
            <a:chExt cx="1451" cy="1315"/>
          </a:xfrm>
        </p:grpSpPr>
        <p:sp>
          <p:nvSpPr>
            <p:cNvPr id="1517589" name="Text Box 21"/>
            <p:cNvSpPr txBox="1">
              <a:spLocks noChangeArrowheads="1"/>
            </p:cNvSpPr>
            <p:nvPr/>
          </p:nvSpPr>
          <p:spPr bwMode="auto">
            <a:xfrm>
              <a:off x="2311" y="1046"/>
              <a:ext cx="1230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Pharmacocinétique</a:t>
              </a:r>
            </a:p>
          </p:txBody>
        </p:sp>
        <p:sp>
          <p:nvSpPr>
            <p:cNvPr id="1517590" name="Rectangle 22"/>
            <p:cNvSpPr>
              <a:spLocks noChangeArrowheads="1"/>
            </p:cNvSpPr>
            <p:nvPr/>
          </p:nvSpPr>
          <p:spPr bwMode="auto">
            <a:xfrm>
              <a:off x="2201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17591" name="Group 23"/>
          <p:cNvGrpSpPr>
            <a:grpSpLocks/>
          </p:cNvGrpSpPr>
          <p:nvPr/>
        </p:nvGrpSpPr>
        <p:grpSpPr bwMode="auto">
          <a:xfrm>
            <a:off x="5867400" y="1660525"/>
            <a:ext cx="2303463" cy="2087563"/>
            <a:chOff x="3696" y="1046"/>
            <a:chExt cx="1451" cy="1315"/>
          </a:xfrm>
        </p:grpSpPr>
        <p:sp>
          <p:nvSpPr>
            <p:cNvPr id="1517592" name="Text Box 24"/>
            <p:cNvSpPr txBox="1">
              <a:spLocks noChangeArrowheads="1"/>
            </p:cNvSpPr>
            <p:nvPr/>
          </p:nvSpPr>
          <p:spPr bwMode="auto">
            <a:xfrm>
              <a:off x="3808" y="1046"/>
              <a:ext cx="1230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/>
                <a:t>Pharmacocinétique</a:t>
              </a:r>
            </a:p>
          </p:txBody>
        </p:sp>
        <p:sp>
          <p:nvSpPr>
            <p:cNvPr id="1517593" name="Rectangle 25"/>
            <p:cNvSpPr>
              <a:spLocks noChangeArrowheads="1"/>
            </p:cNvSpPr>
            <p:nvPr/>
          </p:nvSpPr>
          <p:spPr bwMode="auto">
            <a:xfrm>
              <a:off x="3696" y="1253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17594" name="Group 26"/>
          <p:cNvGrpSpPr>
            <a:grpSpLocks/>
          </p:cNvGrpSpPr>
          <p:nvPr/>
        </p:nvGrpSpPr>
        <p:grpSpPr bwMode="auto">
          <a:xfrm>
            <a:off x="1116013" y="3748088"/>
            <a:ext cx="2303462" cy="2273300"/>
            <a:chOff x="703" y="2361"/>
            <a:chExt cx="1451" cy="1432"/>
          </a:xfrm>
        </p:grpSpPr>
        <p:pic>
          <p:nvPicPr>
            <p:cNvPr id="1517595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" y="3136"/>
              <a:ext cx="505" cy="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17596" name="Text Box 28"/>
            <p:cNvSpPr txBox="1">
              <a:spLocks noChangeArrowheads="1"/>
            </p:cNvSpPr>
            <p:nvPr/>
          </p:nvSpPr>
          <p:spPr bwMode="auto">
            <a:xfrm>
              <a:off x="806" y="2763"/>
              <a:ext cx="1176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Capacité à activer VTA</a:t>
              </a:r>
            </a:p>
          </p:txBody>
        </p:sp>
        <p:sp>
          <p:nvSpPr>
            <p:cNvPr id="1517597" name="Rectangle 29"/>
            <p:cNvSpPr>
              <a:spLocks noChangeArrowheads="1"/>
            </p:cNvSpPr>
            <p:nvPr/>
          </p:nvSpPr>
          <p:spPr bwMode="auto">
            <a:xfrm>
              <a:off x="703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17598" name="AutoShape 30"/>
            <p:cNvCxnSpPr>
              <a:cxnSpLocks noChangeShapeType="1"/>
              <a:stCxn id="1517587" idx="2"/>
              <a:endCxn id="1517597" idx="0"/>
            </p:cNvCxnSpPr>
            <p:nvPr/>
          </p:nvCxnSpPr>
          <p:spPr bwMode="auto">
            <a:xfrm flipH="1">
              <a:off x="1429" y="2361"/>
              <a:ext cx="1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17599" name="Group 31"/>
          <p:cNvGrpSpPr>
            <a:grpSpLocks/>
          </p:cNvGrpSpPr>
          <p:nvPr/>
        </p:nvGrpSpPr>
        <p:grpSpPr bwMode="auto">
          <a:xfrm>
            <a:off x="3424238" y="3748088"/>
            <a:ext cx="2441575" cy="2273300"/>
            <a:chOff x="2157" y="2361"/>
            <a:chExt cx="1538" cy="1432"/>
          </a:xfrm>
        </p:grpSpPr>
        <p:pic>
          <p:nvPicPr>
            <p:cNvPr id="1517600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6" y="3112"/>
              <a:ext cx="681" cy="5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17601" name="Rectangle 33"/>
            <p:cNvSpPr>
              <a:spLocks noChangeArrowheads="1"/>
            </p:cNvSpPr>
            <p:nvPr/>
          </p:nvSpPr>
          <p:spPr bwMode="auto">
            <a:xfrm>
              <a:off x="2157" y="2763"/>
              <a:ext cx="1538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Arrangement      logiciel</a:t>
              </a:r>
            </a:p>
          </p:txBody>
        </p:sp>
        <p:sp>
          <p:nvSpPr>
            <p:cNvPr id="1517602" name="Rectangle 34"/>
            <p:cNvSpPr>
              <a:spLocks noChangeArrowheads="1"/>
            </p:cNvSpPr>
            <p:nvPr/>
          </p:nvSpPr>
          <p:spPr bwMode="auto">
            <a:xfrm>
              <a:off x="2201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17603" name="AutoShape 35"/>
            <p:cNvCxnSpPr>
              <a:cxnSpLocks noChangeShapeType="1"/>
              <a:stCxn id="1517590" idx="2"/>
              <a:endCxn id="1517602" idx="0"/>
            </p:cNvCxnSpPr>
            <p:nvPr/>
          </p:nvCxnSpPr>
          <p:spPr bwMode="auto">
            <a:xfrm>
              <a:off x="2927" y="2361"/>
              <a:ext cx="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17604" name="Group 36"/>
          <p:cNvGrpSpPr>
            <a:grpSpLocks/>
          </p:cNvGrpSpPr>
          <p:nvPr/>
        </p:nvGrpSpPr>
        <p:grpSpPr bwMode="auto">
          <a:xfrm>
            <a:off x="5797550" y="3748088"/>
            <a:ext cx="2584450" cy="2273300"/>
            <a:chOff x="3652" y="2361"/>
            <a:chExt cx="1628" cy="1432"/>
          </a:xfrm>
        </p:grpSpPr>
        <p:pic>
          <p:nvPicPr>
            <p:cNvPr id="1517605" name="Picture 37" descr="Sans tit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1" y="3131"/>
              <a:ext cx="771" cy="461"/>
            </a:xfrm>
            <a:prstGeom prst="rect">
              <a:avLst/>
            </a:prstGeom>
            <a:noFill/>
          </p:spPr>
        </p:pic>
        <p:sp>
          <p:nvSpPr>
            <p:cNvPr id="1517606" name="Rectangle 38"/>
            <p:cNvSpPr>
              <a:spLocks noChangeArrowheads="1"/>
            </p:cNvSpPr>
            <p:nvPr/>
          </p:nvSpPr>
          <p:spPr bwMode="auto">
            <a:xfrm>
              <a:off x="3652" y="2763"/>
              <a:ext cx="1628" cy="3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Technologie </a:t>
              </a:r>
            </a:p>
            <a:p>
              <a:r>
                <a:rPr lang="fr-CH"/>
                <a:t>informatique</a:t>
              </a:r>
            </a:p>
          </p:txBody>
        </p:sp>
        <p:sp>
          <p:nvSpPr>
            <p:cNvPr id="1517607" name="Rectangle 39"/>
            <p:cNvSpPr>
              <a:spLocks noChangeArrowheads="1"/>
            </p:cNvSpPr>
            <p:nvPr/>
          </p:nvSpPr>
          <p:spPr bwMode="auto">
            <a:xfrm>
              <a:off x="3696" y="2685"/>
              <a:ext cx="1451" cy="11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17608" name="AutoShape 40"/>
            <p:cNvCxnSpPr>
              <a:cxnSpLocks noChangeShapeType="1"/>
              <a:stCxn id="1517593" idx="2"/>
              <a:endCxn id="1517607" idx="0"/>
            </p:cNvCxnSpPr>
            <p:nvPr/>
          </p:nvCxnSpPr>
          <p:spPr bwMode="auto">
            <a:xfrm>
              <a:off x="4422" y="2361"/>
              <a:ext cx="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3053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30532" name="Text Box 4"/>
          <p:cNvSpPr txBox="1">
            <a:spLocks noChangeArrowheads="1"/>
          </p:cNvSpPr>
          <p:nvPr/>
        </p:nvSpPr>
        <p:spPr bwMode="auto">
          <a:xfrm>
            <a:off x="900113" y="1092200"/>
            <a:ext cx="55356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3600" b="1">
                <a:solidFill>
                  <a:srgbClr val="000086"/>
                </a:solidFill>
              </a:rPr>
              <a:t>Conditionnement opérant</a:t>
            </a:r>
            <a:endParaRPr lang="fr-CH" sz="36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30533" name="Rectangle 5"/>
          <p:cNvSpPr>
            <a:spLocks noChangeArrowheads="1"/>
          </p:cNvSpPr>
          <p:nvPr/>
        </p:nvSpPr>
        <p:spPr bwMode="auto">
          <a:xfrm>
            <a:off x="1042988" y="3573463"/>
            <a:ext cx="3671887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1400"/>
              <a:t>comportement désiré renforcé chaque fois qu’il a lieu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1400"/>
              <a:t>Très efficace durant phases initiales apprentissage</a:t>
            </a:r>
          </a:p>
        </p:txBody>
      </p:sp>
      <p:sp>
        <p:nvSpPr>
          <p:cNvPr id="1430534" name="Text Box 6"/>
          <p:cNvSpPr txBox="1">
            <a:spLocks noChangeArrowheads="1"/>
          </p:cNvSpPr>
          <p:nvPr/>
        </p:nvSpPr>
        <p:spPr bwMode="auto">
          <a:xfrm>
            <a:off x="1836738" y="2276475"/>
            <a:ext cx="208438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000"/>
              <a:t>Schéma continu</a:t>
            </a:r>
            <a:endParaRPr lang="fr-FR" sz="2000"/>
          </a:p>
        </p:txBody>
      </p:sp>
      <p:sp>
        <p:nvSpPr>
          <p:cNvPr id="1430535" name="Text Box 7"/>
          <p:cNvSpPr txBox="1">
            <a:spLocks noChangeArrowheads="1"/>
          </p:cNvSpPr>
          <p:nvPr/>
        </p:nvSpPr>
        <p:spPr bwMode="auto">
          <a:xfrm>
            <a:off x="5392738" y="2276475"/>
            <a:ext cx="219075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2000"/>
              <a:t>Schémas partiels</a:t>
            </a:r>
            <a:endParaRPr lang="fr-FR" sz="2000"/>
          </a:p>
        </p:txBody>
      </p:sp>
      <p:cxnSp>
        <p:nvCxnSpPr>
          <p:cNvPr id="1430536" name="AutoShape 8"/>
          <p:cNvCxnSpPr>
            <a:cxnSpLocks noChangeShapeType="1"/>
            <a:stCxn id="1430534" idx="2"/>
            <a:endCxn id="1430533" idx="0"/>
          </p:cNvCxnSpPr>
          <p:nvPr/>
        </p:nvCxnSpPr>
        <p:spPr bwMode="auto">
          <a:xfrm>
            <a:off x="2879725" y="2622550"/>
            <a:ext cx="0" cy="950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30537" name="AutoShape 9"/>
          <p:cNvCxnSpPr>
            <a:cxnSpLocks noChangeShapeType="1"/>
            <a:stCxn id="1430534" idx="3"/>
            <a:endCxn id="1430535" idx="1"/>
          </p:cNvCxnSpPr>
          <p:nvPr/>
        </p:nvCxnSpPr>
        <p:spPr bwMode="auto">
          <a:xfrm>
            <a:off x="3921125" y="2449513"/>
            <a:ext cx="14716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2" grpId="0"/>
      <p:bldP spid="1430533" grpId="0" uiExpand="1" build="p"/>
      <p:bldP spid="1430534" grpId="0" animBg="1"/>
      <p:bldP spid="143053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3155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3155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365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Renforcement intermittent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3155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93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Réponse renforcée seulement une partie du temps </a:t>
            </a:r>
          </a:p>
          <a:p>
            <a:pPr marL="1060450" lvl="1" indent="-61277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Renforcement après</a:t>
            </a:r>
          </a:p>
          <a:p>
            <a:pPr marL="1695450" lvl="2" indent="-455613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Temps déterminé</a:t>
            </a:r>
          </a:p>
          <a:p>
            <a:pPr marL="1695450" lvl="2" indent="-455613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Nombre déterminé de bonnes réponses</a:t>
            </a:r>
          </a:p>
          <a:p>
            <a:pPr marL="2144713" lvl="3" indent="-26987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Conditions</a:t>
            </a:r>
          </a:p>
          <a:p>
            <a:pPr marL="2603500" lvl="4" indent="-26987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Fixes</a:t>
            </a:r>
          </a:p>
          <a:p>
            <a:pPr marL="2603500" lvl="4" indent="-26987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Variables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Comportements appris plus lentement mais maintenus de façon plus résistante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1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1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1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1556" grpId="0"/>
      <p:bldP spid="143155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8595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0944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Intervalle fixe dans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518597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</a:pPr>
            <a:r>
              <a:rPr lang="fr-CH" sz="2000"/>
              <a:t>Exemple 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Changer argent en or est une habilité de la profession “alchimiste”</a:t>
            </a:r>
          </a:p>
          <a:p>
            <a:pPr marL="263525" indent="-263525" algn="l">
              <a:lnSpc>
                <a:spcPct val="18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000"/>
              <a:t>Après avoir changé un lingot d'argent dans un lingot d'or, un intervalle de temps fixé commence au cours de laquelle aucune autre conversion est possible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596" grpId="0"/>
      <p:bldP spid="151859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101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1012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75819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Schémas composés dans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51013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83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Stimulus indiquant quel schéma est actif</a:t>
            </a:r>
          </a:p>
          <a:p>
            <a:pPr marL="711200" lvl="1" indent="-25400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P.ex. Lumière rouge pour schéma A et lumière jaune pour schéma B </a:t>
            </a:r>
          </a:p>
          <a:p>
            <a:pPr marL="263525" indent="-263525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WoW: p.ex. Durant batailles contres monstres particuliers</a:t>
            </a:r>
          </a:p>
          <a:p>
            <a:pPr marL="711200" lvl="1" indent="-25400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Certains monstres peuvent changer forme et couleur</a:t>
            </a:r>
          </a:p>
          <a:p>
            <a:pPr marL="711200" lvl="1" indent="-25400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Chacune signale un autre schéma selon lequel le monstre peut être vaincu </a:t>
            </a:r>
          </a:p>
          <a:p>
            <a:pPr marL="1162050" lvl="2" indent="-247650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P.ex. </a:t>
            </a:r>
          </a:p>
          <a:p>
            <a:pPr marL="1611313" lvl="3" indent="-239713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A. Certain nombre de coup d’épée (schéma ratio variable) </a:t>
            </a:r>
          </a:p>
          <a:p>
            <a:pPr marL="1611313" lvl="3" indent="-239713" algn="l">
              <a:lnSpc>
                <a:spcPct val="17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/>
              <a:t>B. Après un certain temps (schéma intervalle variable)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5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5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1012" grpId="0"/>
      <p:bldP spid="14510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834" name="Picture 2" descr="everquest-pizza-hut-pro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7230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3059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3060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50815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Schémas enchainées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53061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133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Stimulus indique quand un schémas a été accompli et le prochain démarre </a:t>
            </a:r>
          </a:p>
          <a:p>
            <a:pPr marL="263525" indent="-263525" algn="l">
              <a:lnSpc>
                <a:spcPct val="15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1800"/>
              <a:t>Implique l’enchainement en série de comportements distincts</a:t>
            </a:r>
          </a:p>
        </p:txBody>
      </p:sp>
      <p:pic>
        <p:nvPicPr>
          <p:cNvPr id="1453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5" y="4292600"/>
            <a:ext cx="89535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53065" name="Rectangle 9"/>
          <p:cNvSpPr>
            <a:spLocks noChangeArrowheads="1"/>
          </p:cNvSpPr>
          <p:nvPr/>
        </p:nvSpPr>
        <p:spPr bwMode="auto">
          <a:xfrm>
            <a:off x="1044575" y="4803775"/>
            <a:ext cx="1374775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/>
            <a:r>
              <a:rPr lang="fr-CH" sz="2000"/>
              <a:t>Schéma 1</a:t>
            </a:r>
            <a:endParaRPr lang="fr-FR" sz="2000"/>
          </a:p>
        </p:txBody>
      </p:sp>
      <p:sp>
        <p:nvSpPr>
          <p:cNvPr id="1453066" name="Rectangle 10"/>
          <p:cNvSpPr>
            <a:spLocks noChangeArrowheads="1"/>
          </p:cNvSpPr>
          <p:nvPr/>
        </p:nvSpPr>
        <p:spPr bwMode="auto">
          <a:xfrm>
            <a:off x="6508750" y="4803775"/>
            <a:ext cx="1374775" cy="346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/>
            <a:r>
              <a:rPr lang="fr-CH" sz="2000"/>
              <a:t>Schéma 2</a:t>
            </a:r>
            <a:endParaRPr lang="fr-FR" sz="2000"/>
          </a:p>
        </p:txBody>
      </p:sp>
      <p:sp>
        <p:nvSpPr>
          <p:cNvPr id="1453067" name="Text Box 11"/>
          <p:cNvSpPr txBox="1">
            <a:spLocks noChangeArrowheads="1"/>
          </p:cNvSpPr>
          <p:nvPr/>
        </p:nvSpPr>
        <p:spPr bwMode="auto">
          <a:xfrm>
            <a:off x="1042988" y="5210175"/>
            <a:ext cx="1376362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1200" i="1"/>
              <a:t>Comportement 1</a:t>
            </a:r>
            <a:endParaRPr lang="fr-FR" sz="1200" i="1"/>
          </a:p>
        </p:txBody>
      </p:sp>
      <p:sp>
        <p:nvSpPr>
          <p:cNvPr id="1453068" name="Text Box 12"/>
          <p:cNvSpPr txBox="1">
            <a:spLocks noChangeArrowheads="1"/>
          </p:cNvSpPr>
          <p:nvPr/>
        </p:nvSpPr>
        <p:spPr bwMode="auto">
          <a:xfrm>
            <a:off x="6508750" y="5210175"/>
            <a:ext cx="1376363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fr-CH" sz="1200" i="1"/>
              <a:t>Comportement 2</a:t>
            </a:r>
            <a:endParaRPr lang="fr-FR" sz="1200" i="1"/>
          </a:p>
        </p:txBody>
      </p:sp>
      <p:grpSp>
        <p:nvGrpSpPr>
          <p:cNvPr id="1453073" name="Group 17"/>
          <p:cNvGrpSpPr>
            <a:grpSpLocks/>
          </p:cNvGrpSpPr>
          <p:nvPr/>
        </p:nvGrpSpPr>
        <p:grpSpPr bwMode="auto">
          <a:xfrm>
            <a:off x="2419350" y="4724400"/>
            <a:ext cx="1597025" cy="287338"/>
            <a:chOff x="1524" y="2976"/>
            <a:chExt cx="1006" cy="181"/>
          </a:xfrm>
        </p:grpSpPr>
        <p:cxnSp>
          <p:nvCxnSpPr>
            <p:cNvPr id="1453069" name="AutoShape 13"/>
            <p:cNvCxnSpPr>
              <a:cxnSpLocks noChangeShapeType="1"/>
              <a:stCxn id="1453065" idx="3"/>
              <a:endCxn id="0" idx="1"/>
            </p:cNvCxnSpPr>
            <p:nvPr/>
          </p:nvCxnSpPr>
          <p:spPr bwMode="auto">
            <a:xfrm>
              <a:off x="1524" y="3135"/>
              <a:ext cx="100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1453071" name="Text Box 15"/>
            <p:cNvSpPr txBox="1">
              <a:spLocks noChangeArrowheads="1"/>
            </p:cNvSpPr>
            <p:nvPr/>
          </p:nvSpPr>
          <p:spPr bwMode="auto">
            <a:xfrm>
              <a:off x="1610" y="2976"/>
              <a:ext cx="902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b="1"/>
                <a:t>renforcement</a:t>
              </a:r>
              <a:endParaRPr lang="fr-FR" b="1"/>
            </a:p>
          </p:txBody>
        </p:sp>
      </p:grpSp>
      <p:grpSp>
        <p:nvGrpSpPr>
          <p:cNvPr id="1453074" name="Group 18"/>
          <p:cNvGrpSpPr>
            <a:grpSpLocks/>
          </p:cNvGrpSpPr>
          <p:nvPr/>
        </p:nvGrpSpPr>
        <p:grpSpPr bwMode="auto">
          <a:xfrm>
            <a:off x="4911725" y="4724400"/>
            <a:ext cx="1597025" cy="531813"/>
            <a:chOff x="3094" y="2976"/>
            <a:chExt cx="1006" cy="335"/>
          </a:xfrm>
        </p:grpSpPr>
        <p:cxnSp>
          <p:nvCxnSpPr>
            <p:cNvPr id="1453070" name="AutoShape 14"/>
            <p:cNvCxnSpPr>
              <a:cxnSpLocks noChangeShapeType="1"/>
              <a:stCxn id="0" idx="3"/>
              <a:endCxn id="1453066" idx="1"/>
            </p:cNvCxnSpPr>
            <p:nvPr/>
          </p:nvCxnSpPr>
          <p:spPr bwMode="auto">
            <a:xfrm>
              <a:off x="3094" y="3135"/>
              <a:ext cx="100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3072" name="Text Box 16"/>
            <p:cNvSpPr txBox="1">
              <a:spLocks noChangeArrowheads="1"/>
            </p:cNvSpPr>
            <p:nvPr/>
          </p:nvSpPr>
          <p:spPr bwMode="auto">
            <a:xfrm>
              <a:off x="3152" y="2976"/>
              <a:ext cx="836" cy="3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b="1"/>
                <a:t>stimulus </a:t>
              </a:r>
            </a:p>
            <a:p>
              <a:pPr marL="342900" indent="-342900"/>
              <a:r>
                <a:rPr lang="fr-CH" b="1"/>
                <a:t>discriminatif</a:t>
              </a:r>
              <a:endParaRPr lang="fr-FR" b="1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3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5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5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060" grpId="0"/>
      <p:bldP spid="1453061" grpId="0" build="p"/>
      <p:bldP spid="1453065" grpId="0" animBg="1"/>
      <p:bldP spid="1453066" grpId="0" animBg="1"/>
      <p:bldP spid="1453067" grpId="0"/>
      <p:bldP spid="145306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66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2166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2166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553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Schémas enchainées WoW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grpSp>
        <p:nvGrpSpPr>
          <p:cNvPr id="1521699" name="Group 35"/>
          <p:cNvGrpSpPr>
            <a:grpSpLocks/>
          </p:cNvGrpSpPr>
          <p:nvPr/>
        </p:nvGrpSpPr>
        <p:grpSpPr bwMode="auto">
          <a:xfrm>
            <a:off x="107950" y="4008438"/>
            <a:ext cx="1385888" cy="1343025"/>
            <a:chOff x="283" y="2525"/>
            <a:chExt cx="873" cy="846"/>
          </a:xfrm>
        </p:grpSpPr>
        <p:sp>
          <p:nvSpPr>
            <p:cNvPr id="1521670" name="Rectangle 6"/>
            <p:cNvSpPr>
              <a:spLocks noChangeArrowheads="1"/>
            </p:cNvSpPr>
            <p:nvPr/>
          </p:nvSpPr>
          <p:spPr bwMode="auto">
            <a:xfrm>
              <a:off x="283" y="3067"/>
              <a:ext cx="873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fr-CH"/>
                <a:t>Acquérir métal</a:t>
              </a:r>
              <a:endParaRPr lang="fr-FR"/>
            </a:p>
          </p:txBody>
        </p:sp>
        <p:pic>
          <p:nvPicPr>
            <p:cNvPr id="152167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2525"/>
              <a:ext cx="375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21700" name="Group 36"/>
          <p:cNvGrpSpPr>
            <a:grpSpLocks/>
          </p:cNvGrpSpPr>
          <p:nvPr/>
        </p:nvGrpSpPr>
        <p:grpSpPr bwMode="auto">
          <a:xfrm>
            <a:off x="1154113" y="3017838"/>
            <a:ext cx="1852612" cy="1316037"/>
            <a:chOff x="942" y="1901"/>
            <a:chExt cx="1167" cy="829"/>
          </a:xfrm>
        </p:grpSpPr>
        <p:sp>
          <p:nvSpPr>
            <p:cNvPr id="1521672" name="Text Box 8"/>
            <p:cNvSpPr txBox="1">
              <a:spLocks noChangeArrowheads="1"/>
            </p:cNvSpPr>
            <p:nvPr/>
          </p:nvSpPr>
          <p:spPr bwMode="auto">
            <a:xfrm>
              <a:off x="1157" y="1901"/>
              <a:ext cx="952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200"/>
                <a:t>Points d’expérience</a:t>
              </a:r>
              <a:endParaRPr lang="fr-FR" sz="1200"/>
            </a:p>
          </p:txBody>
        </p:sp>
        <p:cxnSp>
          <p:nvCxnSpPr>
            <p:cNvPr id="1521673" name="AutoShape 9"/>
            <p:cNvCxnSpPr>
              <a:cxnSpLocks noChangeShapeType="1"/>
              <a:stCxn id="0" idx="3"/>
              <a:endCxn id="1521672" idx="2"/>
            </p:cNvCxnSpPr>
            <p:nvPr/>
          </p:nvCxnSpPr>
          <p:spPr bwMode="auto">
            <a:xfrm flipV="1">
              <a:off x="942" y="2143"/>
              <a:ext cx="691" cy="58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21703" name="Group 39"/>
          <p:cNvGrpSpPr>
            <a:grpSpLocks/>
          </p:cNvGrpSpPr>
          <p:nvPr/>
        </p:nvGrpSpPr>
        <p:grpSpPr bwMode="auto">
          <a:xfrm>
            <a:off x="3151188" y="3213100"/>
            <a:ext cx="1511300" cy="1120775"/>
            <a:chOff x="2200" y="2024"/>
            <a:chExt cx="952" cy="706"/>
          </a:xfrm>
        </p:grpSpPr>
        <p:sp>
          <p:nvSpPr>
            <p:cNvPr id="1521676" name="Text Box 12"/>
            <p:cNvSpPr txBox="1">
              <a:spLocks noChangeArrowheads="1"/>
            </p:cNvSpPr>
            <p:nvPr/>
          </p:nvSpPr>
          <p:spPr bwMode="auto">
            <a:xfrm>
              <a:off x="2200" y="2024"/>
              <a:ext cx="952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200"/>
                <a:t>Récompense</a:t>
              </a:r>
              <a:endParaRPr lang="fr-FR" sz="1200"/>
            </a:p>
          </p:txBody>
        </p:sp>
        <p:cxnSp>
          <p:nvCxnSpPr>
            <p:cNvPr id="1521677" name="AutoShape 13"/>
            <p:cNvCxnSpPr>
              <a:cxnSpLocks noChangeShapeType="1"/>
              <a:stCxn id="0" idx="3"/>
              <a:endCxn id="1521676" idx="2"/>
            </p:cNvCxnSpPr>
            <p:nvPr/>
          </p:nvCxnSpPr>
          <p:spPr bwMode="auto">
            <a:xfrm flipV="1">
              <a:off x="2244" y="2174"/>
              <a:ext cx="432" cy="55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21702" name="Group 38"/>
          <p:cNvGrpSpPr>
            <a:grpSpLocks/>
          </p:cNvGrpSpPr>
          <p:nvPr/>
        </p:nvGrpSpPr>
        <p:grpSpPr bwMode="auto">
          <a:xfrm>
            <a:off x="1638300" y="3860800"/>
            <a:ext cx="2087563" cy="1490663"/>
            <a:chOff x="1247" y="2432"/>
            <a:chExt cx="1315" cy="939"/>
          </a:xfrm>
        </p:grpSpPr>
        <p:pic>
          <p:nvPicPr>
            <p:cNvPr id="152167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4" y="2432"/>
              <a:ext cx="680" cy="5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21675" name="Rectangle 11"/>
            <p:cNvSpPr>
              <a:spLocks noChangeArrowheads="1"/>
            </p:cNvSpPr>
            <p:nvPr/>
          </p:nvSpPr>
          <p:spPr bwMode="auto">
            <a:xfrm>
              <a:off x="1247" y="3067"/>
              <a:ext cx="1315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l’amener chez le forgeron</a:t>
              </a:r>
              <a:endParaRPr lang="fr-FR"/>
            </a:p>
          </p:txBody>
        </p:sp>
      </p:grpSp>
      <p:cxnSp>
        <p:nvCxnSpPr>
          <p:cNvPr id="1521678" name="AutoShape 14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1154113" y="4333875"/>
            <a:ext cx="98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21704" name="Group 40"/>
          <p:cNvGrpSpPr>
            <a:grpSpLocks/>
          </p:cNvGrpSpPr>
          <p:nvPr/>
        </p:nvGrpSpPr>
        <p:grpSpPr bwMode="auto">
          <a:xfrm>
            <a:off x="4086225" y="3792538"/>
            <a:ext cx="2016125" cy="1558925"/>
            <a:chOff x="2789" y="2389"/>
            <a:chExt cx="1270" cy="982"/>
          </a:xfrm>
        </p:grpSpPr>
        <p:sp>
          <p:nvSpPr>
            <p:cNvPr id="1521684" name="Rectangle 20"/>
            <p:cNvSpPr>
              <a:spLocks noChangeArrowheads="1"/>
            </p:cNvSpPr>
            <p:nvPr/>
          </p:nvSpPr>
          <p:spPr bwMode="auto">
            <a:xfrm>
              <a:off x="2789" y="3067"/>
              <a:ext cx="1270" cy="3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utiliser épée pour combattre monstre</a:t>
              </a:r>
              <a:endParaRPr lang="fr-FR"/>
            </a:p>
          </p:txBody>
        </p:sp>
        <p:grpSp>
          <p:nvGrpSpPr>
            <p:cNvPr id="1521693" name="Group 29"/>
            <p:cNvGrpSpPr>
              <a:grpSpLocks/>
            </p:cNvGrpSpPr>
            <p:nvPr/>
          </p:nvGrpSpPr>
          <p:grpSpPr bwMode="auto">
            <a:xfrm>
              <a:off x="2880" y="2389"/>
              <a:ext cx="1043" cy="681"/>
              <a:chOff x="3016" y="2389"/>
              <a:chExt cx="1043" cy="681"/>
            </a:xfrm>
          </p:grpSpPr>
          <p:pic>
            <p:nvPicPr>
              <p:cNvPr id="1521682" name="Picture 18" descr="World of Warcraft Palad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4" y="2662"/>
                <a:ext cx="245" cy="408"/>
              </a:xfrm>
              <a:prstGeom prst="rect">
                <a:avLst/>
              </a:prstGeom>
              <a:noFill/>
            </p:spPr>
          </p:pic>
          <p:pic>
            <p:nvPicPr>
              <p:cNvPr id="1521687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3016" y="2389"/>
                <a:ext cx="771" cy="6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521706" name="Group 42"/>
          <p:cNvGrpSpPr>
            <a:grpSpLocks/>
          </p:cNvGrpSpPr>
          <p:nvPr/>
        </p:nvGrpSpPr>
        <p:grpSpPr bwMode="auto">
          <a:xfrm>
            <a:off x="6607175" y="4041775"/>
            <a:ext cx="1439863" cy="1504950"/>
            <a:chOff x="4377" y="2546"/>
            <a:chExt cx="907" cy="948"/>
          </a:xfrm>
        </p:grpSpPr>
        <p:sp>
          <p:nvSpPr>
            <p:cNvPr id="1521685" name="Rectangle 21"/>
            <p:cNvSpPr>
              <a:spLocks noChangeArrowheads="1"/>
            </p:cNvSpPr>
            <p:nvPr/>
          </p:nvSpPr>
          <p:spPr bwMode="auto">
            <a:xfrm>
              <a:off x="4377" y="3067"/>
              <a:ext cx="907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/>
                <a:t>amener tête monstre au roi</a:t>
              </a:r>
              <a:endParaRPr lang="fr-FR"/>
            </a:p>
          </p:txBody>
        </p:sp>
        <p:pic>
          <p:nvPicPr>
            <p:cNvPr id="1521689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9" y="2546"/>
              <a:ext cx="342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521692" name="AutoShape 28"/>
          <p:cNvCxnSpPr>
            <a:cxnSpLocks noChangeShapeType="1"/>
            <a:stCxn id="0" idx="3"/>
            <a:endCxn id="0" idx="3"/>
          </p:cNvCxnSpPr>
          <p:nvPr/>
        </p:nvCxnSpPr>
        <p:spPr bwMode="auto">
          <a:xfrm flipV="1">
            <a:off x="3221038" y="4329113"/>
            <a:ext cx="1011237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21694" name="AutoShape 30"/>
          <p:cNvCxnSpPr>
            <a:cxnSpLocks noChangeShapeType="1"/>
            <a:endCxn id="0" idx="1"/>
          </p:cNvCxnSpPr>
          <p:nvPr/>
        </p:nvCxnSpPr>
        <p:spPr bwMode="auto">
          <a:xfrm>
            <a:off x="5991225" y="4332288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21705" name="Group 41"/>
          <p:cNvGrpSpPr>
            <a:grpSpLocks/>
          </p:cNvGrpSpPr>
          <p:nvPr/>
        </p:nvGrpSpPr>
        <p:grpSpPr bwMode="auto">
          <a:xfrm>
            <a:off x="5670550" y="3213100"/>
            <a:ext cx="1511300" cy="1069975"/>
            <a:chOff x="3787" y="2024"/>
            <a:chExt cx="952" cy="674"/>
          </a:xfrm>
        </p:grpSpPr>
        <p:sp>
          <p:nvSpPr>
            <p:cNvPr id="1521680" name="Text Box 16"/>
            <p:cNvSpPr txBox="1">
              <a:spLocks noChangeArrowheads="1"/>
            </p:cNvSpPr>
            <p:nvPr/>
          </p:nvSpPr>
          <p:spPr bwMode="auto">
            <a:xfrm>
              <a:off x="3787" y="2024"/>
              <a:ext cx="952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200"/>
                <a:t>Récompense</a:t>
              </a:r>
              <a:endParaRPr lang="fr-FR" sz="1200"/>
            </a:p>
          </p:txBody>
        </p:sp>
        <p:cxnSp>
          <p:nvCxnSpPr>
            <p:cNvPr id="1521696" name="AutoShape 32"/>
            <p:cNvCxnSpPr>
              <a:cxnSpLocks noChangeShapeType="1"/>
              <a:endCxn id="1521680" idx="2"/>
            </p:cNvCxnSpPr>
            <p:nvPr/>
          </p:nvCxnSpPr>
          <p:spPr bwMode="auto">
            <a:xfrm flipV="1">
              <a:off x="3923" y="2174"/>
              <a:ext cx="340" cy="52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21709" name="Group 45"/>
          <p:cNvGrpSpPr>
            <a:grpSpLocks/>
          </p:cNvGrpSpPr>
          <p:nvPr/>
        </p:nvGrpSpPr>
        <p:grpSpPr bwMode="auto">
          <a:xfrm>
            <a:off x="7470775" y="2060575"/>
            <a:ext cx="1565275" cy="2273300"/>
            <a:chOff x="4706" y="1298"/>
            <a:chExt cx="986" cy="1432"/>
          </a:xfrm>
        </p:grpSpPr>
        <p:sp>
          <p:nvSpPr>
            <p:cNvPr id="1521686" name="Rectangle 22"/>
            <p:cNvSpPr>
              <a:spLocks noChangeArrowheads="1"/>
            </p:cNvSpPr>
            <p:nvPr/>
          </p:nvSpPr>
          <p:spPr bwMode="auto">
            <a:xfrm>
              <a:off x="4740" y="1298"/>
              <a:ext cx="952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200"/>
                <a:t>Item </a:t>
              </a:r>
            </a:p>
            <a:p>
              <a:r>
                <a:rPr lang="fr-CH" sz="1200"/>
                <a:t>particulièrement précieux</a:t>
              </a:r>
              <a:endParaRPr lang="fr-FR" sz="1200"/>
            </a:p>
          </p:txBody>
        </p:sp>
        <p:cxnSp>
          <p:nvCxnSpPr>
            <p:cNvPr id="1521697" name="AutoShape 33"/>
            <p:cNvCxnSpPr>
              <a:cxnSpLocks noChangeShapeType="1"/>
              <a:stCxn id="0" idx="3"/>
              <a:endCxn id="1521686" idx="2"/>
            </p:cNvCxnSpPr>
            <p:nvPr/>
          </p:nvCxnSpPr>
          <p:spPr bwMode="auto">
            <a:xfrm flipV="1">
              <a:off x="4706" y="1655"/>
              <a:ext cx="510" cy="10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2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2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2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2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2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2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2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6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4083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4084" name="Text Box 4"/>
          <p:cNvSpPr txBox="1">
            <a:spLocks noChangeArrowheads="1"/>
          </p:cNvSpPr>
          <p:nvPr/>
        </p:nvSpPr>
        <p:spPr bwMode="auto">
          <a:xfrm>
            <a:off x="900113" y="1152525"/>
            <a:ext cx="76819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b="1">
                <a:solidFill>
                  <a:srgbClr val="000086"/>
                </a:solidFill>
                <a:sym typeface="Wingdings" pitchFamily="2" charset="2"/>
              </a:rPr>
              <a:t>Differential reinforcement of high rates (DRH)</a:t>
            </a:r>
            <a:endParaRPr lang="fr-CH" sz="28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54085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368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/>
              <a:t>Renforcement en fonction de fréquence réponse 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>
                <a:sym typeface="Wingdings 3" pitchFamily="18" charset="2"/>
              </a:rPr>
              <a:t>  haut taux de réponses </a:t>
            </a:r>
          </a:p>
          <a:p>
            <a:pPr marL="263525" indent="-263525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>
                <a:sym typeface="Wingdings 3" pitchFamily="18" charset="2"/>
              </a:rPr>
              <a:t>~ </a:t>
            </a:r>
            <a:r>
              <a:rPr lang="fr-CH" sz="2800"/>
              <a:t>schéma intervalle</a:t>
            </a:r>
          </a:p>
          <a:p>
            <a:pPr marL="711200" lvl="1" indent="-254000" algn="l">
              <a:lnSpc>
                <a:spcPct val="14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fr-CH" sz="2800"/>
              <a:t>Mais nombre minimal de réponses exigé durant l’intervalle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4" grpId="0"/>
      <p:bldP spid="1454085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22691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22692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64404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  <a:sym typeface="Wingdings" pitchFamily="2" charset="2"/>
              </a:rPr>
              <a:t>DRH dans WoW (exemple)</a:t>
            </a:r>
          </a:p>
        </p:txBody>
      </p:sp>
      <p:grpSp>
        <p:nvGrpSpPr>
          <p:cNvPr id="1522717" name="Group 29"/>
          <p:cNvGrpSpPr>
            <a:grpSpLocks/>
          </p:cNvGrpSpPr>
          <p:nvPr/>
        </p:nvGrpSpPr>
        <p:grpSpPr bwMode="auto">
          <a:xfrm>
            <a:off x="1755775" y="3429000"/>
            <a:ext cx="2239963" cy="261938"/>
            <a:chOff x="1106" y="2160"/>
            <a:chExt cx="1411" cy="165"/>
          </a:xfrm>
        </p:grpSpPr>
        <p:cxnSp>
          <p:nvCxnSpPr>
            <p:cNvPr id="1522700" name="AutoShape 12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1106" y="2311"/>
              <a:ext cx="141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22701" name="Rectangle 13"/>
            <p:cNvSpPr>
              <a:spLocks noChangeArrowheads="1"/>
            </p:cNvSpPr>
            <p:nvPr/>
          </p:nvSpPr>
          <p:spPr bwMode="auto">
            <a:xfrm>
              <a:off x="1280" y="2160"/>
              <a:ext cx="1146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400"/>
                <a:t>rétablit points santé</a:t>
              </a:r>
            </a:p>
          </p:txBody>
        </p:sp>
      </p:grpSp>
      <p:grpSp>
        <p:nvGrpSpPr>
          <p:cNvPr id="1522718" name="Group 30"/>
          <p:cNvGrpSpPr>
            <a:grpSpLocks/>
          </p:cNvGrpSpPr>
          <p:nvPr/>
        </p:nvGrpSpPr>
        <p:grpSpPr bwMode="auto">
          <a:xfrm>
            <a:off x="4965700" y="3429000"/>
            <a:ext cx="1693863" cy="261938"/>
            <a:chOff x="3128" y="2160"/>
            <a:chExt cx="1067" cy="165"/>
          </a:xfrm>
        </p:grpSpPr>
        <p:sp>
          <p:nvSpPr>
            <p:cNvPr id="1522704" name="Text Box 16"/>
            <p:cNvSpPr txBox="1">
              <a:spLocks noChangeArrowheads="1"/>
            </p:cNvSpPr>
            <p:nvPr/>
          </p:nvSpPr>
          <p:spPr bwMode="auto">
            <a:xfrm>
              <a:off x="3365" y="2160"/>
              <a:ext cx="502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400"/>
                <a:t>combat</a:t>
              </a:r>
              <a:endParaRPr lang="fr-FR" sz="1400"/>
            </a:p>
          </p:txBody>
        </p:sp>
        <p:cxnSp>
          <p:nvCxnSpPr>
            <p:cNvPr id="1522702" name="AutoShape 14"/>
            <p:cNvCxnSpPr>
              <a:cxnSpLocks noChangeShapeType="1"/>
              <a:stCxn id="0" idx="3"/>
            </p:cNvCxnSpPr>
            <p:nvPr/>
          </p:nvCxnSpPr>
          <p:spPr bwMode="auto">
            <a:xfrm>
              <a:off x="3128" y="2311"/>
              <a:ext cx="106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22719" name="Group 31"/>
          <p:cNvGrpSpPr>
            <a:grpSpLocks/>
          </p:cNvGrpSpPr>
          <p:nvPr/>
        </p:nvGrpSpPr>
        <p:grpSpPr bwMode="auto">
          <a:xfrm>
            <a:off x="4481513" y="2276475"/>
            <a:ext cx="2251075" cy="1081088"/>
            <a:chOff x="2823" y="1434"/>
            <a:chExt cx="1418" cy="681"/>
          </a:xfrm>
        </p:grpSpPr>
        <p:sp>
          <p:nvSpPr>
            <p:cNvPr id="1522705" name="Text Box 17"/>
            <p:cNvSpPr txBox="1">
              <a:spLocks noChangeArrowheads="1"/>
            </p:cNvSpPr>
            <p:nvPr/>
          </p:nvSpPr>
          <p:spPr bwMode="auto">
            <a:xfrm>
              <a:off x="3288" y="1434"/>
              <a:ext cx="682" cy="2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400"/>
                <a:t>blessures </a:t>
              </a:r>
            </a:p>
            <a:p>
              <a:r>
                <a:rPr lang="fr-CH" sz="1400"/>
                <a:t>constantes</a:t>
              </a:r>
              <a:endParaRPr lang="fr-FR" sz="1400"/>
            </a:p>
          </p:txBody>
        </p:sp>
        <p:cxnSp>
          <p:nvCxnSpPr>
            <p:cNvPr id="1522706" name="AutoShape 18"/>
            <p:cNvCxnSpPr>
              <a:cxnSpLocks noChangeShapeType="1"/>
              <a:stCxn id="0" idx="1"/>
              <a:endCxn id="1522705" idx="3"/>
            </p:cNvCxnSpPr>
            <p:nvPr/>
          </p:nvCxnSpPr>
          <p:spPr bwMode="auto">
            <a:xfrm rot="10800000">
              <a:off x="3970" y="1584"/>
              <a:ext cx="271" cy="531"/>
            </a:xfrm>
            <a:prstGeom prst="curvedConnector3">
              <a:avLst>
                <a:gd name="adj1" fmla="val 4981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22707" name="AutoShape 19"/>
            <p:cNvCxnSpPr>
              <a:cxnSpLocks noChangeShapeType="1"/>
              <a:stCxn id="1522705" idx="1"/>
              <a:endCxn id="0" idx="0"/>
            </p:cNvCxnSpPr>
            <p:nvPr/>
          </p:nvCxnSpPr>
          <p:spPr bwMode="auto">
            <a:xfrm rot="10800000" flipV="1">
              <a:off x="2823" y="1584"/>
              <a:ext cx="465" cy="39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22720" name="Group 32"/>
          <p:cNvGrpSpPr>
            <a:grpSpLocks/>
          </p:cNvGrpSpPr>
          <p:nvPr/>
        </p:nvGrpSpPr>
        <p:grpSpPr bwMode="auto">
          <a:xfrm>
            <a:off x="2124075" y="3716338"/>
            <a:ext cx="1511300" cy="1525587"/>
            <a:chOff x="1338" y="2341"/>
            <a:chExt cx="952" cy="961"/>
          </a:xfrm>
        </p:grpSpPr>
        <p:sp>
          <p:nvSpPr>
            <p:cNvPr id="1522709" name="Text Box 21"/>
            <p:cNvSpPr txBox="1">
              <a:spLocks noChangeArrowheads="1"/>
            </p:cNvSpPr>
            <p:nvPr/>
          </p:nvSpPr>
          <p:spPr bwMode="auto">
            <a:xfrm>
              <a:off x="1338" y="2816"/>
              <a:ext cx="952" cy="4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400"/>
                <a:t>Sorts « refroidissent » en quelque secondes</a:t>
              </a:r>
              <a:endParaRPr lang="fr-FR" sz="1400"/>
            </a:p>
          </p:txBody>
        </p:sp>
        <p:cxnSp>
          <p:nvCxnSpPr>
            <p:cNvPr id="1522710" name="AutoShape 22"/>
            <p:cNvCxnSpPr>
              <a:cxnSpLocks noChangeShapeType="1"/>
              <a:endCxn id="1522709" idx="0"/>
            </p:cNvCxnSpPr>
            <p:nvPr/>
          </p:nvCxnSpPr>
          <p:spPr bwMode="auto">
            <a:xfrm>
              <a:off x="1814" y="2341"/>
              <a:ext cx="0" cy="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1522714" name="Group 26"/>
          <p:cNvGrpSpPr>
            <a:grpSpLocks/>
          </p:cNvGrpSpPr>
          <p:nvPr/>
        </p:nvGrpSpPr>
        <p:grpSpPr bwMode="auto">
          <a:xfrm>
            <a:off x="930275" y="3198813"/>
            <a:ext cx="904875" cy="1260475"/>
            <a:chOff x="586" y="2015"/>
            <a:chExt cx="570" cy="794"/>
          </a:xfrm>
        </p:grpSpPr>
        <p:pic>
          <p:nvPicPr>
            <p:cNvPr id="152269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" y="2015"/>
              <a:ext cx="378" cy="5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22711" name="Text Box 23"/>
            <p:cNvSpPr txBox="1">
              <a:spLocks noChangeArrowheads="1"/>
            </p:cNvSpPr>
            <p:nvPr/>
          </p:nvSpPr>
          <p:spPr bwMode="auto">
            <a:xfrm>
              <a:off x="586" y="2659"/>
              <a:ext cx="570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200"/>
                <a:t>guérisseur</a:t>
              </a:r>
              <a:endParaRPr lang="fr-FR" sz="1200"/>
            </a:p>
          </p:txBody>
        </p:sp>
      </p:grpSp>
      <p:grpSp>
        <p:nvGrpSpPr>
          <p:cNvPr id="1522715" name="Group 27"/>
          <p:cNvGrpSpPr>
            <a:grpSpLocks/>
          </p:cNvGrpSpPr>
          <p:nvPr/>
        </p:nvGrpSpPr>
        <p:grpSpPr bwMode="auto">
          <a:xfrm>
            <a:off x="3995738" y="3141663"/>
            <a:ext cx="969962" cy="1317625"/>
            <a:chOff x="2517" y="1979"/>
            <a:chExt cx="611" cy="830"/>
          </a:xfrm>
        </p:grpSpPr>
        <p:pic>
          <p:nvPicPr>
            <p:cNvPr id="152269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7" y="1979"/>
              <a:ext cx="611" cy="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22712" name="Text Box 24"/>
            <p:cNvSpPr txBox="1">
              <a:spLocks noChangeArrowheads="1"/>
            </p:cNvSpPr>
            <p:nvPr/>
          </p:nvSpPr>
          <p:spPr bwMode="auto">
            <a:xfrm>
              <a:off x="2563" y="2659"/>
              <a:ext cx="453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200"/>
                <a:t>guerrier</a:t>
              </a:r>
              <a:endParaRPr lang="fr-FR" sz="1200"/>
            </a:p>
          </p:txBody>
        </p:sp>
      </p:grpSp>
      <p:grpSp>
        <p:nvGrpSpPr>
          <p:cNvPr id="1522716" name="Group 28"/>
          <p:cNvGrpSpPr>
            <a:grpSpLocks/>
          </p:cNvGrpSpPr>
          <p:nvPr/>
        </p:nvGrpSpPr>
        <p:grpSpPr bwMode="auto">
          <a:xfrm>
            <a:off x="6732588" y="2390775"/>
            <a:ext cx="1887537" cy="2190750"/>
            <a:chOff x="4241" y="1506"/>
            <a:chExt cx="1189" cy="1380"/>
          </a:xfrm>
        </p:grpSpPr>
        <p:pic>
          <p:nvPicPr>
            <p:cNvPr id="152269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506"/>
              <a:ext cx="1189" cy="1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22713" name="Text Box 25"/>
            <p:cNvSpPr txBox="1">
              <a:spLocks noChangeArrowheads="1"/>
            </p:cNvSpPr>
            <p:nvPr/>
          </p:nvSpPr>
          <p:spPr bwMode="auto">
            <a:xfrm>
              <a:off x="4504" y="2736"/>
              <a:ext cx="477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200"/>
                <a:t>monstre</a:t>
              </a:r>
              <a:endParaRPr lang="fr-FR" sz="1200"/>
            </a:p>
          </p:txBody>
        </p:sp>
      </p:grpSp>
      <p:sp>
        <p:nvSpPr>
          <p:cNvPr id="1522722" name="Oval 34"/>
          <p:cNvSpPr>
            <a:spLocks noChangeArrowheads="1"/>
          </p:cNvSpPr>
          <p:nvPr/>
        </p:nvSpPr>
        <p:spPr bwMode="auto">
          <a:xfrm>
            <a:off x="684213" y="2349500"/>
            <a:ext cx="3671887" cy="3024188"/>
          </a:xfrm>
          <a:prstGeom prst="ellipse">
            <a:avLst/>
          </a:prstGeom>
          <a:noFill/>
          <a:ln w="57150" algn="ctr">
            <a:solidFill>
              <a:srgbClr val="8A2514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CH"/>
          </a:p>
        </p:txBody>
      </p:sp>
      <p:sp>
        <p:nvSpPr>
          <p:cNvPr id="1522723" name="Text Box 35"/>
          <p:cNvSpPr txBox="1">
            <a:spLocks noChangeArrowheads="1"/>
          </p:cNvSpPr>
          <p:nvPr/>
        </p:nvSpPr>
        <p:spPr bwMode="auto">
          <a:xfrm>
            <a:off x="4294188" y="5403850"/>
            <a:ext cx="1136650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rgbClr val="8A2514"/>
                </a:solidFill>
              </a:rPr>
              <a:t>DRH</a:t>
            </a:r>
            <a:endParaRPr lang="fr-FR" sz="3600" b="1">
              <a:solidFill>
                <a:srgbClr val="8A2514"/>
              </a:solidFill>
            </a:endParaRPr>
          </a:p>
        </p:txBody>
      </p:sp>
      <p:cxnSp>
        <p:nvCxnSpPr>
          <p:cNvPr id="1522724" name="AutoShape 36"/>
          <p:cNvCxnSpPr>
            <a:cxnSpLocks noChangeShapeType="1"/>
            <a:stCxn id="1522722" idx="5"/>
            <a:endCxn id="1522723" idx="0"/>
          </p:cNvCxnSpPr>
          <p:nvPr/>
        </p:nvCxnSpPr>
        <p:spPr bwMode="auto">
          <a:xfrm>
            <a:off x="3817938" y="4959350"/>
            <a:ext cx="1044575" cy="444500"/>
          </a:xfrm>
          <a:prstGeom prst="straightConnector1">
            <a:avLst/>
          </a:prstGeom>
          <a:noFill/>
          <a:ln w="38100">
            <a:solidFill>
              <a:srgbClr val="8A2514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2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2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2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2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2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2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692" grpId="0"/>
      <p:bldP spid="1522722" grpId="0" animBg="1"/>
      <p:bldP spid="15227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Line 2"/>
          <p:cNvSpPr>
            <a:spLocks noChangeShapeType="1"/>
          </p:cNvSpPr>
          <p:nvPr/>
        </p:nvSpPr>
        <p:spPr bwMode="auto">
          <a:xfrm>
            <a:off x="762000" y="1219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5107" name="Line 3"/>
          <p:cNvSpPr>
            <a:spLocks noChangeShapeType="1"/>
          </p:cNvSpPr>
          <p:nvPr/>
        </p:nvSpPr>
        <p:spPr bwMode="auto">
          <a:xfrm>
            <a:off x="457200" y="1916113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455108" name="Text Box 4"/>
          <p:cNvSpPr txBox="1">
            <a:spLocks noChangeArrowheads="1"/>
          </p:cNvSpPr>
          <p:nvPr/>
        </p:nvSpPr>
        <p:spPr bwMode="auto">
          <a:xfrm>
            <a:off x="900113" y="1062038"/>
            <a:ext cx="45450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Vecteur 2</a:t>
            </a:r>
            <a:r>
              <a:rPr lang="fr-CH" sz="4000" b="1" baseline="30000">
                <a:solidFill>
                  <a:srgbClr val="000086"/>
                </a:solidFill>
              </a:rPr>
              <a:t>ème</a:t>
            </a:r>
            <a:r>
              <a:rPr lang="fr-CH" sz="4000" b="1">
                <a:solidFill>
                  <a:srgbClr val="000086"/>
                </a:solidFill>
              </a:rPr>
              <a:t> ordre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sp>
        <p:nvSpPr>
          <p:cNvPr id="1455109" name="Rectangle 5"/>
          <p:cNvSpPr>
            <a:spLocks noChangeArrowheads="1"/>
          </p:cNvSpPr>
          <p:nvPr/>
        </p:nvSpPr>
        <p:spPr bwMode="auto">
          <a:xfrm>
            <a:off x="900113" y="2060575"/>
            <a:ext cx="7775575" cy="291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 algn="l">
              <a:lnSpc>
                <a:spcPct val="2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2800"/>
              <a:t>Deux aspects:</a:t>
            </a:r>
          </a:p>
          <a:p>
            <a:pPr marL="711200" lvl="1" indent="-254000" algn="l">
              <a:lnSpc>
                <a:spcPct val="2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2800"/>
              <a:t>(a) accessibilité/facilité utilisation</a:t>
            </a:r>
          </a:p>
          <a:p>
            <a:pPr marL="711200" lvl="1" indent="-254000" algn="l">
              <a:lnSpc>
                <a:spcPct val="220000"/>
              </a:lnSpc>
              <a:spcBef>
                <a:spcPct val="0"/>
              </a:spcBef>
              <a:buClr>
                <a:srgbClr val="D27D00"/>
              </a:buClr>
              <a:buFont typeface="Wingdings" pitchFamily="2" charset="2"/>
              <a:buChar char="§"/>
            </a:pPr>
            <a:r>
              <a:rPr lang="en-US" sz="2800"/>
              <a:t>(b) rapidité d’action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08" grpId="0"/>
      <p:bldP spid="1455109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538" name="Picture 2" descr="pong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400"/>
            <a:ext cx="9396413" cy="61547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62" name="Picture 2" descr="Virtua%20Tennis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5586" name="Picture 2" descr="3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25538"/>
            <a:ext cx="2160588" cy="11160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47267" name="Line 3"/>
          <p:cNvSpPr>
            <a:spLocks noChangeShapeType="1"/>
          </p:cNvSpPr>
          <p:nvPr/>
        </p:nvSpPr>
        <p:spPr bwMode="auto">
          <a:xfrm flipH="1">
            <a:off x="755650" y="1219200"/>
            <a:ext cx="6350" cy="17049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47268" name="Line 4"/>
          <p:cNvSpPr>
            <a:spLocks noChangeShapeType="1"/>
          </p:cNvSpPr>
          <p:nvPr/>
        </p:nvSpPr>
        <p:spPr bwMode="auto">
          <a:xfrm>
            <a:off x="457200" y="2420938"/>
            <a:ext cx="3048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1547269" name="Text Box 5"/>
          <p:cNvSpPr txBox="1">
            <a:spLocks noChangeArrowheads="1"/>
          </p:cNvSpPr>
          <p:nvPr/>
        </p:nvSpPr>
        <p:spPr bwMode="auto">
          <a:xfrm>
            <a:off x="3563938" y="1317625"/>
            <a:ext cx="3455987" cy="731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CH" sz="4200" b="1">
                <a:solidFill>
                  <a:srgbClr val="392D83"/>
                </a:solidFill>
              </a:rPr>
              <a:t>Take home</a:t>
            </a:r>
          </a:p>
        </p:txBody>
      </p:sp>
      <p:sp>
        <p:nvSpPr>
          <p:cNvPr id="1547270" name="Rectangle 6"/>
          <p:cNvSpPr>
            <a:spLocks noChangeArrowheads="1"/>
          </p:cNvSpPr>
          <p:nvPr/>
        </p:nvSpPr>
        <p:spPr bwMode="auto">
          <a:xfrm>
            <a:off x="900113" y="2492375"/>
            <a:ext cx="7920037" cy="324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60000"/>
              </a:lnSpc>
              <a:buClr>
                <a:srgbClr val="EA8B00"/>
              </a:buClr>
              <a:buFont typeface="Wingdings" pitchFamily="2" charset="2"/>
              <a:buChar char="§"/>
            </a:pPr>
            <a:r>
              <a:rPr lang="fr-CH" sz="2400">
                <a:latin typeface="Arial" charset="0"/>
              </a:rPr>
              <a:t>Facteurs addictogènes WoW</a:t>
            </a:r>
          </a:p>
          <a:p>
            <a:pPr marL="742950" lvl="1" indent="-285750" algn="l">
              <a:lnSpc>
                <a:spcPct val="160000"/>
              </a:lnSpc>
              <a:buClr>
                <a:srgbClr val="EA8B00"/>
              </a:buClr>
              <a:buFont typeface="Wingdings" pitchFamily="2" charset="2"/>
              <a:buChar char="§"/>
            </a:pPr>
            <a:r>
              <a:rPr lang="fr-CH" sz="2400">
                <a:latin typeface="Arial" charset="0"/>
              </a:rPr>
              <a:t>Stimuli salients</a:t>
            </a:r>
          </a:p>
          <a:p>
            <a:pPr marL="742950" lvl="1" indent="-285750" algn="l">
              <a:lnSpc>
                <a:spcPct val="160000"/>
              </a:lnSpc>
              <a:buClr>
                <a:srgbClr val="EA8B00"/>
              </a:buClr>
              <a:buFont typeface="Wingdings" pitchFamily="2" charset="2"/>
              <a:buChar char="§"/>
            </a:pPr>
            <a:r>
              <a:rPr lang="fr-CH" sz="2400">
                <a:latin typeface="Arial" charset="0"/>
              </a:rPr>
              <a:t>Schémas de conditionnement opérant</a:t>
            </a:r>
          </a:p>
          <a:p>
            <a:pPr marL="742950" lvl="1" indent="-285750" algn="l">
              <a:lnSpc>
                <a:spcPct val="160000"/>
              </a:lnSpc>
              <a:buClr>
                <a:srgbClr val="EA8B00"/>
              </a:buClr>
              <a:buFont typeface="Wingdings" pitchFamily="2" charset="2"/>
              <a:buChar char="§"/>
            </a:pPr>
            <a:r>
              <a:rPr lang="fr-CH" sz="2400">
                <a:latin typeface="Arial" charset="0"/>
                <a:sym typeface="Wingdings 3" pitchFamily="18" charset="2"/>
              </a:rPr>
              <a:t>Avancées technologiques  disponibilité et facilité</a:t>
            </a:r>
          </a:p>
          <a:p>
            <a:pPr marL="342900" indent="-342900" algn="l">
              <a:lnSpc>
                <a:spcPct val="160000"/>
              </a:lnSpc>
              <a:buClr>
                <a:srgbClr val="EA8B00"/>
              </a:buClr>
              <a:buFont typeface="Wingdings" pitchFamily="2" charset="2"/>
              <a:buChar char="§"/>
            </a:pPr>
            <a:r>
              <a:rPr lang="fr-CH" sz="2400">
                <a:latin typeface="Arial" charset="0"/>
                <a:sym typeface="Wingdings 3" pitchFamily="18" charset="2"/>
              </a:rPr>
              <a:t>Conclusion: Anciens produits, nouveaux vecteurs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7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7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7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7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269" grpId="0" autoUpdateAnimBg="0"/>
      <p:bldP spid="1547270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352675"/>
            <a:ext cx="3663950" cy="1296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48291" name="Picture 3" descr="Uni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2352675"/>
            <a:ext cx="3589337" cy="1416050"/>
          </a:xfrm>
          <a:prstGeom prst="rect">
            <a:avLst/>
          </a:prstGeom>
          <a:noFill/>
        </p:spPr>
      </p:pic>
      <p:sp>
        <p:nvSpPr>
          <p:cNvPr id="1548292" name="Text Box 4"/>
          <p:cNvSpPr txBox="1">
            <a:spLocks noChangeArrowheads="1"/>
          </p:cNvSpPr>
          <p:nvPr/>
        </p:nvSpPr>
        <p:spPr bwMode="auto">
          <a:xfrm>
            <a:off x="5529263" y="3500438"/>
            <a:ext cx="251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1800" b="1">
                <a:solidFill>
                  <a:srgbClr val="AC6600"/>
                </a:solidFill>
              </a:rPr>
              <a:t>Service d’addictologie</a:t>
            </a:r>
            <a:endParaRPr lang="fr-FR" sz="1800" b="1">
              <a:solidFill>
                <a:srgbClr val="AC6600"/>
              </a:solidFill>
            </a:endParaRPr>
          </a:p>
        </p:txBody>
      </p:sp>
      <p:pic>
        <p:nvPicPr>
          <p:cNvPr id="1548293" name="Picture 5" descr="W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151313"/>
            <a:ext cx="419100" cy="333375"/>
          </a:xfrm>
          <a:prstGeom prst="rect">
            <a:avLst/>
          </a:prstGeom>
          <a:noFill/>
        </p:spPr>
      </p:pic>
      <p:sp>
        <p:nvSpPr>
          <p:cNvPr id="1548294" name="Text Box 6"/>
          <p:cNvSpPr txBox="1">
            <a:spLocks noChangeArrowheads="1"/>
          </p:cNvSpPr>
          <p:nvPr/>
        </p:nvSpPr>
        <p:spPr bwMode="auto">
          <a:xfrm>
            <a:off x="3695700" y="4165600"/>
            <a:ext cx="25955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703638">
              <a:lnSpc>
                <a:spcPct val="90000"/>
              </a:lnSpc>
              <a:buClrTx/>
              <a:buFontTx/>
              <a:buNone/>
            </a:pPr>
            <a:r>
              <a:rPr lang="fr-CH" sz="700"/>
              <a:t>Centre collaborateur OMS</a:t>
            </a:r>
          </a:p>
          <a:p>
            <a:pPr defTabSz="3703638">
              <a:lnSpc>
                <a:spcPct val="90000"/>
              </a:lnSpc>
              <a:buClrTx/>
              <a:buFontTx/>
              <a:buNone/>
            </a:pPr>
            <a:r>
              <a:rPr lang="fr-CH" sz="700" i="1"/>
              <a:t>pour l’enseignement et la recherche sur les addictions</a:t>
            </a:r>
            <a:endParaRPr lang="fr-CH" sz="7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Text Box 2"/>
          <p:cNvSpPr txBox="1">
            <a:spLocks noChangeArrowheads="1"/>
          </p:cNvSpPr>
          <p:nvPr/>
        </p:nvSpPr>
        <p:spPr bwMode="auto">
          <a:xfrm>
            <a:off x="900113" y="549275"/>
            <a:ext cx="2317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>
                <a:srgbClr val="EA8B00"/>
              </a:buClr>
            </a:pPr>
            <a:r>
              <a:rPr lang="fr-CH" sz="2400"/>
              <a:t>Stimuli salients</a:t>
            </a:r>
          </a:p>
        </p:txBody>
      </p:sp>
      <p:grpSp>
        <p:nvGrpSpPr>
          <p:cNvPr id="1553411" name="Group 3"/>
          <p:cNvGrpSpPr>
            <a:grpSpLocks/>
          </p:cNvGrpSpPr>
          <p:nvPr/>
        </p:nvGrpSpPr>
        <p:grpSpPr bwMode="auto">
          <a:xfrm>
            <a:off x="923925" y="1268413"/>
            <a:ext cx="1041400" cy="1135062"/>
            <a:chOff x="582" y="799"/>
            <a:chExt cx="656" cy="715"/>
          </a:xfrm>
        </p:grpSpPr>
        <p:pic>
          <p:nvPicPr>
            <p:cNvPr id="1553412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" y="799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3413" name="Text Box 5"/>
            <p:cNvSpPr txBox="1">
              <a:spLocks noChangeArrowheads="1"/>
            </p:cNvSpPr>
            <p:nvPr/>
          </p:nvSpPr>
          <p:spPr bwMode="auto">
            <a:xfrm>
              <a:off x="582" y="1302"/>
              <a:ext cx="65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Sexualité</a:t>
              </a:r>
            </a:p>
          </p:txBody>
        </p:sp>
      </p:grpSp>
      <p:grpSp>
        <p:nvGrpSpPr>
          <p:cNvPr id="1553414" name="Group 6"/>
          <p:cNvGrpSpPr>
            <a:grpSpLocks/>
          </p:cNvGrpSpPr>
          <p:nvPr/>
        </p:nvGrpSpPr>
        <p:grpSpPr bwMode="auto">
          <a:xfrm>
            <a:off x="2111375" y="1268413"/>
            <a:ext cx="1123950" cy="1128712"/>
            <a:chOff x="1330" y="799"/>
            <a:chExt cx="708" cy="711"/>
          </a:xfrm>
        </p:grpSpPr>
        <p:pic>
          <p:nvPicPr>
            <p:cNvPr id="1553415" name="Picture 7" descr="T-Bone240x20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7" y="799"/>
              <a:ext cx="453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53416" name="Text Box 8"/>
            <p:cNvSpPr txBox="1">
              <a:spLocks noChangeArrowheads="1"/>
            </p:cNvSpPr>
            <p:nvPr/>
          </p:nvSpPr>
          <p:spPr bwMode="auto">
            <a:xfrm>
              <a:off x="1330" y="1298"/>
              <a:ext cx="7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Nourriture</a:t>
              </a:r>
            </a:p>
          </p:txBody>
        </p:sp>
      </p:grpSp>
      <p:grpSp>
        <p:nvGrpSpPr>
          <p:cNvPr id="1553417" name="Group 9"/>
          <p:cNvGrpSpPr>
            <a:grpSpLocks/>
          </p:cNvGrpSpPr>
          <p:nvPr/>
        </p:nvGrpSpPr>
        <p:grpSpPr bwMode="auto">
          <a:xfrm>
            <a:off x="1019175" y="2735263"/>
            <a:ext cx="849313" cy="1081087"/>
            <a:chOff x="642" y="1706"/>
            <a:chExt cx="535" cy="681"/>
          </a:xfrm>
        </p:grpSpPr>
        <p:pic>
          <p:nvPicPr>
            <p:cNvPr id="1553418" name="Picture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" y="1706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3419" name="Text Box 11"/>
            <p:cNvSpPr txBox="1">
              <a:spLocks noChangeArrowheads="1"/>
            </p:cNvSpPr>
            <p:nvPr/>
          </p:nvSpPr>
          <p:spPr bwMode="auto">
            <a:xfrm>
              <a:off x="642" y="2175"/>
              <a:ext cx="53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Danger</a:t>
              </a:r>
            </a:p>
          </p:txBody>
        </p:sp>
      </p:grpSp>
      <p:grpSp>
        <p:nvGrpSpPr>
          <p:cNvPr id="1553420" name="Group 12"/>
          <p:cNvGrpSpPr>
            <a:grpSpLocks/>
          </p:cNvGrpSpPr>
          <p:nvPr/>
        </p:nvGrpSpPr>
        <p:grpSpPr bwMode="auto">
          <a:xfrm>
            <a:off x="2219325" y="2732088"/>
            <a:ext cx="906463" cy="1081087"/>
            <a:chOff x="1398" y="1706"/>
            <a:chExt cx="571" cy="681"/>
          </a:xfrm>
        </p:grpSpPr>
        <p:pic>
          <p:nvPicPr>
            <p:cNvPr id="1553421" name="Picture 1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7" y="1706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3422" name="Text Box 14"/>
            <p:cNvSpPr txBox="1">
              <a:spLocks noChangeArrowheads="1"/>
            </p:cNvSpPr>
            <p:nvPr/>
          </p:nvSpPr>
          <p:spPr bwMode="auto">
            <a:xfrm>
              <a:off x="1398" y="2175"/>
              <a:ext cx="57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Douleur</a:t>
              </a:r>
            </a:p>
          </p:txBody>
        </p:sp>
      </p:grpSp>
      <p:grpSp>
        <p:nvGrpSpPr>
          <p:cNvPr id="1553423" name="Group 15"/>
          <p:cNvGrpSpPr>
            <a:grpSpLocks/>
          </p:cNvGrpSpPr>
          <p:nvPr/>
        </p:nvGrpSpPr>
        <p:grpSpPr bwMode="auto">
          <a:xfrm>
            <a:off x="849313" y="4149725"/>
            <a:ext cx="1189037" cy="1128713"/>
            <a:chOff x="535" y="2614"/>
            <a:chExt cx="749" cy="711"/>
          </a:xfrm>
        </p:grpSpPr>
        <p:pic>
          <p:nvPicPr>
            <p:cNvPr id="1553424" name="Picture 16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" y="2614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3425" name="Text Box 17"/>
            <p:cNvSpPr txBox="1">
              <a:spLocks noChangeArrowheads="1"/>
            </p:cNvSpPr>
            <p:nvPr/>
          </p:nvSpPr>
          <p:spPr bwMode="auto">
            <a:xfrm>
              <a:off x="535" y="3113"/>
              <a:ext cx="74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Nouveauté</a:t>
              </a:r>
            </a:p>
          </p:txBody>
        </p:sp>
      </p:grpSp>
      <p:grpSp>
        <p:nvGrpSpPr>
          <p:cNvPr id="1553426" name="Group 18"/>
          <p:cNvGrpSpPr>
            <a:grpSpLocks/>
          </p:cNvGrpSpPr>
          <p:nvPr/>
        </p:nvGrpSpPr>
        <p:grpSpPr bwMode="auto">
          <a:xfrm>
            <a:off x="2112963" y="4149725"/>
            <a:ext cx="1120775" cy="1422400"/>
            <a:chOff x="1331" y="2614"/>
            <a:chExt cx="706" cy="896"/>
          </a:xfrm>
        </p:grpSpPr>
        <p:pic>
          <p:nvPicPr>
            <p:cNvPr id="1553427" name="Picture 1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57" y="2614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3428" name="Text Box 20"/>
            <p:cNvSpPr txBox="1">
              <a:spLocks noChangeArrowheads="1"/>
            </p:cNvSpPr>
            <p:nvPr/>
          </p:nvSpPr>
          <p:spPr bwMode="auto">
            <a:xfrm>
              <a:off x="1331" y="3113"/>
              <a:ext cx="706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Situations</a:t>
              </a:r>
            </a:p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sociales</a:t>
              </a:r>
            </a:p>
          </p:txBody>
        </p:sp>
      </p:grpSp>
      <p:grpSp>
        <p:nvGrpSpPr>
          <p:cNvPr id="1553429" name="Group 21"/>
          <p:cNvGrpSpPr>
            <a:grpSpLocks/>
          </p:cNvGrpSpPr>
          <p:nvPr/>
        </p:nvGrpSpPr>
        <p:grpSpPr bwMode="auto">
          <a:xfrm>
            <a:off x="3635375" y="3716338"/>
            <a:ext cx="3889375" cy="1257300"/>
            <a:chOff x="2290" y="2341"/>
            <a:chExt cx="2450" cy="792"/>
          </a:xfrm>
        </p:grpSpPr>
        <p:sp>
          <p:nvSpPr>
            <p:cNvPr id="1553430" name="Text Box 22"/>
            <p:cNvSpPr txBox="1">
              <a:spLocks noChangeArrowheads="1"/>
            </p:cNvSpPr>
            <p:nvPr/>
          </p:nvSpPr>
          <p:spPr bwMode="auto">
            <a:xfrm>
              <a:off x="3563" y="2341"/>
              <a:ext cx="1177" cy="7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EA8B00"/>
                </a:buClr>
              </a:pPr>
              <a:r>
                <a:rPr lang="fr-CH" sz="2800"/>
                <a:t>Action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(comportement,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pensée,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émotion)</a:t>
              </a:r>
            </a:p>
          </p:txBody>
        </p:sp>
        <p:cxnSp>
          <p:nvCxnSpPr>
            <p:cNvPr id="1553431" name="AutoShape 23"/>
            <p:cNvCxnSpPr>
              <a:cxnSpLocks noChangeShapeType="1"/>
              <a:endCxn id="1553430" idx="1"/>
            </p:cNvCxnSpPr>
            <p:nvPr/>
          </p:nvCxnSpPr>
          <p:spPr bwMode="auto">
            <a:xfrm>
              <a:off x="2290" y="2737"/>
              <a:ext cx="12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53432" name="Group 24"/>
          <p:cNvGrpSpPr>
            <a:grpSpLocks/>
          </p:cNvGrpSpPr>
          <p:nvPr/>
        </p:nvGrpSpPr>
        <p:grpSpPr bwMode="auto">
          <a:xfrm>
            <a:off x="5800725" y="1231900"/>
            <a:ext cx="1589088" cy="1819275"/>
            <a:chOff x="3654" y="776"/>
            <a:chExt cx="1001" cy="1146"/>
          </a:xfrm>
        </p:grpSpPr>
        <p:pic>
          <p:nvPicPr>
            <p:cNvPr id="1553433" name="Picture 25" descr="dopaminepathway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3790" y="776"/>
              <a:ext cx="735" cy="771"/>
            </a:xfrm>
            <a:prstGeom prst="rect">
              <a:avLst/>
            </a:prstGeom>
            <a:noFill/>
          </p:spPr>
        </p:pic>
        <p:sp>
          <p:nvSpPr>
            <p:cNvPr id="1553434" name="Text Box 26"/>
            <p:cNvSpPr txBox="1">
              <a:spLocks noChangeArrowheads="1"/>
            </p:cNvSpPr>
            <p:nvPr/>
          </p:nvSpPr>
          <p:spPr bwMode="auto">
            <a:xfrm>
              <a:off x="3654" y="1553"/>
              <a:ext cx="1001" cy="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EA8B00"/>
                </a:buClr>
              </a:pPr>
              <a:r>
                <a:rPr lang="fr-CH" sz="1800"/>
                <a:t>centre du 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renforcement</a:t>
              </a:r>
            </a:p>
          </p:txBody>
        </p:sp>
      </p:grpSp>
      <p:cxnSp>
        <p:nvCxnSpPr>
          <p:cNvPr id="1553435" name="AutoShape 27"/>
          <p:cNvCxnSpPr>
            <a:cxnSpLocks noChangeShapeType="1"/>
            <a:endCxn id="0" idx="3"/>
          </p:cNvCxnSpPr>
          <p:nvPr/>
        </p:nvCxnSpPr>
        <p:spPr bwMode="auto">
          <a:xfrm flipV="1">
            <a:off x="3635375" y="1843088"/>
            <a:ext cx="23828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53436" name="Group 28"/>
          <p:cNvGrpSpPr>
            <a:grpSpLocks/>
          </p:cNvGrpSpPr>
          <p:nvPr/>
        </p:nvGrpSpPr>
        <p:grpSpPr bwMode="auto">
          <a:xfrm>
            <a:off x="3659188" y="1843088"/>
            <a:ext cx="2359025" cy="2449512"/>
            <a:chOff x="2305" y="1161"/>
            <a:chExt cx="1486" cy="1543"/>
          </a:xfrm>
        </p:grpSpPr>
        <p:cxnSp>
          <p:nvCxnSpPr>
            <p:cNvPr id="1553437" name="AutoShape 29"/>
            <p:cNvCxnSpPr>
              <a:cxnSpLocks noChangeShapeType="1"/>
              <a:stCxn id="0" idx="3"/>
            </p:cNvCxnSpPr>
            <p:nvPr/>
          </p:nvCxnSpPr>
          <p:spPr bwMode="auto">
            <a:xfrm rot="10800000" flipV="1">
              <a:off x="2789" y="1161"/>
              <a:ext cx="1002" cy="15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1553438" name="Text Box 30"/>
            <p:cNvSpPr txBox="1">
              <a:spLocks noChangeArrowheads="1"/>
            </p:cNvSpPr>
            <p:nvPr/>
          </p:nvSpPr>
          <p:spPr bwMode="auto">
            <a:xfrm>
              <a:off x="2305" y="2069"/>
              <a:ext cx="1210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automatisation</a:t>
              </a:r>
            </a:p>
          </p:txBody>
        </p:sp>
      </p:grpSp>
      <p:cxnSp>
        <p:nvCxnSpPr>
          <p:cNvPr id="1553439" name="AutoShape 31"/>
          <p:cNvCxnSpPr>
            <a:cxnSpLocks noChangeShapeType="1"/>
          </p:cNvCxnSpPr>
          <p:nvPr/>
        </p:nvCxnSpPr>
        <p:spPr bwMode="auto">
          <a:xfrm>
            <a:off x="3635375" y="4365625"/>
            <a:ext cx="2020888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5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5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5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434" name="Group 2"/>
          <p:cNvGrpSpPr>
            <a:grpSpLocks/>
          </p:cNvGrpSpPr>
          <p:nvPr/>
        </p:nvGrpSpPr>
        <p:grpSpPr bwMode="auto">
          <a:xfrm>
            <a:off x="3635375" y="3716338"/>
            <a:ext cx="3889375" cy="1257300"/>
            <a:chOff x="2290" y="2341"/>
            <a:chExt cx="2450" cy="792"/>
          </a:xfrm>
        </p:grpSpPr>
        <p:sp>
          <p:nvSpPr>
            <p:cNvPr id="1554435" name="Text Box 3"/>
            <p:cNvSpPr txBox="1">
              <a:spLocks noChangeArrowheads="1"/>
            </p:cNvSpPr>
            <p:nvPr/>
          </p:nvSpPr>
          <p:spPr bwMode="auto">
            <a:xfrm>
              <a:off x="3563" y="2341"/>
              <a:ext cx="1177" cy="7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EA8B00"/>
                </a:buClr>
              </a:pPr>
              <a:r>
                <a:rPr lang="fr-CH" sz="2800"/>
                <a:t>Action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(comportement,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pensée,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émotion)</a:t>
              </a:r>
            </a:p>
          </p:txBody>
        </p:sp>
        <p:cxnSp>
          <p:nvCxnSpPr>
            <p:cNvPr id="1554436" name="AutoShape 4"/>
            <p:cNvCxnSpPr>
              <a:cxnSpLocks noChangeShapeType="1"/>
              <a:endCxn id="1554435" idx="1"/>
            </p:cNvCxnSpPr>
            <p:nvPr/>
          </p:nvCxnSpPr>
          <p:spPr bwMode="auto">
            <a:xfrm>
              <a:off x="2290" y="2737"/>
              <a:ext cx="127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54437" name="Group 5"/>
          <p:cNvGrpSpPr>
            <a:grpSpLocks/>
          </p:cNvGrpSpPr>
          <p:nvPr/>
        </p:nvGrpSpPr>
        <p:grpSpPr bwMode="auto">
          <a:xfrm>
            <a:off x="3635375" y="1231900"/>
            <a:ext cx="3754438" cy="1819275"/>
            <a:chOff x="2290" y="776"/>
            <a:chExt cx="2365" cy="1146"/>
          </a:xfrm>
        </p:grpSpPr>
        <p:pic>
          <p:nvPicPr>
            <p:cNvPr id="1554438" name="Picture 6" descr="dopaminepathway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790" y="776"/>
              <a:ext cx="735" cy="771"/>
            </a:xfrm>
            <a:prstGeom prst="rect">
              <a:avLst/>
            </a:prstGeom>
            <a:noFill/>
          </p:spPr>
        </p:pic>
        <p:sp>
          <p:nvSpPr>
            <p:cNvPr id="1554439" name="Text Box 7"/>
            <p:cNvSpPr txBox="1">
              <a:spLocks noChangeArrowheads="1"/>
            </p:cNvSpPr>
            <p:nvPr/>
          </p:nvSpPr>
          <p:spPr bwMode="auto">
            <a:xfrm>
              <a:off x="3654" y="1553"/>
              <a:ext cx="1001" cy="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rgbClr val="EA8B00"/>
                </a:buClr>
              </a:pPr>
              <a:r>
                <a:rPr lang="fr-CH" sz="1800"/>
                <a:t>centre du </a:t>
              </a:r>
            </a:p>
            <a:p>
              <a:pPr>
                <a:buClr>
                  <a:srgbClr val="EA8B00"/>
                </a:buClr>
              </a:pPr>
              <a:r>
                <a:rPr lang="fr-CH" sz="1800"/>
                <a:t>renforcement</a:t>
              </a:r>
            </a:p>
          </p:txBody>
        </p:sp>
        <p:cxnSp>
          <p:nvCxnSpPr>
            <p:cNvPr id="1554440" name="AutoShape 8"/>
            <p:cNvCxnSpPr>
              <a:cxnSpLocks noChangeShapeType="1"/>
              <a:endCxn id="0" idx="3"/>
            </p:cNvCxnSpPr>
            <p:nvPr/>
          </p:nvCxnSpPr>
          <p:spPr bwMode="auto">
            <a:xfrm flipV="1">
              <a:off x="2290" y="1161"/>
              <a:ext cx="150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554441" name="Group 9"/>
          <p:cNvGrpSpPr>
            <a:grpSpLocks/>
          </p:cNvGrpSpPr>
          <p:nvPr/>
        </p:nvGrpSpPr>
        <p:grpSpPr bwMode="auto">
          <a:xfrm>
            <a:off x="3659188" y="1843088"/>
            <a:ext cx="2359025" cy="2449512"/>
            <a:chOff x="2305" y="1161"/>
            <a:chExt cx="1486" cy="1543"/>
          </a:xfrm>
        </p:grpSpPr>
        <p:cxnSp>
          <p:nvCxnSpPr>
            <p:cNvPr id="1554442" name="AutoShape 10"/>
            <p:cNvCxnSpPr>
              <a:cxnSpLocks noChangeShapeType="1"/>
              <a:stCxn id="0" idx="3"/>
            </p:cNvCxnSpPr>
            <p:nvPr/>
          </p:nvCxnSpPr>
          <p:spPr bwMode="auto">
            <a:xfrm rot="10800000" flipV="1">
              <a:off x="2789" y="1161"/>
              <a:ext cx="1002" cy="15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1554443" name="Text Box 11"/>
            <p:cNvSpPr txBox="1">
              <a:spLocks noChangeArrowheads="1"/>
            </p:cNvSpPr>
            <p:nvPr/>
          </p:nvSpPr>
          <p:spPr bwMode="auto">
            <a:xfrm>
              <a:off x="2305" y="2069"/>
              <a:ext cx="1210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 sz="2000"/>
                <a:t>automatisation</a:t>
              </a:r>
            </a:p>
          </p:txBody>
        </p:sp>
      </p:grpSp>
      <p:cxnSp>
        <p:nvCxnSpPr>
          <p:cNvPr id="1554444" name="AutoShape 12"/>
          <p:cNvCxnSpPr>
            <a:cxnSpLocks noChangeShapeType="1"/>
          </p:cNvCxnSpPr>
          <p:nvPr/>
        </p:nvCxnSpPr>
        <p:spPr bwMode="auto">
          <a:xfrm>
            <a:off x="3635375" y="4365625"/>
            <a:ext cx="2020888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554445" name="Group 13"/>
          <p:cNvGrpSpPr>
            <a:grpSpLocks/>
          </p:cNvGrpSpPr>
          <p:nvPr/>
        </p:nvGrpSpPr>
        <p:grpSpPr bwMode="auto">
          <a:xfrm>
            <a:off x="923925" y="1268413"/>
            <a:ext cx="928688" cy="1135062"/>
            <a:chOff x="582" y="799"/>
            <a:chExt cx="585" cy="715"/>
          </a:xfrm>
        </p:grpSpPr>
        <p:pic>
          <p:nvPicPr>
            <p:cNvPr id="1554446" name="Picture 14" descr="01mak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" y="799"/>
              <a:ext cx="453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54447" name="Text Box 15"/>
            <p:cNvSpPr txBox="1">
              <a:spLocks noChangeArrowheads="1"/>
            </p:cNvSpPr>
            <p:nvPr/>
          </p:nvSpPr>
          <p:spPr bwMode="auto">
            <a:xfrm>
              <a:off x="582" y="1302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/>
                <a:t>Opiacés</a:t>
              </a:r>
            </a:p>
          </p:txBody>
        </p:sp>
      </p:grpSp>
      <p:grpSp>
        <p:nvGrpSpPr>
          <p:cNvPr id="1554448" name="Group 16"/>
          <p:cNvGrpSpPr>
            <a:grpSpLocks/>
          </p:cNvGrpSpPr>
          <p:nvPr/>
        </p:nvGrpSpPr>
        <p:grpSpPr bwMode="auto">
          <a:xfrm>
            <a:off x="2195513" y="1268413"/>
            <a:ext cx="950912" cy="1135062"/>
            <a:chOff x="1383" y="799"/>
            <a:chExt cx="599" cy="715"/>
          </a:xfrm>
        </p:grpSpPr>
        <p:pic>
          <p:nvPicPr>
            <p:cNvPr id="1554449" name="Picture 1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7" y="799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4450" name="Text Box 18"/>
            <p:cNvSpPr txBox="1">
              <a:spLocks noChangeArrowheads="1"/>
            </p:cNvSpPr>
            <p:nvPr/>
          </p:nvSpPr>
          <p:spPr bwMode="auto">
            <a:xfrm>
              <a:off x="1383" y="1302"/>
              <a:ext cx="5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/>
                <a:t>Nicotine</a:t>
              </a:r>
            </a:p>
          </p:txBody>
        </p:sp>
      </p:grpSp>
      <p:grpSp>
        <p:nvGrpSpPr>
          <p:cNvPr id="1554451" name="Group 19"/>
          <p:cNvGrpSpPr>
            <a:grpSpLocks/>
          </p:cNvGrpSpPr>
          <p:nvPr/>
        </p:nvGrpSpPr>
        <p:grpSpPr bwMode="auto">
          <a:xfrm>
            <a:off x="979488" y="2714625"/>
            <a:ext cx="931862" cy="1101725"/>
            <a:chOff x="617" y="1710"/>
            <a:chExt cx="587" cy="694"/>
          </a:xfrm>
        </p:grpSpPr>
        <p:pic>
          <p:nvPicPr>
            <p:cNvPr id="1554452" name="Picture 2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" y="1710"/>
              <a:ext cx="453" cy="45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54453" name="Text Box 21"/>
            <p:cNvSpPr txBox="1">
              <a:spLocks noChangeArrowheads="1"/>
            </p:cNvSpPr>
            <p:nvPr/>
          </p:nvSpPr>
          <p:spPr bwMode="auto">
            <a:xfrm>
              <a:off x="617" y="2192"/>
              <a:ext cx="58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Cocaine</a:t>
              </a:r>
            </a:p>
          </p:txBody>
        </p:sp>
      </p:grpSp>
      <p:grpSp>
        <p:nvGrpSpPr>
          <p:cNvPr id="1554454" name="Group 22"/>
          <p:cNvGrpSpPr>
            <a:grpSpLocks/>
          </p:cNvGrpSpPr>
          <p:nvPr/>
        </p:nvGrpSpPr>
        <p:grpSpPr bwMode="auto">
          <a:xfrm>
            <a:off x="1898650" y="4149725"/>
            <a:ext cx="1582738" cy="1128713"/>
            <a:chOff x="1196" y="2614"/>
            <a:chExt cx="997" cy="711"/>
          </a:xfrm>
        </p:grpSpPr>
        <p:pic>
          <p:nvPicPr>
            <p:cNvPr id="1554455" name="Picture 23" descr="pcp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4" y="2614"/>
              <a:ext cx="453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54456" name="Text Box 24"/>
            <p:cNvSpPr txBox="1">
              <a:spLocks noChangeArrowheads="1"/>
            </p:cNvSpPr>
            <p:nvPr/>
          </p:nvSpPr>
          <p:spPr bwMode="auto">
            <a:xfrm>
              <a:off x="1196" y="3113"/>
              <a:ext cx="99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Amphétamines</a:t>
              </a:r>
            </a:p>
          </p:txBody>
        </p:sp>
      </p:grpSp>
      <p:grpSp>
        <p:nvGrpSpPr>
          <p:cNvPr id="1554457" name="Group 25"/>
          <p:cNvGrpSpPr>
            <a:grpSpLocks/>
          </p:cNvGrpSpPr>
          <p:nvPr/>
        </p:nvGrpSpPr>
        <p:grpSpPr bwMode="auto">
          <a:xfrm>
            <a:off x="2312988" y="2735263"/>
            <a:ext cx="719137" cy="1081087"/>
            <a:chOff x="1457" y="1723"/>
            <a:chExt cx="453" cy="681"/>
          </a:xfrm>
        </p:grpSpPr>
        <p:pic>
          <p:nvPicPr>
            <p:cNvPr id="1554458" name="Picture 26" descr="cannabist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57" y="1723"/>
              <a:ext cx="453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54459" name="Text Box 27"/>
            <p:cNvSpPr txBox="1">
              <a:spLocks noChangeArrowheads="1"/>
            </p:cNvSpPr>
            <p:nvPr/>
          </p:nvSpPr>
          <p:spPr bwMode="auto">
            <a:xfrm>
              <a:off x="1474" y="2192"/>
              <a:ext cx="3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CH"/>
                <a:t>THC</a:t>
              </a:r>
            </a:p>
          </p:txBody>
        </p:sp>
      </p:grpSp>
      <p:grpSp>
        <p:nvGrpSpPr>
          <p:cNvPr id="1554460" name="Group 28"/>
          <p:cNvGrpSpPr>
            <a:grpSpLocks/>
          </p:cNvGrpSpPr>
          <p:nvPr/>
        </p:nvGrpSpPr>
        <p:grpSpPr bwMode="auto">
          <a:xfrm>
            <a:off x="1060450" y="4149725"/>
            <a:ext cx="771525" cy="1128713"/>
            <a:chOff x="668" y="2614"/>
            <a:chExt cx="486" cy="711"/>
          </a:xfrm>
        </p:grpSpPr>
        <p:sp>
          <p:nvSpPr>
            <p:cNvPr id="1554461" name="Text Box 29"/>
            <p:cNvSpPr txBox="1">
              <a:spLocks noChangeArrowheads="1"/>
            </p:cNvSpPr>
            <p:nvPr/>
          </p:nvSpPr>
          <p:spPr bwMode="auto">
            <a:xfrm>
              <a:off x="668" y="3113"/>
              <a:ext cx="4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EA8B00"/>
                </a:buClr>
              </a:pPr>
              <a:r>
                <a:rPr lang="fr-CH"/>
                <a:t>Alcool</a:t>
              </a:r>
            </a:p>
          </p:txBody>
        </p:sp>
        <p:pic>
          <p:nvPicPr>
            <p:cNvPr id="1554462" name="Picture 30" descr="addicts_or_idiots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" y="2614"/>
              <a:ext cx="453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5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8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62880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CH" sz="4000" b="1">
                <a:solidFill>
                  <a:srgbClr val="000086"/>
                </a:solidFill>
              </a:rPr>
              <a:t>Le produit et ses vecteurs</a:t>
            </a:r>
            <a:endParaRPr lang="fr-CH" sz="4000" b="1">
              <a:solidFill>
                <a:srgbClr val="000086"/>
              </a:solidFill>
              <a:sym typeface="Wingdings" pitchFamily="2" charset="2"/>
            </a:endParaRPr>
          </a:p>
        </p:txBody>
      </p:sp>
      <p:grpSp>
        <p:nvGrpSpPr>
          <p:cNvPr id="1534979" name="Group 3"/>
          <p:cNvGrpSpPr>
            <a:grpSpLocks/>
          </p:cNvGrpSpPr>
          <p:nvPr/>
        </p:nvGrpSpPr>
        <p:grpSpPr bwMode="auto">
          <a:xfrm>
            <a:off x="4064000" y="1341438"/>
            <a:ext cx="1158875" cy="1092200"/>
            <a:chOff x="2560" y="845"/>
            <a:chExt cx="730" cy="688"/>
          </a:xfrm>
        </p:grpSpPr>
        <p:pic>
          <p:nvPicPr>
            <p:cNvPr id="153498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7" y="845"/>
              <a:ext cx="636" cy="5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81" name="Rectangle 5"/>
            <p:cNvSpPr>
              <a:spLocks noChangeArrowheads="1"/>
            </p:cNvSpPr>
            <p:nvPr/>
          </p:nvSpPr>
          <p:spPr bwMode="auto">
            <a:xfrm>
              <a:off x="2560" y="1389"/>
              <a:ext cx="730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Chicot du Canada </a:t>
              </a:r>
            </a:p>
          </p:txBody>
        </p:sp>
      </p:grp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295775" y="2924175"/>
            <a:ext cx="695325" cy="949325"/>
            <a:chOff x="2706" y="1842"/>
            <a:chExt cx="438" cy="598"/>
          </a:xfrm>
        </p:grpSpPr>
        <p:pic>
          <p:nvPicPr>
            <p:cNvPr id="153498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6" y="1842"/>
              <a:ext cx="438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84" name="Rectangle 8"/>
            <p:cNvSpPr>
              <a:spLocks noChangeArrowheads="1"/>
            </p:cNvSpPr>
            <p:nvPr/>
          </p:nvSpPr>
          <p:spPr bwMode="auto">
            <a:xfrm>
              <a:off x="2767" y="2296"/>
              <a:ext cx="316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Tabac</a:t>
              </a:r>
            </a:p>
          </p:txBody>
        </p:sp>
      </p:grpSp>
      <p:grpSp>
        <p:nvGrpSpPr>
          <p:cNvPr id="1534985" name="Group 9"/>
          <p:cNvGrpSpPr>
            <a:grpSpLocks/>
          </p:cNvGrpSpPr>
          <p:nvPr/>
        </p:nvGrpSpPr>
        <p:grpSpPr bwMode="auto">
          <a:xfrm>
            <a:off x="1193800" y="2924175"/>
            <a:ext cx="995363" cy="1387475"/>
            <a:chOff x="752" y="1842"/>
            <a:chExt cx="627" cy="874"/>
          </a:xfrm>
        </p:grpSpPr>
        <p:pic>
          <p:nvPicPr>
            <p:cNvPr id="153498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" y="1842"/>
              <a:ext cx="627" cy="7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87" name="Rectangle 11"/>
            <p:cNvSpPr>
              <a:spLocks noChangeArrowheads="1"/>
            </p:cNvSpPr>
            <p:nvPr/>
          </p:nvSpPr>
          <p:spPr bwMode="auto">
            <a:xfrm>
              <a:off x="872" y="2572"/>
              <a:ext cx="387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Nicotine</a:t>
              </a:r>
            </a:p>
          </p:txBody>
        </p:sp>
      </p:grpSp>
      <p:grpSp>
        <p:nvGrpSpPr>
          <p:cNvPr id="1534988" name="Group 12"/>
          <p:cNvGrpSpPr>
            <a:grpSpLocks/>
          </p:cNvGrpSpPr>
          <p:nvPr/>
        </p:nvGrpSpPr>
        <p:grpSpPr bwMode="auto">
          <a:xfrm>
            <a:off x="4186238" y="4495800"/>
            <a:ext cx="912812" cy="877888"/>
            <a:chOff x="2637" y="2832"/>
            <a:chExt cx="575" cy="553"/>
          </a:xfrm>
        </p:grpSpPr>
        <p:pic>
          <p:nvPicPr>
            <p:cNvPr id="153498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8" y="2832"/>
              <a:ext cx="453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4990" name="Rectangle 14"/>
            <p:cNvSpPr>
              <a:spLocks noChangeArrowheads="1"/>
            </p:cNvSpPr>
            <p:nvPr/>
          </p:nvSpPr>
          <p:spPr bwMode="auto">
            <a:xfrm>
              <a:off x="2637" y="3241"/>
              <a:ext cx="575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00" i="1"/>
                <a:t>Grande ciguë </a:t>
              </a:r>
            </a:p>
          </p:txBody>
        </p:sp>
      </p:grpSp>
      <p:grpSp>
        <p:nvGrpSpPr>
          <p:cNvPr id="1534991" name="Group 15"/>
          <p:cNvGrpSpPr>
            <a:grpSpLocks/>
          </p:cNvGrpSpPr>
          <p:nvPr/>
        </p:nvGrpSpPr>
        <p:grpSpPr bwMode="auto">
          <a:xfrm>
            <a:off x="466725" y="1125538"/>
            <a:ext cx="2449513" cy="5094287"/>
            <a:chOff x="294" y="709"/>
            <a:chExt cx="1543" cy="3209"/>
          </a:xfrm>
        </p:grpSpPr>
        <p:sp>
          <p:nvSpPr>
            <p:cNvPr id="1534992" name="Text Box 16"/>
            <p:cNvSpPr txBox="1">
              <a:spLocks noChangeArrowheads="1"/>
            </p:cNvSpPr>
            <p:nvPr/>
          </p:nvSpPr>
          <p:spPr bwMode="auto">
            <a:xfrm>
              <a:off x="447" y="3706"/>
              <a:ext cx="12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Produit addictif</a:t>
              </a:r>
              <a:endParaRPr lang="fr-FR" sz="2000"/>
            </a:p>
          </p:txBody>
        </p:sp>
        <p:sp>
          <p:nvSpPr>
            <p:cNvPr id="1534993" name="Rectangle 17"/>
            <p:cNvSpPr>
              <a:spLocks noChangeArrowheads="1"/>
            </p:cNvSpPr>
            <p:nvPr/>
          </p:nvSpPr>
          <p:spPr bwMode="auto">
            <a:xfrm>
              <a:off x="294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</p:grpSp>
      <p:grpSp>
        <p:nvGrpSpPr>
          <p:cNvPr id="1534994" name="Group 18"/>
          <p:cNvGrpSpPr>
            <a:grpSpLocks/>
          </p:cNvGrpSpPr>
          <p:nvPr/>
        </p:nvGrpSpPr>
        <p:grpSpPr bwMode="auto">
          <a:xfrm>
            <a:off x="2916238" y="1125538"/>
            <a:ext cx="2951162" cy="5399087"/>
            <a:chOff x="1837" y="709"/>
            <a:chExt cx="1859" cy="3401"/>
          </a:xfrm>
        </p:grpSpPr>
        <p:grpSp>
          <p:nvGrpSpPr>
            <p:cNvPr id="1534995" name="Group 19"/>
            <p:cNvGrpSpPr>
              <a:grpSpLocks/>
            </p:cNvGrpSpPr>
            <p:nvPr/>
          </p:nvGrpSpPr>
          <p:grpSpPr bwMode="auto">
            <a:xfrm>
              <a:off x="2153" y="709"/>
              <a:ext cx="1543" cy="3401"/>
              <a:chOff x="2153" y="709"/>
              <a:chExt cx="1543" cy="3401"/>
            </a:xfrm>
          </p:grpSpPr>
          <p:sp>
            <p:nvSpPr>
              <p:cNvPr id="1534996" name="Text Box 20"/>
              <p:cNvSpPr txBox="1">
                <a:spLocks noChangeArrowheads="1"/>
              </p:cNvSpPr>
              <p:nvPr/>
            </p:nvSpPr>
            <p:spPr bwMode="auto">
              <a:xfrm>
                <a:off x="2539" y="3706"/>
                <a:ext cx="771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fr-CH" sz="2000"/>
                  <a:t>Vecteur</a:t>
                </a:r>
              </a:p>
              <a:p>
                <a:pPr marL="342900" indent="-342900"/>
                <a:r>
                  <a:rPr lang="fr-CH" sz="2000" i="1"/>
                  <a:t>1</a:t>
                </a:r>
                <a:r>
                  <a:rPr lang="fr-CH" sz="2000" i="1" baseline="30000"/>
                  <a:t>er</a:t>
                </a:r>
                <a:r>
                  <a:rPr lang="fr-CH" sz="2000" i="1"/>
                  <a:t> degré</a:t>
                </a:r>
                <a:endParaRPr lang="fr-FR" sz="2000" i="1"/>
              </a:p>
            </p:txBody>
          </p:sp>
          <p:sp>
            <p:nvSpPr>
              <p:cNvPr id="1534997" name="Rectangle 21"/>
              <p:cNvSpPr>
                <a:spLocks noChangeArrowheads="1"/>
              </p:cNvSpPr>
              <p:nvPr/>
            </p:nvSpPr>
            <p:spPr bwMode="auto">
              <a:xfrm>
                <a:off x="2153" y="709"/>
                <a:ext cx="1543" cy="2903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CH"/>
              </a:p>
            </p:txBody>
          </p:sp>
        </p:grpSp>
        <p:cxnSp>
          <p:nvCxnSpPr>
            <p:cNvPr id="1534998" name="AutoShape 22"/>
            <p:cNvCxnSpPr>
              <a:cxnSpLocks noChangeShapeType="1"/>
              <a:stCxn id="1534993" idx="3"/>
              <a:endCxn id="1534997" idx="1"/>
            </p:cNvCxnSpPr>
            <p:nvPr/>
          </p:nvCxnSpPr>
          <p:spPr bwMode="auto">
            <a:xfrm>
              <a:off x="1837" y="2161"/>
              <a:ext cx="3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4999" name="Group 23"/>
          <p:cNvGrpSpPr>
            <a:grpSpLocks/>
          </p:cNvGrpSpPr>
          <p:nvPr/>
        </p:nvGrpSpPr>
        <p:grpSpPr bwMode="auto">
          <a:xfrm>
            <a:off x="5867400" y="1125538"/>
            <a:ext cx="2952750" cy="5399087"/>
            <a:chOff x="3696" y="709"/>
            <a:chExt cx="1860" cy="3401"/>
          </a:xfrm>
        </p:grpSpPr>
        <p:sp>
          <p:nvSpPr>
            <p:cNvPr id="1535000" name="Text Box 24"/>
            <p:cNvSpPr txBox="1">
              <a:spLocks noChangeArrowheads="1"/>
            </p:cNvSpPr>
            <p:nvPr/>
          </p:nvSpPr>
          <p:spPr bwMode="auto">
            <a:xfrm>
              <a:off x="4344" y="3706"/>
              <a:ext cx="881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2000"/>
                <a:t>Vecteur</a:t>
              </a:r>
            </a:p>
            <a:p>
              <a:pPr marL="342900" indent="-342900"/>
              <a:r>
                <a:rPr lang="fr-CH" sz="2000" i="1"/>
                <a:t>2</a:t>
              </a:r>
              <a:r>
                <a:rPr lang="fr-CH" sz="2000" i="1" baseline="30000"/>
                <a:t>ème</a:t>
              </a:r>
              <a:r>
                <a:rPr lang="fr-CH" sz="2000" i="1"/>
                <a:t> degré</a:t>
              </a:r>
              <a:endParaRPr lang="fr-FR" sz="2000" i="1"/>
            </a:p>
          </p:txBody>
        </p:sp>
        <p:sp>
          <p:nvSpPr>
            <p:cNvPr id="1535001" name="Rectangle 25"/>
            <p:cNvSpPr>
              <a:spLocks noChangeArrowheads="1"/>
            </p:cNvSpPr>
            <p:nvPr/>
          </p:nvSpPr>
          <p:spPr bwMode="auto">
            <a:xfrm>
              <a:off x="4013" y="709"/>
              <a:ext cx="1543" cy="29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CH"/>
            </a:p>
          </p:txBody>
        </p:sp>
        <p:cxnSp>
          <p:nvCxnSpPr>
            <p:cNvPr id="1535002" name="AutoShape 26"/>
            <p:cNvCxnSpPr>
              <a:cxnSpLocks noChangeShapeType="1"/>
              <a:stCxn id="1534997" idx="3"/>
              <a:endCxn id="1535001" idx="1"/>
            </p:cNvCxnSpPr>
            <p:nvPr/>
          </p:nvCxnSpPr>
          <p:spPr bwMode="auto">
            <a:xfrm>
              <a:off x="3696" y="2161"/>
              <a:ext cx="31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535003" name="Group 27"/>
          <p:cNvGrpSpPr>
            <a:grpSpLocks/>
          </p:cNvGrpSpPr>
          <p:nvPr/>
        </p:nvGrpSpPr>
        <p:grpSpPr bwMode="auto">
          <a:xfrm>
            <a:off x="7235825" y="3011488"/>
            <a:ext cx="677863" cy="777875"/>
            <a:chOff x="4368" y="1026"/>
            <a:chExt cx="427" cy="490"/>
          </a:xfrm>
        </p:grpSpPr>
        <p:pic>
          <p:nvPicPr>
            <p:cNvPr id="1535004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32" y="1026"/>
              <a:ext cx="36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05" name="Text Box 29"/>
            <p:cNvSpPr txBox="1">
              <a:spLocks noChangeArrowheads="1"/>
            </p:cNvSpPr>
            <p:nvPr/>
          </p:nvSpPr>
          <p:spPr bwMode="auto">
            <a:xfrm>
              <a:off x="4368" y="1389"/>
              <a:ext cx="417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Cigarette</a:t>
              </a:r>
              <a:endParaRPr lang="fr-FR" sz="900" i="1"/>
            </a:p>
          </p:txBody>
        </p:sp>
      </p:grpSp>
      <p:grpSp>
        <p:nvGrpSpPr>
          <p:cNvPr id="1535006" name="Group 30"/>
          <p:cNvGrpSpPr>
            <a:grpSpLocks/>
          </p:cNvGrpSpPr>
          <p:nvPr/>
        </p:nvGrpSpPr>
        <p:grpSpPr bwMode="auto">
          <a:xfrm>
            <a:off x="7812088" y="1412875"/>
            <a:ext cx="611187" cy="993775"/>
            <a:chOff x="5239" y="1253"/>
            <a:chExt cx="385" cy="626"/>
          </a:xfrm>
        </p:grpSpPr>
        <p:pic>
          <p:nvPicPr>
            <p:cNvPr id="153500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79" y="1253"/>
              <a:ext cx="306" cy="4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08" name="Text Box 32"/>
            <p:cNvSpPr txBox="1">
              <a:spLocks noChangeArrowheads="1"/>
            </p:cNvSpPr>
            <p:nvPr/>
          </p:nvSpPr>
          <p:spPr bwMode="auto">
            <a:xfrm>
              <a:off x="5239" y="1752"/>
              <a:ext cx="385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Narguilé</a:t>
              </a:r>
              <a:endParaRPr lang="fr-FR" sz="900" i="1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588125" y="1803400"/>
            <a:ext cx="927100" cy="603250"/>
            <a:chOff x="4110" y="1689"/>
            <a:chExt cx="584" cy="380"/>
          </a:xfrm>
        </p:grpSpPr>
        <p:pic>
          <p:nvPicPr>
            <p:cNvPr id="1535010" name="Picture 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50" y="1689"/>
              <a:ext cx="454" cy="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11" name="Text Box 35"/>
            <p:cNvSpPr txBox="1">
              <a:spLocks noChangeArrowheads="1"/>
            </p:cNvSpPr>
            <p:nvPr/>
          </p:nvSpPr>
          <p:spPr bwMode="auto">
            <a:xfrm>
              <a:off x="4110" y="1942"/>
              <a:ext cx="584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CH" sz="900" i="1"/>
                <a:t>Tabac à priser</a:t>
              </a:r>
              <a:endParaRPr lang="fr-FR" sz="900" i="1"/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6588125" y="4538663"/>
            <a:ext cx="1020763" cy="438150"/>
            <a:chOff x="4649" y="2329"/>
            <a:chExt cx="643" cy="276"/>
          </a:xfrm>
        </p:grpSpPr>
        <p:pic>
          <p:nvPicPr>
            <p:cNvPr id="1535013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5" y="2329"/>
              <a:ext cx="363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14" name="Rectangle 38"/>
            <p:cNvSpPr>
              <a:spLocks noChangeArrowheads="1"/>
            </p:cNvSpPr>
            <p:nvPr/>
          </p:nvSpPr>
          <p:spPr bwMode="auto">
            <a:xfrm>
              <a:off x="4649" y="2478"/>
              <a:ext cx="643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900" i="1"/>
                <a:t>Tabac à chiquer</a:t>
              </a:r>
            </a:p>
          </p:txBody>
        </p:sp>
      </p:grpSp>
      <p:grpSp>
        <p:nvGrpSpPr>
          <p:cNvPr id="1535015" name="Group 39"/>
          <p:cNvGrpSpPr>
            <a:grpSpLocks/>
          </p:cNvGrpSpPr>
          <p:nvPr/>
        </p:nvGrpSpPr>
        <p:grpSpPr bwMode="auto">
          <a:xfrm>
            <a:off x="7812088" y="4437063"/>
            <a:ext cx="930275" cy="539750"/>
            <a:chOff x="4422" y="3036"/>
            <a:chExt cx="586" cy="340"/>
          </a:xfrm>
        </p:grpSpPr>
        <p:pic>
          <p:nvPicPr>
            <p:cNvPr id="1535016" name="Picture 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56" y="3036"/>
              <a:ext cx="318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535017" name="Rectangle 41"/>
            <p:cNvSpPr>
              <a:spLocks noChangeArrowheads="1"/>
            </p:cNvSpPr>
            <p:nvPr/>
          </p:nvSpPr>
          <p:spPr bwMode="auto">
            <a:xfrm>
              <a:off x="4422" y="3249"/>
              <a:ext cx="586" cy="1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900" i="1"/>
                <a:t>Patch nicotine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4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4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4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3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3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978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B46B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B46B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13931</TotalTime>
  <Words>1541</Words>
  <Application>Microsoft Office PowerPoint</Application>
  <PresentationFormat>Affichage à l'écran (4:3)</PresentationFormat>
  <Paragraphs>403</Paragraphs>
  <Slides>69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5" baseType="lpstr">
      <vt:lpstr>Univers</vt:lpstr>
      <vt:lpstr>Wingdings</vt:lpstr>
      <vt:lpstr>Wingdings 3</vt:lpstr>
      <vt:lpstr>Arial</vt:lpstr>
      <vt:lpstr>Arial Unicode MS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</vt:vector>
  </TitlesOfParts>
  <Company>hug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page</dc:title>
  <dc:creator>ARMT</dc:creator>
  <cp:lastModifiedBy>dfzu</cp:lastModifiedBy>
  <cp:revision>837</cp:revision>
  <dcterms:created xsi:type="dcterms:W3CDTF">2003-10-08T13:16:24Z</dcterms:created>
  <dcterms:modified xsi:type="dcterms:W3CDTF">2012-06-04T17:37:27Z</dcterms:modified>
</cp:coreProperties>
</file>