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42"/>
  </p:notesMasterIdLst>
  <p:handoutMasterIdLst>
    <p:handoutMasterId r:id="rId43"/>
  </p:handoutMasterIdLst>
  <p:sldIdLst>
    <p:sldId id="458" r:id="rId2"/>
    <p:sldId id="494" r:id="rId3"/>
    <p:sldId id="495" r:id="rId4"/>
    <p:sldId id="496" r:id="rId5"/>
    <p:sldId id="497" r:id="rId6"/>
    <p:sldId id="498" r:id="rId7"/>
    <p:sldId id="499" r:id="rId8"/>
    <p:sldId id="500" r:id="rId9"/>
    <p:sldId id="371" r:id="rId10"/>
    <p:sldId id="372" r:id="rId11"/>
    <p:sldId id="392" r:id="rId12"/>
    <p:sldId id="395" r:id="rId13"/>
    <p:sldId id="396" r:id="rId14"/>
    <p:sldId id="402" r:id="rId15"/>
    <p:sldId id="404" r:id="rId16"/>
    <p:sldId id="492" r:id="rId17"/>
    <p:sldId id="493" r:id="rId18"/>
    <p:sldId id="472" r:id="rId19"/>
    <p:sldId id="474" r:id="rId20"/>
    <p:sldId id="475" r:id="rId21"/>
    <p:sldId id="476" r:id="rId22"/>
    <p:sldId id="477" r:id="rId23"/>
    <p:sldId id="482" r:id="rId24"/>
    <p:sldId id="453" r:id="rId25"/>
    <p:sldId id="471" r:id="rId26"/>
    <p:sldId id="459" r:id="rId27"/>
    <p:sldId id="467" r:id="rId28"/>
    <p:sldId id="466" r:id="rId29"/>
    <p:sldId id="491" r:id="rId30"/>
    <p:sldId id="460" r:id="rId31"/>
    <p:sldId id="462" r:id="rId32"/>
    <p:sldId id="488" r:id="rId33"/>
    <p:sldId id="461" r:id="rId34"/>
    <p:sldId id="464" r:id="rId35"/>
    <p:sldId id="486" r:id="rId36"/>
    <p:sldId id="487" r:id="rId37"/>
    <p:sldId id="489" r:id="rId38"/>
    <p:sldId id="463" r:id="rId39"/>
    <p:sldId id="465" r:id="rId40"/>
    <p:sldId id="485" r:id="rId41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93C1362-EF2E-C44F-8366-BB82ABA757B6}">
          <p14:sldIdLst>
            <p14:sldId id="458"/>
            <p14:sldId id="494"/>
            <p14:sldId id="495"/>
            <p14:sldId id="496"/>
            <p14:sldId id="497"/>
            <p14:sldId id="498"/>
            <p14:sldId id="499"/>
            <p14:sldId id="500"/>
            <p14:sldId id="371"/>
            <p14:sldId id="372"/>
            <p14:sldId id="392"/>
            <p14:sldId id="395"/>
            <p14:sldId id="396"/>
            <p14:sldId id="402"/>
            <p14:sldId id="404"/>
            <p14:sldId id="492"/>
            <p14:sldId id="493"/>
            <p14:sldId id="472"/>
            <p14:sldId id="474"/>
            <p14:sldId id="475"/>
            <p14:sldId id="476"/>
            <p14:sldId id="477"/>
            <p14:sldId id="482"/>
            <p14:sldId id="453"/>
            <p14:sldId id="471"/>
            <p14:sldId id="459"/>
            <p14:sldId id="467"/>
            <p14:sldId id="466"/>
            <p14:sldId id="491"/>
            <p14:sldId id="460"/>
            <p14:sldId id="462"/>
            <p14:sldId id="488"/>
            <p14:sldId id="461"/>
            <p14:sldId id="464"/>
            <p14:sldId id="486"/>
            <p14:sldId id="487"/>
            <p14:sldId id="489"/>
            <p14:sldId id="463"/>
            <p14:sldId id="465"/>
            <p14:sldId id="4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BCB"/>
    <a:srgbClr val="468BB5"/>
    <a:srgbClr val="FF1EC9"/>
    <a:srgbClr val="27B1F9"/>
    <a:srgbClr val="FF9432"/>
    <a:srgbClr val="6251B5"/>
    <a:srgbClr val="00A6F9"/>
    <a:srgbClr val="127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3" autoAdjust="0"/>
    <p:restoredTop sz="94745" autoAdjust="0"/>
  </p:normalViewPr>
  <p:slideViewPr>
    <p:cSldViewPr snapToObjects="1">
      <p:cViewPr varScale="1">
        <p:scale>
          <a:sx n="86" d="100"/>
          <a:sy n="86" d="100"/>
        </p:scale>
        <p:origin x="-1400" y="-112"/>
      </p:cViewPr>
      <p:guideLst>
        <p:guide orient="horz" pos="1043"/>
        <p:guide pos="3014"/>
      </p:guideLst>
    </p:cSldViewPr>
  </p:slideViewPr>
  <p:outlineViewPr>
    <p:cViewPr>
      <p:scale>
        <a:sx n="33" d="100"/>
        <a:sy n="33" d="100"/>
      </p:scale>
      <p:origin x="0" y="111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66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ADE4D63-2517-452F-8573-A03807FCA051}" type="datetimeFigureOut">
              <a:rPr lang="fr-CH"/>
              <a:pPr>
                <a:defRPr/>
              </a:pPr>
              <a:t>12.09.14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D8D0886-13AF-465A-B89F-86999BC6C05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17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CC10316-7F1F-4C85-8A9A-851C70D17CA3}" type="datetimeFigureOut">
              <a:rPr lang="fr-FR"/>
              <a:pPr>
                <a:defRPr/>
              </a:pPr>
              <a:t>12.09.14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  <a:endParaRPr lang="fr-FR" noProof="0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EB584E6-98BA-4FE7-85C2-245788A76BD9}" type="slidenum">
              <a:rPr lang="fr-FR"/>
              <a:pPr>
                <a:defRPr/>
              </a:pPr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8972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9D0A54-16C9-43FA-BEF3-95B504087DDA}" type="slidenum">
              <a:rPr lang="fr-FR"/>
              <a:pPr/>
              <a:t>2</a:t>
            </a:fld>
            <a:endParaRPr lang="fr-FR"/>
          </a:p>
        </p:txBody>
      </p:sp>
      <p:sp>
        <p:nvSpPr>
          <p:cNvPr id="285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5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01A9C-7116-4382-A3F4-1F424A05655C}" type="slidenum">
              <a:rPr lang="fr-FR"/>
              <a:pPr/>
              <a:t>3</a:t>
            </a:fld>
            <a:endParaRPr lang="fr-FR"/>
          </a:p>
        </p:txBody>
      </p:sp>
      <p:sp>
        <p:nvSpPr>
          <p:cNvPr id="289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9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093FFA-B5D7-4094-A4E4-0CF502CB67A0}" type="slidenum">
              <a:rPr lang="fr-FR"/>
              <a:pPr/>
              <a:t>4</a:t>
            </a:fld>
            <a:endParaRPr lang="fr-FR"/>
          </a:p>
        </p:txBody>
      </p:sp>
      <p:sp>
        <p:nvSpPr>
          <p:cNvPr id="290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0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 flipH="1">
            <a:off x="1331913" y="0"/>
            <a:ext cx="7794625" cy="5364163"/>
          </a:xfrm>
          <a:prstGeom prst="rect">
            <a:avLst/>
          </a:prstGeom>
          <a:solidFill>
            <a:srgbClr val="BFBFBF">
              <a:alpha val="47058"/>
            </a:srgb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" name="Image 15" descr="Logo_HUG_2C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9863" y="6151563"/>
            <a:ext cx="165258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17"/>
          <p:cNvCxnSpPr/>
          <p:nvPr/>
        </p:nvCxnSpPr>
        <p:spPr>
          <a:xfrm>
            <a:off x="5410200" y="5876925"/>
            <a:ext cx="0" cy="1404938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r 2"/>
          <p:cNvGrpSpPr>
            <a:grpSpLocks/>
          </p:cNvGrpSpPr>
          <p:nvPr/>
        </p:nvGrpSpPr>
        <p:grpSpPr bwMode="auto">
          <a:xfrm>
            <a:off x="5410200" y="4308475"/>
            <a:ext cx="1054100" cy="1052513"/>
            <a:chOff x="3446023" y="4151261"/>
            <a:chExt cx="1053292" cy="105223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3447610" y="4151261"/>
              <a:ext cx="1051705" cy="1052235"/>
            </a:xfrm>
            <a:prstGeom prst="rect">
              <a:avLst/>
            </a:prstGeom>
            <a:solidFill>
              <a:srgbClr val="0C72C0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3446023" y="5078116"/>
              <a:ext cx="125317" cy="125380"/>
            </a:xfrm>
            <a:prstGeom prst="rect">
              <a:avLst/>
            </a:prstGeom>
            <a:solidFill>
              <a:srgbClr val="3CB4F9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3571340" y="5078116"/>
              <a:ext cx="126903" cy="125380"/>
            </a:xfrm>
            <a:prstGeom prst="rect">
              <a:avLst/>
            </a:prstGeom>
            <a:solidFill>
              <a:srgbClr val="FF49A5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3698243" y="5078116"/>
              <a:ext cx="125316" cy="125380"/>
            </a:xfrm>
            <a:prstGeom prst="rect">
              <a:avLst/>
            </a:prstGeom>
            <a:solidFill>
              <a:srgbClr val="FF9F57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3823558" y="5078116"/>
              <a:ext cx="126903" cy="125380"/>
            </a:xfrm>
            <a:prstGeom prst="rect">
              <a:avLst/>
            </a:prstGeom>
            <a:solidFill>
              <a:srgbClr val="469B2D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2" name="Espace réservé du pied de page 4"/>
          <p:cNvSpPr txBox="1">
            <a:spLocks/>
          </p:cNvSpPr>
          <p:nvPr/>
        </p:nvSpPr>
        <p:spPr>
          <a:xfrm>
            <a:off x="1692275" y="5516563"/>
            <a:ext cx="3721100" cy="79216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2000" b="0" i="0" kern="1200">
                <a:solidFill>
                  <a:schemeClr val="tx1"/>
                </a:solidFill>
                <a:latin typeface="Univers LT Std 67 Bold Condensed"/>
                <a:ea typeface="+mn-ea"/>
                <a:cs typeface="Univers LT Std 57 C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spc="150" dirty="0" smtClean="0">
                <a:solidFill>
                  <a:schemeClr val="bg1"/>
                </a:solidFill>
                <a:latin typeface="Univers Condensed Medium"/>
              </a:rPr>
              <a:t>Etre les premiers pour vous</a:t>
            </a:r>
            <a:endParaRPr lang="fr-FR" b="1" spc="150" dirty="0" smtClean="0">
              <a:solidFill>
                <a:schemeClr val="bg1"/>
              </a:solidFill>
              <a:latin typeface="Univers Condensed Medium"/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1484313"/>
            <a:ext cx="5410200" cy="5329237"/>
          </a:xfrm>
          <a:prstGeom prst="rect">
            <a:avLst/>
          </a:prstGeom>
          <a:solidFill>
            <a:schemeClr val="accent1">
              <a:alpha val="59999"/>
            </a:scheme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4" name="Image 15" descr="Logo_HUG_2C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19863" y="6151563"/>
            <a:ext cx="165258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17"/>
          <p:cNvCxnSpPr/>
          <p:nvPr userDrawn="1"/>
        </p:nvCxnSpPr>
        <p:spPr>
          <a:xfrm>
            <a:off x="5410200" y="5876925"/>
            <a:ext cx="0" cy="1404938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er 2"/>
          <p:cNvGrpSpPr>
            <a:grpSpLocks/>
          </p:cNvGrpSpPr>
          <p:nvPr userDrawn="1"/>
        </p:nvGrpSpPr>
        <p:grpSpPr bwMode="auto">
          <a:xfrm>
            <a:off x="5410200" y="4308475"/>
            <a:ext cx="1054100" cy="1052513"/>
            <a:chOff x="3446023" y="4151261"/>
            <a:chExt cx="1053292" cy="1052235"/>
          </a:xfrm>
        </p:grpSpPr>
        <p:sp>
          <p:nvSpPr>
            <p:cNvPr id="17" name="Rectangle 16"/>
            <p:cNvSpPr>
              <a:spLocks noChangeArrowheads="1"/>
            </p:cNvSpPr>
            <p:nvPr userDrawn="1"/>
          </p:nvSpPr>
          <p:spPr bwMode="auto">
            <a:xfrm>
              <a:off x="3447610" y="4151261"/>
              <a:ext cx="1051705" cy="1052235"/>
            </a:xfrm>
            <a:prstGeom prst="rect">
              <a:avLst/>
            </a:prstGeom>
            <a:solidFill>
              <a:srgbClr val="0C72C0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 userDrawn="1"/>
          </p:nvSpPr>
          <p:spPr bwMode="auto">
            <a:xfrm>
              <a:off x="3446023" y="5078116"/>
              <a:ext cx="125317" cy="125380"/>
            </a:xfrm>
            <a:prstGeom prst="rect">
              <a:avLst/>
            </a:prstGeom>
            <a:solidFill>
              <a:srgbClr val="3CB4F9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 userDrawn="1"/>
          </p:nvSpPr>
          <p:spPr bwMode="auto">
            <a:xfrm>
              <a:off x="3571340" y="5078116"/>
              <a:ext cx="126903" cy="125380"/>
            </a:xfrm>
            <a:prstGeom prst="rect">
              <a:avLst/>
            </a:prstGeom>
            <a:solidFill>
              <a:srgbClr val="FF49A5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 userDrawn="1"/>
          </p:nvSpPr>
          <p:spPr bwMode="auto">
            <a:xfrm>
              <a:off x="3698243" y="5078116"/>
              <a:ext cx="125316" cy="125380"/>
            </a:xfrm>
            <a:prstGeom prst="rect">
              <a:avLst/>
            </a:prstGeom>
            <a:solidFill>
              <a:srgbClr val="FF9F57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3823558" y="5078116"/>
              <a:ext cx="126903" cy="125380"/>
            </a:xfrm>
            <a:prstGeom prst="rect">
              <a:avLst/>
            </a:prstGeom>
            <a:solidFill>
              <a:srgbClr val="469B2D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2" name="Espace réservé du titre 1"/>
          <p:cNvSpPr>
            <a:spLocks noGrp="1"/>
          </p:cNvSpPr>
          <p:nvPr>
            <p:ph type="title"/>
          </p:nvPr>
        </p:nvSpPr>
        <p:spPr>
          <a:xfrm>
            <a:off x="5527171" y="1529302"/>
            <a:ext cx="3293301" cy="2619778"/>
          </a:xfrm>
          <a:prstGeom prst="rect">
            <a:avLst/>
          </a:prstGeom>
        </p:spPr>
        <p:txBody>
          <a:bodyPr anchor="t"/>
          <a:lstStyle>
            <a:lvl1pPr>
              <a:defRPr spc="0" baseline="0"/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C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7" y="630136"/>
            <a:ext cx="671445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1459929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A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3247767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823072" y="2081399"/>
            <a:ext cx="3319775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CH" smtClean="0"/>
              <a:t>Mastertitelformat bearbeiten</a:t>
            </a:r>
            <a:endParaRPr lang="fr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4966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863" y="-12700"/>
            <a:ext cx="706437" cy="136683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Mastertitelformat bearbeiten</a:t>
            </a:r>
            <a:endParaRPr lang="fr-CH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B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6" y="630136"/>
            <a:ext cx="6728469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860032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7" y="630136"/>
            <a:ext cx="671445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1459929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A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3247767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823072" y="2081399"/>
            <a:ext cx="3319775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 flipH="1">
            <a:off x="1347788" y="0"/>
            <a:ext cx="7796212" cy="5364163"/>
          </a:xfrm>
          <a:prstGeom prst="rect">
            <a:avLst/>
          </a:prstGeom>
          <a:solidFill>
            <a:srgbClr val="BFBFBF">
              <a:alpha val="47058"/>
            </a:srgb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528763"/>
            <a:ext cx="5410200" cy="5329237"/>
          </a:xfrm>
          <a:prstGeom prst="rect">
            <a:avLst/>
          </a:prstGeom>
          <a:solidFill>
            <a:srgbClr val="0C72C0">
              <a:alpha val="50195"/>
            </a:srgb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Image 15" descr="Logo_HUG_2C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19863" y="6151563"/>
            <a:ext cx="165258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17"/>
          <p:cNvCxnSpPr/>
          <p:nvPr userDrawn="1"/>
        </p:nvCxnSpPr>
        <p:spPr>
          <a:xfrm>
            <a:off x="5410200" y="5876925"/>
            <a:ext cx="0" cy="1404938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r 2"/>
          <p:cNvGrpSpPr>
            <a:grpSpLocks/>
          </p:cNvGrpSpPr>
          <p:nvPr userDrawn="1"/>
        </p:nvGrpSpPr>
        <p:grpSpPr bwMode="auto">
          <a:xfrm>
            <a:off x="5410200" y="4308475"/>
            <a:ext cx="1054100" cy="1052513"/>
            <a:chOff x="3446023" y="4151261"/>
            <a:chExt cx="1053292" cy="105223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3447610" y="4151261"/>
              <a:ext cx="1051705" cy="1052235"/>
            </a:xfrm>
            <a:prstGeom prst="rect">
              <a:avLst/>
            </a:prstGeom>
            <a:solidFill>
              <a:srgbClr val="0C72C0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3446023" y="5078116"/>
              <a:ext cx="125317" cy="125380"/>
            </a:xfrm>
            <a:prstGeom prst="rect">
              <a:avLst/>
            </a:prstGeom>
            <a:solidFill>
              <a:srgbClr val="3CB4F9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3571340" y="5078116"/>
              <a:ext cx="126903" cy="125380"/>
            </a:xfrm>
            <a:prstGeom prst="rect">
              <a:avLst/>
            </a:prstGeom>
            <a:solidFill>
              <a:srgbClr val="FF49A5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3698243" y="5078116"/>
              <a:ext cx="125316" cy="125380"/>
            </a:xfrm>
            <a:prstGeom prst="rect">
              <a:avLst/>
            </a:prstGeom>
            <a:solidFill>
              <a:srgbClr val="FF9F57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3823558" y="5078116"/>
              <a:ext cx="126903" cy="125380"/>
            </a:xfrm>
            <a:prstGeom prst="rect">
              <a:avLst/>
            </a:prstGeom>
            <a:solidFill>
              <a:srgbClr val="469B2D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3" name="Espace réservé du pied de page 4"/>
          <p:cNvSpPr txBox="1">
            <a:spLocks/>
          </p:cNvSpPr>
          <p:nvPr userDrawn="1"/>
        </p:nvSpPr>
        <p:spPr>
          <a:xfrm>
            <a:off x="1692275" y="1628775"/>
            <a:ext cx="3721100" cy="1808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fr-CH" sz="3200" b="1" smtClean="0">
                <a:solidFill>
                  <a:schemeClr val="bg1"/>
                </a:solidFill>
                <a:latin typeface="Univers Condensed Medium" pitchFamily="-84" charset="0"/>
              </a:rPr>
              <a:t>Hôpitaux</a:t>
            </a:r>
          </a:p>
          <a:p>
            <a:pPr>
              <a:lnSpc>
                <a:spcPct val="90000"/>
              </a:lnSpc>
              <a:defRPr/>
            </a:pPr>
            <a:r>
              <a:rPr lang="fr-CH" sz="3200" b="1" smtClean="0">
                <a:solidFill>
                  <a:schemeClr val="bg1"/>
                </a:solidFill>
                <a:latin typeface="Univers Condensed Medium" pitchFamily="-84" charset="0"/>
              </a:rPr>
              <a:t>Universitaires</a:t>
            </a:r>
          </a:p>
          <a:p>
            <a:pPr>
              <a:lnSpc>
                <a:spcPct val="90000"/>
              </a:lnSpc>
              <a:defRPr/>
            </a:pPr>
            <a:r>
              <a:rPr lang="fr-CH" sz="3200" b="1" smtClean="0">
                <a:solidFill>
                  <a:schemeClr val="bg1"/>
                </a:solidFill>
                <a:latin typeface="Univers Condensed Medium" pitchFamily="-84" charset="0"/>
              </a:rPr>
              <a:t>de Genève</a:t>
            </a:r>
          </a:p>
        </p:txBody>
      </p:sp>
      <p:sp>
        <p:nvSpPr>
          <p:cNvPr id="14" name="Espace réservé du pied de page 4"/>
          <p:cNvSpPr txBox="1">
            <a:spLocks/>
          </p:cNvSpPr>
          <p:nvPr userDrawn="1"/>
        </p:nvSpPr>
        <p:spPr>
          <a:xfrm>
            <a:off x="1692275" y="5516563"/>
            <a:ext cx="3721100" cy="79216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2000" b="0" i="0" kern="1200">
                <a:solidFill>
                  <a:schemeClr val="tx1"/>
                </a:solidFill>
                <a:latin typeface="Univers LT Std 67 Bold Condensed"/>
                <a:ea typeface="+mn-ea"/>
                <a:cs typeface="Univers LT Std 57 C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spc="150" dirty="0" smtClean="0">
                <a:solidFill>
                  <a:schemeClr val="bg1"/>
                </a:solidFill>
                <a:latin typeface="Univers Condensed Medium"/>
              </a:rPr>
              <a:t>Etre les premiers pour vous</a:t>
            </a:r>
            <a:endParaRPr lang="fr-FR" b="1" spc="150" dirty="0" smtClean="0">
              <a:solidFill>
                <a:schemeClr val="bg1"/>
              </a:solidFill>
              <a:latin typeface="Univers Condensed Medium"/>
            </a:endParaRPr>
          </a:p>
        </p:txBody>
      </p:sp>
      <p:sp>
        <p:nvSpPr>
          <p:cNvPr id="22" name="Espace réservé du titre 1"/>
          <p:cNvSpPr>
            <a:spLocks noGrp="1"/>
          </p:cNvSpPr>
          <p:nvPr>
            <p:ph type="title"/>
          </p:nvPr>
        </p:nvSpPr>
        <p:spPr>
          <a:xfrm>
            <a:off x="5527171" y="1529302"/>
            <a:ext cx="3293301" cy="2619778"/>
          </a:xfrm>
          <a:prstGeom prst="rect">
            <a:avLst/>
          </a:prstGeom>
        </p:spPr>
        <p:txBody>
          <a:bodyPr anchor="t"/>
          <a:lstStyle/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77863" y="-7938"/>
            <a:ext cx="706437" cy="1365251"/>
          </a:xfrm>
          <a:prstGeom prst="rect">
            <a:avLst/>
          </a:prstGeom>
          <a:solidFill>
            <a:srgbClr val="1864B5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A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B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6" y="630136"/>
            <a:ext cx="6728469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860032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0500" y="2081213"/>
            <a:ext cx="6718300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smtClean="0"/>
          </a:p>
        </p:txBody>
      </p:sp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679450" y="0"/>
            <a:ext cx="0" cy="1350963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Image 14" descr="Logo_HUG_2C.eps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086600" y="6376988"/>
            <a:ext cx="10858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13"/>
          <p:cNvCxnSpPr/>
          <p:nvPr/>
        </p:nvCxnSpPr>
        <p:spPr>
          <a:xfrm>
            <a:off x="679450" y="0"/>
            <a:ext cx="0" cy="1350963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4" name="Image 14" descr="Logo_HUG_2C.eps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086600" y="6376988"/>
            <a:ext cx="10858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27" r:id="rId5"/>
    <p:sldLayoutId id="2147483734" r:id="rId6"/>
    <p:sldLayoutId id="2147483735" r:id="rId7"/>
    <p:sldLayoutId id="2147483728" r:id="rId8"/>
    <p:sldLayoutId id="2147483736" r:id="rId9"/>
    <p:sldLayoutId id="2147483737" r:id="rId10"/>
    <p:sldLayoutId id="2147483729" r:id="rId11"/>
    <p:sldLayoutId id="2147483738" r:id="rId12"/>
  </p:sldLayoutIdLst>
  <p:transition xmlns:p14="http://schemas.microsoft.com/office/powerpoint/2010/main" spd="slow" advClick="0" advTm="16000">
    <p:wip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 spc="200">
          <a:solidFill>
            <a:srgbClr val="468BB5"/>
          </a:solidFill>
          <a:latin typeface="Arial Narrow" pitchFamily="34" charset="0"/>
          <a:ea typeface="ＭＳ Ｐゴシック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9pPr>
    </p:titleStyle>
    <p:bodyStyle>
      <a:lvl1pPr marL="215900" indent="-215900" algn="l" rtl="0" eaLnBrk="1" fontAlgn="base" hangingPunct="1">
        <a:spcBef>
          <a:spcPct val="0"/>
        </a:spcBef>
        <a:spcAft>
          <a:spcPts val="60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1pPr>
      <a:lvl2pPr marL="4318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2pPr>
      <a:lvl3pPr marL="6477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3pPr>
      <a:lvl4pPr marL="8636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4pPr>
      <a:lvl5pPr marL="10795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5672013" y="1528763"/>
            <a:ext cx="3292475" cy="26209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fr-CH" sz="2800" dirty="0"/>
              <a:t>Aménagement </a:t>
            </a:r>
            <a:r>
              <a:rPr lang="fr-CH" sz="2800" i="1" dirty="0" smtClean="0"/>
              <a:t>artistique</a:t>
            </a:r>
            <a:r>
              <a:rPr lang="fr-CH" sz="2800" dirty="0" smtClean="0"/>
              <a:t> </a:t>
            </a:r>
            <a:r>
              <a:rPr lang="fr-CH" sz="2800" dirty="0"/>
              <a:t>de la psychiatrie </a:t>
            </a:r>
            <a:r>
              <a:rPr lang="fr-CH" sz="2800" dirty="0" smtClean="0"/>
              <a:t/>
            </a:r>
            <a:br>
              <a:rPr lang="fr-CH" sz="2800" dirty="0" smtClean="0"/>
            </a:br>
            <a:r>
              <a:rPr lang="fr-CH" sz="2800" dirty="0" smtClean="0">
                <a:solidFill>
                  <a:srgbClr val="FF9432"/>
                </a:solidFill>
              </a:rPr>
              <a:t>Au </a:t>
            </a:r>
            <a:r>
              <a:rPr lang="fr-CH" sz="2800" dirty="0">
                <a:solidFill>
                  <a:srgbClr val="FF9432"/>
                </a:solidFill>
              </a:rPr>
              <a:t>dela du décors</a:t>
            </a:r>
            <a:endParaRPr lang="fr-CH" sz="2800" noProof="0" dirty="0" smtClean="0">
              <a:solidFill>
                <a:srgbClr val="FF9432"/>
              </a:solidFill>
            </a:endParaRPr>
          </a:p>
        </p:txBody>
      </p:sp>
      <p:sp>
        <p:nvSpPr>
          <p:cNvPr id="5" name="Espace réservé du pied de page 4"/>
          <p:cNvSpPr txBox="1">
            <a:spLocks/>
          </p:cNvSpPr>
          <p:nvPr/>
        </p:nvSpPr>
        <p:spPr>
          <a:xfrm>
            <a:off x="1692275" y="1628775"/>
            <a:ext cx="3721100" cy="1808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fr-CH" sz="1100" b="1" i="1" dirty="0" smtClean="0">
                <a:solidFill>
                  <a:schemeClr val="bg1"/>
                </a:solidFill>
                <a:latin typeface="Arial Narrow" pitchFamily="34" charset="0"/>
              </a:rPr>
              <a:t>Gerard Calzada</a:t>
            </a:r>
          </a:p>
          <a:p>
            <a:pPr>
              <a:lnSpc>
                <a:spcPct val="90000"/>
              </a:lnSpc>
              <a:defRPr/>
            </a:pPr>
            <a:r>
              <a:rPr lang="fr-CH" sz="1100" b="1" i="1" dirty="0" smtClean="0">
                <a:solidFill>
                  <a:schemeClr val="bg1"/>
                </a:solidFill>
                <a:latin typeface="Arial Narrow" pitchFamily="34" charset="0"/>
              </a:rPr>
              <a:t>Daniele Zullino</a:t>
            </a:r>
            <a:endParaRPr lang="fr-CH" sz="1100" b="1" i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fr-CH" sz="2400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fr-CH" sz="1400" b="1" dirty="0" smtClean="0">
                <a:solidFill>
                  <a:schemeClr val="bg1"/>
                </a:solidFill>
                <a:latin typeface="Arial Narrow" pitchFamily="34" charset="0"/>
              </a:rPr>
              <a:t>Hôpitaux</a:t>
            </a:r>
          </a:p>
          <a:p>
            <a:pPr>
              <a:lnSpc>
                <a:spcPct val="90000"/>
              </a:lnSpc>
              <a:defRPr/>
            </a:pPr>
            <a:r>
              <a:rPr lang="fr-CH" sz="1400" b="1" dirty="0" smtClean="0">
                <a:solidFill>
                  <a:schemeClr val="bg1"/>
                </a:solidFill>
                <a:latin typeface="Arial Narrow" pitchFamily="34" charset="0"/>
              </a:rPr>
              <a:t>Universitaires</a:t>
            </a:r>
          </a:p>
          <a:p>
            <a:pPr>
              <a:lnSpc>
                <a:spcPct val="90000"/>
              </a:lnSpc>
              <a:defRPr/>
            </a:pPr>
            <a:r>
              <a:rPr lang="fr-CH" sz="1400" b="1" dirty="0" smtClean="0">
                <a:solidFill>
                  <a:schemeClr val="bg1"/>
                </a:solidFill>
                <a:latin typeface="Arial Narrow" pitchFamily="34" charset="0"/>
              </a:rPr>
              <a:t>de Genève</a:t>
            </a:r>
          </a:p>
        </p:txBody>
      </p:sp>
    </p:spTree>
    <p:extLst>
      <p:ext uri="{BB962C8B-B14F-4D97-AF65-F5344CB8AC3E}">
        <p14:creationId xmlns:p14="http://schemas.microsoft.com/office/powerpoint/2010/main" val="1029026409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ung 31"/>
          <p:cNvGrpSpPr/>
          <p:nvPr/>
        </p:nvGrpSpPr>
        <p:grpSpPr>
          <a:xfrm>
            <a:off x="479440" y="3131652"/>
            <a:ext cx="3029000" cy="1726475"/>
            <a:chOff x="479440" y="3131652"/>
            <a:chExt cx="3029000" cy="1726475"/>
          </a:xfrm>
        </p:grpSpPr>
        <p:grpSp>
          <p:nvGrpSpPr>
            <p:cNvPr id="31" name="Gruppierung 30"/>
            <p:cNvGrpSpPr/>
            <p:nvPr/>
          </p:nvGrpSpPr>
          <p:grpSpPr>
            <a:xfrm>
              <a:off x="1714834" y="3131652"/>
              <a:ext cx="1793606" cy="1669637"/>
              <a:chOff x="1714834" y="3131652"/>
              <a:chExt cx="1793606" cy="1669637"/>
            </a:xfrm>
          </p:grpSpPr>
          <p:cxnSp>
            <p:nvCxnSpPr>
              <p:cNvPr id="20" name="Gerade Verbindung 19"/>
              <p:cNvCxnSpPr>
                <a:stCxn id="6" idx="0"/>
                <a:endCxn id="4" idx="2"/>
              </p:cNvCxnSpPr>
              <p:nvPr/>
            </p:nvCxnSpPr>
            <p:spPr>
              <a:xfrm flipV="1">
                <a:off x="3508440" y="3671652"/>
                <a:ext cx="0" cy="58963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13"/>
              <p:cNvCxnSpPr>
                <a:stCxn id="10" idx="3"/>
                <a:endCxn id="4" idx="1"/>
              </p:cNvCxnSpPr>
              <p:nvPr/>
            </p:nvCxnSpPr>
            <p:spPr>
              <a:xfrm flipV="1">
                <a:off x="1714834" y="3131652"/>
                <a:ext cx="1253606" cy="887186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15"/>
              <p:cNvCxnSpPr>
                <a:stCxn id="10" idx="3"/>
                <a:endCxn id="6" idx="1"/>
              </p:cNvCxnSpPr>
              <p:nvPr/>
            </p:nvCxnSpPr>
            <p:spPr>
              <a:xfrm>
                <a:off x="1714834" y="4018838"/>
                <a:ext cx="1253606" cy="782451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ierung 26"/>
            <p:cNvGrpSpPr/>
            <p:nvPr/>
          </p:nvGrpSpPr>
          <p:grpSpPr>
            <a:xfrm>
              <a:off x="479440" y="3478838"/>
              <a:ext cx="1390750" cy="1379289"/>
              <a:chOff x="479440" y="3478838"/>
              <a:chExt cx="1390750" cy="1379289"/>
            </a:xfrm>
          </p:grpSpPr>
          <p:pic>
            <p:nvPicPr>
              <p:cNvPr id="10" name="Bild 9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4834" y="3478838"/>
                <a:ext cx="1080000" cy="1080000"/>
              </a:xfrm>
              <a:prstGeom prst="rect">
                <a:avLst/>
              </a:prstGeom>
              <a:ln>
                <a:solidFill>
                  <a:srgbClr val="7F7F7F"/>
                </a:solidFill>
              </a:ln>
            </p:spPr>
          </p:pic>
          <p:sp>
            <p:nvSpPr>
              <p:cNvPr id="12" name="Rechteck 11"/>
              <p:cNvSpPr/>
              <p:nvPr/>
            </p:nvSpPr>
            <p:spPr>
              <a:xfrm>
                <a:off x="479440" y="4581128"/>
                <a:ext cx="139075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fr-CH" sz="1200" dirty="0"/>
                  <a:t>tradition </a:t>
                </a:r>
                <a:r>
                  <a:rPr lang="fr-CH" sz="1200" dirty="0" smtClean="0"/>
                  <a:t>culturelle</a:t>
                </a:r>
                <a:endParaRPr lang="fr-CH" sz="1200" dirty="0"/>
              </a:p>
            </p:txBody>
          </p:sp>
        </p:grp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400" dirty="0" smtClean="0"/>
              <a:t>Perception de l’art</a:t>
            </a:r>
            <a:endParaRPr lang="fr-CH" sz="4400" dirty="0"/>
          </a:p>
        </p:txBody>
      </p:sp>
      <p:grpSp>
        <p:nvGrpSpPr>
          <p:cNvPr id="28" name="Gruppierung 27"/>
          <p:cNvGrpSpPr/>
          <p:nvPr/>
        </p:nvGrpSpPr>
        <p:grpSpPr>
          <a:xfrm>
            <a:off x="2968440" y="2591652"/>
            <a:ext cx="1080000" cy="1392638"/>
            <a:chOff x="2968440" y="2591652"/>
            <a:chExt cx="1080000" cy="1392638"/>
          </a:xfrm>
        </p:grpSpPr>
        <p:pic>
          <p:nvPicPr>
            <p:cNvPr id="4" name="Bild 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8440" y="2591652"/>
              <a:ext cx="1080000" cy="108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5" name="Rechteck 4"/>
            <p:cNvSpPr/>
            <p:nvPr/>
          </p:nvSpPr>
          <p:spPr>
            <a:xfrm>
              <a:off x="3203848" y="3707291"/>
              <a:ext cx="6037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CH" sz="1200" dirty="0"/>
                <a:t>artiste</a:t>
              </a:r>
            </a:p>
          </p:txBody>
        </p:sp>
      </p:grpSp>
      <p:grpSp>
        <p:nvGrpSpPr>
          <p:cNvPr id="29" name="Gruppierung 28"/>
          <p:cNvGrpSpPr/>
          <p:nvPr/>
        </p:nvGrpSpPr>
        <p:grpSpPr>
          <a:xfrm>
            <a:off x="2968440" y="4261289"/>
            <a:ext cx="1080000" cy="1433567"/>
            <a:chOff x="2968440" y="4261289"/>
            <a:chExt cx="1080000" cy="1433567"/>
          </a:xfrm>
        </p:grpSpPr>
        <p:pic>
          <p:nvPicPr>
            <p:cNvPr id="6" name="Bild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8440" y="4261289"/>
              <a:ext cx="1080000" cy="108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7" name="Rechteck 6"/>
            <p:cNvSpPr/>
            <p:nvPr/>
          </p:nvSpPr>
          <p:spPr>
            <a:xfrm>
              <a:off x="3203848" y="5417857"/>
              <a:ext cx="5867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CH" sz="1200" dirty="0"/>
                <a:t>public</a:t>
              </a:r>
            </a:p>
          </p:txBody>
        </p:sp>
      </p:grpSp>
      <p:grpSp>
        <p:nvGrpSpPr>
          <p:cNvPr id="30" name="Gruppierung 29"/>
          <p:cNvGrpSpPr/>
          <p:nvPr/>
        </p:nvGrpSpPr>
        <p:grpSpPr>
          <a:xfrm>
            <a:off x="4427984" y="2457253"/>
            <a:ext cx="3761709" cy="2067037"/>
            <a:chOff x="4427984" y="2457253"/>
            <a:chExt cx="3761709" cy="2067037"/>
          </a:xfrm>
        </p:grpSpPr>
        <p:pic>
          <p:nvPicPr>
            <p:cNvPr id="8" name="Bild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0658" y="3444290"/>
              <a:ext cx="1080000" cy="108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9" name="Rechteck 8"/>
            <p:cNvSpPr/>
            <p:nvPr/>
          </p:nvSpPr>
          <p:spPr>
            <a:xfrm>
              <a:off x="5165357" y="2457253"/>
              <a:ext cx="302433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sz="1400" dirty="0"/>
                <a:t>permet de nouvelles interprétations et la génération de nouvelles significations </a:t>
              </a:r>
            </a:p>
          </p:txBody>
        </p:sp>
        <p:cxnSp>
          <p:nvCxnSpPr>
            <p:cNvPr id="24" name="Gerade Verbindung mit Pfeil 23"/>
            <p:cNvCxnSpPr>
              <a:endCxn id="8" idx="1"/>
            </p:cNvCxnSpPr>
            <p:nvPr/>
          </p:nvCxnSpPr>
          <p:spPr>
            <a:xfrm>
              <a:off x="4427984" y="3984290"/>
              <a:ext cx="1852674" cy="0"/>
            </a:xfrm>
            <a:prstGeom prst="straightConnector1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8512845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5616" y="630136"/>
            <a:ext cx="6676436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sz="3600" dirty="0">
                <a:solidFill>
                  <a:srgbClr val="468BB5"/>
                </a:solidFill>
              </a:rPr>
              <a:t>Servir l’état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476375" y="2205038"/>
            <a:ext cx="5127625" cy="1381125"/>
            <a:chOff x="930" y="1389"/>
            <a:chExt cx="3230" cy="870"/>
          </a:xfrm>
        </p:grpSpPr>
        <p:pic>
          <p:nvPicPr>
            <p:cNvPr id="5427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389"/>
              <a:ext cx="1182" cy="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9" name="Rectangle 8"/>
            <p:cNvSpPr>
              <a:spLocks noChangeArrowheads="1"/>
            </p:cNvSpPr>
            <p:nvPr/>
          </p:nvSpPr>
          <p:spPr bwMode="auto">
            <a:xfrm>
              <a:off x="2245" y="1661"/>
              <a:ext cx="191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Clr>
                  <a:srgbClr val="C5880F"/>
                </a:buClr>
                <a:buSzPct val="70000"/>
                <a:buFont typeface="Wingdings" charset="0"/>
                <a:buNone/>
              </a:pPr>
              <a:r>
                <a:rPr lang="fr-CH" sz="2800"/>
                <a:t>Instrument d’état</a:t>
              </a:r>
            </a:p>
          </p:txBody>
        </p:sp>
      </p:grpSp>
      <p:grpSp>
        <p:nvGrpSpPr>
          <p:cNvPr id="2" name="Gruppierung 1"/>
          <p:cNvGrpSpPr/>
          <p:nvPr/>
        </p:nvGrpSpPr>
        <p:grpSpPr>
          <a:xfrm>
            <a:off x="1547664" y="4293096"/>
            <a:ext cx="6070749" cy="1152128"/>
            <a:chOff x="1547664" y="4293096"/>
            <a:chExt cx="6070749" cy="1152128"/>
          </a:xfrm>
        </p:grpSpPr>
        <p:sp>
          <p:nvSpPr>
            <p:cNvPr id="54280" name="Rectangle 3"/>
            <p:cNvSpPr>
              <a:spLocks noChangeArrowheads="1"/>
            </p:cNvSpPr>
            <p:nvPr/>
          </p:nvSpPr>
          <p:spPr bwMode="auto">
            <a:xfrm>
              <a:off x="3563938" y="4610100"/>
              <a:ext cx="405447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Clr>
                  <a:srgbClr val="C5880F"/>
                </a:buClr>
                <a:buSzPct val="70000"/>
                <a:buFont typeface="Wingdings" charset="0"/>
                <a:buNone/>
              </a:pPr>
              <a:r>
                <a:rPr lang="fr-CH" sz="2800"/>
                <a:t>Art comme propagande</a:t>
              </a:r>
            </a:p>
          </p:txBody>
        </p:sp>
        <p:pic>
          <p:nvPicPr>
            <p:cNvPr id="12" name="Bild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664" y="4293096"/>
              <a:ext cx="1728192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1654544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6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9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3" name="Rectangle 3"/>
          <p:cNvSpPr>
            <a:spLocks noGrp="1" noChangeArrowheads="1"/>
          </p:cNvSpPr>
          <p:nvPr>
            <p:ph sz="half" idx="2"/>
          </p:nvPr>
        </p:nvSpPr>
        <p:spPr bwMode="auto">
          <a:xfrm>
            <a:off x="3563888" y="2081399"/>
            <a:ext cx="4968552" cy="368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r>
              <a:rPr lang="fr-CH" dirty="0">
                <a:latin typeface="Univers" charset="0"/>
              </a:rPr>
              <a:t>Vie ≈ désordre</a:t>
            </a:r>
          </a:p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r>
              <a:rPr lang="fr-CH" dirty="0">
                <a:latin typeface="Univers" charset="0"/>
              </a:rPr>
              <a:t>Préférence de l’homme pour </a:t>
            </a:r>
            <a:r>
              <a:rPr lang="fr-CH" dirty="0" smtClean="0">
                <a:latin typeface="Univers" charset="0"/>
              </a:rPr>
              <a:t>l’ordre</a:t>
            </a:r>
            <a:endParaRPr lang="fr-CH" dirty="0">
              <a:latin typeface="Univers" charset="0"/>
            </a:endParaRPr>
          </a:p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r>
              <a:rPr lang="fr-CH" dirty="0">
                <a:latin typeface="Univers" charset="0"/>
              </a:rPr>
              <a:t>Art met de l’ordre, structure</a:t>
            </a:r>
          </a:p>
          <a:p>
            <a:pPr marL="661988" lvl="1" indent="-184150" eaLnBrk="1" hangingPunct="1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r>
              <a:rPr lang="fr-CH" sz="1600" dirty="0">
                <a:latin typeface="Univers" charset="0"/>
              </a:rPr>
              <a:t>Satisfait un besoin, que la réalité ne satisfait pas</a:t>
            </a:r>
          </a:p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r>
              <a:rPr lang="fr-CH" dirty="0">
                <a:latin typeface="Univers" charset="0"/>
              </a:rPr>
              <a:t>Aristote: art est une amélioration de la réalité, la rend plus balancée</a:t>
            </a:r>
          </a:p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r>
              <a:rPr lang="fr-CH" dirty="0">
                <a:latin typeface="Univers" charset="0"/>
              </a:rPr>
              <a:t>Ex: Roman, Biographie vs « vie réelle »</a:t>
            </a:r>
          </a:p>
        </p:txBody>
      </p:sp>
      <p:sp>
        <p:nvSpPr>
          <p:cNvPr id="1121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5616" y="630136"/>
            <a:ext cx="6676436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sz="3600" dirty="0">
                <a:solidFill>
                  <a:srgbClr val="468BB5"/>
                </a:solidFill>
              </a:rPr>
              <a:t>Besoin en ordre</a:t>
            </a:r>
          </a:p>
        </p:txBody>
      </p:sp>
      <p:pic>
        <p:nvPicPr>
          <p:cNvPr id="11212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84413"/>
            <a:ext cx="2324100" cy="3305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11734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21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2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1283" grpId="0" build="p"/>
      <p:bldP spid="11212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7" name="Rectangle 3"/>
          <p:cNvSpPr>
            <a:spLocks noGrp="1" noChangeArrowheads="1"/>
          </p:cNvSpPr>
          <p:nvPr>
            <p:ph sz="half" idx="2"/>
          </p:nvPr>
        </p:nvSpPr>
        <p:spPr bwMode="auto">
          <a:xfrm>
            <a:off x="3707904" y="2081399"/>
            <a:ext cx="4896544" cy="32855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r>
              <a:rPr lang="fr-CH" dirty="0">
                <a:latin typeface="Univers" charset="0"/>
              </a:rPr>
              <a:t>Existence quotidienne souvent peu stimulante</a:t>
            </a:r>
          </a:p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r>
              <a:rPr lang="fr-CH" dirty="0">
                <a:latin typeface="Univers" charset="0"/>
              </a:rPr>
              <a:t>Stimulation modérée perçue comme agréable</a:t>
            </a:r>
          </a:p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endParaRPr lang="fr-CH" dirty="0">
              <a:latin typeface="Univers" charset="0"/>
            </a:endParaRPr>
          </a:p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r>
              <a:rPr lang="fr-CH" dirty="0">
                <a:latin typeface="Univers" charset="0"/>
              </a:rPr>
              <a:t>Hypothèse contraire à celle de l’ordre</a:t>
            </a:r>
          </a:p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r>
              <a:rPr lang="fr-CH" dirty="0">
                <a:latin typeface="Univers" charset="0"/>
              </a:rPr>
              <a:t>Recherche du désordre pour la stimulation</a:t>
            </a:r>
          </a:p>
        </p:txBody>
      </p:sp>
      <p:sp>
        <p:nvSpPr>
          <p:cNvPr id="1122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630136"/>
            <a:ext cx="6676436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sz="3600" dirty="0">
                <a:solidFill>
                  <a:srgbClr val="468BB5"/>
                </a:solidFill>
              </a:rPr>
              <a:t>Besoin en stimulation</a:t>
            </a:r>
          </a:p>
        </p:txBody>
      </p:sp>
      <p:pic>
        <p:nvPicPr>
          <p:cNvPr id="11223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274888"/>
            <a:ext cx="242887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506312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22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22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22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2307" grpId="0" build="p"/>
      <p:bldP spid="11223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3" name="Rectangle 3"/>
          <p:cNvSpPr>
            <a:spLocks noGrp="1" noChangeArrowheads="1"/>
          </p:cNvSpPr>
          <p:nvPr>
            <p:ph sz="half" idx="2"/>
          </p:nvPr>
        </p:nvSpPr>
        <p:spPr bwMode="auto">
          <a:xfrm>
            <a:off x="1468249" y="2081399"/>
            <a:ext cx="7136199" cy="38779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973263" lvl="1" indent="-173038" eaLnBrk="1" hangingPunct="1">
              <a:lnSpc>
                <a:spcPct val="20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r>
              <a:rPr lang="fr-CH" sz="2400" dirty="0">
                <a:latin typeface="Univers" charset="0"/>
              </a:rPr>
              <a:t>Communication de choses non communicables autrement ?</a:t>
            </a:r>
          </a:p>
          <a:p>
            <a:pPr marL="287338" indent="-287338" eaLnBrk="1" hangingPunct="1">
              <a:lnSpc>
                <a:spcPct val="20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r>
              <a:rPr lang="fr-CH" sz="2400" dirty="0">
                <a:latin typeface="Univers" charset="0"/>
              </a:rPr>
              <a:t>Succès de l’art </a:t>
            </a:r>
            <a:r>
              <a:rPr lang="fr-CH" sz="2400" dirty="0">
                <a:latin typeface="Univers" charset="0"/>
                <a:sym typeface="Wingdings 3" charset="0"/>
              </a:rPr>
              <a:t> </a:t>
            </a:r>
            <a:r>
              <a:rPr lang="fr-CH" sz="2400" dirty="0">
                <a:latin typeface="Univers" charset="0"/>
              </a:rPr>
              <a:t>communication réussie ?</a:t>
            </a:r>
          </a:p>
          <a:p>
            <a:pPr marL="287338" indent="-287338" eaLnBrk="1" hangingPunct="1">
              <a:lnSpc>
                <a:spcPct val="20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charset="0"/>
              <a:buChar char="§"/>
            </a:pPr>
            <a:r>
              <a:rPr lang="fr-CH" sz="2400" dirty="0">
                <a:latin typeface="Univers" charset="0"/>
              </a:rPr>
              <a:t>Musique absolue, art abstraite, poésie surréaliste: Communication d’émotions ?</a:t>
            </a:r>
          </a:p>
        </p:txBody>
      </p:sp>
      <p:sp>
        <p:nvSpPr>
          <p:cNvPr id="1126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5616" y="630136"/>
            <a:ext cx="6676436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sz="3600" dirty="0" smtClean="0">
                <a:solidFill>
                  <a:srgbClr val="468BB5"/>
                </a:solidFill>
              </a:rPr>
              <a:t>Communication</a:t>
            </a:r>
            <a:endParaRPr lang="fr-CH" sz="3600" dirty="0">
              <a:solidFill>
                <a:srgbClr val="468BB5"/>
              </a:solidFill>
            </a:endParaRPr>
          </a:p>
        </p:txBody>
      </p:sp>
      <p:pic>
        <p:nvPicPr>
          <p:cNvPr id="11264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582" y="2133600"/>
            <a:ext cx="1365250" cy="15017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175257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2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2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03" grpId="0" build="p"/>
      <p:bldP spid="11264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630136"/>
            <a:ext cx="709986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sz="4800" dirty="0" smtClean="0">
                <a:solidFill>
                  <a:srgbClr val="468BB5"/>
                </a:solidFill>
              </a:rPr>
              <a:t>Education</a:t>
            </a:r>
            <a:endParaRPr lang="fr-CH" sz="4800" dirty="0">
              <a:solidFill>
                <a:srgbClr val="468BB5"/>
              </a:solidFill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042988" y="2060575"/>
            <a:ext cx="6624637" cy="1306513"/>
            <a:chOff x="657" y="1298"/>
            <a:chExt cx="4173" cy="823"/>
          </a:xfrm>
        </p:grpSpPr>
        <p:pic>
          <p:nvPicPr>
            <p:cNvPr id="66571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298"/>
              <a:ext cx="589" cy="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2" name="Rectangle 14"/>
            <p:cNvSpPr>
              <a:spLocks noChangeArrowheads="1"/>
            </p:cNvSpPr>
            <p:nvPr/>
          </p:nvSpPr>
          <p:spPr bwMode="auto">
            <a:xfrm>
              <a:off x="1449" y="1457"/>
              <a:ext cx="3381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fr-CH" sz="2400"/>
                <a:t>Romans, films etc. enseignent sur interaction sociales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042988" y="3586163"/>
            <a:ext cx="6351587" cy="1066800"/>
            <a:chOff x="657" y="2259"/>
            <a:chExt cx="4001" cy="672"/>
          </a:xfrm>
        </p:grpSpPr>
        <p:pic>
          <p:nvPicPr>
            <p:cNvPr id="66569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259"/>
              <a:ext cx="58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0" name="Rectangle 15"/>
            <p:cNvSpPr>
              <a:spLocks noChangeArrowheads="1"/>
            </p:cNvSpPr>
            <p:nvPr/>
          </p:nvSpPr>
          <p:spPr bwMode="auto">
            <a:xfrm>
              <a:off x="1449" y="2336"/>
              <a:ext cx="320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buClr>
                  <a:srgbClr val="C5880F"/>
                </a:buClr>
                <a:buSzPct val="70000"/>
                <a:buFont typeface="Wingdings" charset="0"/>
                <a:buNone/>
              </a:pPr>
              <a:r>
                <a:rPr lang="fr-CH" sz="2400"/>
                <a:t>Arts visuels sur autres endroits, personnes, choses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827088" y="4927600"/>
            <a:ext cx="6070600" cy="974725"/>
            <a:chOff x="521" y="3104"/>
            <a:chExt cx="3824" cy="614"/>
          </a:xfrm>
        </p:grpSpPr>
        <p:pic>
          <p:nvPicPr>
            <p:cNvPr id="66567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3104"/>
              <a:ext cx="767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8" name="Rectangle 16"/>
            <p:cNvSpPr>
              <a:spLocks noChangeArrowheads="1"/>
            </p:cNvSpPr>
            <p:nvPr/>
          </p:nvSpPr>
          <p:spPr bwMode="auto">
            <a:xfrm>
              <a:off x="1449" y="3152"/>
              <a:ext cx="289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buClr>
                  <a:srgbClr val="C5880F"/>
                </a:buClr>
                <a:buSzPct val="70000"/>
                <a:buFont typeface="Wingdings" charset="0"/>
                <a:buNone/>
              </a:pPr>
              <a:r>
                <a:rPr lang="fr-CH" sz="2400"/>
                <a:t>Poésie et musique sur l’émotionnel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0975530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4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/>
          <p:cNvSpPr txBox="1"/>
          <p:nvPr/>
        </p:nvSpPr>
        <p:spPr>
          <a:xfrm>
            <a:off x="827584" y="6488668"/>
            <a:ext cx="7548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Deci &amp; Ryan</a:t>
            </a:r>
            <a:endParaRPr lang="fr-CH" sz="800" dirty="0"/>
          </a:p>
        </p:txBody>
      </p:sp>
      <p:grpSp>
        <p:nvGrpSpPr>
          <p:cNvPr id="14" name="Gruppierung 13"/>
          <p:cNvGrpSpPr/>
          <p:nvPr/>
        </p:nvGrpSpPr>
        <p:grpSpPr>
          <a:xfrm>
            <a:off x="1150571" y="2297350"/>
            <a:ext cx="2065652" cy="2595734"/>
            <a:chOff x="1150571" y="3356992"/>
            <a:chExt cx="2065652" cy="2595734"/>
          </a:xfrm>
        </p:grpSpPr>
        <p:pic>
          <p:nvPicPr>
            <p:cNvPr id="7" name="Bild 6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3397" y="3356992"/>
              <a:ext cx="1440000" cy="1440000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1150571" y="4789331"/>
              <a:ext cx="2065652" cy="11633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ctr">
                <a:lnSpc>
                  <a:spcPct val="130000"/>
                </a:lnSpc>
              </a:pPr>
              <a:r>
                <a:rPr lang="fr-CH" dirty="0">
                  <a:latin typeface="Univers Medium" pitchFamily="-84" charset="0"/>
                  <a:cs typeface="Arial" pitchFamily="34" charset="0"/>
                </a:rPr>
                <a:t>maîtrise </a:t>
              </a:r>
              <a:endParaRPr lang="fr-CH" dirty="0" smtClean="0">
                <a:latin typeface="Univers Medium" pitchFamily="-84" charset="0"/>
                <a:cs typeface="Arial" pitchFamily="34" charset="0"/>
              </a:endParaRPr>
            </a:p>
            <a:p>
              <a:pPr marL="0" lvl="1" algn="ctr">
                <a:lnSpc>
                  <a:spcPct val="130000"/>
                </a:lnSpc>
              </a:pPr>
              <a:r>
                <a:rPr lang="fr-CH" sz="1200" i="1" dirty="0">
                  <a:latin typeface="Univers Medium" pitchFamily="-84" charset="0"/>
                  <a:cs typeface="Arial" pitchFamily="34" charset="0"/>
                </a:rPr>
                <a:t>l'envie de faire des progrès </a:t>
              </a:r>
            </a:p>
            <a:p>
              <a:pPr marL="0" lvl="1" algn="ctr">
                <a:lnSpc>
                  <a:spcPct val="130000"/>
                </a:lnSpc>
              </a:pPr>
              <a:r>
                <a:rPr lang="fr-CH" sz="1200" i="1" dirty="0">
                  <a:latin typeface="Univers Medium" pitchFamily="-84" charset="0"/>
                  <a:cs typeface="Arial" pitchFamily="34" charset="0"/>
                </a:rPr>
                <a:t>et apprendre à mieux </a:t>
              </a:r>
              <a:r>
                <a:rPr lang="fr-CH" sz="1200" i="1" dirty="0" smtClean="0">
                  <a:latin typeface="Univers Medium" pitchFamily="-84" charset="0"/>
                  <a:cs typeface="Arial" pitchFamily="34" charset="0"/>
                </a:rPr>
                <a:t>faire </a:t>
              </a:r>
              <a:endParaRPr lang="fr-CH" sz="1200" i="1" dirty="0">
                <a:latin typeface="Univers Medium" pitchFamily="-84" charset="0"/>
                <a:cs typeface="Arial" pitchFamily="34" charset="0"/>
              </a:endParaRPr>
            </a:p>
            <a:p>
              <a:pPr marL="0" lvl="1" algn="ctr">
                <a:lnSpc>
                  <a:spcPct val="130000"/>
                </a:lnSpc>
              </a:pPr>
              <a:r>
                <a:rPr lang="fr-CH" sz="1200" i="1" dirty="0">
                  <a:latin typeface="Univers Medium" pitchFamily="-84" charset="0"/>
                  <a:cs typeface="Arial" pitchFamily="34" charset="0"/>
                </a:rPr>
                <a:t>quelque chose qui compte</a:t>
              </a:r>
              <a:endParaRPr lang="fr-CH" dirty="0">
                <a:latin typeface="Univers Medium" pitchFamily="-84" charset="0"/>
                <a:cs typeface="Arial" pitchFamily="34" charset="0"/>
              </a:endParaRPr>
            </a:p>
          </p:txBody>
        </p:sp>
      </p:grpSp>
      <p:grpSp>
        <p:nvGrpSpPr>
          <p:cNvPr id="13" name="Gruppierung 12"/>
          <p:cNvGrpSpPr/>
          <p:nvPr/>
        </p:nvGrpSpPr>
        <p:grpSpPr>
          <a:xfrm>
            <a:off x="3715053" y="2289689"/>
            <a:ext cx="1702571" cy="2363330"/>
            <a:chOff x="3576620" y="3349331"/>
            <a:chExt cx="1702571" cy="2363330"/>
          </a:xfrm>
        </p:grpSpPr>
        <p:pic>
          <p:nvPicPr>
            <p:cNvPr id="9" name="Bild 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7904" y="3349331"/>
              <a:ext cx="1440000" cy="1440000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3576620" y="4789331"/>
              <a:ext cx="170257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ctr">
                <a:lnSpc>
                  <a:spcPct val="130000"/>
                </a:lnSpc>
              </a:pPr>
              <a:r>
                <a:rPr lang="fr-CH" dirty="0" smtClean="0">
                  <a:latin typeface="Univers Medium" pitchFamily="-84" charset="0"/>
                  <a:cs typeface="Arial" pitchFamily="34" charset="0"/>
                </a:rPr>
                <a:t>autonomie</a:t>
              </a:r>
            </a:p>
            <a:p>
              <a:pPr marL="0" lvl="1" algn="ctr">
                <a:lnSpc>
                  <a:spcPct val="130000"/>
                </a:lnSpc>
              </a:pPr>
              <a:r>
                <a:rPr lang="fr-CH" sz="1200" i="1" dirty="0">
                  <a:latin typeface="Univers Medium" pitchFamily="-84" charset="0"/>
                  <a:cs typeface="Arial" pitchFamily="34" charset="0"/>
                </a:rPr>
                <a:t>le désir de </a:t>
              </a:r>
              <a:r>
                <a:rPr lang="fr-CH" sz="1200" i="1" dirty="0" smtClean="0">
                  <a:latin typeface="Univers Medium" pitchFamily="-84" charset="0"/>
                  <a:cs typeface="Arial" pitchFamily="34" charset="0"/>
                </a:rPr>
                <a:t>« diriger « </a:t>
              </a:r>
              <a:endParaRPr lang="fr-CH" sz="1200" i="1" dirty="0">
                <a:latin typeface="Univers Medium" pitchFamily="-84" charset="0"/>
                <a:cs typeface="Arial" pitchFamily="34" charset="0"/>
              </a:endParaRPr>
            </a:p>
            <a:p>
              <a:pPr marL="0" lvl="1" algn="ctr">
                <a:lnSpc>
                  <a:spcPct val="130000"/>
                </a:lnSpc>
              </a:pPr>
              <a:r>
                <a:rPr lang="fr-CH" sz="1200" i="1" dirty="0">
                  <a:latin typeface="Univers Medium" pitchFamily="-84" charset="0"/>
                  <a:cs typeface="Arial" pitchFamily="34" charset="0"/>
                </a:rPr>
                <a:t>nos propres vies</a:t>
              </a:r>
              <a:endParaRPr lang="fr-CH" dirty="0">
                <a:latin typeface="Univers Medium" pitchFamily="-84" charset="0"/>
                <a:cs typeface="Arial" pitchFamily="34" charset="0"/>
              </a:endParaRPr>
            </a:p>
          </p:txBody>
        </p:sp>
      </p:grpSp>
      <p:grpSp>
        <p:nvGrpSpPr>
          <p:cNvPr id="12" name="Gruppierung 11"/>
          <p:cNvGrpSpPr/>
          <p:nvPr/>
        </p:nvGrpSpPr>
        <p:grpSpPr>
          <a:xfrm>
            <a:off x="6024241" y="2297350"/>
            <a:ext cx="1848044" cy="3075866"/>
            <a:chOff x="6024241" y="3356992"/>
            <a:chExt cx="1848044" cy="3075866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8184" y="3356992"/>
              <a:ext cx="1440160" cy="1432339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6024241" y="4789331"/>
              <a:ext cx="1848044" cy="1643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ctr">
                <a:lnSpc>
                  <a:spcPct val="130000"/>
                </a:lnSpc>
              </a:pPr>
              <a:r>
                <a:rPr lang="fr-CH" dirty="0" smtClean="0">
                  <a:latin typeface="Univers Medium" pitchFamily="-84" charset="0"/>
                  <a:cs typeface="Arial" pitchFamily="34" charset="0"/>
                </a:rPr>
                <a:t>sens/but</a:t>
              </a:r>
            </a:p>
            <a:p>
              <a:pPr marL="0" lvl="1" algn="ctr">
                <a:lnSpc>
                  <a:spcPct val="130000"/>
                </a:lnSpc>
              </a:pPr>
              <a:r>
                <a:rPr lang="fr-CH" sz="1200" i="1" dirty="0">
                  <a:latin typeface="Univers Medium" pitchFamily="-84" charset="0"/>
                  <a:cs typeface="Arial" pitchFamily="34" charset="0"/>
                </a:rPr>
                <a:t>le désir de faire ce que </a:t>
              </a:r>
              <a:endParaRPr lang="fr-CH" sz="1200" i="1" dirty="0" smtClean="0">
                <a:latin typeface="Univers Medium" pitchFamily="-84" charset="0"/>
                <a:cs typeface="Arial" pitchFamily="34" charset="0"/>
              </a:endParaRPr>
            </a:p>
            <a:p>
              <a:pPr marL="0" lvl="1" algn="ctr">
                <a:lnSpc>
                  <a:spcPct val="130000"/>
                </a:lnSpc>
              </a:pPr>
              <a:r>
                <a:rPr lang="fr-CH" sz="1200" i="1" dirty="0" smtClean="0">
                  <a:latin typeface="Univers Medium" pitchFamily="-84" charset="0"/>
                  <a:cs typeface="Arial" pitchFamily="34" charset="0"/>
                </a:rPr>
                <a:t>nous </a:t>
              </a:r>
              <a:r>
                <a:rPr lang="fr-CH" sz="1200" i="1" dirty="0">
                  <a:latin typeface="Univers Medium" pitchFamily="-84" charset="0"/>
                  <a:cs typeface="Arial" pitchFamily="34" charset="0"/>
                </a:rPr>
                <a:t>faisons </a:t>
              </a:r>
            </a:p>
            <a:p>
              <a:pPr marL="0" lvl="1" algn="ctr">
                <a:lnSpc>
                  <a:spcPct val="130000"/>
                </a:lnSpc>
              </a:pPr>
              <a:r>
                <a:rPr lang="fr-CH" sz="1200" i="1" dirty="0">
                  <a:latin typeface="Univers Medium" pitchFamily="-84" charset="0"/>
                  <a:cs typeface="Arial" pitchFamily="34" charset="0"/>
                </a:rPr>
                <a:t>au service </a:t>
              </a:r>
              <a:r>
                <a:rPr lang="fr-CH" sz="1200" i="1" dirty="0" smtClean="0">
                  <a:latin typeface="Univers Medium" pitchFamily="-84" charset="0"/>
                  <a:cs typeface="Arial" pitchFamily="34" charset="0"/>
                </a:rPr>
                <a:t>de</a:t>
              </a:r>
              <a:endParaRPr lang="fr-CH" sz="1200" i="1" dirty="0">
                <a:latin typeface="Univers Medium" pitchFamily="-84" charset="0"/>
                <a:cs typeface="Arial" pitchFamily="34" charset="0"/>
              </a:endParaRPr>
            </a:p>
            <a:p>
              <a:pPr marL="0" lvl="1" algn="ctr">
                <a:lnSpc>
                  <a:spcPct val="130000"/>
                </a:lnSpc>
              </a:pPr>
              <a:r>
                <a:rPr lang="fr-CH" sz="1200" i="1" dirty="0">
                  <a:latin typeface="Univers Medium" pitchFamily="-84" charset="0"/>
                  <a:cs typeface="Arial" pitchFamily="34" charset="0"/>
                </a:rPr>
                <a:t>quelque chose de plus </a:t>
              </a:r>
              <a:endParaRPr lang="fr-CH" sz="1200" i="1" dirty="0" smtClean="0">
                <a:latin typeface="Univers Medium" pitchFamily="-84" charset="0"/>
                <a:cs typeface="Arial" pitchFamily="34" charset="0"/>
              </a:endParaRPr>
            </a:p>
            <a:p>
              <a:pPr marL="0" lvl="1" algn="ctr">
                <a:lnSpc>
                  <a:spcPct val="130000"/>
                </a:lnSpc>
              </a:pPr>
              <a:r>
                <a:rPr lang="fr-CH" sz="1200" i="1" dirty="0" smtClean="0">
                  <a:latin typeface="Univers Medium" pitchFamily="-84" charset="0"/>
                  <a:cs typeface="Arial" pitchFamily="34" charset="0"/>
                </a:rPr>
                <a:t>grand </a:t>
              </a:r>
              <a:r>
                <a:rPr lang="fr-CH" sz="1200" i="1" dirty="0">
                  <a:latin typeface="Univers Medium" pitchFamily="-84" charset="0"/>
                  <a:cs typeface="Arial" pitchFamily="34" charset="0"/>
                </a:rPr>
                <a:t>que nous-mêmes</a:t>
              </a:r>
            </a:p>
          </p:txBody>
        </p:sp>
      </p:grp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3360" y="548680"/>
            <a:ext cx="709986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sz="4400" dirty="0" smtClean="0">
                <a:solidFill>
                  <a:srgbClr val="468BB5"/>
                </a:solidFill>
              </a:rPr>
              <a:t>Que cherchent les hommes</a:t>
            </a:r>
            <a:endParaRPr lang="fr-CH" sz="4400" dirty="0">
              <a:solidFill>
                <a:srgbClr val="468B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06365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84000" y="2476007"/>
            <a:ext cx="2160000" cy="2880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524328" y="5375820"/>
            <a:ext cx="1232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 smtClean="0"/>
              <a:t>Viktor Frankl</a:t>
            </a:r>
            <a:endParaRPr lang="fr-CH" sz="1400" i="1" dirty="0"/>
          </a:p>
        </p:txBody>
      </p:sp>
      <p:sp>
        <p:nvSpPr>
          <p:cNvPr id="5" name="Textfeld 4"/>
          <p:cNvSpPr txBox="1"/>
          <p:nvPr/>
        </p:nvSpPr>
        <p:spPr>
          <a:xfrm>
            <a:off x="3513136" y="2420888"/>
            <a:ext cx="33631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/>
              <a:t>Psychologie des hauteurs</a:t>
            </a:r>
          </a:p>
          <a:p>
            <a:r>
              <a:rPr lang="fr-CH" sz="1400" dirty="0" smtClean="0"/>
              <a:t>Humains attirés vers un sens</a:t>
            </a:r>
            <a:endParaRPr lang="fr-CH" sz="1400" dirty="0"/>
          </a:p>
        </p:txBody>
      </p:sp>
      <p:pic>
        <p:nvPicPr>
          <p:cNvPr id="6" name="Bild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6007"/>
            <a:ext cx="2160000" cy="2880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95536" y="5373216"/>
            <a:ext cx="1455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 smtClean="0"/>
              <a:t>Sigmund Freud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267744" y="4757663"/>
            <a:ext cx="37902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/>
              <a:t>Psychologie des profondeurs</a:t>
            </a:r>
          </a:p>
          <a:p>
            <a:r>
              <a:rPr lang="fr-CH" sz="1400" dirty="0" smtClean="0"/>
              <a:t>Humains poussés par pulsions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1938629937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ChangeArrowheads="1"/>
          </p:cNvSpPr>
          <p:nvPr/>
        </p:nvSpPr>
        <p:spPr bwMode="auto">
          <a:xfrm>
            <a:off x="1619672" y="952500"/>
            <a:ext cx="6048151" cy="5847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1" spc="200" dirty="0" err="1">
                <a:solidFill>
                  <a:srgbClr val="468BB5"/>
                </a:solidFill>
                <a:latin typeface="Arial Narrow" pitchFamily="34" charset="0"/>
                <a:cs typeface="+mj-cs"/>
              </a:rPr>
              <a:t>Métaphores</a:t>
            </a:r>
            <a:endParaRPr lang="en-US" sz="4400" b="1" spc="200" dirty="0">
              <a:solidFill>
                <a:srgbClr val="468BB5"/>
              </a:solidFill>
              <a:latin typeface="Arial Narrow" pitchFamily="34" charset="0"/>
              <a:cs typeface="+mj-cs"/>
            </a:endParaRPr>
          </a:p>
        </p:txBody>
      </p:sp>
      <p:sp>
        <p:nvSpPr>
          <p:cNvPr id="653317" name="Rectangle 5"/>
          <p:cNvSpPr>
            <a:spLocks noChangeArrowheads="1"/>
          </p:cNvSpPr>
          <p:nvPr/>
        </p:nvSpPr>
        <p:spPr bwMode="auto">
          <a:xfrm>
            <a:off x="1115616" y="1989138"/>
            <a:ext cx="7704857" cy="396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16000" indent="-216000">
              <a:lnSpc>
                <a:spcPct val="14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sz="2000" dirty="0" err="1">
                <a:latin typeface="Univers Medium"/>
                <a:cs typeface="Univers Medium"/>
              </a:rPr>
              <a:t>μετ</a:t>
            </a:r>
            <a:r>
              <a:rPr lang="fr-FR" sz="2000" dirty="0">
                <a:latin typeface="Univers Medium"/>
                <a:cs typeface="Univers Medium"/>
              </a:rPr>
              <a:t>α</a:t>
            </a:r>
            <a:r>
              <a:rPr lang="fr-FR" sz="2000" dirty="0" err="1">
                <a:latin typeface="Univers Medium"/>
                <a:cs typeface="Univers Medium"/>
              </a:rPr>
              <a:t>φορά</a:t>
            </a:r>
            <a:r>
              <a:rPr lang="fr-FR" sz="2000" dirty="0">
                <a:latin typeface="Univers Medium"/>
                <a:cs typeface="Univers Medium"/>
              </a:rPr>
              <a:t> (</a:t>
            </a:r>
            <a:r>
              <a:rPr lang="fr-CH" sz="2000" dirty="0">
                <a:latin typeface="Univers Medium"/>
                <a:cs typeface="Univers Medium"/>
              </a:rPr>
              <a:t>metaphorá) = transport</a:t>
            </a:r>
          </a:p>
          <a:p>
            <a:pPr marL="216000" indent="-216000">
              <a:lnSpc>
                <a:spcPct val="14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Figure linguistique, fondée sur analogie et/ou substitution</a:t>
            </a:r>
          </a:p>
          <a:p>
            <a:pPr marL="216000" indent="-216000">
              <a:lnSpc>
                <a:spcPct val="14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Transposition mot, phrase d’un contexte coutumier vers nouvel domaine</a:t>
            </a:r>
          </a:p>
          <a:p>
            <a:pPr marL="216000" indent="-216000">
              <a:lnSpc>
                <a:spcPct val="14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Transgression de l'usage ordinaire des termes et combinaisons (« délit littéral »)</a:t>
            </a:r>
          </a:p>
          <a:p>
            <a:pPr marL="216000" indent="-216000">
              <a:lnSpc>
                <a:spcPct val="14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« La métaphore est une brebis qui broute dans le pré du voisin »</a:t>
            </a:r>
          </a:p>
        </p:txBody>
      </p:sp>
    </p:spTree>
    <p:extLst>
      <p:ext uri="{BB962C8B-B14F-4D97-AF65-F5344CB8AC3E}">
        <p14:creationId xmlns:p14="http://schemas.microsoft.com/office/powerpoint/2010/main" val="2553586742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5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31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51962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125243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4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1291" y="797813"/>
            <a:ext cx="6715125" cy="8309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 err="1"/>
              <a:t>Historique</a:t>
            </a:r>
            <a:endParaRPr lang="en-US" sz="4800" dirty="0"/>
          </a:p>
        </p:txBody>
      </p:sp>
      <p:sp>
        <p:nvSpPr>
          <p:cNvPr id="2854920" name="Rectangle 8"/>
          <p:cNvSpPr>
            <a:spLocks noChangeArrowheads="1"/>
          </p:cNvSpPr>
          <p:nvPr/>
        </p:nvSpPr>
        <p:spPr bwMode="auto">
          <a:xfrm>
            <a:off x="1997228" y="2537108"/>
            <a:ext cx="2087173" cy="369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r>
              <a:rPr lang="fr-CH" i="1" dirty="0">
                <a:solidFill>
                  <a:schemeClr val="bg1">
                    <a:lumMod val="50000"/>
                  </a:schemeClr>
                </a:solidFill>
              </a:rPr>
              <a:t>Les années 80-90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54921" name="Rectangle 9"/>
          <p:cNvSpPr>
            <a:spLocks noChangeArrowheads="1"/>
          </p:cNvSpPr>
          <p:nvPr/>
        </p:nvSpPr>
        <p:spPr bwMode="auto">
          <a:xfrm>
            <a:off x="6268792" y="2541872"/>
            <a:ext cx="1395943" cy="369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r>
              <a:rPr lang="fr-CH" i="1">
                <a:solidFill>
                  <a:schemeClr val="bg1">
                    <a:lumMod val="50000"/>
                  </a:schemeClr>
                </a:solidFill>
              </a:rPr>
              <a:t>Aujourd’hui</a:t>
            </a:r>
            <a:endParaRPr lang="fr-FR" i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54932" name="Picture 20" descr="1839-1-thu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1" y="3336926"/>
            <a:ext cx="2181225" cy="14398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854936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3336926"/>
            <a:ext cx="1919288" cy="1439863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660883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5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54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5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54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5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4914" grpId="0" animBg="1"/>
      <p:bldP spid="2854920" grpId="0"/>
      <p:bldP spid="28549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ChangeArrowheads="1"/>
          </p:cNvSpPr>
          <p:nvPr/>
        </p:nvSpPr>
        <p:spPr bwMode="auto">
          <a:xfrm>
            <a:off x="1587056" y="836712"/>
            <a:ext cx="6945757" cy="7694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1" spc="200" dirty="0" err="1">
                <a:solidFill>
                  <a:srgbClr val="468BB5"/>
                </a:solidFill>
                <a:latin typeface="Arial Narrow" pitchFamily="34" charset="0"/>
                <a:cs typeface="+mj-cs"/>
              </a:rPr>
              <a:t>Métaphore</a:t>
            </a:r>
            <a:r>
              <a:rPr lang="en-US" sz="4400" b="1" spc="200" dirty="0">
                <a:solidFill>
                  <a:srgbClr val="468BB5"/>
                </a:solidFill>
                <a:latin typeface="Arial Narrow" pitchFamily="34" charset="0"/>
                <a:cs typeface="+mj-cs"/>
              </a:rPr>
              <a:t> vs. </a:t>
            </a:r>
            <a:r>
              <a:rPr lang="en-US" sz="4400" b="1" spc="200" dirty="0" err="1">
                <a:solidFill>
                  <a:srgbClr val="468BB5"/>
                </a:solidFill>
                <a:latin typeface="Arial Narrow" pitchFamily="34" charset="0"/>
                <a:cs typeface="+mj-cs"/>
              </a:rPr>
              <a:t>comparaison</a:t>
            </a:r>
            <a:endParaRPr lang="en-US" sz="4400" b="1" spc="200" dirty="0">
              <a:solidFill>
                <a:srgbClr val="468BB5"/>
              </a:solidFill>
              <a:latin typeface="Arial Narrow" pitchFamily="34" charset="0"/>
              <a:cs typeface="+mj-cs"/>
            </a:endParaRPr>
          </a:p>
        </p:txBody>
      </p:sp>
      <p:sp>
        <p:nvSpPr>
          <p:cNvPr id="719877" name="Rectangle 5"/>
          <p:cNvSpPr>
            <a:spLocks noChangeArrowheads="1"/>
          </p:cNvSpPr>
          <p:nvPr/>
        </p:nvSpPr>
        <p:spPr bwMode="auto">
          <a:xfrm>
            <a:off x="1259632" y="2276872"/>
            <a:ext cx="7416824" cy="32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16000" indent="-216000">
              <a:lnSpc>
                <a:spcPct val="20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800" dirty="0">
                <a:latin typeface="Univers Medium"/>
                <a:cs typeface="Univers Medium"/>
              </a:rPr>
              <a:t>Comparaison : rapproche deux réalités par deux mots au moyen d'un mot spécifique,  le comparant (comme, semblable à, tel…)</a:t>
            </a:r>
          </a:p>
        </p:txBody>
      </p:sp>
    </p:spTree>
    <p:extLst>
      <p:ext uri="{BB962C8B-B14F-4D97-AF65-F5344CB8AC3E}">
        <p14:creationId xmlns:p14="http://schemas.microsoft.com/office/powerpoint/2010/main" val="1196672605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08275"/>
            <a:ext cx="2849563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8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709863"/>
            <a:ext cx="189230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832" name="Rectangle 8"/>
          <p:cNvSpPr>
            <a:spLocks noChangeArrowheads="1"/>
          </p:cNvSpPr>
          <p:nvPr/>
        </p:nvSpPr>
        <p:spPr bwMode="auto">
          <a:xfrm>
            <a:off x="900113" y="952500"/>
            <a:ext cx="339771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spc="200" dirty="0" err="1">
                <a:solidFill>
                  <a:srgbClr val="468BB5"/>
                </a:solidFill>
                <a:latin typeface="Arial Narrow" pitchFamily="34" charset="0"/>
                <a:cs typeface="+mj-cs"/>
              </a:rPr>
              <a:t>Comparaison</a:t>
            </a:r>
            <a:endParaRPr lang="en-US" sz="4400" b="1" spc="200" dirty="0">
              <a:solidFill>
                <a:srgbClr val="468BB5"/>
              </a:solidFill>
              <a:latin typeface="Arial Narrow" pitchFamily="34" charset="0"/>
              <a:cs typeface="+mj-cs"/>
            </a:endParaRPr>
          </a:p>
        </p:txBody>
      </p:sp>
      <p:sp>
        <p:nvSpPr>
          <p:cNvPr id="717835" name="Text Box 11"/>
          <p:cNvSpPr txBox="1">
            <a:spLocks noChangeArrowheads="1"/>
          </p:cNvSpPr>
          <p:nvPr/>
        </p:nvSpPr>
        <p:spPr bwMode="auto">
          <a:xfrm>
            <a:off x="4356100" y="3644900"/>
            <a:ext cx="14419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800" b="1"/>
              <a:t>comme</a:t>
            </a:r>
            <a:endParaRPr lang="fr-FR" sz="2800" b="1"/>
          </a:p>
        </p:txBody>
      </p:sp>
    </p:spTree>
    <p:extLst>
      <p:ext uri="{BB962C8B-B14F-4D97-AF65-F5344CB8AC3E}">
        <p14:creationId xmlns:p14="http://schemas.microsoft.com/office/powerpoint/2010/main" val="3909220386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ChangeArrowheads="1"/>
          </p:cNvSpPr>
          <p:nvPr/>
        </p:nvSpPr>
        <p:spPr bwMode="auto">
          <a:xfrm>
            <a:off x="1587169" y="908720"/>
            <a:ext cx="694575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spc="200" dirty="0" err="1">
                <a:solidFill>
                  <a:srgbClr val="468BB5"/>
                </a:solidFill>
                <a:latin typeface="Arial Narrow" pitchFamily="34" charset="0"/>
                <a:cs typeface="+mj-cs"/>
              </a:rPr>
              <a:t>Métaphore</a:t>
            </a:r>
            <a:r>
              <a:rPr lang="en-US" sz="4400" b="1" spc="200" dirty="0">
                <a:solidFill>
                  <a:srgbClr val="468BB5"/>
                </a:solidFill>
                <a:latin typeface="Arial Narrow" pitchFamily="34" charset="0"/>
                <a:cs typeface="+mj-cs"/>
              </a:rPr>
              <a:t> vs. </a:t>
            </a:r>
            <a:r>
              <a:rPr lang="en-US" sz="4400" b="1" spc="200" dirty="0" err="1">
                <a:solidFill>
                  <a:srgbClr val="468BB5"/>
                </a:solidFill>
                <a:latin typeface="Arial Narrow" pitchFamily="34" charset="0"/>
                <a:cs typeface="+mj-cs"/>
              </a:rPr>
              <a:t>comparaison</a:t>
            </a:r>
            <a:endParaRPr lang="en-US" sz="4400" b="1" spc="200" dirty="0">
              <a:solidFill>
                <a:srgbClr val="468BB5"/>
              </a:solidFill>
              <a:latin typeface="Arial Narrow" pitchFamily="34" charset="0"/>
              <a:cs typeface="+mj-cs"/>
            </a:endParaRPr>
          </a:p>
        </p:txBody>
      </p:sp>
      <p:sp>
        <p:nvSpPr>
          <p:cNvPr id="714757" name="Rectangle 5"/>
          <p:cNvSpPr>
            <a:spLocks noChangeArrowheads="1"/>
          </p:cNvSpPr>
          <p:nvPr/>
        </p:nvSpPr>
        <p:spPr bwMode="auto">
          <a:xfrm>
            <a:off x="1187623" y="2077703"/>
            <a:ext cx="7345189" cy="358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16000" indent="-216000">
              <a:lnSpc>
                <a:spcPct val="140000"/>
              </a:lnSpc>
              <a:spcAft>
                <a:spcPts val="8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400" dirty="0">
                <a:latin typeface="Univers Medium"/>
                <a:cs typeface="Univers Medium"/>
              </a:rPr>
              <a:t>Comparaison : rapproche deux réalités par deux mots au moyen d'un mot spécifique,  le comparant (comme, semblable à, tel…)</a:t>
            </a:r>
          </a:p>
          <a:p>
            <a:pPr marL="216000" indent="-216000">
              <a:lnSpc>
                <a:spcPct val="140000"/>
              </a:lnSpc>
              <a:spcAft>
                <a:spcPts val="84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400" dirty="0">
                <a:latin typeface="Univers Medium"/>
                <a:cs typeface="Univers Medium"/>
              </a:rPr>
              <a:t>Métaphore = comparaison implicite</a:t>
            </a:r>
          </a:p>
        </p:txBody>
      </p:sp>
    </p:spTree>
    <p:extLst>
      <p:ext uri="{BB962C8B-B14F-4D97-AF65-F5344CB8AC3E}">
        <p14:creationId xmlns:p14="http://schemas.microsoft.com/office/powerpoint/2010/main" val="307432072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4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ChangeArrowheads="1"/>
          </p:cNvSpPr>
          <p:nvPr/>
        </p:nvSpPr>
        <p:spPr bwMode="auto">
          <a:xfrm>
            <a:off x="1547664" y="764704"/>
            <a:ext cx="46572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spc="200" dirty="0" err="1">
                <a:solidFill>
                  <a:srgbClr val="468BB5"/>
                </a:solidFill>
                <a:latin typeface="Arial Narrow" pitchFamily="34" charset="0"/>
                <a:cs typeface="+mj-cs"/>
              </a:rPr>
              <a:t>Utilité</a:t>
            </a:r>
            <a:r>
              <a:rPr lang="en-US" sz="4400" b="1" spc="200" dirty="0">
                <a:solidFill>
                  <a:srgbClr val="468BB5"/>
                </a:solidFill>
                <a:latin typeface="Arial Narrow" pitchFamily="34" charset="0"/>
                <a:cs typeface="+mj-cs"/>
              </a:rPr>
              <a:t> </a:t>
            </a:r>
            <a:r>
              <a:rPr lang="en-US" sz="4400" b="1" spc="200" dirty="0" err="1">
                <a:solidFill>
                  <a:srgbClr val="468BB5"/>
                </a:solidFill>
                <a:latin typeface="Arial Narrow" pitchFamily="34" charset="0"/>
                <a:cs typeface="+mj-cs"/>
              </a:rPr>
              <a:t>métaphores</a:t>
            </a:r>
            <a:endParaRPr lang="en-US" sz="4400" b="1" spc="200" dirty="0">
              <a:solidFill>
                <a:srgbClr val="468BB5"/>
              </a:solidFill>
              <a:latin typeface="Arial Narrow" pitchFamily="34" charset="0"/>
              <a:cs typeface="+mj-cs"/>
            </a:endParaRPr>
          </a:p>
        </p:txBody>
      </p:sp>
      <p:sp>
        <p:nvSpPr>
          <p:cNvPr id="660485" name="Rectangle 5"/>
          <p:cNvSpPr>
            <a:spLocks noChangeArrowheads="1"/>
          </p:cNvSpPr>
          <p:nvPr/>
        </p:nvSpPr>
        <p:spPr bwMode="auto">
          <a:xfrm>
            <a:off x="1187623" y="1989138"/>
            <a:ext cx="7345189" cy="345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16000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« Friction » entre deux réalités sémantiques </a:t>
            </a:r>
          </a:p>
          <a:p>
            <a:pPr marL="432000" lvl="1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Emeut, choque</a:t>
            </a:r>
          </a:p>
          <a:p>
            <a:pPr marL="432000" lvl="1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Perturbe, bouleverse, et réorganise connaissances</a:t>
            </a:r>
          </a:p>
          <a:p>
            <a:pPr marL="432000" lvl="1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Effet proportionnel à surprise éprouvée </a:t>
            </a:r>
          </a:p>
          <a:p>
            <a:pPr marL="432000" lvl="1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Tensions créatrices</a:t>
            </a:r>
          </a:p>
          <a:p>
            <a:pPr marL="432000" lvl="1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Vivification théories</a:t>
            </a:r>
          </a:p>
        </p:txBody>
      </p:sp>
    </p:spTree>
    <p:extLst>
      <p:ext uri="{BB962C8B-B14F-4D97-AF65-F5344CB8AC3E}">
        <p14:creationId xmlns:p14="http://schemas.microsoft.com/office/powerpoint/2010/main" val="2749968033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5" grpId="0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0"/>
            <a:ext cx="4553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05292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0"/>
            <a:ext cx="518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747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29317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CH" sz="2400" dirty="0" smtClean="0"/>
              <a:t>DZ</a:t>
            </a:r>
            <a:endParaRPr lang="fr-CH" sz="24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980728"/>
            <a:ext cx="7807218" cy="51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747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0839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CH" b="1" dirty="0" smtClean="0"/>
              <a:t>Jungle houhouHaHa</a:t>
            </a:r>
          </a:p>
          <a:p>
            <a:pPr lvl="1">
              <a:lnSpc>
                <a:spcPct val="150000"/>
              </a:lnSpc>
            </a:pPr>
            <a:r>
              <a:rPr lang="fr-CH" dirty="0" smtClean="0"/>
              <a:t>aussi bien une installation qu’un lieu de travail</a:t>
            </a:r>
          </a:p>
          <a:p>
            <a:pPr lvl="1">
              <a:lnSpc>
                <a:spcPct val="150000"/>
              </a:lnSpc>
            </a:pPr>
            <a:r>
              <a:rPr lang="fr-CH" dirty="0" smtClean="0"/>
              <a:t>espace qui reste fonctionnel comme salle de groupe </a:t>
            </a:r>
          </a:p>
          <a:p>
            <a:pPr lvl="1">
              <a:lnSpc>
                <a:spcPct val="150000"/>
              </a:lnSpc>
            </a:pPr>
            <a:r>
              <a:rPr lang="fr-CH" dirty="0" smtClean="0"/>
              <a:t>atelier d’artistes </a:t>
            </a:r>
          </a:p>
          <a:p>
            <a:pPr lvl="2">
              <a:lnSpc>
                <a:spcPct val="150000"/>
              </a:lnSpc>
            </a:pPr>
            <a:r>
              <a:rPr lang="fr-CH" dirty="0" smtClean="0"/>
              <a:t>on y trouve des traces des discussions et des recherches en cours</a:t>
            </a:r>
          </a:p>
          <a:p>
            <a:pPr lvl="2">
              <a:lnSpc>
                <a:spcPct val="150000"/>
              </a:lnSpc>
            </a:pPr>
            <a:r>
              <a:rPr lang="fr-CH" dirty="0" smtClean="0"/>
              <a:t>interventions artistiques restent ponctuelles et tous les formats sont permis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Expérience HEAD-Addictologie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6209747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DZ</a:t>
            </a:r>
            <a:endParaRPr lang="fr-CH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290" y="4480272"/>
            <a:ext cx="6286500" cy="13970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189" y="477122"/>
            <a:ext cx="5052903" cy="37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747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992183" cy="401189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4200"/>
              </a:spcAft>
            </a:pPr>
            <a:r>
              <a:rPr lang="de-DE" dirty="0" err="1" smtClean="0"/>
              <a:t>passer</a:t>
            </a:r>
            <a:r>
              <a:rPr lang="de-DE" dirty="0" smtClean="0"/>
              <a:t> </a:t>
            </a:r>
            <a:r>
              <a:rPr lang="de-DE" dirty="0"/>
              <a:t>du </a:t>
            </a:r>
            <a:r>
              <a:rPr lang="de-DE" dirty="0" err="1"/>
              <a:t>temps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, </a:t>
            </a:r>
            <a:r>
              <a:rPr lang="de-DE" dirty="0" err="1"/>
              <a:t>dans</a:t>
            </a:r>
            <a:r>
              <a:rPr lang="de-DE" dirty="0"/>
              <a:t> les </a:t>
            </a:r>
            <a:r>
              <a:rPr lang="de-DE" dirty="0" err="1"/>
              <a:t>pièces</a:t>
            </a:r>
            <a:r>
              <a:rPr lang="de-DE" dirty="0"/>
              <a:t> du CAAP, </a:t>
            </a:r>
            <a:r>
              <a:rPr lang="de-DE" dirty="0" err="1"/>
              <a:t>puis</a:t>
            </a:r>
            <a:r>
              <a:rPr lang="de-DE" dirty="0"/>
              <a:t> de </a:t>
            </a:r>
            <a:r>
              <a:rPr lang="de-DE" dirty="0" err="1"/>
              <a:t>proposer</a:t>
            </a:r>
            <a:r>
              <a:rPr lang="de-DE" dirty="0"/>
              <a:t> des </a:t>
            </a:r>
            <a:r>
              <a:rPr lang="de-DE" dirty="0" err="1"/>
              <a:t>idées</a:t>
            </a:r>
            <a:r>
              <a:rPr lang="de-DE" dirty="0"/>
              <a:t> </a:t>
            </a:r>
            <a:r>
              <a:rPr lang="de-DE" dirty="0" err="1"/>
              <a:t>d’interventions</a:t>
            </a:r>
            <a:r>
              <a:rPr lang="de-DE" dirty="0"/>
              <a:t> </a:t>
            </a:r>
            <a:r>
              <a:rPr lang="de-DE" dirty="0" err="1"/>
              <a:t>inspirées</a:t>
            </a:r>
            <a:r>
              <a:rPr lang="de-DE" dirty="0"/>
              <a:t> de </a:t>
            </a:r>
            <a:r>
              <a:rPr lang="de-DE" dirty="0" err="1"/>
              <a:t>cette</a:t>
            </a:r>
            <a:r>
              <a:rPr lang="de-DE" dirty="0"/>
              <a:t> </a:t>
            </a:r>
            <a:r>
              <a:rPr lang="de-DE" dirty="0" err="1" smtClean="0"/>
              <a:t>expérience</a:t>
            </a:r>
            <a:endParaRPr lang="de-DE" dirty="0" smtClean="0"/>
          </a:p>
          <a:p>
            <a:pPr>
              <a:lnSpc>
                <a:spcPct val="150000"/>
              </a:lnSpc>
              <a:spcAft>
                <a:spcPts val="4200"/>
              </a:spcAft>
            </a:pPr>
            <a:r>
              <a:rPr lang="de-DE" dirty="0" err="1" smtClean="0"/>
              <a:t>méthode</a:t>
            </a:r>
            <a:r>
              <a:rPr lang="de-DE" dirty="0" smtClean="0"/>
              <a:t> </a:t>
            </a:r>
            <a:r>
              <a:rPr lang="de-DE" dirty="0" err="1" smtClean="0"/>
              <a:t>contraire</a:t>
            </a:r>
            <a:r>
              <a:rPr lang="de-DE" dirty="0" smtClean="0"/>
              <a:t> </a:t>
            </a:r>
            <a:r>
              <a:rPr lang="de-DE" dirty="0"/>
              <a:t>du </a:t>
            </a:r>
            <a:r>
              <a:rPr lang="de-DE" dirty="0" err="1"/>
              <a:t>concours</a:t>
            </a:r>
            <a:r>
              <a:rPr lang="de-DE" dirty="0"/>
              <a:t> de </a:t>
            </a:r>
            <a:r>
              <a:rPr lang="de-DE" dirty="0" err="1"/>
              <a:t>décoration</a:t>
            </a:r>
            <a:r>
              <a:rPr lang="de-DE" dirty="0"/>
              <a:t> </a:t>
            </a:r>
            <a:r>
              <a:rPr lang="de-DE" dirty="0" err="1"/>
              <a:t>artistique</a:t>
            </a:r>
            <a:r>
              <a:rPr lang="de-DE" dirty="0"/>
              <a:t> </a:t>
            </a:r>
            <a:r>
              <a:rPr lang="de-DE" dirty="0" err="1" smtClean="0"/>
              <a:t>habituel</a:t>
            </a:r>
            <a:r>
              <a:rPr lang="de-DE" dirty="0" smtClean="0"/>
              <a:t> (</a:t>
            </a:r>
            <a:r>
              <a:rPr lang="de-DE" dirty="0" err="1" smtClean="0"/>
              <a:t>concours</a:t>
            </a:r>
            <a:r>
              <a:rPr lang="de-DE" dirty="0" smtClean="0"/>
              <a:t>/</a:t>
            </a:r>
            <a:r>
              <a:rPr lang="de-DE" dirty="0" err="1" smtClean="0"/>
              <a:t>compétition</a:t>
            </a:r>
            <a:r>
              <a:rPr lang="de-DE" dirty="0" smtClean="0"/>
              <a:t>)</a:t>
            </a:r>
          </a:p>
          <a:p>
            <a:pPr lvl="1">
              <a:lnSpc>
                <a:spcPct val="150000"/>
              </a:lnSpc>
              <a:spcAft>
                <a:spcPts val="4200"/>
              </a:spcAft>
            </a:pPr>
            <a:r>
              <a:rPr lang="de-DE" dirty="0" smtClean="0"/>
              <a:t>non </a:t>
            </a:r>
            <a:r>
              <a:rPr lang="de-DE" dirty="0" err="1" smtClean="0"/>
              <a:t>avoir</a:t>
            </a:r>
            <a:r>
              <a:rPr lang="de-DE" dirty="0" smtClean="0"/>
              <a:t> </a:t>
            </a:r>
            <a:r>
              <a:rPr lang="de-DE" dirty="0"/>
              <a:t>la </a:t>
            </a:r>
            <a:r>
              <a:rPr lang="de-DE" dirty="0" err="1"/>
              <a:t>meilleure</a:t>
            </a:r>
            <a:r>
              <a:rPr lang="de-DE" dirty="0"/>
              <a:t> </a:t>
            </a:r>
            <a:r>
              <a:rPr lang="de-DE" dirty="0" err="1"/>
              <a:t>idée</a:t>
            </a:r>
            <a:r>
              <a:rPr lang="de-DE" dirty="0"/>
              <a:t> </a:t>
            </a:r>
            <a:r>
              <a:rPr lang="de-DE" dirty="0" err="1"/>
              <a:t>mais</a:t>
            </a:r>
            <a:r>
              <a:rPr lang="de-DE" dirty="0"/>
              <a:t> des </a:t>
            </a:r>
            <a:r>
              <a:rPr lang="de-DE" dirty="0" err="1"/>
              <a:t>idées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captent</a:t>
            </a:r>
            <a:r>
              <a:rPr lang="de-DE" dirty="0"/>
              <a:t> le </a:t>
            </a:r>
            <a:r>
              <a:rPr lang="de-DE" dirty="0" err="1" smtClean="0"/>
              <a:t>lieu</a:t>
            </a:r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Mode de travail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9253233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57325" y="630238"/>
            <a:ext cx="6715125" cy="8309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 err="1"/>
              <a:t>Historique</a:t>
            </a:r>
            <a:endParaRPr lang="en-US" sz="4800" dirty="0"/>
          </a:p>
        </p:txBody>
      </p:sp>
      <p:sp>
        <p:nvSpPr>
          <p:cNvPr id="2897932" name="Text Box 12"/>
          <p:cNvSpPr txBox="1">
            <a:spLocks noChangeArrowheads="1"/>
          </p:cNvSpPr>
          <p:nvPr/>
        </p:nvSpPr>
        <p:spPr bwMode="auto">
          <a:xfrm>
            <a:off x="1476375" y="3233738"/>
            <a:ext cx="3024188" cy="10987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>
              <a:lnSpc>
                <a:spcPct val="90000"/>
              </a:lnSpc>
            </a:pPr>
            <a:r>
              <a:rPr lang="fr-CH" sz="3600" dirty="0"/>
              <a:t>Prévention tertiaire</a:t>
            </a:r>
            <a:endParaRPr lang="fr-FR" sz="3600" dirty="0"/>
          </a:p>
        </p:txBody>
      </p:sp>
      <p:sp>
        <p:nvSpPr>
          <p:cNvPr id="2897925" name="Rectangle 5"/>
          <p:cNvSpPr>
            <a:spLocks noChangeArrowheads="1"/>
          </p:cNvSpPr>
          <p:nvPr/>
        </p:nvSpPr>
        <p:spPr bwMode="auto">
          <a:xfrm>
            <a:off x="1997228" y="2537108"/>
            <a:ext cx="2087173" cy="369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r>
              <a:rPr lang="fr-CH" i="1">
                <a:solidFill>
                  <a:srgbClr val="7F7F7F"/>
                </a:solidFill>
              </a:rPr>
              <a:t>Les années 80-90</a:t>
            </a:r>
            <a:endParaRPr lang="fr-FR" i="1">
              <a:solidFill>
                <a:srgbClr val="7F7F7F"/>
              </a:solidFill>
            </a:endParaRPr>
          </a:p>
        </p:txBody>
      </p:sp>
      <p:sp>
        <p:nvSpPr>
          <p:cNvPr id="2897926" name="Rectangle 6"/>
          <p:cNvSpPr>
            <a:spLocks noChangeArrowheads="1"/>
          </p:cNvSpPr>
          <p:nvPr/>
        </p:nvSpPr>
        <p:spPr bwMode="auto">
          <a:xfrm>
            <a:off x="6268792" y="2541872"/>
            <a:ext cx="1395943" cy="369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r>
              <a:rPr lang="fr-CH" i="1">
                <a:solidFill>
                  <a:srgbClr val="7F7F7F"/>
                </a:solidFill>
              </a:rPr>
              <a:t>Aujourd’hui</a:t>
            </a:r>
            <a:endParaRPr lang="fr-FR" i="1">
              <a:solidFill>
                <a:srgbClr val="7F7F7F"/>
              </a:solidFill>
            </a:endParaRPr>
          </a:p>
        </p:txBody>
      </p:sp>
      <p:sp>
        <p:nvSpPr>
          <p:cNvPr id="2897927" name="Text Box 7"/>
          <p:cNvSpPr txBox="1">
            <a:spLocks noChangeArrowheads="1"/>
          </p:cNvSpPr>
          <p:nvPr/>
        </p:nvSpPr>
        <p:spPr bwMode="auto">
          <a:xfrm>
            <a:off x="2495737" y="4581525"/>
            <a:ext cx="1095688" cy="369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/>
          <a:p>
            <a:r>
              <a:rPr lang="fr-CH"/>
              <a:t>Thérapie</a:t>
            </a:r>
            <a:endParaRPr lang="fr-FR"/>
          </a:p>
        </p:txBody>
      </p:sp>
      <p:sp>
        <p:nvSpPr>
          <p:cNvPr id="2897933" name="Text Box 13"/>
          <p:cNvSpPr txBox="1">
            <a:spLocks noChangeArrowheads="1"/>
          </p:cNvSpPr>
          <p:nvPr/>
        </p:nvSpPr>
        <p:spPr bwMode="auto">
          <a:xfrm>
            <a:off x="5973489" y="3213100"/>
            <a:ext cx="2122036" cy="369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/>
          <a:p>
            <a:r>
              <a:rPr lang="fr-CH"/>
              <a:t>Prévention tertiaire</a:t>
            </a:r>
            <a:endParaRPr lang="fr-FR"/>
          </a:p>
        </p:txBody>
      </p:sp>
      <p:sp>
        <p:nvSpPr>
          <p:cNvPr id="2897934" name="Text Box 14"/>
          <p:cNvSpPr txBox="1">
            <a:spLocks noChangeArrowheads="1"/>
          </p:cNvSpPr>
          <p:nvPr/>
        </p:nvSpPr>
        <p:spPr bwMode="auto">
          <a:xfrm>
            <a:off x="5651500" y="4560889"/>
            <a:ext cx="2520950" cy="6001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>
              <a:lnSpc>
                <a:spcPct val="90000"/>
              </a:lnSpc>
            </a:pPr>
            <a:r>
              <a:rPr lang="fr-CH" sz="3600" dirty="0"/>
              <a:t>Thérapie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264306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7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9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97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97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32" grpId="0"/>
      <p:bldP spid="2897927" grpId="0"/>
      <p:bldP spid="2897933" grpId="0"/>
      <p:bldP spid="28979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29317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CH" sz="2400" dirty="0" smtClean="0"/>
              <a:t>DZ</a:t>
            </a:r>
            <a:endParaRPr lang="fr-CH" sz="24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340768"/>
            <a:ext cx="773325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747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29317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CH" sz="2400" dirty="0" smtClean="0"/>
              <a:t>DZ</a:t>
            </a:r>
            <a:endParaRPr lang="fr-CH" sz="24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379559"/>
            <a:ext cx="7207448" cy="478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747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3579849"/>
          </a:xfrm>
        </p:spPr>
        <p:txBody>
          <a:bodyPr/>
          <a:lstStyle/>
          <a:p>
            <a:r>
              <a:rPr lang="de-DE" dirty="0" smtClean="0"/>
              <a:t>Dix </a:t>
            </a:r>
            <a:r>
              <a:rPr lang="de-DE" dirty="0" err="1"/>
              <a:t>miroirs</a:t>
            </a:r>
            <a:r>
              <a:rPr lang="de-DE" dirty="0"/>
              <a:t> de </a:t>
            </a:r>
            <a:r>
              <a:rPr lang="de-DE" dirty="0" err="1"/>
              <a:t>tailles</a:t>
            </a:r>
            <a:r>
              <a:rPr lang="de-DE" dirty="0"/>
              <a:t> et </a:t>
            </a:r>
            <a:r>
              <a:rPr lang="de-DE" dirty="0" err="1"/>
              <a:t>formats</a:t>
            </a:r>
            <a:r>
              <a:rPr lang="de-DE" dirty="0"/>
              <a:t> </a:t>
            </a:r>
            <a:r>
              <a:rPr lang="de-DE" dirty="0" err="1"/>
              <a:t>différents</a:t>
            </a:r>
            <a:r>
              <a:rPr lang="de-DE" dirty="0"/>
              <a:t> </a:t>
            </a:r>
            <a:endParaRPr lang="de-DE" dirty="0" smtClean="0"/>
          </a:p>
          <a:p>
            <a:r>
              <a:rPr lang="de-DE" dirty="0" err="1" smtClean="0"/>
              <a:t>Miroirs</a:t>
            </a:r>
            <a:r>
              <a:rPr lang="de-DE" dirty="0" smtClean="0"/>
              <a:t> </a:t>
            </a:r>
            <a:r>
              <a:rPr lang="de-DE" dirty="0"/>
              <a:t>de </a:t>
            </a:r>
            <a:r>
              <a:rPr lang="de-DE" dirty="0" err="1"/>
              <a:t>seconde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, </a:t>
            </a:r>
            <a:r>
              <a:rPr lang="de-DE" dirty="0" err="1"/>
              <a:t>dont</a:t>
            </a:r>
            <a:r>
              <a:rPr lang="de-DE" dirty="0"/>
              <a:t> le </a:t>
            </a:r>
            <a:r>
              <a:rPr lang="de-DE" dirty="0" err="1"/>
              <a:t>vécu</a:t>
            </a:r>
            <a:r>
              <a:rPr lang="de-DE" dirty="0"/>
              <a:t> et </a:t>
            </a:r>
            <a:r>
              <a:rPr lang="de-DE" dirty="0" err="1"/>
              <a:t>l’aspect</a:t>
            </a:r>
            <a:r>
              <a:rPr lang="de-DE" dirty="0"/>
              <a:t> </a:t>
            </a:r>
            <a:r>
              <a:rPr lang="de-DE" dirty="0" err="1"/>
              <a:t>vieilli</a:t>
            </a:r>
            <a:r>
              <a:rPr lang="de-DE" dirty="0"/>
              <a:t> </a:t>
            </a:r>
            <a:r>
              <a:rPr lang="de-DE" dirty="0" err="1"/>
              <a:t>font</a:t>
            </a:r>
            <a:r>
              <a:rPr lang="de-DE" dirty="0"/>
              <a:t> </a:t>
            </a:r>
            <a:r>
              <a:rPr lang="de-DE" dirty="0" err="1"/>
              <a:t>opposition</a:t>
            </a:r>
            <a:r>
              <a:rPr lang="de-DE" dirty="0"/>
              <a:t> </a:t>
            </a:r>
            <a:r>
              <a:rPr lang="de-DE" dirty="0" err="1"/>
              <a:t>aux</a:t>
            </a:r>
            <a:r>
              <a:rPr lang="de-DE" dirty="0"/>
              <a:t> </a:t>
            </a:r>
            <a:r>
              <a:rPr lang="de-DE" dirty="0" err="1"/>
              <a:t>murs</a:t>
            </a:r>
            <a:r>
              <a:rPr lang="de-DE" dirty="0"/>
              <a:t> </a:t>
            </a:r>
            <a:r>
              <a:rPr lang="de-DE" dirty="0" err="1"/>
              <a:t>aseptisés</a:t>
            </a:r>
            <a:r>
              <a:rPr lang="de-DE" dirty="0"/>
              <a:t> du </a:t>
            </a:r>
            <a:r>
              <a:rPr lang="de-DE" dirty="0" err="1" smtClean="0"/>
              <a:t>centre</a:t>
            </a:r>
            <a:endParaRPr lang="de-DE" dirty="0" smtClean="0"/>
          </a:p>
          <a:p>
            <a:r>
              <a:rPr lang="de-DE" dirty="0" err="1" smtClean="0"/>
              <a:t>Miroirs</a:t>
            </a:r>
            <a:r>
              <a:rPr lang="de-DE" dirty="0" smtClean="0"/>
              <a:t> </a:t>
            </a:r>
            <a:r>
              <a:rPr lang="de-DE" dirty="0" err="1" smtClean="0"/>
              <a:t>installés</a:t>
            </a:r>
            <a:r>
              <a:rPr lang="de-DE" dirty="0" smtClean="0"/>
              <a:t> </a:t>
            </a:r>
            <a:r>
              <a:rPr lang="de-DE" dirty="0"/>
              <a:t>par </a:t>
            </a:r>
            <a:r>
              <a:rPr lang="de-DE" dirty="0" err="1"/>
              <a:t>paires</a:t>
            </a:r>
            <a:r>
              <a:rPr lang="de-DE" dirty="0"/>
              <a:t> </a:t>
            </a:r>
            <a:r>
              <a:rPr lang="de-DE" dirty="0" err="1"/>
              <a:t>afin</a:t>
            </a:r>
            <a:r>
              <a:rPr lang="de-DE" dirty="0"/>
              <a:t> de </a:t>
            </a:r>
            <a:r>
              <a:rPr lang="de-DE" dirty="0" err="1"/>
              <a:t>créer</a:t>
            </a:r>
            <a:r>
              <a:rPr lang="de-DE" dirty="0"/>
              <a:t> des </a:t>
            </a:r>
            <a:r>
              <a:rPr lang="de-DE" dirty="0" err="1"/>
              <a:t>jeux</a:t>
            </a:r>
            <a:r>
              <a:rPr lang="de-DE" dirty="0"/>
              <a:t> de </a:t>
            </a:r>
            <a:r>
              <a:rPr lang="de-DE" dirty="0" err="1"/>
              <a:t>reflets</a:t>
            </a:r>
            <a:r>
              <a:rPr lang="de-DE" dirty="0"/>
              <a:t> </a:t>
            </a:r>
            <a:endParaRPr lang="de-DE" dirty="0" smtClean="0"/>
          </a:p>
          <a:p>
            <a:pPr lvl="1"/>
            <a:r>
              <a:rPr lang="de-DE" dirty="0" smtClean="0"/>
              <a:t>la </a:t>
            </a:r>
            <a:r>
              <a:rPr lang="de-DE" dirty="0" err="1"/>
              <a:t>mise</a:t>
            </a:r>
            <a:r>
              <a:rPr lang="de-DE" dirty="0"/>
              <a:t> en </a:t>
            </a:r>
            <a:r>
              <a:rPr lang="de-DE" dirty="0" err="1" smtClean="0"/>
              <a:t>abîme</a:t>
            </a:r>
            <a:endParaRPr lang="de-DE" dirty="0" smtClean="0"/>
          </a:p>
          <a:p>
            <a:pPr lvl="1"/>
            <a:r>
              <a:rPr lang="de-DE" dirty="0" smtClean="0"/>
              <a:t>le </a:t>
            </a:r>
            <a:r>
              <a:rPr lang="de-DE" dirty="0" err="1" smtClean="0"/>
              <a:t>dédoublement</a:t>
            </a:r>
            <a:endParaRPr lang="de-DE" dirty="0" smtClean="0"/>
          </a:p>
          <a:p>
            <a:pPr lvl="1"/>
            <a:r>
              <a:rPr lang="de-DE" dirty="0" smtClean="0"/>
              <a:t>la </a:t>
            </a:r>
            <a:r>
              <a:rPr lang="de-DE" dirty="0" err="1"/>
              <a:t>division</a:t>
            </a:r>
            <a:r>
              <a:rPr lang="de-DE" dirty="0"/>
              <a:t>..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Objectif</a:t>
            </a:r>
            <a:r>
              <a:rPr lang="de-DE" dirty="0" smtClean="0"/>
              <a:t> </a:t>
            </a:r>
            <a:r>
              <a:rPr lang="de-DE" dirty="0" err="1" smtClean="0"/>
              <a:t>principal</a:t>
            </a:r>
            <a:r>
              <a:rPr lang="de-DE" dirty="0" smtClean="0"/>
              <a:t>: </a:t>
            </a:r>
            <a:r>
              <a:rPr lang="de-DE" dirty="0" err="1" smtClean="0"/>
              <a:t>aborder</a:t>
            </a:r>
            <a:r>
              <a:rPr lang="de-DE" dirty="0" smtClean="0"/>
              <a:t> </a:t>
            </a:r>
            <a:r>
              <a:rPr lang="de-DE" dirty="0"/>
              <a:t>les </a:t>
            </a:r>
            <a:r>
              <a:rPr lang="de-DE" dirty="0" err="1"/>
              <a:t>questions</a:t>
            </a:r>
            <a:r>
              <a:rPr lang="de-DE" dirty="0"/>
              <a:t> du </a:t>
            </a:r>
            <a:r>
              <a:rPr lang="de-DE" dirty="0" err="1"/>
              <a:t>rapport</a:t>
            </a:r>
            <a:r>
              <a:rPr lang="de-DE" dirty="0"/>
              <a:t> à </a:t>
            </a:r>
            <a:r>
              <a:rPr lang="de-DE" dirty="0" err="1"/>
              <a:t>soi</a:t>
            </a:r>
            <a:r>
              <a:rPr lang="de-DE" dirty="0"/>
              <a:t> </a:t>
            </a:r>
            <a:r>
              <a:rPr lang="de-DE" dirty="0" err="1" smtClean="0"/>
              <a:t>faisant</a:t>
            </a:r>
            <a:r>
              <a:rPr lang="de-DE" dirty="0" smtClean="0"/>
              <a:t> </a:t>
            </a:r>
            <a:r>
              <a:rPr lang="de-DE" dirty="0" err="1"/>
              <a:t>écho</a:t>
            </a:r>
            <a:r>
              <a:rPr lang="de-DE" dirty="0"/>
              <a:t> au </a:t>
            </a:r>
            <a:r>
              <a:rPr lang="de-DE" dirty="0" err="1"/>
              <a:t>travail</a:t>
            </a:r>
            <a:r>
              <a:rPr lang="de-DE" dirty="0"/>
              <a:t> </a:t>
            </a:r>
            <a:r>
              <a:rPr lang="de-DE" dirty="0" err="1"/>
              <a:t>d’introspection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fait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les </a:t>
            </a:r>
            <a:r>
              <a:rPr lang="de-DE" dirty="0" err="1" smtClean="0"/>
              <a:t>lieux</a:t>
            </a:r>
            <a:endParaRPr lang="de-DE" dirty="0"/>
          </a:p>
          <a:p>
            <a:pPr>
              <a:lnSpc>
                <a:spcPct val="150000"/>
              </a:lnSpc>
            </a:pPr>
            <a:endParaRPr lang="fr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Miroirs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41008030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165" y="476672"/>
            <a:ext cx="3193843" cy="479715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666" y="1446419"/>
            <a:ext cx="5092918" cy="38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747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548680"/>
            <a:ext cx="4320480" cy="575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747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29317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 smtClean="0"/>
              <a:t>= </a:t>
            </a:r>
            <a:r>
              <a:rPr lang="de-DE" dirty="0" err="1" smtClean="0"/>
              <a:t>Algorithme</a:t>
            </a:r>
            <a:r>
              <a:rPr lang="de-DE" dirty="0" smtClean="0"/>
              <a:t> </a:t>
            </a:r>
            <a:r>
              <a:rPr lang="de-DE" dirty="0"/>
              <a:t>de </a:t>
            </a:r>
            <a:r>
              <a:rPr lang="de-DE" dirty="0" err="1"/>
              <a:t>parcours</a:t>
            </a:r>
            <a:r>
              <a:rPr lang="de-DE" dirty="0"/>
              <a:t> en </a:t>
            </a:r>
            <a:r>
              <a:rPr lang="de-DE" dirty="0" err="1"/>
              <a:t>profondeur</a:t>
            </a:r>
            <a:r>
              <a:rPr lang="de-DE" dirty="0"/>
              <a:t> 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 err="1" smtClean="0"/>
              <a:t>correspondances</a:t>
            </a:r>
            <a:r>
              <a:rPr lang="de-DE" dirty="0" smtClean="0"/>
              <a:t> </a:t>
            </a:r>
            <a:r>
              <a:rPr lang="de-DE" dirty="0"/>
              <a:t>entre le </a:t>
            </a:r>
            <a:r>
              <a:rPr lang="de-DE" dirty="0" err="1"/>
              <a:t>code</a:t>
            </a:r>
            <a:r>
              <a:rPr lang="de-DE" dirty="0"/>
              <a:t> </a:t>
            </a:r>
            <a:r>
              <a:rPr lang="de-DE" dirty="0" err="1" smtClean="0"/>
              <a:t>hexadécimal</a:t>
            </a:r>
            <a:r>
              <a:rPr lang="de-DE" dirty="0" smtClean="0"/>
              <a:t> </a:t>
            </a:r>
            <a:r>
              <a:rPr lang="de-DE" dirty="0"/>
              <a:t>des </a:t>
            </a:r>
            <a:r>
              <a:rPr lang="de-DE" dirty="0" err="1"/>
              <a:t>couleurs</a:t>
            </a:r>
            <a:r>
              <a:rPr lang="de-DE" dirty="0"/>
              <a:t> et le </a:t>
            </a:r>
            <a:r>
              <a:rPr lang="de-DE" dirty="0" err="1"/>
              <a:t>mode</a:t>
            </a:r>
            <a:r>
              <a:rPr lang="de-DE" dirty="0"/>
              <a:t> de </a:t>
            </a:r>
            <a:r>
              <a:rPr lang="de-DE" dirty="0" err="1"/>
              <a:t>classement</a:t>
            </a:r>
            <a:r>
              <a:rPr lang="de-DE" dirty="0"/>
              <a:t> du DSM-</a:t>
            </a:r>
            <a:r>
              <a:rPr lang="de-DE" dirty="0" smtClean="0"/>
              <a:t>5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DSM</a:t>
            </a:r>
            <a:r>
              <a:rPr lang="de-DE" dirty="0"/>
              <a:t>-5 </a:t>
            </a:r>
            <a:r>
              <a:rPr lang="de-DE" dirty="0" err="1"/>
              <a:t>regroupe</a:t>
            </a:r>
            <a:r>
              <a:rPr lang="de-DE" dirty="0"/>
              <a:t> les </a:t>
            </a:r>
            <a:r>
              <a:rPr lang="de-DE" dirty="0" err="1"/>
              <a:t>troubles</a:t>
            </a:r>
            <a:r>
              <a:rPr lang="de-DE" dirty="0"/>
              <a:t> </a:t>
            </a:r>
            <a:r>
              <a:rPr lang="de-DE" dirty="0" err="1"/>
              <a:t>mentaux</a:t>
            </a:r>
            <a:r>
              <a:rPr lang="de-DE" dirty="0"/>
              <a:t> </a:t>
            </a:r>
            <a:r>
              <a:rPr lang="de-DE" dirty="0" err="1"/>
              <a:t>principaux</a:t>
            </a:r>
            <a:r>
              <a:rPr lang="de-DE" dirty="0"/>
              <a:t> en 16 </a:t>
            </a:r>
            <a:r>
              <a:rPr lang="de-DE" dirty="0" err="1"/>
              <a:t>catégories</a:t>
            </a:r>
            <a:r>
              <a:rPr lang="de-DE" dirty="0"/>
              <a:t> et le </a:t>
            </a:r>
            <a:r>
              <a:rPr lang="de-DE" dirty="0" err="1"/>
              <a:t>système</a:t>
            </a:r>
            <a:r>
              <a:rPr lang="de-DE" dirty="0"/>
              <a:t> </a:t>
            </a:r>
            <a:r>
              <a:rPr lang="de-DE" dirty="0" err="1"/>
              <a:t>hexadécimal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système</a:t>
            </a:r>
            <a:r>
              <a:rPr lang="de-DE" dirty="0"/>
              <a:t> de </a:t>
            </a:r>
            <a:r>
              <a:rPr lang="de-DE" dirty="0" err="1"/>
              <a:t>numération</a:t>
            </a:r>
            <a:r>
              <a:rPr lang="de-DE" dirty="0"/>
              <a:t> </a:t>
            </a:r>
            <a:r>
              <a:rPr lang="de-DE" dirty="0" err="1"/>
              <a:t>positionnel</a:t>
            </a:r>
            <a:r>
              <a:rPr lang="de-DE" dirty="0"/>
              <a:t> en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smtClean="0"/>
              <a:t>16</a:t>
            </a:r>
            <a:endParaRPr lang="de-DE" dirty="0"/>
          </a:p>
          <a:p>
            <a:pPr>
              <a:lnSpc>
                <a:spcPct val="150000"/>
              </a:lnSpc>
            </a:pPr>
            <a:endParaRPr lang="fr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Depth</a:t>
            </a:r>
            <a:r>
              <a:rPr lang="de-DE" dirty="0"/>
              <a:t> First Search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41008030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29317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CH" sz="2400" dirty="0" smtClean="0"/>
              <a:t>DZ</a:t>
            </a:r>
            <a:endParaRPr lang="fr-CH" sz="24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24744"/>
            <a:ext cx="7503740" cy="497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08030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920175" cy="3939889"/>
          </a:xfrm>
        </p:spPr>
        <p:txBody>
          <a:bodyPr/>
          <a:lstStyle/>
          <a:p>
            <a:r>
              <a:rPr lang="de-DE" sz="2400" dirty="0" err="1" smtClean="0"/>
              <a:t>un</a:t>
            </a:r>
            <a:r>
              <a:rPr lang="de-DE" sz="2400" dirty="0" smtClean="0"/>
              <a:t> </a:t>
            </a:r>
            <a:r>
              <a:rPr lang="de-DE" sz="2400" dirty="0" err="1"/>
              <a:t>autre</a:t>
            </a:r>
            <a:r>
              <a:rPr lang="de-DE" sz="2400" dirty="0"/>
              <a:t> «DSM-5 </a:t>
            </a:r>
            <a:r>
              <a:rPr lang="de-DE" sz="2400" dirty="0" smtClean="0"/>
              <a:t>»</a:t>
            </a:r>
          </a:p>
          <a:p>
            <a:pPr lvl="1"/>
            <a:r>
              <a:rPr lang="de-DE" sz="2400" dirty="0" smtClean="0"/>
              <a:t>Comment </a:t>
            </a:r>
            <a:r>
              <a:rPr lang="de-DE" sz="2400" dirty="0" err="1"/>
              <a:t>fabrique</a:t>
            </a:r>
            <a:r>
              <a:rPr lang="de-DE" sz="2400" dirty="0"/>
              <a:t>-t-on des </a:t>
            </a:r>
            <a:r>
              <a:rPr lang="de-DE" sz="2400" dirty="0" err="1"/>
              <a:t>anormaux</a:t>
            </a:r>
            <a:r>
              <a:rPr lang="de-DE" sz="2400" dirty="0"/>
              <a:t> ? </a:t>
            </a:r>
          </a:p>
          <a:p>
            <a:pPr lvl="1"/>
            <a:r>
              <a:rPr lang="de-DE" sz="2400" dirty="0"/>
              <a:t>Comment </a:t>
            </a:r>
            <a:r>
              <a:rPr lang="de-DE" sz="2400" dirty="0" err="1"/>
              <a:t>comprendre</a:t>
            </a:r>
            <a:r>
              <a:rPr lang="de-DE" sz="2400" dirty="0"/>
              <a:t> le « normal » par </a:t>
            </a:r>
            <a:r>
              <a:rPr lang="de-DE" sz="2400" dirty="0" err="1"/>
              <a:t>exclusion</a:t>
            </a:r>
            <a:r>
              <a:rPr lang="de-DE" sz="2400" dirty="0"/>
              <a:t> ? </a:t>
            </a:r>
          </a:p>
          <a:p>
            <a:pPr lvl="1"/>
            <a:r>
              <a:rPr lang="de-DE" sz="2400" dirty="0" err="1"/>
              <a:t>Est-ce</a:t>
            </a:r>
            <a:r>
              <a:rPr lang="de-DE" sz="2400" dirty="0"/>
              <a:t> </a:t>
            </a:r>
            <a:r>
              <a:rPr lang="de-DE" sz="2400" dirty="0" err="1"/>
              <a:t>que</a:t>
            </a:r>
            <a:r>
              <a:rPr lang="de-DE" sz="2400" dirty="0"/>
              <a:t> </a:t>
            </a:r>
            <a:r>
              <a:rPr lang="de-DE" sz="2400" dirty="0" err="1"/>
              <a:t>nous</a:t>
            </a:r>
            <a:r>
              <a:rPr lang="de-DE" sz="2400" dirty="0"/>
              <a:t> </a:t>
            </a:r>
            <a:r>
              <a:rPr lang="de-DE" sz="2400" dirty="0" err="1"/>
              <a:t>n’idéalisons</a:t>
            </a:r>
            <a:r>
              <a:rPr lang="de-DE" sz="2400" dirty="0"/>
              <a:t> </a:t>
            </a:r>
            <a:r>
              <a:rPr lang="de-DE" sz="2400" dirty="0" err="1"/>
              <a:t>pas</a:t>
            </a:r>
            <a:r>
              <a:rPr lang="de-DE" sz="2400" dirty="0"/>
              <a:t> la </a:t>
            </a:r>
            <a:r>
              <a:rPr lang="de-DE" sz="2400" dirty="0" smtClean="0"/>
              <a:t>«</a:t>
            </a:r>
            <a:r>
              <a:rPr lang="de-DE" sz="2400" dirty="0" err="1" smtClean="0"/>
              <a:t>normativite</a:t>
            </a:r>
            <a:r>
              <a:rPr lang="de-DE" sz="2400" dirty="0" smtClean="0"/>
              <a:t>́» </a:t>
            </a:r>
            <a:r>
              <a:rPr lang="de-DE" sz="2400" dirty="0"/>
              <a:t>et la « </a:t>
            </a:r>
            <a:r>
              <a:rPr lang="de-DE" sz="2400" dirty="0" err="1"/>
              <a:t>régularite</a:t>
            </a:r>
            <a:r>
              <a:rPr lang="de-DE" sz="2400" dirty="0"/>
              <a:t>́ » ? </a:t>
            </a:r>
          </a:p>
          <a:p>
            <a:pPr lvl="1"/>
            <a:r>
              <a:rPr lang="de-DE" sz="2400" dirty="0"/>
              <a:t>Comment le </a:t>
            </a:r>
            <a:r>
              <a:rPr lang="de-DE" sz="2400" dirty="0" err="1"/>
              <a:t>sujet</a:t>
            </a:r>
            <a:r>
              <a:rPr lang="de-DE" sz="2400" dirty="0"/>
              <a:t> </a:t>
            </a:r>
            <a:r>
              <a:rPr lang="de-DE" sz="2400" dirty="0" err="1"/>
              <a:t>est</a:t>
            </a:r>
            <a:r>
              <a:rPr lang="de-DE" sz="2400" dirty="0"/>
              <a:t> </a:t>
            </a:r>
            <a:r>
              <a:rPr lang="de-DE" sz="2400" dirty="0" err="1"/>
              <a:t>défini</a:t>
            </a:r>
            <a:r>
              <a:rPr lang="de-DE" sz="2400" dirty="0"/>
              <a:t> </a:t>
            </a:r>
            <a:r>
              <a:rPr lang="de-DE" sz="2400" dirty="0" err="1"/>
              <a:t>dans</a:t>
            </a:r>
            <a:r>
              <a:rPr lang="de-DE" sz="2400" dirty="0"/>
              <a:t> des </a:t>
            </a:r>
            <a:r>
              <a:rPr lang="de-DE" sz="2400" dirty="0" err="1"/>
              <a:t>récits</a:t>
            </a:r>
            <a:r>
              <a:rPr lang="de-DE" sz="2400" dirty="0"/>
              <a:t> </a:t>
            </a:r>
            <a:r>
              <a:rPr lang="de-DE" sz="2400" dirty="0" err="1"/>
              <a:t>biomédicaux</a:t>
            </a:r>
            <a:r>
              <a:rPr lang="de-DE" sz="2400" dirty="0"/>
              <a:t> ? </a:t>
            </a:r>
          </a:p>
          <a:p>
            <a:pPr lvl="1"/>
            <a:r>
              <a:rPr lang="de-DE" sz="2400" dirty="0" err="1" smtClean="0"/>
              <a:t>etc</a:t>
            </a:r>
            <a:endParaRPr lang="fr-CH" sz="2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Groupe</a:t>
            </a:r>
            <a:r>
              <a:rPr lang="de-DE" dirty="0"/>
              <a:t> DSM-5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Manuels </a:t>
            </a:r>
            <a:r>
              <a:rPr lang="de-DE" dirty="0"/>
              <a:t>de la </a:t>
            </a:r>
            <a:r>
              <a:rPr lang="de-DE" dirty="0" err="1" smtClean="0"/>
              <a:t>surmédicalisation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41008030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995412"/>
            <a:ext cx="3149813" cy="473784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995412"/>
            <a:ext cx="3048000" cy="22860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447256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747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484784"/>
            <a:ext cx="4536504" cy="34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747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1291" y="725805"/>
            <a:ext cx="6715125" cy="8309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 err="1"/>
              <a:t>Historique</a:t>
            </a:r>
            <a:endParaRPr lang="en-US" sz="4800" dirty="0"/>
          </a:p>
        </p:txBody>
      </p:sp>
      <p:sp>
        <p:nvSpPr>
          <p:cNvPr id="2899974" name="Rectangle 6"/>
          <p:cNvSpPr>
            <a:spLocks noChangeArrowheads="1"/>
          </p:cNvSpPr>
          <p:nvPr/>
        </p:nvSpPr>
        <p:spPr bwMode="auto">
          <a:xfrm>
            <a:off x="1997228" y="2537108"/>
            <a:ext cx="2087173" cy="369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r>
              <a:rPr lang="fr-CH" i="1">
                <a:solidFill>
                  <a:srgbClr val="7F7F7F"/>
                </a:solidFill>
              </a:rPr>
              <a:t>Les années 80-90</a:t>
            </a:r>
            <a:endParaRPr lang="fr-FR" i="1">
              <a:solidFill>
                <a:srgbClr val="7F7F7F"/>
              </a:solidFill>
            </a:endParaRPr>
          </a:p>
        </p:txBody>
      </p:sp>
      <p:sp>
        <p:nvSpPr>
          <p:cNvPr id="2899975" name="Rectangle 7"/>
          <p:cNvSpPr>
            <a:spLocks noChangeArrowheads="1"/>
          </p:cNvSpPr>
          <p:nvPr/>
        </p:nvSpPr>
        <p:spPr bwMode="auto">
          <a:xfrm>
            <a:off x="6268792" y="2541872"/>
            <a:ext cx="1395943" cy="369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r>
              <a:rPr lang="fr-CH" i="1">
                <a:solidFill>
                  <a:srgbClr val="7F7F7F"/>
                </a:solidFill>
              </a:rPr>
              <a:t>Aujourd’hui</a:t>
            </a:r>
            <a:endParaRPr lang="fr-FR" i="1">
              <a:solidFill>
                <a:srgbClr val="7F7F7F"/>
              </a:solidFill>
            </a:endParaRPr>
          </a:p>
        </p:txBody>
      </p:sp>
      <p:sp>
        <p:nvSpPr>
          <p:cNvPr id="2899979" name="Text Box 11"/>
          <p:cNvSpPr txBox="1">
            <a:spLocks noChangeArrowheads="1"/>
          </p:cNvSpPr>
          <p:nvPr/>
        </p:nvSpPr>
        <p:spPr bwMode="auto">
          <a:xfrm>
            <a:off x="1530004" y="3736976"/>
            <a:ext cx="2397389" cy="5847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/>
          <a:p>
            <a:r>
              <a:rPr lang="fr-CH" sz="3200" dirty="0"/>
              <a:t>Stabilisation</a:t>
            </a:r>
            <a:endParaRPr lang="fr-FR" sz="3200" dirty="0"/>
          </a:p>
        </p:txBody>
      </p:sp>
      <p:sp>
        <p:nvSpPr>
          <p:cNvPr id="2899980" name="Text Box 12"/>
          <p:cNvSpPr txBox="1">
            <a:spLocks noChangeArrowheads="1"/>
          </p:cNvSpPr>
          <p:nvPr/>
        </p:nvSpPr>
        <p:spPr bwMode="auto">
          <a:xfrm>
            <a:off x="5691957" y="3716338"/>
            <a:ext cx="2374346" cy="5847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/>
          <a:p>
            <a:r>
              <a:rPr lang="fr-CH" sz="3200" dirty="0"/>
              <a:t>Progression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393667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9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99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9979" grpId="0"/>
      <p:bldP spid="289998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020" y="0"/>
            <a:ext cx="5391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08030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9" name="Rectangle 5"/>
          <p:cNvSpPr>
            <a:spLocks noChangeArrowheads="1"/>
          </p:cNvSpPr>
          <p:nvPr/>
        </p:nvSpPr>
        <p:spPr bwMode="auto">
          <a:xfrm>
            <a:off x="1404813" y="2133601"/>
            <a:ext cx="755967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16000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Abriter</a:t>
            </a:r>
          </a:p>
          <a:p>
            <a:pPr marL="216000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Nous parler</a:t>
            </a:r>
          </a:p>
          <a:p>
            <a:pPr marL="432000" lvl="1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De ce que nous trouvons important et avons besoin qu’on nous rappelle</a:t>
            </a:r>
          </a:p>
          <a:p>
            <a:pPr marL="432000" lvl="1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Rend plus clair à nos yeux ce que nous pourrions être</a:t>
            </a:r>
          </a:p>
          <a:p>
            <a:pPr marL="432000" lvl="1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000" dirty="0">
                <a:latin typeface="Univers Medium"/>
                <a:cs typeface="Univers Medium"/>
              </a:rPr>
              <a:t>Incarne / rappelle sentiments et idées que nous respectons</a:t>
            </a:r>
          </a:p>
          <a:p>
            <a:pPr marL="432000" lvl="1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endParaRPr lang="fr-CH" sz="2000" dirty="0">
              <a:latin typeface="Univers Medium"/>
              <a:cs typeface="Univers Medium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7507163" cy="1143000"/>
          </a:xfrm>
        </p:spPr>
        <p:txBody>
          <a:bodyPr/>
          <a:lstStyle/>
          <a:p>
            <a:r>
              <a:rPr lang="fr-CH" dirty="0"/>
              <a:t>Exigences </a:t>
            </a:r>
            <a:r>
              <a:rPr lang="fr-CH" dirty="0" smtClean="0"/>
              <a:t>architecture/environnement</a:t>
            </a:r>
            <a:endParaRPr lang="fr-CH" dirty="0"/>
          </a:p>
        </p:txBody>
      </p:sp>
      <p:sp>
        <p:nvSpPr>
          <p:cNvPr id="9" name="Rechteck 8"/>
          <p:cNvSpPr/>
          <p:nvPr/>
        </p:nvSpPr>
        <p:spPr>
          <a:xfrm>
            <a:off x="683568" y="6309320"/>
            <a:ext cx="1296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De Botton, 2006</a:t>
            </a:r>
          </a:p>
        </p:txBody>
      </p:sp>
    </p:spTree>
    <p:extLst>
      <p:ext uri="{BB962C8B-B14F-4D97-AF65-F5344CB8AC3E}">
        <p14:creationId xmlns:p14="http://schemas.microsoft.com/office/powerpoint/2010/main" val="13232495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47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479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47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47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909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53" name="Rectangle 5"/>
          <p:cNvSpPr>
            <a:spLocks noChangeArrowheads="1"/>
          </p:cNvSpPr>
          <p:nvPr/>
        </p:nvSpPr>
        <p:spPr bwMode="auto">
          <a:xfrm>
            <a:off x="1187401" y="1988344"/>
            <a:ext cx="2376487" cy="3744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29" tIns="45715" rIns="91429" bIns="45715"/>
          <a:lstStyle/>
          <a:p>
            <a:pPr algn="l">
              <a:lnSpc>
                <a:spcPct val="90000"/>
              </a:lnSpc>
              <a:buSzTx/>
              <a:buFont typeface="Wingdings 3" pitchFamily="18" charset="2"/>
              <a:buNone/>
            </a:pPr>
            <a:r>
              <a:rPr lang="fr-CH" sz="2400" dirty="0"/>
              <a:t>Environnement détermine en grande partie ce qu’on est capable de croire</a:t>
            </a:r>
            <a:endParaRPr lang="fr-CH" sz="2000" dirty="0"/>
          </a:p>
        </p:txBody>
      </p:sp>
      <p:pic>
        <p:nvPicPr>
          <p:cNvPr id="1154056" name="Picture 8" descr="Koelner_Dom_Innenra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836614"/>
            <a:ext cx="3094038" cy="48783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911127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4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405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5" name="Rectangle 5"/>
          <p:cNvSpPr>
            <a:spLocks noChangeArrowheads="1"/>
          </p:cNvSpPr>
          <p:nvPr/>
        </p:nvSpPr>
        <p:spPr bwMode="auto">
          <a:xfrm>
            <a:off x="2571751" y="2060847"/>
            <a:ext cx="5929313" cy="365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16000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1600" dirty="0">
                <a:latin typeface="Univers Medium"/>
                <a:cs typeface="Univers Medium"/>
              </a:rPr>
              <a:t>lieux réels, effectifs, dessinés dans l'institution même de la société</a:t>
            </a:r>
          </a:p>
          <a:p>
            <a:pPr marL="216000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1600" dirty="0">
                <a:latin typeface="Univers Medium"/>
                <a:cs typeface="Univers Medium"/>
              </a:rPr>
              <a:t>sortes de contre-emplacements</a:t>
            </a:r>
          </a:p>
          <a:p>
            <a:pPr marL="216000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1600" dirty="0">
                <a:latin typeface="Univers Medium"/>
                <a:cs typeface="Univers Medium"/>
              </a:rPr>
              <a:t>sortes de lieux qui sont hors de tous les lieux, bien que pourtant ils soient effectivement localisables</a:t>
            </a:r>
          </a:p>
          <a:p>
            <a:pPr marL="216000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1600" dirty="0">
                <a:latin typeface="Univers Medium"/>
                <a:cs typeface="Univers Medium"/>
              </a:rPr>
              <a:t>sortes d'utopies effectivement réalisées dans lesquelles les emplacements réels, tous les autres emplacements réels que l'on peut trouver à l'intérieur de la culture sont à la fois représentés, contestés et inversés</a:t>
            </a:r>
          </a:p>
          <a:p>
            <a:pPr marL="216000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endParaRPr lang="fr-CH" sz="1600" dirty="0">
              <a:latin typeface="Univers Medium"/>
              <a:cs typeface="Univers Medium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938" y="2214564"/>
            <a:ext cx="1079500" cy="776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7938" y="4500564"/>
            <a:ext cx="1079500" cy="1214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7938" y="3216276"/>
            <a:ext cx="1079500" cy="1058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400" dirty="0" smtClean="0"/>
              <a:t>Hétérotopies</a:t>
            </a:r>
            <a:endParaRPr lang="fr-CH" sz="4400" dirty="0"/>
          </a:p>
        </p:txBody>
      </p:sp>
      <p:sp>
        <p:nvSpPr>
          <p:cNvPr id="12" name="Rechteck 11"/>
          <p:cNvSpPr/>
          <p:nvPr/>
        </p:nvSpPr>
        <p:spPr>
          <a:xfrm>
            <a:off x="683568" y="6309320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Michel Foucault. </a:t>
            </a:r>
            <a:r>
              <a:rPr lang="it-IT" sz="1200" dirty="0" err="1"/>
              <a:t>Dits</a:t>
            </a:r>
            <a:r>
              <a:rPr lang="it-IT" sz="1200" dirty="0"/>
              <a:t> et </a:t>
            </a:r>
            <a:r>
              <a:rPr lang="it-IT" sz="1200" dirty="0" err="1"/>
              <a:t>écrits</a:t>
            </a:r>
            <a:r>
              <a:rPr lang="it-IT" sz="1200" dirty="0"/>
              <a:t> </a:t>
            </a:r>
            <a:r>
              <a:rPr lang="it-IT" sz="1200" dirty="0" smtClean="0"/>
              <a:t>1984; </a:t>
            </a:r>
            <a:r>
              <a:rPr lang="it-IT" sz="1200" dirty="0" err="1" smtClean="0"/>
              <a:t>Des</a:t>
            </a:r>
            <a:r>
              <a:rPr lang="it-IT" sz="1200" dirty="0" smtClean="0"/>
              <a:t> </a:t>
            </a:r>
            <a:r>
              <a:rPr lang="it-IT" sz="1200" dirty="0" err="1"/>
              <a:t>espaces</a:t>
            </a:r>
            <a:r>
              <a:rPr lang="it-IT" sz="1200" dirty="0"/>
              <a:t> </a:t>
            </a:r>
            <a:r>
              <a:rPr lang="it-IT" sz="1200" dirty="0" err="1"/>
              <a:t>autres</a:t>
            </a:r>
            <a:r>
              <a:rPr lang="it-IT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985433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7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77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7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05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5" name="Rectangle 5"/>
          <p:cNvSpPr>
            <a:spLocks noChangeArrowheads="1"/>
          </p:cNvSpPr>
          <p:nvPr/>
        </p:nvSpPr>
        <p:spPr bwMode="auto">
          <a:xfrm>
            <a:off x="827089" y="1989138"/>
            <a:ext cx="7559675" cy="3744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800004" lvl="1" indent="-342859">
              <a:lnSpc>
                <a:spcPct val="90000"/>
              </a:lnSpc>
              <a:buFont typeface="Wingdings" pitchFamily="2" charset="2"/>
              <a:buChar char="§"/>
            </a:pPr>
            <a:endParaRPr lang="fr-CH" sz="1400" dirty="0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000626" y="4041326"/>
            <a:ext cx="3643313" cy="11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16000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1600" dirty="0">
                <a:latin typeface="Univers Medium"/>
                <a:cs typeface="Univers Medium"/>
              </a:rPr>
              <a:t>lieux dans lesquelles on place individus déviants par rapport à moyenne ou à norme exigée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1376100" y="1949213"/>
            <a:ext cx="2835860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r>
              <a:rPr lang="fr-CH" sz="2000" b="1" dirty="0"/>
              <a:t>hétérotopies de </a:t>
            </a:r>
            <a:r>
              <a:rPr lang="fr-CH" sz="2000" b="1" dirty="0" smtClean="0"/>
              <a:t>crise</a:t>
            </a:r>
            <a:r>
              <a:rPr lang="fr-CH" sz="2000" dirty="0"/>
              <a:t> 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821531" y="4041326"/>
            <a:ext cx="4071940" cy="338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16000" indent="-216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1600" dirty="0">
                <a:latin typeface="Univers Medium"/>
                <a:cs typeface="Univers Medium"/>
              </a:rPr>
              <a:t>lieux privilégiés, sacrés, réservés aux individus qui se trouvent, par rapport à la société, en état de crise (adolescents, femmes en couches, vieillards, etc.)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5173207" y="1949214"/>
            <a:ext cx="3291464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r>
              <a:rPr lang="fr-CH" sz="2000" b="1" dirty="0"/>
              <a:t>hétérotopies de déviation</a:t>
            </a:r>
          </a:p>
        </p:txBody>
      </p:sp>
      <p:pic>
        <p:nvPicPr>
          <p:cNvPr id="1434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2612566"/>
            <a:ext cx="996950" cy="1214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1" y="2826880"/>
            <a:ext cx="1349375" cy="1000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826879"/>
            <a:ext cx="2241550" cy="935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000" dirty="0"/>
              <a:t>Deux types </a:t>
            </a:r>
            <a:r>
              <a:rPr lang="fr-CH" sz="4000" dirty="0" smtClean="0"/>
              <a:t>d’hétérotopies</a:t>
            </a:r>
            <a:endParaRPr lang="fr-CH" sz="4000" dirty="0"/>
          </a:p>
        </p:txBody>
      </p:sp>
      <p:sp>
        <p:nvSpPr>
          <p:cNvPr id="16" name="Rechteck 15"/>
          <p:cNvSpPr/>
          <p:nvPr/>
        </p:nvSpPr>
        <p:spPr>
          <a:xfrm>
            <a:off x="683568" y="6309320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Michel Foucault. </a:t>
            </a:r>
            <a:r>
              <a:rPr lang="it-IT" sz="1200" dirty="0" err="1"/>
              <a:t>Dits</a:t>
            </a:r>
            <a:r>
              <a:rPr lang="it-IT" sz="1200" dirty="0"/>
              <a:t> et </a:t>
            </a:r>
            <a:r>
              <a:rPr lang="it-IT" sz="1200" dirty="0" err="1"/>
              <a:t>écrits</a:t>
            </a:r>
            <a:r>
              <a:rPr lang="it-IT" sz="1200" dirty="0"/>
              <a:t> </a:t>
            </a:r>
            <a:r>
              <a:rPr lang="it-IT" sz="1200" dirty="0" smtClean="0"/>
              <a:t>1984; </a:t>
            </a:r>
            <a:r>
              <a:rPr lang="it-IT" sz="1200" dirty="0" err="1" smtClean="0"/>
              <a:t>Des</a:t>
            </a:r>
            <a:r>
              <a:rPr lang="it-IT" sz="1200" dirty="0" smtClean="0"/>
              <a:t> </a:t>
            </a:r>
            <a:r>
              <a:rPr lang="it-IT" sz="1200" dirty="0" err="1"/>
              <a:t>espaces</a:t>
            </a:r>
            <a:r>
              <a:rPr lang="it-IT" sz="1200" dirty="0"/>
              <a:t> </a:t>
            </a:r>
            <a:r>
              <a:rPr lang="it-IT" sz="1200" dirty="0" err="1"/>
              <a:t>autres</a:t>
            </a:r>
            <a:r>
              <a:rPr lang="it-IT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208452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05" grpId="0" build="p" bldLvl="2"/>
      <p:bldP spid="14343" grpId="0" build="p" bldLvl="5"/>
      <p:bldP spid="14344" grpId="0"/>
      <p:bldP spid="14345" grpId="0" build="p" bldLvl="5"/>
      <p:bldP spid="143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2476850" y="2636912"/>
            <a:ext cx="5688632" cy="206768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CH" sz="2400" dirty="0" smtClean="0"/>
              <a:t>Capacité </a:t>
            </a:r>
            <a:r>
              <a:rPr lang="fr-CH" sz="2400" dirty="0"/>
              <a:t>de changer </a:t>
            </a:r>
            <a:r>
              <a:rPr lang="fr-CH" sz="2400" dirty="0" smtClean="0"/>
              <a:t>le </a:t>
            </a:r>
            <a:r>
              <a:rPr lang="fr-CH" sz="2400" i="1" dirty="0" smtClean="0"/>
              <a:t>regard orienté</a:t>
            </a:r>
          </a:p>
          <a:p>
            <a:pPr lvl="1">
              <a:lnSpc>
                <a:spcPct val="150000"/>
              </a:lnSpc>
            </a:pPr>
            <a:r>
              <a:rPr lang="fr-CH" sz="2400" dirty="0" smtClean="0"/>
              <a:t>de </a:t>
            </a:r>
            <a:r>
              <a:rPr lang="fr-CH" sz="2400" dirty="0"/>
              <a:t>l'artiste </a:t>
            </a:r>
            <a:endParaRPr lang="fr-CH" sz="2400" dirty="0" smtClean="0"/>
          </a:p>
          <a:p>
            <a:pPr lvl="1">
              <a:lnSpc>
                <a:spcPct val="150000"/>
              </a:lnSpc>
            </a:pPr>
            <a:r>
              <a:rPr lang="fr-CH" sz="2400" dirty="0" smtClean="0"/>
              <a:t>du spectateur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800" dirty="0" smtClean="0"/>
              <a:t>Effet de l’art</a:t>
            </a:r>
            <a:endParaRPr lang="fr-CH" sz="4800" dirty="0"/>
          </a:p>
        </p:txBody>
      </p:sp>
      <p:sp>
        <p:nvSpPr>
          <p:cNvPr id="4" name="Rechteck 3"/>
          <p:cNvSpPr/>
          <p:nvPr/>
        </p:nvSpPr>
        <p:spPr>
          <a:xfrm>
            <a:off x="683568" y="6309320"/>
            <a:ext cx="5750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http://www.psychiatrictimes.com/articles/psychiatry-and-art#sthash.71dXIJue.dpuf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2005"/>
            <a:ext cx="1724975" cy="15352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4722"/>
            <a:ext cx="1724976" cy="16663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5693363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UG adapté">
  <a:themeElements>
    <a:clrScheme name="HUG">
      <a:dk1>
        <a:srgbClr val="43494F"/>
      </a:dk1>
      <a:lt1>
        <a:sysClr val="window" lastClr="FFFFFF"/>
      </a:lt1>
      <a:dk2>
        <a:srgbClr val="7BAEDA"/>
      </a:dk2>
      <a:lt2>
        <a:srgbClr val="E5E5E5"/>
      </a:lt2>
      <a:accent1>
        <a:srgbClr val="1C60AE"/>
      </a:accent1>
      <a:accent2>
        <a:srgbClr val="457EC0"/>
      </a:accent2>
      <a:accent3>
        <a:srgbClr val="C66928"/>
      </a:accent3>
      <a:accent4>
        <a:srgbClr val="61ABC3"/>
      </a:accent4>
      <a:accent5>
        <a:srgbClr val="9A0072"/>
      </a:accent5>
      <a:accent6>
        <a:srgbClr val="3C866E"/>
      </a:accent6>
      <a:hlink>
        <a:srgbClr val="33383E"/>
      </a:hlink>
      <a:folHlink>
        <a:srgbClr val="33383E"/>
      </a:folHlink>
    </a:clrScheme>
    <a:fontScheme name="HUG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>
    <a:lnDef>
      <a:spPr>
        <a:ln w="9525" cmpd="sng">
          <a:solidFill>
            <a:schemeClr val="bg1">
              <a:lumMod val="50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HUG">
    <a:dk1>
      <a:srgbClr val="43494F"/>
    </a:dk1>
    <a:lt1>
      <a:sysClr val="window" lastClr="FFFFFF"/>
    </a:lt1>
    <a:dk2>
      <a:srgbClr val="7BAEDA"/>
    </a:dk2>
    <a:lt2>
      <a:srgbClr val="E5E5E5"/>
    </a:lt2>
    <a:accent1>
      <a:srgbClr val="1C60AE"/>
    </a:accent1>
    <a:accent2>
      <a:srgbClr val="457EC0"/>
    </a:accent2>
    <a:accent3>
      <a:srgbClr val="C66928"/>
    </a:accent3>
    <a:accent4>
      <a:srgbClr val="61ABC3"/>
    </a:accent4>
    <a:accent5>
      <a:srgbClr val="9A0072"/>
    </a:accent5>
    <a:accent6>
      <a:srgbClr val="3C866E"/>
    </a:accent6>
    <a:hlink>
      <a:srgbClr val="33383E"/>
    </a:hlink>
    <a:folHlink>
      <a:srgbClr val="33383E"/>
    </a:folHlink>
  </a:clrScheme>
</a:themeOverride>
</file>

<file path=ppt/theme/themeOverride2.xml><?xml version="1.0" encoding="utf-8"?>
<a:themeOverride xmlns:a="http://schemas.openxmlformats.org/drawingml/2006/main">
  <a:clrScheme name="HUG">
    <a:dk1>
      <a:srgbClr val="43494F"/>
    </a:dk1>
    <a:lt1>
      <a:sysClr val="window" lastClr="FFFFFF"/>
    </a:lt1>
    <a:dk2>
      <a:srgbClr val="7BAEDA"/>
    </a:dk2>
    <a:lt2>
      <a:srgbClr val="E5E5E5"/>
    </a:lt2>
    <a:accent1>
      <a:srgbClr val="1C60AE"/>
    </a:accent1>
    <a:accent2>
      <a:srgbClr val="457EC0"/>
    </a:accent2>
    <a:accent3>
      <a:srgbClr val="C66928"/>
    </a:accent3>
    <a:accent4>
      <a:srgbClr val="61ABC3"/>
    </a:accent4>
    <a:accent5>
      <a:srgbClr val="9A0072"/>
    </a:accent5>
    <a:accent6>
      <a:srgbClr val="3C866E"/>
    </a:accent6>
    <a:hlink>
      <a:srgbClr val="33383E"/>
    </a:hlink>
    <a:folHlink>
      <a:srgbClr val="33383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893</Words>
  <Application>Microsoft Macintosh PowerPoint</Application>
  <PresentationFormat>Bildschirmpräsentation (4:3)</PresentationFormat>
  <Paragraphs>155</Paragraphs>
  <Slides>40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HUG adapté</vt:lpstr>
      <vt:lpstr>Aménagement artistique de la psychiatrie  Au dela du décors</vt:lpstr>
      <vt:lpstr>Historique</vt:lpstr>
      <vt:lpstr>Historique</vt:lpstr>
      <vt:lpstr>Historique</vt:lpstr>
      <vt:lpstr>Exigences architecture/environnement</vt:lpstr>
      <vt:lpstr>PowerPoint-Präsentation</vt:lpstr>
      <vt:lpstr>Hétérotopies</vt:lpstr>
      <vt:lpstr>Deux types d’hétérotopies</vt:lpstr>
      <vt:lpstr>Effet de l’art</vt:lpstr>
      <vt:lpstr>Perception de l’art</vt:lpstr>
      <vt:lpstr>Servir l’état</vt:lpstr>
      <vt:lpstr>Besoin en ordre</vt:lpstr>
      <vt:lpstr>Besoin en stimulation</vt:lpstr>
      <vt:lpstr>Communication</vt:lpstr>
      <vt:lpstr>Education</vt:lpstr>
      <vt:lpstr>Que cherchent les hommes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Expérience HEAD-Addictologie</vt:lpstr>
      <vt:lpstr>DZ</vt:lpstr>
      <vt:lpstr>Mode de travail</vt:lpstr>
      <vt:lpstr>PowerPoint-Präsentation</vt:lpstr>
      <vt:lpstr>PowerPoint-Präsentation</vt:lpstr>
      <vt:lpstr>Miroirs</vt:lpstr>
      <vt:lpstr>PowerPoint-Präsentation</vt:lpstr>
      <vt:lpstr>PowerPoint-Präsentation</vt:lpstr>
      <vt:lpstr>Depth First Search</vt:lpstr>
      <vt:lpstr>PowerPoint-Präsentation</vt:lpstr>
      <vt:lpstr>Groupe DSM-5  Manuels de la surmédicalisation</vt:lpstr>
      <vt:lpstr>PowerPoint-Präsentation</vt:lpstr>
      <vt:lpstr>PowerPoint-Präsentation</vt:lpstr>
      <vt:lpstr>PowerPoint-Präsentation</vt:lpstr>
    </vt:vector>
  </TitlesOfParts>
  <Company>Hôpitaux Universitaires de Genève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Centres de crise</dc:title>
  <dc:creator>dfzu</dc:creator>
  <cp:lastModifiedBy>Daniele Zullino</cp:lastModifiedBy>
  <cp:revision>514</cp:revision>
  <dcterms:created xsi:type="dcterms:W3CDTF">2013-08-26T14:52:39Z</dcterms:created>
  <dcterms:modified xsi:type="dcterms:W3CDTF">2014-09-12T11:24:59Z</dcterms:modified>
</cp:coreProperties>
</file>