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1.bin" ContentType="application/vnd.openxmlformats-officedocument.oleObject"/>
  <Override PartName="/ppt/notesSlides/notesSlide19.xml" ContentType="application/vnd.openxmlformats-officedocument.presentationml.notesSlide+xml"/>
  <Override PartName="/ppt/embeddings/oleObject2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71"/>
  </p:notesMasterIdLst>
  <p:handoutMasterIdLst>
    <p:handoutMasterId r:id="rId72"/>
  </p:handoutMasterIdLst>
  <p:sldIdLst>
    <p:sldId id="258" r:id="rId2"/>
    <p:sldId id="714" r:id="rId3"/>
    <p:sldId id="568" r:id="rId4"/>
    <p:sldId id="569" r:id="rId5"/>
    <p:sldId id="571" r:id="rId6"/>
    <p:sldId id="576" r:id="rId7"/>
    <p:sldId id="573" r:id="rId8"/>
    <p:sldId id="579" r:id="rId9"/>
    <p:sldId id="507" r:id="rId10"/>
    <p:sldId id="561" r:id="rId11"/>
    <p:sldId id="513" r:id="rId12"/>
    <p:sldId id="693" r:id="rId13"/>
    <p:sldId id="562" r:id="rId14"/>
    <p:sldId id="563" r:id="rId15"/>
    <p:sldId id="691" r:id="rId16"/>
    <p:sldId id="696" r:id="rId17"/>
    <p:sldId id="697" r:id="rId18"/>
    <p:sldId id="680" r:id="rId19"/>
    <p:sldId id="707" r:id="rId20"/>
    <p:sldId id="708" r:id="rId21"/>
    <p:sldId id="709" r:id="rId22"/>
    <p:sldId id="509" r:id="rId23"/>
    <p:sldId id="710" r:id="rId24"/>
    <p:sldId id="702" r:id="rId25"/>
    <p:sldId id="703" r:id="rId26"/>
    <p:sldId id="704" r:id="rId27"/>
    <p:sldId id="705" r:id="rId28"/>
    <p:sldId id="553" r:id="rId29"/>
    <p:sldId id="670" r:id="rId30"/>
    <p:sldId id="694" r:id="rId31"/>
    <p:sldId id="618" r:id="rId32"/>
    <p:sldId id="626" r:id="rId33"/>
    <p:sldId id="627" r:id="rId34"/>
    <p:sldId id="628" r:id="rId35"/>
    <p:sldId id="713" r:id="rId36"/>
    <p:sldId id="630" r:id="rId37"/>
    <p:sldId id="631" r:id="rId38"/>
    <p:sldId id="632" r:id="rId39"/>
    <p:sldId id="633" r:id="rId40"/>
    <p:sldId id="634" r:id="rId41"/>
    <p:sldId id="635" r:id="rId42"/>
    <p:sldId id="636" r:id="rId43"/>
    <p:sldId id="637" r:id="rId44"/>
    <p:sldId id="638" r:id="rId45"/>
    <p:sldId id="639" r:id="rId46"/>
    <p:sldId id="640" r:id="rId47"/>
    <p:sldId id="641" r:id="rId48"/>
    <p:sldId id="642" r:id="rId49"/>
    <p:sldId id="643" r:id="rId50"/>
    <p:sldId id="644" r:id="rId51"/>
    <p:sldId id="645" r:id="rId52"/>
    <p:sldId id="646" r:id="rId53"/>
    <p:sldId id="647" r:id="rId54"/>
    <p:sldId id="648" r:id="rId55"/>
    <p:sldId id="649" r:id="rId56"/>
    <p:sldId id="650" r:id="rId57"/>
    <p:sldId id="655" r:id="rId58"/>
    <p:sldId id="656" r:id="rId59"/>
    <p:sldId id="657" r:id="rId60"/>
    <p:sldId id="544" r:id="rId61"/>
    <p:sldId id="554" r:id="rId62"/>
    <p:sldId id="711" r:id="rId63"/>
    <p:sldId id="539" r:id="rId64"/>
    <p:sldId id="712" r:id="rId65"/>
    <p:sldId id="500" r:id="rId66"/>
    <p:sldId id="499" r:id="rId67"/>
    <p:sldId id="501" r:id="rId68"/>
    <p:sldId id="556" r:id="rId69"/>
    <p:sldId id="715" r:id="rId70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4E713CC-D812-9145-944B-08EBB99EA304}">
          <p14:sldIdLst>
            <p14:sldId id="258"/>
            <p14:sldId id="714"/>
          </p14:sldIdLst>
        </p14:section>
        <p14:section name="Historique" id="{FD2FFF95-3365-BC48-BEA9-7B532443C962}">
          <p14:sldIdLst>
            <p14:sldId id="568"/>
            <p14:sldId id="569"/>
            <p14:sldId id="571"/>
            <p14:sldId id="576"/>
            <p14:sldId id="573"/>
            <p14:sldId id="579"/>
          </p14:sldIdLst>
        </p14:section>
        <p14:section name="Epidemiologie" id="{205081B9-7D0F-A84C-BF61-5BAD297BA883}">
          <p14:sldIdLst>
            <p14:sldId id="507"/>
            <p14:sldId id="561"/>
            <p14:sldId id="513"/>
            <p14:sldId id="693"/>
            <p14:sldId id="562"/>
            <p14:sldId id="563"/>
            <p14:sldId id="691"/>
            <p14:sldId id="696"/>
            <p14:sldId id="697"/>
            <p14:sldId id="680"/>
          </p14:sldIdLst>
        </p14:section>
        <p14:section name="Risques et benefices" id="{88C8C07D-61B6-5748-86C5-F794BFAB73CC}">
          <p14:sldIdLst>
            <p14:sldId id="707"/>
            <p14:sldId id="708"/>
            <p14:sldId id="709"/>
            <p14:sldId id="509"/>
            <p14:sldId id="710"/>
            <p14:sldId id="702"/>
            <p14:sldId id="703"/>
            <p14:sldId id="704"/>
            <p14:sldId id="705"/>
          </p14:sldIdLst>
        </p14:section>
        <p14:section name="Pharmacothérapie " id="{CB513E5D-2FA2-C04A-9480-91584D48D529}">
          <p14:sldIdLst>
            <p14:sldId id="553"/>
            <p14:sldId id="670"/>
            <p14:sldId id="694"/>
            <p14:sldId id="618"/>
            <p14:sldId id="626"/>
            <p14:sldId id="627"/>
            <p14:sldId id="628"/>
            <p14:sldId id="713"/>
            <p14:sldId id="630"/>
            <p14:sldId id="631"/>
            <p14:sldId id="632"/>
            <p14:sldId id="633"/>
            <p14:sldId id="634"/>
            <p14:sldId id="635"/>
            <p14:sldId id="636"/>
            <p14:sldId id="637"/>
            <p14:sldId id="638"/>
            <p14:sldId id="639"/>
            <p14:sldId id="640"/>
            <p14:sldId id="641"/>
            <p14:sldId id="642"/>
            <p14:sldId id="643"/>
            <p14:sldId id="644"/>
            <p14:sldId id="645"/>
            <p14:sldId id="646"/>
            <p14:sldId id="647"/>
            <p14:sldId id="648"/>
            <p14:sldId id="649"/>
            <p14:sldId id="650"/>
            <p14:sldId id="655"/>
            <p14:sldId id="656"/>
            <p14:sldId id="657"/>
          </p14:sldIdLst>
        </p14:section>
        <p14:section name="Pro re nata" id="{41436A8C-55EB-2143-858E-436BB58EA314}">
          <p14:sldIdLst>
            <p14:sldId id="544"/>
            <p14:sldId id="554"/>
            <p14:sldId id="711"/>
            <p14:sldId id="539"/>
            <p14:sldId id="712"/>
            <p14:sldId id="500"/>
            <p14:sldId id="499"/>
            <p14:sldId id="501"/>
            <p14:sldId id="556"/>
            <p14:sldId id="71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BCB"/>
    <a:srgbClr val="468BB5"/>
    <a:srgbClr val="FF1EC9"/>
    <a:srgbClr val="27B1F9"/>
    <a:srgbClr val="FF9432"/>
    <a:srgbClr val="6251B5"/>
    <a:srgbClr val="00A6F9"/>
    <a:srgbClr val="127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Designformatvorlage 2 - Akz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Designformatvorlage 2 - Akz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84074" autoAdjust="0"/>
  </p:normalViewPr>
  <p:slideViewPr>
    <p:cSldViewPr snapToObjects="1">
      <p:cViewPr varScale="1">
        <p:scale>
          <a:sx n="77" d="100"/>
          <a:sy n="77" d="100"/>
        </p:scale>
        <p:origin x="-2448" y="-104"/>
      </p:cViewPr>
      <p:guideLst>
        <p:guide orient="horz" pos="1043"/>
        <p:guide pos="3014"/>
      </p:guideLst>
    </p:cSldViewPr>
  </p:slideViewPr>
  <p:outlineViewPr>
    <p:cViewPr>
      <p:scale>
        <a:sx n="33" d="100"/>
        <a:sy n="33" d="100"/>
      </p:scale>
      <p:origin x="0" y="175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Book1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Sheet1!$J$18</c:f>
              <c:strCache>
                <c:ptCount val="1"/>
                <c:pt idx="0">
                  <c:v>Relative gain</c:v>
                </c:pt>
              </c:strCache>
            </c:strRef>
          </c:tx>
          <c:spPr>
            <a:ln w="31750">
              <a:solidFill>
                <a:schemeClr val="accent5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Sheet1!$I$19:$I$36</c:f>
              <c:numCache>
                <c:formatCode>General</c:formatCode>
                <c:ptCount val="18"/>
                <c:pt idx="0">
                  <c:v>3.0</c:v>
                </c:pt>
                <c:pt idx="1">
                  <c:v>4.0</c:v>
                </c:pt>
                <c:pt idx="2">
                  <c:v>5.0</c:v>
                </c:pt>
                <c:pt idx="3">
                  <c:v>6.0</c:v>
                </c:pt>
                <c:pt idx="4">
                  <c:v>7.0</c:v>
                </c:pt>
                <c:pt idx="5">
                  <c:v>8.0</c:v>
                </c:pt>
                <c:pt idx="6">
                  <c:v>9.0</c:v>
                </c:pt>
                <c:pt idx="7">
                  <c:v>10.0</c:v>
                </c:pt>
                <c:pt idx="8">
                  <c:v>11.0</c:v>
                </c:pt>
                <c:pt idx="9">
                  <c:v>12.0</c:v>
                </c:pt>
                <c:pt idx="10">
                  <c:v>13.0</c:v>
                </c:pt>
                <c:pt idx="11">
                  <c:v>14.0</c:v>
                </c:pt>
                <c:pt idx="12">
                  <c:v>15.0</c:v>
                </c:pt>
                <c:pt idx="13">
                  <c:v>16.0</c:v>
                </c:pt>
                <c:pt idx="14">
                  <c:v>17.0</c:v>
                </c:pt>
                <c:pt idx="15">
                  <c:v>18.0</c:v>
                </c:pt>
                <c:pt idx="16">
                  <c:v>19.0</c:v>
                </c:pt>
                <c:pt idx="17">
                  <c:v>20.0</c:v>
                </c:pt>
              </c:numCache>
            </c:numRef>
          </c:xVal>
          <c:yVal>
            <c:numRef>
              <c:f>Sheet1!$J$19:$J$36</c:f>
              <c:numCache>
                <c:formatCode>General</c:formatCode>
                <c:ptCount val="18"/>
                <c:pt idx="0">
                  <c:v>1.0</c:v>
                </c:pt>
                <c:pt idx="1">
                  <c:v>1.22140275816017</c:v>
                </c:pt>
                <c:pt idx="2">
                  <c:v>1.491824697641269</c:v>
                </c:pt>
                <c:pt idx="3">
                  <c:v>1.82211880039051</c:v>
                </c:pt>
                <c:pt idx="4">
                  <c:v>2.225540928492468</c:v>
                </c:pt>
                <c:pt idx="5">
                  <c:v>2.718281828459047</c:v>
                </c:pt>
                <c:pt idx="6">
                  <c:v>3.320116922736549</c:v>
                </c:pt>
                <c:pt idx="7">
                  <c:v>4.055199966844675</c:v>
                </c:pt>
                <c:pt idx="8">
                  <c:v>4.953032424395118</c:v>
                </c:pt>
                <c:pt idx="9">
                  <c:v>6.04964746441295</c:v>
                </c:pt>
                <c:pt idx="10">
                  <c:v>7.389056098930651</c:v>
                </c:pt>
                <c:pt idx="11">
                  <c:v>9.025013499434118</c:v>
                </c:pt>
                <c:pt idx="12">
                  <c:v>11.0231763806416</c:v>
                </c:pt>
                <c:pt idx="13">
                  <c:v>13.4637380350017</c:v>
                </c:pt>
                <c:pt idx="14">
                  <c:v>16.44464677109702</c:v>
                </c:pt>
                <c:pt idx="15">
                  <c:v>20.08553692318758</c:v>
                </c:pt>
                <c:pt idx="16">
                  <c:v>24.53253019710932</c:v>
                </c:pt>
                <c:pt idx="17">
                  <c:v>29.96410004739701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2693080"/>
        <c:axId val="2092697512"/>
      </c:scatterChart>
      <c:valAx>
        <c:axId val="2092693080"/>
        <c:scaling>
          <c:orientation val="minMax"/>
          <c:max val="20.0"/>
          <c:min val="3.0"/>
        </c:scaling>
        <c:delete val="0"/>
        <c:axPos val="b"/>
        <c:numFmt formatCode="General" sourceLinked="1"/>
        <c:majorTickMark val="out"/>
        <c:minorTickMark val="none"/>
        <c:tickLblPos val="nextTo"/>
        <c:crossAx val="2092697512"/>
        <c:crosses val="autoZero"/>
        <c:crossBetween val="midCat"/>
        <c:majorUnit val="1.0"/>
      </c:valAx>
      <c:valAx>
        <c:axId val="2092697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269308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0.14175</cdr:x>
      <cdr:y>0.22668</cdr:y>
    </cdr:from>
    <cdr:to>
      <cdr:x>0.70874</cdr:x>
      <cdr:y>0.55198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8081" y="960092"/>
          <a:ext cx="2592278" cy="137781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>
            <a:lnSpc>
              <a:spcPct val="120000"/>
            </a:lnSpc>
          </a:pPr>
          <a:r>
            <a:rPr lang="it-IT" sz="1400" b="0" dirty="0" smtClean="0">
              <a:latin typeface="Arial" pitchFamily="34" charset="0"/>
              <a:cs typeface="Arial" pitchFamily="34" charset="0"/>
            </a:rPr>
            <a:t>Riduzione da 14 a 11 bicchieri / giorno riduce il rischio di mortalità 10x di più che riduzione da 3 a 0 bicchieri!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ADE4D63-2517-452F-8573-A03807FCA051}" type="datetimeFigureOut">
              <a:rPr lang="fr-CH"/>
              <a:pPr>
                <a:defRPr/>
              </a:pPr>
              <a:t>03.03.15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D8D0886-13AF-465A-B89F-86999BC6C05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17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CC10316-7F1F-4C85-8A9A-851C70D17CA3}" type="datetimeFigureOut">
              <a:rPr lang="fr-FR"/>
              <a:pPr>
                <a:defRPr/>
              </a:pPr>
              <a:t>03.03.15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noProof="0" smtClean="0"/>
              <a:t>Cliquez pour modifier les styles du texte du masque</a:t>
            </a:r>
          </a:p>
          <a:p>
            <a:pPr lvl="1"/>
            <a:r>
              <a:rPr lang="fr-CH" noProof="0" smtClean="0"/>
              <a:t>Deuxième niveau</a:t>
            </a:r>
          </a:p>
          <a:p>
            <a:pPr lvl="2"/>
            <a:r>
              <a:rPr lang="fr-CH" noProof="0" smtClean="0"/>
              <a:t>Troisième niveau</a:t>
            </a:r>
          </a:p>
          <a:p>
            <a:pPr lvl="3"/>
            <a:r>
              <a:rPr lang="fr-CH" noProof="0" smtClean="0"/>
              <a:t>Quatrième niveau</a:t>
            </a:r>
          </a:p>
          <a:p>
            <a:pPr lvl="4"/>
            <a:r>
              <a:rPr lang="fr-CH" noProof="0" smtClean="0"/>
              <a:t>Cinquième niveau</a:t>
            </a:r>
            <a:endParaRPr lang="fr-FR" noProof="0" smtClean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EB584E6-98BA-4FE7-85C2-245788A76BD9}" type="slidenum">
              <a:rPr lang="fr-FR"/>
              <a:pPr>
                <a:defRPr/>
              </a:pPr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8972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alibri" charset="0"/>
              <a:ea typeface="MS PGothic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fr-FR">
                <a:solidFill>
                  <a:srgbClr val="000000"/>
                </a:solidFill>
              </a:rPr>
              <a:t>2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9FF71-D87A-4ECD-83C9-673C62A64613}" type="slidenum">
              <a:rPr lang="fr-FR" smtClean="0"/>
              <a:pPr/>
              <a:t>25</a:t>
            </a:fld>
            <a:endParaRPr lang="fr-FR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fr-CH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9FF71-D87A-4ECD-83C9-673C62A64613}" type="slidenum">
              <a:rPr lang="fr-FR" smtClean="0"/>
              <a:pPr/>
              <a:t>26</a:t>
            </a:fld>
            <a:endParaRPr lang="fr-FR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fr-CH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9FF71-D87A-4ECD-83C9-673C62A64613}" type="slidenum">
              <a:rPr lang="fr-FR" smtClean="0"/>
              <a:pPr/>
              <a:t>27</a:t>
            </a:fld>
            <a:endParaRPr lang="fr-FR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fr-CH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78F6E-9B3F-C44A-9CB1-3925719EA49B}" type="slidenum">
              <a:rPr lang="en-GB"/>
              <a:pPr/>
              <a:t>28</a:t>
            </a:fld>
            <a:endParaRPr lang="en-GB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78F6E-9B3F-C44A-9CB1-3925719EA49B}" type="slidenum">
              <a:rPr lang="en-GB"/>
              <a:pPr/>
              <a:t>29</a:t>
            </a:fld>
            <a:endParaRPr lang="en-GB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78F6E-9B3F-C44A-9CB1-3925719EA49B}" type="slidenum">
              <a:rPr lang="en-GB"/>
              <a:pPr/>
              <a:t>30</a:t>
            </a:fld>
            <a:endParaRPr lang="en-GB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9FF71-D87A-4ECD-83C9-673C62A64613}" type="slidenum">
              <a:rPr lang="fr-FR" smtClean="0"/>
              <a:pPr/>
              <a:t>31</a:t>
            </a:fld>
            <a:endParaRPr lang="fr-FR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fr-CH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78F6E-9B3F-C44A-9CB1-3925719EA49B}" type="slidenum">
              <a:rPr lang="en-GB"/>
              <a:pPr/>
              <a:t>60</a:t>
            </a:fld>
            <a:endParaRPr lang="en-GB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78F6E-9B3F-C44A-9CB1-3925719EA49B}" type="slidenum">
              <a:rPr lang="en-GB"/>
              <a:pPr/>
              <a:t>61</a:t>
            </a:fld>
            <a:endParaRPr lang="en-GB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78F6E-9B3F-C44A-9CB1-3925719EA49B}" type="slidenum">
              <a:rPr lang="en-GB"/>
              <a:pPr/>
              <a:t>63</a:t>
            </a:fld>
            <a:endParaRPr lang="en-GB" dirty="0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9FF71-D87A-4ECD-83C9-673C62A64613}" type="slidenum">
              <a:rPr lang="fr-FR" smtClean="0"/>
              <a:pPr/>
              <a:t>4</a:t>
            </a:fld>
            <a:endParaRPr lang="fr-FR" dirty="0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fr-CH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78F6E-9B3F-C44A-9CB1-3925719EA49B}" type="slidenum">
              <a:rPr lang="en-GB"/>
              <a:pPr/>
              <a:t>65</a:t>
            </a:fld>
            <a:endParaRPr lang="en-GB" dirty="0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78F6E-9B3F-C44A-9CB1-3925719EA49B}" type="slidenum">
              <a:rPr lang="en-GB"/>
              <a:pPr/>
              <a:t>66</a:t>
            </a:fld>
            <a:endParaRPr lang="en-GB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78F6E-9B3F-C44A-9CB1-3925719EA49B}" type="slidenum">
              <a:rPr lang="en-GB"/>
              <a:pPr/>
              <a:t>67</a:t>
            </a:fld>
            <a:endParaRPr lang="en-GB" dirty="0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78F6E-9B3F-C44A-9CB1-3925719EA49B}" type="slidenum">
              <a:rPr lang="en-GB"/>
              <a:pPr/>
              <a:t>68</a:t>
            </a:fld>
            <a:endParaRPr lang="en-GB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alibri" charset="0"/>
              <a:ea typeface="MS PGothic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fr-FR">
                <a:solidFill>
                  <a:srgbClr val="000000"/>
                </a:solidFill>
              </a:rPr>
              <a:t>2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9FF71-D87A-4ECD-83C9-673C62A64613}" type="slidenum">
              <a:rPr lang="fr-FR" smtClean="0"/>
              <a:pPr/>
              <a:t>5</a:t>
            </a:fld>
            <a:endParaRPr lang="fr-FR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fr-CH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9FF71-D87A-4ECD-83C9-673C62A64613}" type="slidenum">
              <a:rPr lang="fr-FR" smtClean="0"/>
              <a:pPr/>
              <a:t>7</a:t>
            </a:fld>
            <a:endParaRPr lang="fr-FR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fr-CH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9FF71-D87A-4ECD-83C9-673C62A64613}" type="slidenum">
              <a:rPr lang="fr-FR" smtClean="0"/>
              <a:pPr/>
              <a:t>8</a:t>
            </a:fld>
            <a:endParaRPr lang="fr-FR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fr-CH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alibri" charset="0"/>
              <a:ea typeface="MS PGothic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fr-FR">
                <a:solidFill>
                  <a:srgbClr val="000000"/>
                </a:solidFill>
              </a:rPr>
              <a:t>2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MS PGothic" charset="0"/>
            </a:endParaRPr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fld id="{7843C285-2978-0E4D-B865-D898008225D8}" type="slidenum">
              <a:rPr lang="en-US"/>
              <a:pPr algn="r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9FF71-D87A-4ECD-83C9-673C62A64613}" type="slidenum">
              <a:rPr lang="fr-FR" smtClean="0"/>
              <a:pPr/>
              <a:t>24</a:t>
            </a:fld>
            <a:endParaRPr lang="fr-FR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fr-CH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 flipH="1">
            <a:off x="1331913" y="0"/>
            <a:ext cx="7794625" cy="5364163"/>
          </a:xfrm>
          <a:prstGeom prst="rect">
            <a:avLst/>
          </a:prstGeom>
          <a:solidFill>
            <a:srgbClr val="BFBFBF">
              <a:alpha val="47058"/>
            </a:srgbClr>
          </a:solidFill>
          <a:ln>
            <a:noFill/>
          </a:ln>
          <a:effectLst>
            <a:outerShdw blurRad="40000" dist="23000" dir="5400000" sx="0" sy="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" name="Image 15" descr="Logo_HUG_2C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9863" y="6151563"/>
            <a:ext cx="1652587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17"/>
          <p:cNvCxnSpPr/>
          <p:nvPr/>
        </p:nvCxnSpPr>
        <p:spPr>
          <a:xfrm>
            <a:off x="5410200" y="5876925"/>
            <a:ext cx="0" cy="1404938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er 2"/>
          <p:cNvGrpSpPr>
            <a:grpSpLocks/>
          </p:cNvGrpSpPr>
          <p:nvPr/>
        </p:nvGrpSpPr>
        <p:grpSpPr bwMode="auto">
          <a:xfrm>
            <a:off x="5410200" y="4308475"/>
            <a:ext cx="1054100" cy="1052513"/>
            <a:chOff x="3446023" y="4151261"/>
            <a:chExt cx="1053292" cy="1052235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3447610" y="4151261"/>
              <a:ext cx="1051705" cy="1052235"/>
            </a:xfrm>
            <a:prstGeom prst="rect">
              <a:avLst/>
            </a:prstGeom>
            <a:solidFill>
              <a:srgbClr val="0C72C0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3446023" y="5078116"/>
              <a:ext cx="125317" cy="125380"/>
            </a:xfrm>
            <a:prstGeom prst="rect">
              <a:avLst/>
            </a:prstGeom>
            <a:solidFill>
              <a:srgbClr val="3CB4F9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3571340" y="5078116"/>
              <a:ext cx="126903" cy="125380"/>
            </a:xfrm>
            <a:prstGeom prst="rect">
              <a:avLst/>
            </a:prstGeom>
            <a:solidFill>
              <a:srgbClr val="FF49A5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3698243" y="5078116"/>
              <a:ext cx="125316" cy="125380"/>
            </a:xfrm>
            <a:prstGeom prst="rect">
              <a:avLst/>
            </a:prstGeom>
            <a:solidFill>
              <a:srgbClr val="FF9F57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3823558" y="5078116"/>
              <a:ext cx="126903" cy="125380"/>
            </a:xfrm>
            <a:prstGeom prst="rect">
              <a:avLst/>
            </a:prstGeom>
            <a:solidFill>
              <a:srgbClr val="469B2D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2" name="Espace réservé du pied de page 4"/>
          <p:cNvSpPr txBox="1">
            <a:spLocks/>
          </p:cNvSpPr>
          <p:nvPr/>
        </p:nvSpPr>
        <p:spPr>
          <a:xfrm>
            <a:off x="1692275" y="5516563"/>
            <a:ext cx="3721100" cy="79216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2000" b="0" i="0" kern="1200">
                <a:solidFill>
                  <a:schemeClr val="tx1"/>
                </a:solidFill>
                <a:latin typeface="Univers LT Std 67 Bold Condensed"/>
                <a:ea typeface="+mn-ea"/>
                <a:cs typeface="Univers LT Std 57 Cn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spc="150" dirty="0" smtClean="0">
                <a:solidFill>
                  <a:schemeClr val="bg1"/>
                </a:solidFill>
                <a:latin typeface="Univers Condensed Medium"/>
              </a:rPr>
              <a:t>Etre les premiers pour vous</a:t>
            </a:r>
            <a:endParaRPr lang="fr-FR" b="1" spc="150" dirty="0" smtClean="0">
              <a:solidFill>
                <a:schemeClr val="bg1"/>
              </a:solidFill>
              <a:latin typeface="Univers Condensed Medium"/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0" y="1484313"/>
            <a:ext cx="5410200" cy="5329237"/>
          </a:xfrm>
          <a:prstGeom prst="rect">
            <a:avLst/>
          </a:prstGeom>
          <a:solidFill>
            <a:schemeClr val="accent1">
              <a:alpha val="59999"/>
            </a:schemeClr>
          </a:solidFill>
          <a:ln>
            <a:noFill/>
          </a:ln>
          <a:effectLst>
            <a:outerShdw blurRad="40000" dist="23000" dir="5400000" sx="0" sy="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4" name="Image 15" descr="Logo_HUG_2C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19863" y="6151563"/>
            <a:ext cx="1652587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cteur droit 17"/>
          <p:cNvCxnSpPr/>
          <p:nvPr userDrawn="1"/>
        </p:nvCxnSpPr>
        <p:spPr>
          <a:xfrm>
            <a:off x="5410200" y="5876925"/>
            <a:ext cx="0" cy="1404938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er 2"/>
          <p:cNvGrpSpPr>
            <a:grpSpLocks/>
          </p:cNvGrpSpPr>
          <p:nvPr userDrawn="1"/>
        </p:nvGrpSpPr>
        <p:grpSpPr bwMode="auto">
          <a:xfrm>
            <a:off x="5410200" y="4308475"/>
            <a:ext cx="1054100" cy="1052513"/>
            <a:chOff x="3446023" y="4151261"/>
            <a:chExt cx="1053292" cy="1052235"/>
          </a:xfrm>
        </p:grpSpPr>
        <p:sp>
          <p:nvSpPr>
            <p:cNvPr id="17" name="Rectangle 16"/>
            <p:cNvSpPr>
              <a:spLocks noChangeArrowheads="1"/>
            </p:cNvSpPr>
            <p:nvPr userDrawn="1"/>
          </p:nvSpPr>
          <p:spPr bwMode="auto">
            <a:xfrm>
              <a:off x="3447610" y="4151261"/>
              <a:ext cx="1051705" cy="1052235"/>
            </a:xfrm>
            <a:prstGeom prst="rect">
              <a:avLst/>
            </a:prstGeom>
            <a:solidFill>
              <a:srgbClr val="0C72C0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 userDrawn="1"/>
          </p:nvSpPr>
          <p:spPr bwMode="auto">
            <a:xfrm>
              <a:off x="3446023" y="5078116"/>
              <a:ext cx="125317" cy="125380"/>
            </a:xfrm>
            <a:prstGeom prst="rect">
              <a:avLst/>
            </a:prstGeom>
            <a:solidFill>
              <a:srgbClr val="3CB4F9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 userDrawn="1"/>
          </p:nvSpPr>
          <p:spPr bwMode="auto">
            <a:xfrm>
              <a:off x="3571340" y="5078116"/>
              <a:ext cx="126903" cy="125380"/>
            </a:xfrm>
            <a:prstGeom prst="rect">
              <a:avLst/>
            </a:prstGeom>
            <a:solidFill>
              <a:srgbClr val="FF49A5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 userDrawn="1"/>
          </p:nvSpPr>
          <p:spPr bwMode="auto">
            <a:xfrm>
              <a:off x="3698243" y="5078116"/>
              <a:ext cx="125316" cy="125380"/>
            </a:xfrm>
            <a:prstGeom prst="rect">
              <a:avLst/>
            </a:prstGeom>
            <a:solidFill>
              <a:srgbClr val="FF9F57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>
              <a:off x="3823558" y="5078116"/>
              <a:ext cx="126903" cy="125380"/>
            </a:xfrm>
            <a:prstGeom prst="rect">
              <a:avLst/>
            </a:prstGeom>
            <a:solidFill>
              <a:srgbClr val="469B2D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2" name="Espace réservé du titre 1"/>
          <p:cNvSpPr>
            <a:spLocks noGrp="1"/>
          </p:cNvSpPr>
          <p:nvPr>
            <p:ph type="title"/>
          </p:nvPr>
        </p:nvSpPr>
        <p:spPr>
          <a:xfrm>
            <a:off x="5527171" y="1529302"/>
            <a:ext cx="3293301" cy="2619778"/>
          </a:xfrm>
          <a:prstGeom prst="rect">
            <a:avLst/>
          </a:prstGeom>
        </p:spPr>
        <p:txBody>
          <a:bodyPr anchor="t"/>
          <a:lstStyle>
            <a:lvl1pPr>
              <a:defRPr spc="0" baseline="0"/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C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rgbClr val="1864B5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457947" y="630136"/>
            <a:ext cx="671445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240360" cy="3816424"/>
          </a:xfr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1459929" y="2420888"/>
            <a:ext cx="3326383" cy="4392488"/>
          </a:xfrm>
          <a:prstGeom prst="rect">
            <a:avLst/>
          </a:prstGeom>
        </p:spPr>
        <p:txBody>
          <a:bodyPr lIns="108000" tIns="10800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5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A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3247767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929B"/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4823072" y="2081399"/>
            <a:ext cx="3319775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Mastertitelformat bearbeiten</a:t>
            </a:r>
            <a:endParaRPr lang="fr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BE8E9-CEDA-794A-B23C-C51D00D6D2E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9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7C591-9F6E-5946-8C9C-700B258C8FF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46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fr-CH" smtClean="0"/>
              <a:t>Mastertitelformat bearbeiten</a:t>
            </a:r>
            <a:endParaRPr lang="fr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fr-CH"/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endParaRPr lang="fr-CH" noProof="0" smtClean="0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423A4-1D39-154E-B730-D2B012319B0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10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DC0767-DBA4-2C4B-BA3E-A8ACEE00F062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138182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510C38-51B4-5C42-8ECF-B4B81CD92184}" type="datetimeFigureOut">
              <a:rPr lang="en-US"/>
              <a:pPr/>
              <a:t>03.03.15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06C7B7-AD5D-0B4E-8003-A37A6E98D43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31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863" y="-12700"/>
            <a:ext cx="706437" cy="1366838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Mastertitelformat bearbeiten</a:t>
            </a:r>
            <a:endParaRPr lang="fr-CH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B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457946" y="630136"/>
            <a:ext cx="6728469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929B"/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860032" y="2420888"/>
            <a:ext cx="3326383" cy="4392488"/>
          </a:xfrm>
          <a:prstGeom prst="rect">
            <a:avLst/>
          </a:prstGeom>
        </p:spPr>
        <p:txBody>
          <a:bodyPr lIns="108000" tIns="10800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5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2420888"/>
            <a:ext cx="3240360" cy="3816424"/>
          </a:xfr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rgbClr val="1864B5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rgbClr val="1864B5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457947" y="630136"/>
            <a:ext cx="671445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240360" cy="3816424"/>
          </a:xfr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1459929" y="2420888"/>
            <a:ext cx="3326383" cy="4392488"/>
          </a:xfrm>
          <a:prstGeom prst="rect">
            <a:avLst/>
          </a:prstGeom>
        </p:spPr>
        <p:txBody>
          <a:bodyPr lIns="108000" tIns="10800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5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A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3247767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929B"/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4823072" y="2081399"/>
            <a:ext cx="3319775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 flipH="1">
            <a:off x="1347788" y="0"/>
            <a:ext cx="7796212" cy="5364163"/>
          </a:xfrm>
          <a:prstGeom prst="rect">
            <a:avLst/>
          </a:prstGeom>
          <a:solidFill>
            <a:srgbClr val="BFBFBF">
              <a:alpha val="47058"/>
            </a:srgbClr>
          </a:solidFill>
          <a:ln>
            <a:noFill/>
          </a:ln>
          <a:effectLst>
            <a:outerShdw blurRad="40000" dist="23000" dir="5400000" sx="0" sy="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528763"/>
            <a:ext cx="5410200" cy="5329237"/>
          </a:xfrm>
          <a:prstGeom prst="rect">
            <a:avLst/>
          </a:prstGeom>
          <a:solidFill>
            <a:srgbClr val="0C72C0">
              <a:alpha val="50195"/>
            </a:srgbClr>
          </a:solidFill>
          <a:ln>
            <a:noFill/>
          </a:ln>
          <a:effectLst>
            <a:outerShdw blurRad="40000" dist="23000" dir="5400000" sx="0" sy="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" name="Image 15" descr="Logo_HUG_2C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19863" y="6151563"/>
            <a:ext cx="1652587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17"/>
          <p:cNvCxnSpPr/>
          <p:nvPr userDrawn="1"/>
        </p:nvCxnSpPr>
        <p:spPr>
          <a:xfrm>
            <a:off x="5410200" y="5876925"/>
            <a:ext cx="0" cy="1404938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er 2"/>
          <p:cNvGrpSpPr>
            <a:grpSpLocks/>
          </p:cNvGrpSpPr>
          <p:nvPr userDrawn="1"/>
        </p:nvGrpSpPr>
        <p:grpSpPr bwMode="auto">
          <a:xfrm>
            <a:off x="5410200" y="4308475"/>
            <a:ext cx="1054100" cy="1052513"/>
            <a:chOff x="3446023" y="4151261"/>
            <a:chExt cx="1053292" cy="105223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3447610" y="4151261"/>
              <a:ext cx="1051705" cy="1052235"/>
            </a:xfrm>
            <a:prstGeom prst="rect">
              <a:avLst/>
            </a:prstGeom>
            <a:solidFill>
              <a:srgbClr val="0C72C0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3446023" y="5078116"/>
              <a:ext cx="125317" cy="125380"/>
            </a:xfrm>
            <a:prstGeom prst="rect">
              <a:avLst/>
            </a:prstGeom>
            <a:solidFill>
              <a:srgbClr val="3CB4F9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3571340" y="5078116"/>
              <a:ext cx="126903" cy="125380"/>
            </a:xfrm>
            <a:prstGeom prst="rect">
              <a:avLst/>
            </a:prstGeom>
            <a:solidFill>
              <a:srgbClr val="FF49A5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3698243" y="5078116"/>
              <a:ext cx="125316" cy="125380"/>
            </a:xfrm>
            <a:prstGeom prst="rect">
              <a:avLst/>
            </a:prstGeom>
            <a:solidFill>
              <a:srgbClr val="FF9F57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3823558" y="5078116"/>
              <a:ext cx="126903" cy="125380"/>
            </a:xfrm>
            <a:prstGeom prst="rect">
              <a:avLst/>
            </a:prstGeom>
            <a:solidFill>
              <a:srgbClr val="469B2D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3" name="Espace réservé du pied de page 4"/>
          <p:cNvSpPr txBox="1">
            <a:spLocks/>
          </p:cNvSpPr>
          <p:nvPr userDrawn="1"/>
        </p:nvSpPr>
        <p:spPr>
          <a:xfrm>
            <a:off x="1692275" y="1628775"/>
            <a:ext cx="3721100" cy="1808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fr-CH" sz="3200" b="1" smtClean="0">
                <a:solidFill>
                  <a:schemeClr val="bg1"/>
                </a:solidFill>
                <a:latin typeface="Univers Condensed Medium" pitchFamily="-84" charset="0"/>
              </a:rPr>
              <a:t>Hôpitaux</a:t>
            </a:r>
          </a:p>
          <a:p>
            <a:pPr>
              <a:lnSpc>
                <a:spcPct val="90000"/>
              </a:lnSpc>
              <a:defRPr/>
            </a:pPr>
            <a:r>
              <a:rPr lang="fr-CH" sz="3200" b="1" smtClean="0">
                <a:solidFill>
                  <a:schemeClr val="bg1"/>
                </a:solidFill>
                <a:latin typeface="Univers Condensed Medium" pitchFamily="-84" charset="0"/>
              </a:rPr>
              <a:t>Universitaires</a:t>
            </a:r>
          </a:p>
          <a:p>
            <a:pPr>
              <a:lnSpc>
                <a:spcPct val="90000"/>
              </a:lnSpc>
              <a:defRPr/>
            </a:pPr>
            <a:r>
              <a:rPr lang="fr-CH" sz="3200" b="1" smtClean="0">
                <a:solidFill>
                  <a:schemeClr val="bg1"/>
                </a:solidFill>
                <a:latin typeface="Univers Condensed Medium" pitchFamily="-84" charset="0"/>
              </a:rPr>
              <a:t>de Genève</a:t>
            </a:r>
          </a:p>
        </p:txBody>
      </p:sp>
      <p:sp>
        <p:nvSpPr>
          <p:cNvPr id="14" name="Espace réservé du pied de page 4"/>
          <p:cNvSpPr txBox="1">
            <a:spLocks/>
          </p:cNvSpPr>
          <p:nvPr userDrawn="1"/>
        </p:nvSpPr>
        <p:spPr>
          <a:xfrm>
            <a:off x="1692275" y="5516563"/>
            <a:ext cx="3721100" cy="79216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2000" b="0" i="0" kern="1200">
                <a:solidFill>
                  <a:schemeClr val="tx1"/>
                </a:solidFill>
                <a:latin typeface="Univers LT Std 67 Bold Condensed"/>
                <a:ea typeface="+mn-ea"/>
                <a:cs typeface="Univers LT Std 57 Cn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spc="150" dirty="0" smtClean="0">
                <a:solidFill>
                  <a:schemeClr val="bg1"/>
                </a:solidFill>
                <a:latin typeface="Univers Condensed Medium"/>
              </a:rPr>
              <a:t>Etre les premiers pour vous</a:t>
            </a:r>
            <a:endParaRPr lang="fr-FR" b="1" spc="150" dirty="0" smtClean="0">
              <a:solidFill>
                <a:schemeClr val="bg1"/>
              </a:solidFill>
              <a:latin typeface="Univers Condensed Medium"/>
            </a:endParaRPr>
          </a:p>
        </p:txBody>
      </p:sp>
      <p:sp>
        <p:nvSpPr>
          <p:cNvPr id="22" name="Espace réservé du titre 1"/>
          <p:cNvSpPr>
            <a:spLocks noGrp="1"/>
          </p:cNvSpPr>
          <p:nvPr>
            <p:ph type="title"/>
          </p:nvPr>
        </p:nvSpPr>
        <p:spPr>
          <a:xfrm>
            <a:off x="5527171" y="1529302"/>
            <a:ext cx="3293301" cy="2619778"/>
          </a:xfrm>
          <a:prstGeom prst="rect">
            <a:avLst/>
          </a:prstGeom>
        </p:spPr>
        <p:txBody>
          <a:bodyPr anchor="t"/>
          <a:lstStyle/>
          <a:p>
            <a:r>
              <a:rPr lang="fr-CH" smtClean="0"/>
              <a:t>Mastertitelformat bearbeiten</a:t>
            </a:r>
            <a:endParaRPr lang="fr-FR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77863" y="-7938"/>
            <a:ext cx="706437" cy="1365251"/>
          </a:xfrm>
          <a:prstGeom prst="rect">
            <a:avLst/>
          </a:prstGeom>
          <a:solidFill>
            <a:srgbClr val="1864B5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A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B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rgbClr val="1864B5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457946" y="630136"/>
            <a:ext cx="6728469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929B"/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2420888"/>
            <a:ext cx="3240360" cy="3816424"/>
          </a:xfr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860032" y="2420888"/>
            <a:ext cx="3326383" cy="4392488"/>
          </a:xfrm>
          <a:prstGeom prst="rect">
            <a:avLst/>
          </a:prstGeom>
        </p:spPr>
        <p:txBody>
          <a:bodyPr lIns="108000" tIns="10800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5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60500" y="2081213"/>
            <a:ext cx="6718300" cy="42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smtClean="0"/>
          </a:p>
        </p:txBody>
      </p:sp>
      <p:sp>
        <p:nvSpPr>
          <p:cNvPr id="10" name="Espace réservé du titre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679450" y="0"/>
            <a:ext cx="0" cy="1350963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0" name="Image 14" descr="Logo_HUG_2C.eps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086600" y="6376988"/>
            <a:ext cx="10858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13"/>
          <p:cNvCxnSpPr/>
          <p:nvPr/>
        </p:nvCxnSpPr>
        <p:spPr>
          <a:xfrm>
            <a:off x="679450" y="0"/>
            <a:ext cx="0" cy="1350963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4" name="Image 14" descr="Logo_HUG_2C.eps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086600" y="6376988"/>
            <a:ext cx="10858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27" r:id="rId5"/>
    <p:sldLayoutId id="2147483734" r:id="rId6"/>
    <p:sldLayoutId id="2147483735" r:id="rId7"/>
    <p:sldLayoutId id="2147483728" r:id="rId8"/>
    <p:sldLayoutId id="2147483736" r:id="rId9"/>
    <p:sldLayoutId id="2147483737" r:id="rId10"/>
    <p:sldLayoutId id="2147483729" r:id="rId11"/>
    <p:sldLayoutId id="2147483738" r:id="rId12"/>
    <p:sldLayoutId id="2147483742" r:id="rId13"/>
    <p:sldLayoutId id="2147483744" r:id="rId14"/>
    <p:sldLayoutId id="2147483745" r:id="rId15"/>
    <p:sldLayoutId id="2147483746" r:id="rId16"/>
  </p:sldLayoutIdLst>
  <p:transition xmlns:p14="http://schemas.microsoft.com/office/powerpoint/2010/main" spd="slow" advClick="0" advTm="16000">
    <p:wipe/>
  </p:transition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 spc="200">
          <a:solidFill>
            <a:srgbClr val="468BB5"/>
          </a:solidFill>
          <a:latin typeface="Arial Narrow" pitchFamily="34" charset="0"/>
          <a:ea typeface="ＭＳ Ｐゴシック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9pPr>
    </p:titleStyle>
    <p:bodyStyle>
      <a:lvl1pPr marL="215900" indent="-215900" algn="l" rtl="0" eaLnBrk="1" fontAlgn="base" hangingPunct="1">
        <a:spcBef>
          <a:spcPct val="0"/>
        </a:spcBef>
        <a:spcAft>
          <a:spcPts val="60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1pPr>
      <a:lvl2pPr marL="431800" indent="-215900" algn="l" rtl="0" eaLnBrk="1" fontAlgn="base" hangingPunct="1">
        <a:spcBef>
          <a:spcPct val="0"/>
        </a:spcBef>
        <a:spcAft>
          <a:spcPts val="600"/>
        </a:spcAft>
        <a:buClr>
          <a:srgbClr val="0C72C0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2pPr>
      <a:lvl3pPr marL="647700" indent="-215900" algn="l" rtl="0" eaLnBrk="1" fontAlgn="base" hangingPunct="1">
        <a:spcBef>
          <a:spcPct val="0"/>
        </a:spcBef>
        <a:spcAft>
          <a:spcPts val="600"/>
        </a:spcAft>
        <a:buClr>
          <a:srgbClr val="0C72C0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3pPr>
      <a:lvl4pPr marL="863600" indent="-215900" algn="l" rtl="0" eaLnBrk="1" fontAlgn="base" hangingPunct="1">
        <a:spcBef>
          <a:spcPct val="0"/>
        </a:spcBef>
        <a:spcAft>
          <a:spcPts val="600"/>
        </a:spcAft>
        <a:buClr>
          <a:srgbClr val="0C72C0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4pPr>
      <a:lvl5pPr marL="1079500" indent="-215900" algn="l" rtl="0" eaLnBrk="1" fontAlgn="base" hangingPunct="1">
        <a:spcBef>
          <a:spcPct val="0"/>
        </a:spcBef>
        <a:spcAft>
          <a:spcPts val="600"/>
        </a:spcAft>
        <a:buClr>
          <a:srgbClr val="0C72C0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gif"/><Relationship Id="rId5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Relationship Id="rId3" Type="http://schemas.openxmlformats.org/officeDocument/2006/relationships/image" Target="../media/image3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Relationship Id="rId3" Type="http://schemas.openxmlformats.org/officeDocument/2006/relationships/image" Target="../media/image38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6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Microsoft_Excel_97_-_2004-Arbeitsblatt1.xls"/><Relationship Id="rId5" Type="http://schemas.openxmlformats.org/officeDocument/2006/relationships/image" Target="../media/image6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Microsoft_Excel_97_-_2004-Arbeitsblatt2.xls"/><Relationship Id="rId5" Type="http://schemas.openxmlformats.org/officeDocument/2006/relationships/image" Target="../media/image6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5527675" y="1528763"/>
            <a:ext cx="3292475" cy="26209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CH" noProof="0" dirty="0" smtClean="0"/>
              <a:t>Alcol</a:t>
            </a:r>
            <a:br>
              <a:rPr lang="fr-CH" noProof="0" dirty="0" smtClean="0"/>
            </a:br>
            <a:r>
              <a:rPr lang="fr-CH" noProof="0" dirty="0" smtClean="0"/>
              <a:t>state of the art</a:t>
            </a:r>
            <a:br>
              <a:rPr lang="fr-CH" noProof="0" dirty="0" smtClean="0"/>
            </a:br>
            <a:r>
              <a:rPr lang="fr-CH" noProof="0" dirty="0" smtClean="0"/>
              <a:t/>
            </a:r>
            <a:br>
              <a:rPr lang="fr-CH" noProof="0" dirty="0" smtClean="0"/>
            </a:br>
            <a:endParaRPr lang="fr-CH" noProof="0" dirty="0" smtClean="0"/>
          </a:p>
        </p:txBody>
      </p:sp>
      <p:sp>
        <p:nvSpPr>
          <p:cNvPr id="5" name="Espace réservé du pied de page 4"/>
          <p:cNvSpPr txBox="1">
            <a:spLocks/>
          </p:cNvSpPr>
          <p:nvPr/>
        </p:nvSpPr>
        <p:spPr>
          <a:xfrm>
            <a:off x="5532847" y="2708920"/>
            <a:ext cx="3431641" cy="14408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fr-CH" sz="1050" dirty="0" smtClean="0">
                <a:solidFill>
                  <a:schemeClr val="tx1">
                    <a:lumMod val="50000"/>
                  </a:schemeClr>
                </a:solidFill>
                <a:latin typeface="Arial Narrow" pitchFamily="34" charset="0"/>
              </a:rPr>
              <a:t>Prof Daniele Zullino</a:t>
            </a:r>
          </a:p>
          <a:p>
            <a:pPr>
              <a:lnSpc>
                <a:spcPct val="90000"/>
              </a:lnSpc>
              <a:defRPr/>
            </a:pPr>
            <a:r>
              <a:rPr lang="fr-CH" sz="1050" dirty="0" smtClean="0">
                <a:solidFill>
                  <a:schemeClr val="tx1">
                    <a:lumMod val="50000"/>
                  </a:schemeClr>
                </a:solidFill>
                <a:latin typeface="Arial Narrow" pitchFamily="34" charset="0"/>
              </a:rPr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fr-CH" sz="1050" dirty="0" smtClean="0">
                <a:solidFill>
                  <a:schemeClr val="tx1">
                    <a:lumMod val="50000"/>
                  </a:schemeClr>
                </a:solidFill>
                <a:latin typeface="Arial Narrow" pitchFamily="34" charset="0"/>
              </a:rPr>
              <a:t>Service d’addictologie</a:t>
            </a:r>
          </a:p>
          <a:p>
            <a:pPr>
              <a:lnSpc>
                <a:spcPct val="90000"/>
              </a:lnSpc>
              <a:defRPr/>
            </a:pPr>
            <a:r>
              <a:rPr lang="fr-CH" sz="1050" dirty="0" smtClean="0">
                <a:solidFill>
                  <a:schemeClr val="tx1">
                    <a:lumMod val="50000"/>
                  </a:schemeClr>
                </a:solidFill>
                <a:latin typeface="Arial Narrow" pitchFamily="34" charset="0"/>
              </a:rPr>
              <a:t>Hôpitaux Unversitaires de Genève</a:t>
            </a:r>
          </a:p>
          <a:p>
            <a:pPr>
              <a:lnSpc>
                <a:spcPct val="90000"/>
              </a:lnSpc>
              <a:defRPr/>
            </a:pPr>
            <a:endParaRPr lang="fr-CH" sz="1050" dirty="0">
              <a:solidFill>
                <a:schemeClr val="tx1">
                  <a:lumMod val="50000"/>
                </a:schemeClr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fr-CH" sz="1050" dirty="0" smtClean="0">
                <a:solidFill>
                  <a:schemeClr val="tx1">
                    <a:lumMod val="50000"/>
                  </a:schemeClr>
                </a:solidFill>
                <a:latin typeface="Arial Narrow" pitchFamily="34" charset="0"/>
              </a:rPr>
              <a:t>Faculté de Médecine</a:t>
            </a:r>
          </a:p>
          <a:p>
            <a:pPr>
              <a:lnSpc>
                <a:spcPct val="90000"/>
              </a:lnSpc>
              <a:defRPr/>
            </a:pPr>
            <a:r>
              <a:rPr lang="fr-CH" sz="1050" dirty="0" smtClean="0">
                <a:solidFill>
                  <a:schemeClr val="tx1">
                    <a:lumMod val="50000"/>
                  </a:schemeClr>
                </a:solidFill>
                <a:latin typeface="Arial Narrow" pitchFamily="34" charset="0"/>
              </a:rPr>
              <a:t>Université de Genève</a:t>
            </a:r>
            <a:endParaRPr lang="fr-CH" sz="2000" dirty="0" smtClean="0">
              <a:solidFill>
                <a:schemeClr val="tx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" name="Bild 1" descr="Alkohol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4064000" cy="390358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0"/>
            <a:ext cx="6004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4785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/>
          </p:cNvSpPr>
          <p:nvPr/>
        </p:nvSpPr>
        <p:spPr>
          <a:xfrm>
            <a:off x="899592" y="1574801"/>
            <a:ext cx="7211144" cy="423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15900" indent="-215900" eaLnBrk="1" hangingPunct="1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600" b="1" u="sng">
                <a:latin typeface="Calibri" charset="0"/>
                <a:cs typeface="Arial" pitchFamily="34" charset="0"/>
              </a:defRPr>
            </a:lvl1pPr>
            <a:lvl2pPr marL="431800" lvl="1" indent="-215900" eaLnBrk="1" hangingPunct="1">
              <a:spcAft>
                <a:spcPts val="600"/>
              </a:spcAft>
              <a:buClr>
                <a:srgbClr val="0C72C0"/>
              </a:buClr>
              <a:buFont typeface="Wingdings" pitchFamily="2" charset="2"/>
              <a:buChar char="§"/>
              <a:defRPr sz="1600">
                <a:latin typeface="Calibri" charset="0"/>
                <a:cs typeface="Arial" pitchFamily="34" charset="0"/>
              </a:defRPr>
            </a:lvl2pPr>
            <a:lvl3pPr marL="647700" indent="-215900" eaLnBrk="1" hangingPunct="1">
              <a:spcAft>
                <a:spcPts val="600"/>
              </a:spcAft>
              <a:buClr>
                <a:srgbClr val="0C72C0"/>
              </a:buClr>
              <a:buFont typeface="Wingdings" pitchFamily="2" charset="2"/>
              <a:buChar char="§"/>
              <a:defRPr sz="1600">
                <a:cs typeface="Arial" pitchFamily="34" charset="0"/>
              </a:defRPr>
            </a:lvl3pPr>
            <a:lvl4pPr marL="863600" indent="-215900" eaLnBrk="1" hangingPunct="1">
              <a:spcAft>
                <a:spcPts val="600"/>
              </a:spcAft>
              <a:buClr>
                <a:srgbClr val="0C72C0"/>
              </a:buClr>
              <a:buFont typeface="Wingdings" pitchFamily="2" charset="2"/>
              <a:buChar char="§"/>
              <a:defRPr sz="1600">
                <a:cs typeface="Arial" pitchFamily="34" charset="0"/>
              </a:defRPr>
            </a:lvl4pPr>
            <a:lvl5pPr marL="1079500" indent="-215900" eaLnBrk="1" hangingPunct="1">
              <a:spcAft>
                <a:spcPts val="600"/>
              </a:spcAft>
              <a:buClr>
                <a:srgbClr val="0C72C0"/>
              </a:buClr>
              <a:buFont typeface="Wingdings" pitchFamily="2" charset="2"/>
              <a:buChar char="§"/>
              <a:defRPr sz="1600">
                <a:cs typeface="Arial" pitchFamily="34" charset="0"/>
              </a:defRPr>
            </a:lvl5pPr>
            <a:lvl6pPr marL="1097280" indent="-173736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>
                <a:latin typeface="+mn-lt"/>
                <a:ea typeface="+mn-ea"/>
              </a:defRPr>
            </a:lvl6pPr>
            <a:lvl7pPr marL="13533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>
                <a:latin typeface="+mn-lt"/>
                <a:ea typeface="+mn-ea"/>
              </a:defRPr>
            </a:lvl7pPr>
            <a:lvl8pPr marL="15819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>
                <a:latin typeface="+mn-lt"/>
                <a:ea typeface="+mn-ea"/>
              </a:defRPr>
            </a:lvl8pPr>
            <a:lvl9pPr marL="1792224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fr-FR" sz="2000" b="0" u="none" dirty="0" smtClean="0"/>
              <a:t>∼ 300’000 </a:t>
            </a:r>
            <a:r>
              <a:rPr lang="fr-FR" sz="2000" b="0" u="none" dirty="0" err="1" smtClean="0"/>
              <a:t>persone</a:t>
            </a:r>
            <a:r>
              <a:rPr lang="fr-FR" sz="2000" b="0" u="none" dirty="0" smtClean="0"/>
              <a:t> </a:t>
            </a:r>
            <a:r>
              <a:rPr lang="fr-FR" sz="2000" b="0" u="none" dirty="0" err="1" smtClean="0"/>
              <a:t>dipendenti</a:t>
            </a:r>
            <a:endParaRPr lang="fr-FR" sz="2000" b="0" u="none" dirty="0" smtClean="0"/>
          </a:p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fr-FR" sz="2000" b="0" u="none" dirty="0" smtClean="0"/>
              <a:t>10.8 l </a:t>
            </a:r>
            <a:r>
              <a:rPr lang="fr-FR" sz="2000" b="0" u="none" dirty="0" err="1" smtClean="0"/>
              <a:t>alcol</a:t>
            </a:r>
            <a:r>
              <a:rPr lang="fr-FR" sz="2000" b="0" u="none" dirty="0" smtClean="0"/>
              <a:t> </a:t>
            </a:r>
            <a:r>
              <a:rPr lang="fr-FR" sz="2000" b="0" u="none" dirty="0" err="1"/>
              <a:t>puro</a:t>
            </a:r>
            <a:r>
              <a:rPr lang="fr-FR" sz="2000" b="0" u="none" dirty="0"/>
              <a:t> / </a:t>
            </a:r>
            <a:r>
              <a:rPr lang="fr-FR" sz="2000" b="0" u="none" dirty="0" err="1"/>
              <a:t>anno</a:t>
            </a:r>
            <a:r>
              <a:rPr lang="fr-FR" sz="2000" b="0" u="none" dirty="0"/>
              <a:t> / persona </a:t>
            </a:r>
            <a:endParaRPr lang="fr-FR" sz="2000" b="0" u="none" dirty="0" smtClean="0"/>
          </a:p>
          <a:p>
            <a:pPr lvl="1">
              <a:lnSpc>
                <a:spcPct val="130000"/>
              </a:lnSpc>
              <a:spcAft>
                <a:spcPts val="1800"/>
              </a:spcAft>
            </a:pPr>
            <a:r>
              <a:rPr lang="fr-FR" sz="2000" b="0" u="none" dirty="0" smtClean="0"/>
              <a:t>= </a:t>
            </a:r>
            <a:r>
              <a:rPr lang="fr-FR" sz="2000" b="0" u="none" dirty="0"/>
              <a:t>840 </a:t>
            </a:r>
            <a:r>
              <a:rPr lang="fr-FR" sz="2000" dirty="0" err="1"/>
              <a:t>lattine</a:t>
            </a:r>
            <a:r>
              <a:rPr lang="fr-FR" sz="2000" dirty="0"/>
              <a:t> di </a:t>
            </a:r>
            <a:r>
              <a:rPr lang="fr-FR" sz="2000" dirty="0" err="1"/>
              <a:t>birra</a:t>
            </a:r>
            <a:endParaRPr lang="fr-FR" sz="2000" b="0" u="none" dirty="0" smtClean="0"/>
          </a:p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fr-FR" sz="2000" b="0" u="none" dirty="0" smtClean="0"/>
              <a:t>♂ </a:t>
            </a:r>
            <a:r>
              <a:rPr lang="fr-FR" sz="2000" b="0" u="none" dirty="0"/>
              <a:t>: media 3 </a:t>
            </a:r>
            <a:r>
              <a:rPr lang="fr-FR" sz="2000" b="0" u="none" dirty="0" err="1" smtClean="0"/>
              <a:t>bicchieri</a:t>
            </a:r>
            <a:r>
              <a:rPr lang="fr-FR" sz="2000" b="0" u="none" dirty="0" smtClean="0"/>
              <a:t> standard / giorno, </a:t>
            </a:r>
            <a:r>
              <a:rPr lang="fr-FR" sz="2000" b="0" u="none" dirty="0"/>
              <a:t>♀ </a:t>
            </a:r>
            <a:r>
              <a:rPr lang="fr-FR" sz="2000" b="0" u="none" dirty="0" err="1"/>
              <a:t>circa</a:t>
            </a:r>
            <a:r>
              <a:rPr lang="fr-FR" sz="2000" b="0" u="none" dirty="0"/>
              <a:t> la </a:t>
            </a:r>
            <a:r>
              <a:rPr lang="fr-FR" sz="2000" b="0" u="none" dirty="0" err="1"/>
              <a:t>metà</a:t>
            </a:r>
            <a:endParaRPr lang="fr-FR" sz="2000" b="0" u="none" dirty="0" smtClean="0"/>
          </a:p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fr-FR" sz="2000" b="0" u="none" dirty="0" smtClean="0"/>
              <a:t>1 persona su 5 </a:t>
            </a:r>
            <a:r>
              <a:rPr lang="fr-FR" sz="2000" b="0" u="none" dirty="0" err="1" smtClean="0"/>
              <a:t>consumo</a:t>
            </a:r>
            <a:r>
              <a:rPr lang="fr-FR" sz="2000" b="0" u="none" dirty="0" smtClean="0"/>
              <a:t> </a:t>
            </a:r>
            <a:r>
              <a:rPr lang="fr-FR" sz="2000" b="0" u="none" dirty="0" err="1" smtClean="0"/>
              <a:t>rischio</a:t>
            </a:r>
            <a:r>
              <a:rPr lang="fr-FR" sz="2000" b="0" u="none" dirty="0" smtClean="0"/>
              <a:t> </a:t>
            </a:r>
            <a:r>
              <a:rPr lang="fr-FR" sz="2000" b="0" u="none" dirty="0" err="1" smtClean="0"/>
              <a:t>elevato</a:t>
            </a:r>
            <a:r>
              <a:rPr lang="fr-FR" sz="2000" b="0" u="none" dirty="0" smtClean="0"/>
              <a:t> per </a:t>
            </a:r>
            <a:r>
              <a:rPr lang="fr-FR" sz="2000" b="0" u="none" dirty="0" err="1" smtClean="0"/>
              <a:t>salute</a:t>
            </a:r>
            <a:endParaRPr lang="fr-FR" sz="2000" b="0" u="none" dirty="0" smtClean="0"/>
          </a:p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fr-FR" sz="2000" b="0" u="none" dirty="0"/>
              <a:t>∼ 1.600 </a:t>
            </a:r>
            <a:r>
              <a:rPr lang="fr-FR" sz="2000" b="0" u="none" dirty="0" err="1"/>
              <a:t>decessi</a:t>
            </a:r>
            <a:r>
              <a:rPr lang="fr-FR" sz="2000" b="0" u="none" dirty="0"/>
              <a:t> </a:t>
            </a:r>
            <a:r>
              <a:rPr lang="fr-FR" sz="2000" b="0" u="none" dirty="0" smtClean="0"/>
              <a:t>/ a </a:t>
            </a:r>
            <a:r>
              <a:rPr lang="fr-FR" sz="2000" b="0" u="none" dirty="0" err="1" smtClean="0"/>
              <a:t>dovuti</a:t>
            </a:r>
            <a:r>
              <a:rPr lang="fr-FR" sz="2000" b="0" u="none" dirty="0" smtClean="0"/>
              <a:t> </a:t>
            </a:r>
            <a:r>
              <a:rPr lang="fr-FR" sz="2000" b="0" u="none" dirty="0" err="1"/>
              <a:t>all'alcol</a:t>
            </a:r>
            <a:endParaRPr lang="fr-FR" sz="2000" b="0" u="none" dirty="0"/>
          </a:p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fr-FR" sz="2000" b="0" u="none" dirty="0" err="1"/>
              <a:t>Alcol</a:t>
            </a:r>
            <a:r>
              <a:rPr lang="fr-FR" sz="2000" b="0" u="none" dirty="0"/>
              <a:t> </a:t>
            </a:r>
            <a:r>
              <a:rPr lang="fr-FR" sz="2000" b="0" u="none" dirty="0" err="1"/>
              <a:t>sul</a:t>
            </a:r>
            <a:r>
              <a:rPr lang="fr-FR" sz="2000" b="0" u="none" dirty="0"/>
              <a:t> </a:t>
            </a:r>
            <a:r>
              <a:rPr lang="fr-FR" sz="2000" b="0" u="none" dirty="0" err="1"/>
              <a:t>lavoro</a:t>
            </a:r>
            <a:r>
              <a:rPr lang="fr-FR" sz="2000" b="0" u="none" dirty="0"/>
              <a:t>: </a:t>
            </a:r>
            <a:r>
              <a:rPr lang="fr-FR" sz="2000" b="0" u="none" dirty="0" err="1" smtClean="0"/>
              <a:t>perdita</a:t>
            </a:r>
            <a:r>
              <a:rPr lang="fr-FR" sz="2000" b="0" u="none" dirty="0" smtClean="0"/>
              <a:t> </a:t>
            </a:r>
            <a:r>
              <a:rPr lang="fr-FR" sz="2000" b="0" u="none" dirty="0"/>
              <a:t>di </a:t>
            </a:r>
            <a:r>
              <a:rPr lang="fr-FR" sz="2000" b="0" u="none" dirty="0" err="1"/>
              <a:t>produttività</a:t>
            </a:r>
            <a:r>
              <a:rPr lang="fr-FR" sz="2000" b="0" u="none" dirty="0"/>
              <a:t> </a:t>
            </a:r>
            <a:r>
              <a:rPr lang="fr-FR" sz="2000" b="0" u="none" dirty="0" err="1"/>
              <a:t>del</a:t>
            </a:r>
            <a:r>
              <a:rPr lang="fr-FR" sz="2000" b="0" u="none" dirty="0"/>
              <a:t> 15%</a:t>
            </a:r>
          </a:p>
          <a:p>
            <a:pPr>
              <a:lnSpc>
                <a:spcPct val="130000"/>
              </a:lnSpc>
              <a:spcAft>
                <a:spcPts val="1800"/>
              </a:spcAft>
            </a:pPr>
            <a:endParaRPr lang="fr-FR" sz="2000" b="0" u="none" dirty="0"/>
          </a:p>
          <a:p>
            <a:pPr>
              <a:lnSpc>
                <a:spcPct val="130000"/>
              </a:lnSpc>
              <a:spcAft>
                <a:spcPts val="1800"/>
              </a:spcAft>
            </a:pPr>
            <a:endParaRPr lang="fr-FR" sz="2000" b="0" u="none" dirty="0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673224" y="6165304"/>
            <a:ext cx="56269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800" dirty="0">
                <a:solidFill>
                  <a:srgbClr val="43494F"/>
                </a:solidFill>
                <a:ea typeface="MS PGothic" charset="0"/>
                <a:cs typeface="Arial" charset="0"/>
              </a:rPr>
              <a:t>Office fédéral de la santé (OFS) : Faits et Chiffres, Monitorage suisse des addictions, 2013; </a:t>
            </a:r>
            <a:r>
              <a:rPr lang="fr-FR" sz="800" dirty="0" err="1">
                <a:solidFill>
                  <a:srgbClr val="43494F"/>
                </a:solidFill>
                <a:ea typeface="MS PGothic" charset="0"/>
                <a:cs typeface="Arial" charset="0"/>
              </a:rPr>
              <a:t>Telser</a:t>
            </a:r>
            <a:r>
              <a:rPr lang="fr-FR" sz="800" dirty="0">
                <a:solidFill>
                  <a:srgbClr val="43494F"/>
                </a:solidFill>
                <a:ea typeface="MS PGothic" charset="0"/>
                <a:cs typeface="Arial" charset="0"/>
              </a:rPr>
              <a:t> et al. 2010, OMS 2014</a:t>
            </a:r>
          </a:p>
        </p:txBody>
      </p:sp>
      <p:sp>
        <p:nvSpPr>
          <p:cNvPr id="40964" name="Rectangle 2"/>
          <p:cNvSpPr>
            <a:spLocks noGrp="1"/>
          </p:cNvSpPr>
          <p:nvPr>
            <p:ph type="title"/>
          </p:nvPr>
        </p:nvSpPr>
        <p:spPr bwMode="auto">
          <a:xfrm>
            <a:off x="1043608" y="431800"/>
            <a:ext cx="671512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fr-CH" dirty="0" smtClean="0">
                <a:latin typeface="Arial" charset="0"/>
              </a:rPr>
              <a:t>Svizzera</a:t>
            </a:r>
            <a:endParaRPr lang="fr-CH" noProof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9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28688" y="476672"/>
            <a:ext cx="7929562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eaLnBrk="1" hangingPunct="1">
              <a:defRPr sz="2800" b="1" spc="200">
                <a:solidFill>
                  <a:srgbClr val="468BB5"/>
                </a:solidFill>
                <a:latin typeface="Arial Narrow" pitchFamily="34" charset="0"/>
                <a:cs typeface="+mj-cs"/>
              </a:defRPr>
            </a:lvl1pPr>
            <a:lvl2pPr eaLnBrk="1" hangingPunct="1">
              <a:defRPr sz="3200" b="1">
                <a:latin typeface="Arial Narrow" pitchFamily="34" charset="0"/>
              </a:defRPr>
            </a:lvl2pPr>
            <a:lvl3pPr eaLnBrk="1" hangingPunct="1">
              <a:defRPr sz="3200" b="1">
                <a:latin typeface="Arial Narrow" pitchFamily="34" charset="0"/>
              </a:defRPr>
            </a:lvl3pPr>
            <a:lvl4pPr eaLnBrk="1" hangingPunct="1">
              <a:defRPr sz="3200" b="1">
                <a:latin typeface="Arial Narrow" pitchFamily="34" charset="0"/>
              </a:defRPr>
            </a:lvl4pPr>
            <a:lvl5pPr eaLnBrk="1" hangingPunct="1">
              <a:defRPr sz="3200" b="1">
                <a:latin typeface="Arial Narrow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9pPr>
          </a:lstStyle>
          <a:p>
            <a:r>
              <a:rPr lang="en-US" sz="4400" dirty="0"/>
              <a:t>10 </a:t>
            </a:r>
            <a:r>
              <a:rPr lang="en-US" sz="4400" dirty="0" err="1"/>
              <a:t>persone</a:t>
            </a:r>
            <a:r>
              <a:rPr lang="en-US" sz="4400" dirty="0"/>
              <a:t>, 10 </a:t>
            </a:r>
            <a:r>
              <a:rPr lang="en-US" sz="4400" dirty="0" err="1"/>
              <a:t>birre</a:t>
            </a:r>
            <a:endParaRPr lang="en-US" sz="4400" dirty="0"/>
          </a:p>
        </p:txBody>
      </p:sp>
      <p:pic>
        <p:nvPicPr>
          <p:cNvPr id="526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5091" y="2045989"/>
            <a:ext cx="95771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3189168" y="2294243"/>
            <a:ext cx="2375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/>
              <a:t>non ne bevono nessuna</a:t>
            </a:r>
            <a:endParaRPr lang="fr-CH" sz="1600" dirty="0"/>
          </a:p>
        </p:txBody>
      </p:sp>
      <p:pic>
        <p:nvPicPr>
          <p:cNvPr id="526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2609" y="3000372"/>
            <a:ext cx="1500198" cy="86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3609155" y="3277934"/>
            <a:ext cx="1279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/>
              <a:t>condividono</a:t>
            </a:r>
            <a:endParaRPr lang="fr-CH" sz="1600" dirty="0"/>
          </a:p>
        </p:txBody>
      </p:sp>
      <p:pic>
        <p:nvPicPr>
          <p:cNvPr id="526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030088"/>
            <a:ext cx="840258" cy="80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6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000504"/>
            <a:ext cx="611137" cy="93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6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4080631"/>
            <a:ext cx="904130" cy="77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3880062" y="4309427"/>
            <a:ext cx="629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/>
              <a:t>beve</a:t>
            </a:r>
            <a:endParaRPr lang="fr-CH" sz="1600" dirty="0"/>
          </a:p>
        </p:txBody>
      </p:sp>
      <p:pic>
        <p:nvPicPr>
          <p:cNvPr id="5263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72863" y="5072075"/>
            <a:ext cx="309944" cy="83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ZoneTexte 15"/>
          <p:cNvSpPr txBox="1"/>
          <p:nvPr/>
        </p:nvSpPr>
        <p:spPr>
          <a:xfrm>
            <a:off x="3880062" y="5334207"/>
            <a:ext cx="629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/>
              <a:t>beve</a:t>
            </a:r>
            <a:endParaRPr lang="fr-CH" sz="1600" dirty="0"/>
          </a:p>
        </p:txBody>
      </p:sp>
      <p:pic>
        <p:nvPicPr>
          <p:cNvPr id="5263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5072074"/>
            <a:ext cx="2468423" cy="83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1130109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26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6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26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6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26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6632"/>
            <a:ext cx="7854393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7140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801752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8142908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76672"/>
            <a:ext cx="7958050" cy="5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9792009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0"/>
            <a:ext cx="3822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1501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5" y="0"/>
            <a:ext cx="7812523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7969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-1286"/>
            <a:ext cx="4824536" cy="682571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83568" y="6453336"/>
            <a:ext cx="835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dirty="0" smtClean="0"/>
              <a:t>Nutt, 2014</a:t>
            </a:r>
            <a:endParaRPr lang="fr-CH" sz="1100" dirty="0"/>
          </a:p>
        </p:txBody>
      </p:sp>
    </p:spTree>
    <p:extLst>
      <p:ext uri="{BB962C8B-B14F-4D97-AF65-F5344CB8AC3E}">
        <p14:creationId xmlns:p14="http://schemas.microsoft.com/office/powerpoint/2010/main" val="106494771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1314" name="Group 2"/>
          <p:cNvGrpSpPr>
            <a:grpSpLocks/>
          </p:cNvGrpSpPr>
          <p:nvPr/>
        </p:nvGrpSpPr>
        <p:grpSpPr bwMode="auto">
          <a:xfrm>
            <a:off x="1725613" y="1773238"/>
            <a:ext cx="777875" cy="3959225"/>
            <a:chOff x="1087" y="1117"/>
            <a:chExt cx="490" cy="2494"/>
          </a:xfrm>
        </p:grpSpPr>
        <p:sp>
          <p:nvSpPr>
            <p:cNvPr id="1421315" name="Text Box 3"/>
            <p:cNvSpPr txBox="1">
              <a:spLocks noChangeArrowheads="1"/>
            </p:cNvSpPr>
            <p:nvPr/>
          </p:nvSpPr>
          <p:spPr bwMode="auto">
            <a:xfrm>
              <a:off x="1087" y="1117"/>
              <a:ext cx="49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1938" indent="-261938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defRPr/>
              </a:pPr>
              <a:r>
                <a:rPr lang="fr-CH" sz="1600" dirty="0">
                  <a:latin typeface="Univers" charset="0"/>
                </a:rPr>
                <a:t>rischio</a:t>
              </a:r>
              <a:endParaRPr lang="fr-CH" sz="1600" dirty="0" smtClean="0">
                <a:latin typeface="Univers" charset="0"/>
                <a:cs typeface="+mn-cs"/>
              </a:endParaRPr>
            </a:p>
          </p:txBody>
        </p:sp>
        <p:sp>
          <p:nvSpPr>
            <p:cNvPr id="1421316" name="Line 4"/>
            <p:cNvSpPr>
              <a:spLocks noChangeShapeType="1"/>
            </p:cNvSpPr>
            <p:nvPr/>
          </p:nvSpPr>
          <p:spPr bwMode="auto">
            <a:xfrm flipV="1">
              <a:off x="1338" y="1480"/>
              <a:ext cx="0" cy="2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</p:grpSp>
      <p:grpSp>
        <p:nvGrpSpPr>
          <p:cNvPr id="1421317" name="Group 5"/>
          <p:cNvGrpSpPr>
            <a:grpSpLocks/>
          </p:cNvGrpSpPr>
          <p:nvPr/>
        </p:nvGrpSpPr>
        <p:grpSpPr bwMode="auto">
          <a:xfrm>
            <a:off x="1908175" y="5084763"/>
            <a:ext cx="5846763" cy="1035050"/>
            <a:chOff x="1202" y="3203"/>
            <a:chExt cx="3683" cy="652"/>
          </a:xfrm>
        </p:grpSpPr>
        <p:sp>
          <p:nvSpPr>
            <p:cNvPr id="1421318" name="Line 6"/>
            <p:cNvSpPr>
              <a:spLocks noChangeShapeType="1"/>
            </p:cNvSpPr>
            <p:nvPr/>
          </p:nvSpPr>
          <p:spPr bwMode="auto">
            <a:xfrm>
              <a:off x="1338" y="3611"/>
              <a:ext cx="31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  <p:sp>
          <p:nvSpPr>
            <p:cNvPr id="1421319" name="Text Box 7"/>
            <p:cNvSpPr txBox="1">
              <a:spLocks noChangeArrowheads="1"/>
            </p:cNvSpPr>
            <p:nvPr/>
          </p:nvSpPr>
          <p:spPr bwMode="auto">
            <a:xfrm>
              <a:off x="4309" y="3203"/>
              <a:ext cx="57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1938" indent="-261938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defRPr/>
              </a:pPr>
              <a:r>
                <a:rPr lang="fr-CH" sz="1600" dirty="0">
                  <a:latin typeface="Univers" charset="0"/>
                </a:rPr>
                <a:t>quantità</a:t>
              </a:r>
              <a:endParaRPr lang="fr-CH" sz="1600" dirty="0" smtClean="0">
                <a:latin typeface="Univers" charset="0"/>
                <a:cs typeface="+mn-cs"/>
              </a:endParaRPr>
            </a:p>
          </p:txBody>
        </p:sp>
        <p:sp>
          <p:nvSpPr>
            <p:cNvPr id="1421320" name="Text Box 8"/>
            <p:cNvSpPr txBox="1">
              <a:spLocks noChangeArrowheads="1"/>
            </p:cNvSpPr>
            <p:nvPr/>
          </p:nvSpPr>
          <p:spPr bwMode="auto">
            <a:xfrm>
              <a:off x="1202" y="3566"/>
              <a:ext cx="196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1938" indent="-261938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defRPr/>
              </a:pPr>
              <a:r>
                <a:rPr lang="fr-CH" sz="1600" smtClean="0">
                  <a:latin typeface="Univers" charset="0"/>
                  <a:cs typeface="+mn-cs"/>
                </a:rPr>
                <a:t>0</a:t>
              </a:r>
            </a:p>
          </p:txBody>
        </p:sp>
      </p:grpSp>
      <p:grpSp>
        <p:nvGrpSpPr>
          <p:cNvPr id="1421321" name="Group 9"/>
          <p:cNvGrpSpPr>
            <a:grpSpLocks/>
          </p:cNvGrpSpPr>
          <p:nvPr/>
        </p:nvGrpSpPr>
        <p:grpSpPr bwMode="auto">
          <a:xfrm>
            <a:off x="1476376" y="2565400"/>
            <a:ext cx="4895851" cy="3168650"/>
            <a:chOff x="930" y="1616"/>
            <a:chExt cx="3084" cy="1996"/>
          </a:xfrm>
        </p:grpSpPr>
        <p:sp>
          <p:nvSpPr>
            <p:cNvPr id="1421322" name="Line 10"/>
            <p:cNvSpPr>
              <a:spLocks noChangeShapeType="1"/>
            </p:cNvSpPr>
            <p:nvPr/>
          </p:nvSpPr>
          <p:spPr bwMode="auto">
            <a:xfrm>
              <a:off x="930" y="3612"/>
              <a:ext cx="453" cy="0"/>
            </a:xfrm>
            <a:prstGeom prst="line">
              <a:avLst/>
            </a:prstGeom>
            <a:noFill/>
            <a:ln w="57150">
              <a:solidFill>
                <a:srgbClr val="AC4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  <p:sp>
          <p:nvSpPr>
            <p:cNvPr id="1421323" name="Line 11"/>
            <p:cNvSpPr>
              <a:spLocks noChangeShapeType="1"/>
            </p:cNvSpPr>
            <p:nvPr/>
          </p:nvSpPr>
          <p:spPr bwMode="auto">
            <a:xfrm rot="-5400000">
              <a:off x="385" y="2614"/>
              <a:ext cx="1996" cy="0"/>
            </a:xfrm>
            <a:prstGeom prst="line">
              <a:avLst/>
            </a:prstGeom>
            <a:noFill/>
            <a:ln w="57150">
              <a:solidFill>
                <a:srgbClr val="AC4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  <p:sp>
          <p:nvSpPr>
            <p:cNvPr id="1421324" name="Line 12"/>
            <p:cNvSpPr>
              <a:spLocks noChangeShapeType="1"/>
            </p:cNvSpPr>
            <p:nvPr/>
          </p:nvSpPr>
          <p:spPr bwMode="auto">
            <a:xfrm>
              <a:off x="1383" y="1638"/>
              <a:ext cx="2631" cy="0"/>
            </a:xfrm>
            <a:prstGeom prst="line">
              <a:avLst/>
            </a:prstGeom>
            <a:noFill/>
            <a:ln w="57150">
              <a:solidFill>
                <a:srgbClr val="AC4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</p:grpSp>
      <p:sp>
        <p:nvSpPr>
          <p:cNvPr id="1421325" name="Oval 13"/>
          <p:cNvSpPr>
            <a:spLocks noChangeArrowheads="1"/>
          </p:cNvSpPr>
          <p:nvPr/>
        </p:nvSpPr>
        <p:spPr bwMode="auto">
          <a:xfrm>
            <a:off x="2916238" y="2420938"/>
            <a:ext cx="360362" cy="358775"/>
          </a:xfrm>
          <a:prstGeom prst="ellipse">
            <a:avLst/>
          </a:prstGeom>
          <a:noFill/>
          <a:ln w="76200">
            <a:solidFill>
              <a:srgbClr val="AF3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1326" name="Oval 14"/>
          <p:cNvSpPr>
            <a:spLocks noChangeArrowheads="1"/>
          </p:cNvSpPr>
          <p:nvPr/>
        </p:nvSpPr>
        <p:spPr bwMode="auto">
          <a:xfrm>
            <a:off x="1619250" y="5516563"/>
            <a:ext cx="360363" cy="358775"/>
          </a:xfrm>
          <a:prstGeom prst="ellipse">
            <a:avLst/>
          </a:prstGeom>
          <a:noFill/>
          <a:ln w="76200">
            <a:solidFill>
              <a:srgbClr val="416D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43839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2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2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2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2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2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2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2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2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1325" grpId="0" animBg="1"/>
      <p:bldP spid="14213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/>
          </p:cNvSpPr>
          <p:nvPr/>
        </p:nvSpPr>
        <p:spPr>
          <a:xfrm>
            <a:off x="1457324" y="1934841"/>
            <a:ext cx="6653411" cy="379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15900" indent="-215900" eaLnBrk="1" hangingPunct="1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600" b="1" u="sng">
                <a:latin typeface="Calibri" charset="0"/>
                <a:cs typeface="Arial" pitchFamily="34" charset="0"/>
              </a:defRPr>
            </a:lvl1pPr>
            <a:lvl2pPr marL="431800" lvl="1" indent="-215900" eaLnBrk="1" hangingPunct="1">
              <a:spcAft>
                <a:spcPts val="600"/>
              </a:spcAft>
              <a:buClr>
                <a:srgbClr val="0C72C0"/>
              </a:buClr>
              <a:buFont typeface="Wingdings" pitchFamily="2" charset="2"/>
              <a:buChar char="§"/>
              <a:defRPr sz="1600">
                <a:latin typeface="Calibri" charset="0"/>
                <a:cs typeface="Arial" pitchFamily="34" charset="0"/>
              </a:defRPr>
            </a:lvl2pPr>
            <a:lvl3pPr marL="647700" indent="-215900" eaLnBrk="1" hangingPunct="1">
              <a:spcAft>
                <a:spcPts val="600"/>
              </a:spcAft>
              <a:buClr>
                <a:srgbClr val="0C72C0"/>
              </a:buClr>
              <a:buFont typeface="Wingdings" pitchFamily="2" charset="2"/>
              <a:buChar char="§"/>
              <a:defRPr sz="1600">
                <a:cs typeface="Arial" pitchFamily="34" charset="0"/>
              </a:defRPr>
            </a:lvl3pPr>
            <a:lvl4pPr marL="863600" indent="-215900" eaLnBrk="1" hangingPunct="1">
              <a:spcAft>
                <a:spcPts val="600"/>
              </a:spcAft>
              <a:buClr>
                <a:srgbClr val="0C72C0"/>
              </a:buClr>
              <a:buFont typeface="Wingdings" pitchFamily="2" charset="2"/>
              <a:buChar char="§"/>
              <a:defRPr sz="1600">
                <a:cs typeface="Arial" pitchFamily="34" charset="0"/>
              </a:defRPr>
            </a:lvl4pPr>
            <a:lvl5pPr marL="1079500" indent="-215900" eaLnBrk="1" hangingPunct="1">
              <a:spcAft>
                <a:spcPts val="600"/>
              </a:spcAft>
              <a:buClr>
                <a:srgbClr val="0C72C0"/>
              </a:buClr>
              <a:buFont typeface="Wingdings" pitchFamily="2" charset="2"/>
              <a:buChar char="§"/>
              <a:defRPr sz="1600">
                <a:cs typeface="Arial" pitchFamily="34" charset="0"/>
              </a:defRPr>
            </a:lvl5pPr>
            <a:lvl6pPr marL="1097280" indent="-173736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>
                <a:latin typeface="+mn-lt"/>
                <a:ea typeface="+mn-ea"/>
              </a:defRPr>
            </a:lvl6pPr>
            <a:lvl7pPr marL="13533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>
                <a:latin typeface="+mn-lt"/>
                <a:ea typeface="+mn-ea"/>
              </a:defRPr>
            </a:lvl7pPr>
            <a:lvl8pPr marL="15819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>
                <a:latin typeface="+mn-lt"/>
                <a:ea typeface="+mn-ea"/>
              </a:defRPr>
            </a:lvl8pPr>
            <a:lvl9pPr marL="1792224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</a:pPr>
            <a:r>
              <a:rPr lang="it-IT" sz="3200" b="0" u="none" dirty="0" smtClean="0"/>
              <a:t>Perché l’alcol</a:t>
            </a:r>
          </a:p>
          <a:p>
            <a:pPr>
              <a:lnSpc>
                <a:spcPct val="130000"/>
              </a:lnSpc>
            </a:pPr>
            <a:r>
              <a:rPr lang="it-IT" sz="3200" b="0" u="none" dirty="0" smtClean="0"/>
              <a:t>Epidemiologia</a:t>
            </a:r>
          </a:p>
          <a:p>
            <a:pPr>
              <a:lnSpc>
                <a:spcPct val="130000"/>
              </a:lnSpc>
            </a:pPr>
            <a:r>
              <a:rPr lang="it-IT" sz="3200" b="0" u="none" dirty="0" smtClean="0"/>
              <a:t>Rischio e benefici</a:t>
            </a:r>
          </a:p>
          <a:p>
            <a:pPr>
              <a:lnSpc>
                <a:spcPct val="130000"/>
              </a:lnSpc>
            </a:pPr>
            <a:r>
              <a:rPr lang="it-IT" sz="3200" b="0" u="none" dirty="0" smtClean="0"/>
              <a:t>Sviluppo farmacoterapie</a:t>
            </a:r>
          </a:p>
          <a:p>
            <a:pPr>
              <a:lnSpc>
                <a:spcPct val="130000"/>
              </a:lnSpc>
            </a:pPr>
            <a:r>
              <a:rPr lang="it-IT" sz="3200" b="0" u="none" dirty="0" smtClean="0"/>
              <a:t>Il principio del pro ne nata</a:t>
            </a:r>
            <a:endParaRPr lang="it-IT" sz="3200" b="0" u="none" dirty="0"/>
          </a:p>
        </p:txBody>
      </p:sp>
      <p:sp>
        <p:nvSpPr>
          <p:cNvPr id="40964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fr-CH" sz="4800" dirty="0" smtClean="0">
                <a:latin typeface="Arial" charset="0"/>
              </a:rPr>
              <a:t>Agenda</a:t>
            </a:r>
            <a:endParaRPr lang="fr-CH" sz="4800" noProof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34059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5" name="Group 2"/>
          <p:cNvGrpSpPr>
            <a:grpSpLocks/>
          </p:cNvGrpSpPr>
          <p:nvPr/>
        </p:nvGrpSpPr>
        <p:grpSpPr bwMode="auto">
          <a:xfrm>
            <a:off x="2124075" y="2349500"/>
            <a:ext cx="5040313" cy="3382963"/>
            <a:chOff x="703" y="935"/>
            <a:chExt cx="4309" cy="2540"/>
          </a:xfrm>
        </p:grpSpPr>
        <p:sp>
          <p:nvSpPr>
            <p:cNvPr id="1422339" name="Line 3"/>
            <p:cNvSpPr>
              <a:spLocks noChangeShapeType="1"/>
            </p:cNvSpPr>
            <p:nvPr/>
          </p:nvSpPr>
          <p:spPr bwMode="auto">
            <a:xfrm flipV="1">
              <a:off x="703" y="935"/>
              <a:ext cx="0" cy="2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  <p:sp>
          <p:nvSpPr>
            <p:cNvPr id="1422340" name="Line 4"/>
            <p:cNvSpPr>
              <a:spLocks noChangeShapeType="1"/>
            </p:cNvSpPr>
            <p:nvPr/>
          </p:nvSpPr>
          <p:spPr bwMode="auto">
            <a:xfrm>
              <a:off x="703" y="3475"/>
              <a:ext cx="43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</p:grpSp>
      <p:sp>
        <p:nvSpPr>
          <p:cNvPr id="1422341" name="Text Box 5"/>
          <p:cNvSpPr txBox="1">
            <a:spLocks noChangeArrowheads="1"/>
          </p:cNvSpPr>
          <p:nvPr/>
        </p:nvSpPr>
        <p:spPr bwMode="auto">
          <a:xfrm>
            <a:off x="6840320" y="5084763"/>
            <a:ext cx="9148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1938" indent="-261938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fr-CH" sz="1600" dirty="0">
                <a:latin typeface="Univers" charset="0"/>
              </a:rPr>
              <a:t>quantità</a:t>
            </a:r>
            <a:endParaRPr lang="fr-CH" sz="1600" dirty="0" smtClean="0">
              <a:latin typeface="Univers" charset="0"/>
              <a:cs typeface="+mn-cs"/>
            </a:endParaRPr>
          </a:p>
        </p:txBody>
      </p:sp>
      <p:sp>
        <p:nvSpPr>
          <p:cNvPr id="1422342" name="Text Box 6"/>
          <p:cNvSpPr txBox="1">
            <a:spLocks noChangeArrowheads="1"/>
          </p:cNvSpPr>
          <p:nvPr/>
        </p:nvSpPr>
        <p:spPr bwMode="auto">
          <a:xfrm>
            <a:off x="1725761" y="1773238"/>
            <a:ext cx="7775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1938" indent="-261938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fr-CH" sz="1600" dirty="0">
                <a:latin typeface="Univers" charset="0"/>
              </a:rPr>
              <a:t>rischio</a:t>
            </a:r>
            <a:endParaRPr lang="fr-CH" sz="1600" dirty="0" smtClean="0">
              <a:latin typeface="Univers" charset="0"/>
              <a:cs typeface="+mn-cs"/>
            </a:endParaRPr>
          </a:p>
        </p:txBody>
      </p:sp>
      <p:grpSp>
        <p:nvGrpSpPr>
          <p:cNvPr id="1422343" name="Group 7"/>
          <p:cNvGrpSpPr>
            <a:grpSpLocks/>
          </p:cNvGrpSpPr>
          <p:nvPr/>
        </p:nvGrpSpPr>
        <p:grpSpPr bwMode="auto">
          <a:xfrm>
            <a:off x="1476375" y="1989138"/>
            <a:ext cx="4968875" cy="3744912"/>
            <a:chOff x="1338" y="1253"/>
            <a:chExt cx="3130" cy="2359"/>
          </a:xfrm>
        </p:grpSpPr>
        <p:sp>
          <p:nvSpPr>
            <p:cNvPr id="1422344" name="Line 8"/>
            <p:cNvSpPr>
              <a:spLocks noChangeShapeType="1"/>
            </p:cNvSpPr>
            <p:nvPr/>
          </p:nvSpPr>
          <p:spPr bwMode="auto">
            <a:xfrm>
              <a:off x="1338" y="3612"/>
              <a:ext cx="408" cy="0"/>
            </a:xfrm>
            <a:prstGeom prst="line">
              <a:avLst/>
            </a:prstGeom>
            <a:noFill/>
            <a:ln w="57150">
              <a:solidFill>
                <a:srgbClr val="706C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  <p:sp>
          <p:nvSpPr>
            <p:cNvPr id="1422345" name="Line 9"/>
            <p:cNvSpPr>
              <a:spLocks noChangeShapeType="1"/>
            </p:cNvSpPr>
            <p:nvPr/>
          </p:nvSpPr>
          <p:spPr bwMode="auto">
            <a:xfrm flipV="1">
              <a:off x="1747" y="1253"/>
              <a:ext cx="2721" cy="2359"/>
            </a:xfrm>
            <a:prstGeom prst="line">
              <a:avLst/>
            </a:prstGeom>
            <a:noFill/>
            <a:ln w="57150">
              <a:solidFill>
                <a:srgbClr val="706C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</p:grpSp>
      <p:sp>
        <p:nvSpPr>
          <p:cNvPr id="1422346" name="Oval 10"/>
          <p:cNvSpPr>
            <a:spLocks noChangeArrowheads="1"/>
          </p:cNvSpPr>
          <p:nvPr/>
        </p:nvSpPr>
        <p:spPr bwMode="auto">
          <a:xfrm>
            <a:off x="5219700" y="2708275"/>
            <a:ext cx="360363" cy="358775"/>
          </a:xfrm>
          <a:prstGeom prst="ellipse">
            <a:avLst/>
          </a:prstGeom>
          <a:noFill/>
          <a:ln w="76200">
            <a:solidFill>
              <a:srgbClr val="AF3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>
              <a:cs typeface="+mn-cs"/>
            </a:endParaRPr>
          </a:p>
        </p:txBody>
      </p:sp>
      <p:cxnSp>
        <p:nvCxnSpPr>
          <p:cNvPr id="1422347" name="AutoShape 11"/>
          <p:cNvCxnSpPr>
            <a:cxnSpLocks noChangeShapeType="1"/>
            <a:stCxn id="1422346" idx="2"/>
            <a:endCxn id="1422350" idx="0"/>
          </p:cNvCxnSpPr>
          <p:nvPr/>
        </p:nvCxnSpPr>
        <p:spPr bwMode="auto">
          <a:xfrm rot="10800000" flipV="1">
            <a:off x="3673475" y="2887663"/>
            <a:ext cx="1508125" cy="129540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422348" name="Line 12"/>
          <p:cNvSpPr>
            <a:spLocks noChangeShapeType="1"/>
          </p:cNvSpPr>
          <p:nvPr/>
        </p:nvSpPr>
        <p:spPr bwMode="auto">
          <a:xfrm flipH="1">
            <a:off x="2124075" y="2852738"/>
            <a:ext cx="30241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2349" name="Line 13"/>
          <p:cNvSpPr>
            <a:spLocks noChangeShapeType="1"/>
          </p:cNvSpPr>
          <p:nvPr/>
        </p:nvSpPr>
        <p:spPr bwMode="auto">
          <a:xfrm flipH="1">
            <a:off x="2124075" y="4365625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2350" name="Oval 14"/>
          <p:cNvSpPr>
            <a:spLocks noChangeArrowheads="1"/>
          </p:cNvSpPr>
          <p:nvPr/>
        </p:nvSpPr>
        <p:spPr bwMode="auto">
          <a:xfrm>
            <a:off x="3492500" y="4221163"/>
            <a:ext cx="360363" cy="358775"/>
          </a:xfrm>
          <a:prstGeom prst="ellipse">
            <a:avLst/>
          </a:prstGeom>
          <a:noFill/>
          <a:ln w="76200">
            <a:solidFill>
              <a:srgbClr val="416D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90022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22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22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2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2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22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22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2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42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2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346" grpId="0" animBg="1"/>
      <p:bldP spid="14223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" name="Group 2"/>
          <p:cNvGrpSpPr>
            <a:grpSpLocks/>
          </p:cNvGrpSpPr>
          <p:nvPr/>
        </p:nvGrpSpPr>
        <p:grpSpPr bwMode="auto">
          <a:xfrm>
            <a:off x="2124075" y="1700213"/>
            <a:ext cx="5040313" cy="4032250"/>
            <a:chOff x="703" y="935"/>
            <a:chExt cx="4309" cy="2540"/>
          </a:xfrm>
        </p:grpSpPr>
        <p:sp>
          <p:nvSpPr>
            <p:cNvPr id="1424387" name="Line 3"/>
            <p:cNvSpPr>
              <a:spLocks noChangeShapeType="1"/>
            </p:cNvSpPr>
            <p:nvPr/>
          </p:nvSpPr>
          <p:spPr bwMode="auto">
            <a:xfrm flipV="1">
              <a:off x="703" y="935"/>
              <a:ext cx="0" cy="2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  <p:sp>
          <p:nvSpPr>
            <p:cNvPr id="1424388" name="Line 4"/>
            <p:cNvSpPr>
              <a:spLocks noChangeShapeType="1"/>
            </p:cNvSpPr>
            <p:nvPr/>
          </p:nvSpPr>
          <p:spPr bwMode="auto">
            <a:xfrm>
              <a:off x="703" y="3475"/>
              <a:ext cx="43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</p:grpSp>
      <p:sp>
        <p:nvSpPr>
          <p:cNvPr id="1424389" name="Text Box 5"/>
          <p:cNvSpPr txBox="1">
            <a:spLocks noChangeArrowheads="1"/>
          </p:cNvSpPr>
          <p:nvPr/>
        </p:nvSpPr>
        <p:spPr bwMode="auto">
          <a:xfrm>
            <a:off x="6840320" y="5084763"/>
            <a:ext cx="9148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1938" indent="-261938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fr-CH" sz="1600" dirty="0">
                <a:latin typeface="Univers" charset="0"/>
              </a:rPr>
              <a:t>quantità</a:t>
            </a:r>
            <a:endParaRPr lang="fr-CH" sz="1600" dirty="0" smtClean="0">
              <a:latin typeface="Univers" charset="0"/>
              <a:cs typeface="+mn-cs"/>
            </a:endParaRPr>
          </a:p>
        </p:txBody>
      </p:sp>
      <p:sp>
        <p:nvSpPr>
          <p:cNvPr id="1424390" name="Text Box 6"/>
          <p:cNvSpPr txBox="1">
            <a:spLocks noChangeArrowheads="1"/>
          </p:cNvSpPr>
          <p:nvPr/>
        </p:nvSpPr>
        <p:spPr bwMode="auto">
          <a:xfrm>
            <a:off x="1778149" y="1052513"/>
            <a:ext cx="7775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1938" indent="-261938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fr-CH" sz="1600" dirty="0">
                <a:latin typeface="Univers" charset="0"/>
              </a:rPr>
              <a:t>rischio</a:t>
            </a:r>
            <a:endParaRPr lang="fr-CH" sz="1600" dirty="0" smtClean="0">
              <a:latin typeface="Univers" charset="0"/>
              <a:cs typeface="+mn-cs"/>
            </a:endParaRPr>
          </a:p>
        </p:txBody>
      </p:sp>
      <p:sp>
        <p:nvSpPr>
          <p:cNvPr id="1424391" name="Oval 7"/>
          <p:cNvSpPr>
            <a:spLocks noChangeArrowheads="1"/>
          </p:cNvSpPr>
          <p:nvPr/>
        </p:nvSpPr>
        <p:spPr bwMode="auto">
          <a:xfrm>
            <a:off x="3851920" y="3646289"/>
            <a:ext cx="360363" cy="358775"/>
          </a:xfrm>
          <a:prstGeom prst="ellipse">
            <a:avLst/>
          </a:prstGeom>
          <a:noFill/>
          <a:ln w="76200">
            <a:solidFill>
              <a:srgbClr val="AF3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4392" name="Oval 8"/>
          <p:cNvSpPr>
            <a:spLocks noChangeArrowheads="1"/>
          </p:cNvSpPr>
          <p:nvPr/>
        </p:nvSpPr>
        <p:spPr bwMode="auto">
          <a:xfrm>
            <a:off x="3132138" y="5157788"/>
            <a:ext cx="360362" cy="358775"/>
          </a:xfrm>
          <a:prstGeom prst="ellipse">
            <a:avLst/>
          </a:prstGeom>
          <a:noFill/>
          <a:ln w="76200">
            <a:solidFill>
              <a:srgbClr val="416D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4393" name="Line 9"/>
          <p:cNvSpPr>
            <a:spLocks noChangeShapeType="1"/>
          </p:cNvSpPr>
          <p:nvPr/>
        </p:nvSpPr>
        <p:spPr bwMode="auto">
          <a:xfrm flipH="1">
            <a:off x="2123728" y="3861048"/>
            <a:ext cx="187220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4394" name="Line 10"/>
          <p:cNvSpPr>
            <a:spLocks noChangeShapeType="1"/>
          </p:cNvSpPr>
          <p:nvPr/>
        </p:nvSpPr>
        <p:spPr bwMode="auto">
          <a:xfrm flipH="1">
            <a:off x="2124075" y="5300663"/>
            <a:ext cx="9350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4395" name="Line 11"/>
          <p:cNvSpPr>
            <a:spLocks noChangeShapeType="1"/>
          </p:cNvSpPr>
          <p:nvPr/>
        </p:nvSpPr>
        <p:spPr bwMode="auto">
          <a:xfrm>
            <a:off x="1763713" y="3861048"/>
            <a:ext cx="0" cy="1512640"/>
          </a:xfrm>
          <a:prstGeom prst="line">
            <a:avLst/>
          </a:prstGeom>
          <a:noFill/>
          <a:ln w="57150">
            <a:solidFill>
              <a:srgbClr val="2E246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4396" name="Line 12"/>
          <p:cNvSpPr>
            <a:spLocks noChangeShapeType="1"/>
          </p:cNvSpPr>
          <p:nvPr/>
        </p:nvSpPr>
        <p:spPr bwMode="auto">
          <a:xfrm rot="-16200000" flipH="1">
            <a:off x="3636267" y="5661720"/>
            <a:ext cx="1" cy="719335"/>
          </a:xfrm>
          <a:prstGeom prst="line">
            <a:avLst/>
          </a:prstGeom>
          <a:noFill/>
          <a:ln w="57150">
            <a:solidFill>
              <a:srgbClr val="2E246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4397" name="Line 13"/>
          <p:cNvSpPr>
            <a:spLocks noChangeShapeType="1"/>
          </p:cNvSpPr>
          <p:nvPr/>
        </p:nvSpPr>
        <p:spPr bwMode="auto">
          <a:xfrm rot="-16200000">
            <a:off x="2952192" y="5696981"/>
            <a:ext cx="0" cy="648814"/>
          </a:xfrm>
          <a:prstGeom prst="line">
            <a:avLst/>
          </a:prstGeom>
          <a:noFill/>
          <a:ln w="57150">
            <a:solidFill>
              <a:srgbClr val="C4004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  <p:grpSp>
        <p:nvGrpSpPr>
          <p:cNvPr id="1424398" name="Group 14"/>
          <p:cNvGrpSpPr>
            <a:grpSpLocks/>
          </p:cNvGrpSpPr>
          <p:nvPr/>
        </p:nvGrpSpPr>
        <p:grpSpPr bwMode="auto">
          <a:xfrm>
            <a:off x="1619250" y="1989138"/>
            <a:ext cx="6121400" cy="3744912"/>
            <a:chOff x="1020" y="1253"/>
            <a:chExt cx="3856" cy="2359"/>
          </a:xfrm>
        </p:grpSpPr>
        <p:grpSp>
          <p:nvGrpSpPr>
            <p:cNvPr id="12303" name="Group 15"/>
            <p:cNvGrpSpPr>
              <a:grpSpLocks/>
            </p:cNvGrpSpPr>
            <p:nvPr/>
          </p:nvGrpSpPr>
          <p:grpSpPr bwMode="auto">
            <a:xfrm>
              <a:off x="1020" y="1344"/>
              <a:ext cx="3175" cy="2268"/>
              <a:chOff x="1338" y="1344"/>
              <a:chExt cx="3175" cy="2268"/>
            </a:xfrm>
          </p:grpSpPr>
          <p:sp>
            <p:nvSpPr>
              <p:cNvPr id="1424400" name="Line 16"/>
              <p:cNvSpPr>
                <a:spLocks noChangeShapeType="1"/>
              </p:cNvSpPr>
              <p:nvPr/>
            </p:nvSpPr>
            <p:spPr bwMode="auto">
              <a:xfrm>
                <a:off x="1338" y="3612"/>
                <a:ext cx="408" cy="0"/>
              </a:xfrm>
              <a:prstGeom prst="line">
                <a:avLst/>
              </a:prstGeom>
              <a:noFill/>
              <a:ln w="57150">
                <a:solidFill>
                  <a:srgbClr val="15812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CH">
                  <a:cs typeface="+mn-cs"/>
                </a:endParaRPr>
              </a:p>
            </p:txBody>
          </p:sp>
          <p:cxnSp>
            <p:nvCxnSpPr>
              <p:cNvPr id="1424401" name="AutoShape 17"/>
              <p:cNvCxnSpPr>
                <a:cxnSpLocks noChangeShapeType="1"/>
              </p:cNvCxnSpPr>
              <p:nvPr/>
            </p:nvCxnSpPr>
            <p:spPr bwMode="auto">
              <a:xfrm flipV="1">
                <a:off x="1746" y="1434"/>
                <a:ext cx="1996" cy="2178"/>
              </a:xfrm>
              <a:prstGeom prst="curvedConnector3">
                <a:avLst>
                  <a:gd name="adj1" fmla="val 56162"/>
                </a:avLst>
              </a:prstGeom>
              <a:noFill/>
              <a:ln w="57150">
                <a:solidFill>
                  <a:srgbClr val="15812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1424402" name="Line 18"/>
              <p:cNvSpPr>
                <a:spLocks noChangeShapeType="1"/>
              </p:cNvSpPr>
              <p:nvPr/>
            </p:nvSpPr>
            <p:spPr bwMode="auto">
              <a:xfrm flipV="1">
                <a:off x="3742" y="1344"/>
                <a:ext cx="771" cy="90"/>
              </a:xfrm>
              <a:prstGeom prst="line">
                <a:avLst/>
              </a:prstGeom>
              <a:noFill/>
              <a:ln w="57150">
                <a:solidFill>
                  <a:srgbClr val="15812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CH">
                  <a:cs typeface="+mn-cs"/>
                </a:endParaRPr>
              </a:p>
            </p:txBody>
          </p:sp>
        </p:grpSp>
        <p:sp>
          <p:nvSpPr>
            <p:cNvPr id="1424403" name="Line 19"/>
            <p:cNvSpPr>
              <a:spLocks noChangeShapeType="1"/>
            </p:cNvSpPr>
            <p:nvPr/>
          </p:nvSpPr>
          <p:spPr bwMode="auto">
            <a:xfrm flipV="1">
              <a:off x="4195" y="1253"/>
              <a:ext cx="681" cy="91"/>
            </a:xfrm>
            <a:prstGeom prst="line">
              <a:avLst/>
            </a:prstGeom>
            <a:noFill/>
            <a:ln w="57150">
              <a:solidFill>
                <a:srgbClr val="15812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</p:grpSp>
      <p:sp>
        <p:nvSpPr>
          <p:cNvPr id="1424404" name="Oval 20"/>
          <p:cNvSpPr>
            <a:spLocks noChangeArrowheads="1"/>
          </p:cNvSpPr>
          <p:nvPr/>
        </p:nvSpPr>
        <p:spPr bwMode="auto">
          <a:xfrm>
            <a:off x="2483445" y="5479051"/>
            <a:ext cx="360363" cy="358775"/>
          </a:xfrm>
          <a:prstGeom prst="ellipse">
            <a:avLst/>
          </a:prstGeom>
          <a:noFill/>
          <a:ln w="76200">
            <a:solidFill>
              <a:srgbClr val="5D1C0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4405" name="Line 21"/>
          <p:cNvSpPr>
            <a:spLocks noChangeShapeType="1"/>
          </p:cNvSpPr>
          <p:nvPr/>
        </p:nvSpPr>
        <p:spPr bwMode="auto">
          <a:xfrm flipH="1">
            <a:off x="2124075" y="5589240"/>
            <a:ext cx="35937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4406" name="Line 22"/>
          <p:cNvSpPr>
            <a:spLocks noChangeShapeType="1"/>
          </p:cNvSpPr>
          <p:nvPr/>
        </p:nvSpPr>
        <p:spPr bwMode="auto">
          <a:xfrm>
            <a:off x="1979712" y="5300663"/>
            <a:ext cx="0" cy="288925"/>
          </a:xfrm>
          <a:prstGeom prst="line">
            <a:avLst/>
          </a:prstGeom>
          <a:noFill/>
          <a:ln w="57150">
            <a:solidFill>
              <a:srgbClr val="C4004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27895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24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24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2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24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24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2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2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42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2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2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24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24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24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42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424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42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4391" grpId="0" animBg="1"/>
      <p:bldP spid="1424392" grpId="0" animBg="1"/>
      <p:bldP spid="142440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1"/>
          <p:cNvSpPr>
            <a:spLocks noGrp="1"/>
          </p:cNvSpPr>
          <p:nvPr>
            <p:ph type="title"/>
          </p:nvPr>
        </p:nvSpPr>
        <p:spPr bwMode="auto">
          <a:xfrm>
            <a:off x="881062" y="88355"/>
            <a:ext cx="6715125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fr-CH" sz="2800" dirty="0" smtClean="0"/>
              <a:t>Rischio morbidità relativo in </a:t>
            </a:r>
            <a:r>
              <a:rPr lang="fr-CH" sz="2800" dirty="0"/>
              <a:t>base al consumo di alcol</a:t>
            </a:r>
            <a:endParaRPr lang="fr-CH" sz="2800" noProof="0" dirty="0">
              <a:solidFill>
                <a:srgbClr val="468BB5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294967295"/>
          </p:nvPr>
        </p:nvSpPr>
        <p:spPr>
          <a:xfrm>
            <a:off x="899592" y="6389688"/>
            <a:ext cx="2735262" cy="27967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fr-CH" sz="1100" noProof="0" smtClean="0">
                <a:ea typeface="+mn-ea"/>
                <a:cs typeface="+mn-cs"/>
              </a:rPr>
              <a:t>White et al. BMJ 2002</a:t>
            </a:r>
          </a:p>
        </p:txBody>
      </p:sp>
      <p:grpSp>
        <p:nvGrpSpPr>
          <p:cNvPr id="34822" name="Group 24"/>
          <p:cNvGrpSpPr>
            <a:grpSpLocks/>
          </p:cNvGrpSpPr>
          <p:nvPr/>
        </p:nvGrpSpPr>
        <p:grpSpPr bwMode="auto">
          <a:xfrm>
            <a:off x="971600" y="1363685"/>
            <a:ext cx="7188200" cy="4862490"/>
            <a:chOff x="881079" y="1222615"/>
            <a:chExt cx="7384600" cy="5003018"/>
          </a:xfrm>
        </p:grpSpPr>
        <p:sp>
          <p:nvSpPr>
            <p:cNvPr id="2" name="Line 10"/>
            <p:cNvSpPr>
              <a:spLocks noChangeShapeType="1"/>
            </p:cNvSpPr>
            <p:nvPr/>
          </p:nvSpPr>
          <p:spPr bwMode="auto">
            <a:xfrm>
              <a:off x="2830410" y="6109764"/>
              <a:ext cx="176201" cy="0"/>
            </a:xfrm>
            <a:prstGeom prst="lin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ea typeface="+mn-ea"/>
                <a:cs typeface="Arial" charset="0"/>
              </a:endParaRPr>
            </a:p>
          </p:txBody>
        </p:sp>
        <p:sp>
          <p:nvSpPr>
            <p:cNvPr id="34824" name="Line 11"/>
            <p:cNvSpPr>
              <a:spLocks noChangeShapeType="1"/>
            </p:cNvSpPr>
            <p:nvPr/>
          </p:nvSpPr>
          <p:spPr bwMode="auto">
            <a:xfrm>
              <a:off x="4305300" y="6110528"/>
              <a:ext cx="176213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825" name="Line 12"/>
            <p:cNvSpPr>
              <a:spLocks noChangeShapeType="1"/>
            </p:cNvSpPr>
            <p:nvPr/>
          </p:nvSpPr>
          <p:spPr bwMode="auto">
            <a:xfrm>
              <a:off x="5241925" y="6110528"/>
              <a:ext cx="176213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826" name="Rectangle 547"/>
            <p:cNvSpPr>
              <a:spLocks noChangeArrowheads="1"/>
            </p:cNvSpPr>
            <p:nvPr/>
          </p:nvSpPr>
          <p:spPr bwMode="auto">
            <a:xfrm>
              <a:off x="3143250" y="1363903"/>
              <a:ext cx="147638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GB"/>
            </a:p>
          </p:txBody>
        </p:sp>
        <p:grpSp>
          <p:nvGrpSpPr>
            <p:cNvPr id="34827" name="Group 723"/>
            <p:cNvGrpSpPr>
              <a:grpSpLocks/>
            </p:cNvGrpSpPr>
            <p:nvPr/>
          </p:nvGrpSpPr>
          <p:grpSpPr bwMode="auto">
            <a:xfrm>
              <a:off x="2811463" y="1656003"/>
              <a:ext cx="1036637" cy="854075"/>
              <a:chOff x="3270576" y="1572223"/>
              <a:chExt cx="1035476" cy="853647"/>
            </a:xfrm>
          </p:grpSpPr>
          <p:sp>
            <p:nvSpPr>
              <p:cNvPr id="35120" name="Line 558"/>
              <p:cNvSpPr>
                <a:spLocks noChangeShapeType="1"/>
              </p:cNvSpPr>
              <p:nvPr/>
            </p:nvSpPr>
            <p:spPr bwMode="auto">
              <a:xfrm flipH="1">
                <a:off x="3272059" y="1572155"/>
                <a:ext cx="103382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21" name="Line 559"/>
              <p:cNvSpPr>
                <a:spLocks noChangeShapeType="1"/>
              </p:cNvSpPr>
              <p:nvPr/>
            </p:nvSpPr>
            <p:spPr bwMode="auto">
              <a:xfrm flipH="1">
                <a:off x="3272059" y="1741905"/>
                <a:ext cx="103382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22" name="Line 560"/>
              <p:cNvSpPr>
                <a:spLocks noChangeShapeType="1"/>
              </p:cNvSpPr>
              <p:nvPr/>
            </p:nvSpPr>
            <p:spPr bwMode="auto">
              <a:xfrm flipH="1">
                <a:off x="3272059" y="1911657"/>
                <a:ext cx="103382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23" name="Line 561"/>
              <p:cNvSpPr>
                <a:spLocks noChangeShapeType="1"/>
              </p:cNvSpPr>
              <p:nvPr/>
            </p:nvSpPr>
            <p:spPr bwMode="auto">
              <a:xfrm flipH="1">
                <a:off x="3272059" y="2081407"/>
                <a:ext cx="103382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24" name="Line 562"/>
              <p:cNvSpPr>
                <a:spLocks noChangeShapeType="1"/>
              </p:cNvSpPr>
              <p:nvPr/>
            </p:nvSpPr>
            <p:spPr bwMode="auto">
              <a:xfrm flipH="1">
                <a:off x="3272059" y="2254332"/>
                <a:ext cx="103382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25" name="Line 563"/>
              <p:cNvSpPr>
                <a:spLocks noChangeShapeType="1"/>
              </p:cNvSpPr>
              <p:nvPr/>
            </p:nvSpPr>
            <p:spPr bwMode="auto">
              <a:xfrm flipV="1">
                <a:off x="3272059" y="1572155"/>
                <a:ext cx="0" cy="853514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26" name="Line 564"/>
              <p:cNvSpPr>
                <a:spLocks noChangeShapeType="1"/>
              </p:cNvSpPr>
              <p:nvPr/>
            </p:nvSpPr>
            <p:spPr bwMode="auto">
              <a:xfrm flipH="1">
                <a:off x="3272059" y="2425669"/>
                <a:ext cx="1033828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27" name="Freeform 702"/>
              <p:cNvSpPr>
                <a:spLocks/>
              </p:cNvSpPr>
              <p:nvPr/>
            </p:nvSpPr>
            <p:spPr bwMode="auto">
              <a:xfrm>
                <a:off x="3270474" y="1621335"/>
                <a:ext cx="1035413" cy="621891"/>
              </a:xfrm>
              <a:custGeom>
                <a:avLst/>
                <a:gdLst>
                  <a:gd name="T0" fmla="*/ 2147483647 w 565"/>
                  <a:gd name="T1" fmla="*/ 0 h 340"/>
                  <a:gd name="T2" fmla="*/ 2147483647 w 565"/>
                  <a:gd name="T3" fmla="*/ 2147483647 h 340"/>
                  <a:gd name="T4" fmla="*/ 0 w 565"/>
                  <a:gd name="T5" fmla="*/ 2147483647 h 340"/>
                  <a:gd name="T6" fmla="*/ 0 60000 65536"/>
                  <a:gd name="T7" fmla="*/ 0 60000 65536"/>
                  <a:gd name="T8" fmla="*/ 0 60000 65536"/>
                  <a:gd name="T9" fmla="*/ 0 w 565"/>
                  <a:gd name="T10" fmla="*/ 0 h 340"/>
                  <a:gd name="T11" fmla="*/ 565 w 565"/>
                  <a:gd name="T12" fmla="*/ 340 h 3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5" h="340">
                    <a:moveTo>
                      <a:pt x="565" y="0"/>
                    </a:moveTo>
                    <a:cubicBezTo>
                      <a:pt x="565" y="0"/>
                      <a:pt x="445" y="139"/>
                      <a:pt x="309" y="218"/>
                    </a:cubicBezTo>
                    <a:cubicBezTo>
                      <a:pt x="173" y="297"/>
                      <a:pt x="0" y="340"/>
                      <a:pt x="0" y="340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4828" name="Group 743"/>
            <p:cNvGrpSpPr>
              <a:grpSpLocks/>
            </p:cNvGrpSpPr>
            <p:nvPr/>
          </p:nvGrpSpPr>
          <p:grpSpPr bwMode="auto">
            <a:xfrm>
              <a:off x="7032625" y="3127615"/>
              <a:ext cx="1031875" cy="855663"/>
              <a:chOff x="3272938" y="4011551"/>
              <a:chExt cx="1033114" cy="854828"/>
            </a:xfrm>
          </p:grpSpPr>
          <p:sp>
            <p:nvSpPr>
              <p:cNvPr id="35112" name="Line 262"/>
              <p:cNvSpPr>
                <a:spLocks noChangeShapeType="1"/>
              </p:cNvSpPr>
              <p:nvPr/>
            </p:nvSpPr>
            <p:spPr bwMode="auto">
              <a:xfrm flipH="1">
                <a:off x="3272579" y="4011253"/>
                <a:ext cx="103305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13" name="Line 263"/>
              <p:cNvSpPr>
                <a:spLocks noChangeShapeType="1"/>
              </p:cNvSpPr>
              <p:nvPr/>
            </p:nvSpPr>
            <p:spPr bwMode="auto">
              <a:xfrm flipH="1">
                <a:off x="3272579" y="4182509"/>
                <a:ext cx="103305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14" name="Line 264"/>
              <p:cNvSpPr>
                <a:spLocks noChangeShapeType="1"/>
              </p:cNvSpPr>
              <p:nvPr/>
            </p:nvSpPr>
            <p:spPr bwMode="auto">
              <a:xfrm flipH="1">
                <a:off x="3272579" y="4352180"/>
                <a:ext cx="103305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15" name="Line 265"/>
              <p:cNvSpPr>
                <a:spLocks noChangeShapeType="1"/>
              </p:cNvSpPr>
              <p:nvPr/>
            </p:nvSpPr>
            <p:spPr bwMode="auto">
              <a:xfrm flipH="1">
                <a:off x="3272579" y="4521850"/>
                <a:ext cx="103305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16" name="Line 266"/>
              <p:cNvSpPr>
                <a:spLocks noChangeShapeType="1"/>
              </p:cNvSpPr>
              <p:nvPr/>
            </p:nvSpPr>
            <p:spPr bwMode="auto">
              <a:xfrm flipH="1">
                <a:off x="3272579" y="4694692"/>
                <a:ext cx="103305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17" name="Line 267"/>
              <p:cNvSpPr>
                <a:spLocks noChangeShapeType="1"/>
              </p:cNvSpPr>
              <p:nvPr/>
            </p:nvSpPr>
            <p:spPr bwMode="auto">
              <a:xfrm flipV="1">
                <a:off x="3272579" y="4011253"/>
                <a:ext cx="0" cy="854694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18" name="Line 268"/>
              <p:cNvSpPr>
                <a:spLocks noChangeShapeType="1"/>
              </p:cNvSpPr>
              <p:nvPr/>
            </p:nvSpPr>
            <p:spPr bwMode="auto">
              <a:xfrm flipH="1">
                <a:off x="3272579" y="4865947"/>
                <a:ext cx="1033051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19" name="Freeform 704"/>
              <p:cNvSpPr>
                <a:spLocks/>
              </p:cNvSpPr>
              <p:nvPr/>
            </p:nvSpPr>
            <p:spPr bwMode="auto">
              <a:xfrm>
                <a:off x="3274168" y="4088953"/>
                <a:ext cx="1026694" cy="618424"/>
              </a:xfrm>
              <a:custGeom>
                <a:avLst/>
                <a:gdLst>
                  <a:gd name="T0" fmla="*/ 2147483647 w 560"/>
                  <a:gd name="T1" fmla="*/ 0 h 338"/>
                  <a:gd name="T2" fmla="*/ 0 w 560"/>
                  <a:gd name="T3" fmla="*/ 2147483647 h 338"/>
                  <a:gd name="T4" fmla="*/ 0 60000 65536"/>
                  <a:gd name="T5" fmla="*/ 0 60000 65536"/>
                  <a:gd name="T6" fmla="*/ 0 w 560"/>
                  <a:gd name="T7" fmla="*/ 0 h 338"/>
                  <a:gd name="T8" fmla="*/ 560 w 560"/>
                  <a:gd name="T9" fmla="*/ 338 h 3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60" h="338">
                    <a:moveTo>
                      <a:pt x="560" y="0"/>
                    </a:moveTo>
                    <a:cubicBezTo>
                      <a:pt x="560" y="0"/>
                      <a:pt x="403" y="239"/>
                      <a:pt x="0" y="338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4829" name="Group 734"/>
            <p:cNvGrpSpPr>
              <a:grpSpLocks/>
            </p:cNvGrpSpPr>
            <p:nvPr/>
          </p:nvGrpSpPr>
          <p:grpSpPr bwMode="auto">
            <a:xfrm>
              <a:off x="2811463" y="3129203"/>
              <a:ext cx="1039812" cy="854075"/>
              <a:chOff x="4461904" y="2791888"/>
              <a:chExt cx="1039017" cy="853647"/>
            </a:xfrm>
          </p:grpSpPr>
          <p:sp>
            <p:nvSpPr>
              <p:cNvPr id="35104" name="Line 444"/>
              <p:cNvSpPr>
                <a:spLocks noChangeShapeType="1"/>
              </p:cNvSpPr>
              <p:nvPr/>
            </p:nvSpPr>
            <p:spPr bwMode="auto">
              <a:xfrm flipH="1">
                <a:off x="4463388" y="2791590"/>
                <a:ext cx="103419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5" name="Line 445"/>
              <p:cNvSpPr>
                <a:spLocks noChangeShapeType="1"/>
              </p:cNvSpPr>
              <p:nvPr/>
            </p:nvSpPr>
            <p:spPr bwMode="auto">
              <a:xfrm flipH="1">
                <a:off x="4463388" y="2961341"/>
                <a:ext cx="103419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6" name="Line 446"/>
              <p:cNvSpPr>
                <a:spLocks noChangeShapeType="1"/>
              </p:cNvSpPr>
              <p:nvPr/>
            </p:nvSpPr>
            <p:spPr bwMode="auto">
              <a:xfrm flipH="1">
                <a:off x="4463388" y="3132678"/>
                <a:ext cx="103419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7" name="Line 447"/>
              <p:cNvSpPr>
                <a:spLocks noChangeShapeType="1"/>
              </p:cNvSpPr>
              <p:nvPr/>
            </p:nvSpPr>
            <p:spPr bwMode="auto">
              <a:xfrm flipH="1">
                <a:off x="4463388" y="3302429"/>
                <a:ext cx="103419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8" name="Line 448"/>
              <p:cNvSpPr>
                <a:spLocks noChangeShapeType="1"/>
              </p:cNvSpPr>
              <p:nvPr/>
            </p:nvSpPr>
            <p:spPr bwMode="auto">
              <a:xfrm flipH="1">
                <a:off x="4463388" y="3475353"/>
                <a:ext cx="103419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9" name="Line 449"/>
              <p:cNvSpPr>
                <a:spLocks noChangeShapeType="1"/>
              </p:cNvSpPr>
              <p:nvPr/>
            </p:nvSpPr>
            <p:spPr bwMode="auto">
              <a:xfrm flipV="1">
                <a:off x="4463388" y="2791590"/>
                <a:ext cx="0" cy="853514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10" name="Line 450"/>
              <p:cNvSpPr>
                <a:spLocks noChangeShapeType="1"/>
              </p:cNvSpPr>
              <p:nvPr/>
            </p:nvSpPr>
            <p:spPr bwMode="auto">
              <a:xfrm flipH="1">
                <a:off x="4463388" y="3645104"/>
                <a:ext cx="1034196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" name="Freeform 710"/>
              <p:cNvSpPr>
                <a:spLocks/>
              </p:cNvSpPr>
              <p:nvPr/>
            </p:nvSpPr>
            <p:spPr bwMode="auto">
              <a:xfrm>
                <a:off x="4461904" y="3270071"/>
                <a:ext cx="1039017" cy="199539"/>
              </a:xfrm>
              <a:custGeom>
                <a:avLst/>
                <a:gdLst>
                  <a:gd name="T0" fmla="*/ 2147483647 w 567"/>
                  <a:gd name="T1" fmla="*/ 0 h 109"/>
                  <a:gd name="T2" fmla="*/ 2147483647 w 567"/>
                  <a:gd name="T3" fmla="*/ 2147483647 h 109"/>
                  <a:gd name="T4" fmla="*/ 0 w 567"/>
                  <a:gd name="T5" fmla="*/ 2147483647 h 109"/>
                  <a:gd name="T6" fmla="*/ 0 60000 65536"/>
                  <a:gd name="T7" fmla="*/ 0 60000 65536"/>
                  <a:gd name="T8" fmla="*/ 0 60000 65536"/>
                  <a:gd name="T9" fmla="*/ 0 w 567"/>
                  <a:gd name="T10" fmla="*/ 0 h 109"/>
                  <a:gd name="T11" fmla="*/ 567 w 567"/>
                  <a:gd name="T12" fmla="*/ 109 h 1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7" h="109">
                    <a:moveTo>
                      <a:pt x="567" y="0"/>
                    </a:moveTo>
                    <a:cubicBezTo>
                      <a:pt x="567" y="0"/>
                      <a:pt x="469" y="36"/>
                      <a:pt x="263" y="73"/>
                    </a:cubicBezTo>
                    <a:cubicBezTo>
                      <a:pt x="58" y="109"/>
                      <a:pt x="0" y="107"/>
                      <a:pt x="0" y="107"/>
                    </a:cubicBezTo>
                  </a:path>
                </a:pathLst>
              </a:custGeom>
              <a:noFill/>
              <a:ln w="19050" cap="rnd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  <p:grpSp>
          <p:nvGrpSpPr>
            <p:cNvPr id="34830" name="Group 724"/>
            <p:cNvGrpSpPr>
              <a:grpSpLocks/>
            </p:cNvGrpSpPr>
            <p:nvPr/>
          </p:nvGrpSpPr>
          <p:grpSpPr bwMode="auto">
            <a:xfrm>
              <a:off x="4205288" y="1656003"/>
              <a:ext cx="1036637" cy="854075"/>
              <a:chOff x="4464265" y="1572223"/>
              <a:chExt cx="1036656" cy="853647"/>
            </a:xfrm>
          </p:grpSpPr>
          <p:sp>
            <p:nvSpPr>
              <p:cNvPr id="35096" name="Line 582"/>
              <p:cNvSpPr>
                <a:spLocks noChangeShapeType="1"/>
              </p:cNvSpPr>
              <p:nvPr/>
            </p:nvSpPr>
            <p:spPr bwMode="auto">
              <a:xfrm flipH="1">
                <a:off x="4464078" y="1572155"/>
                <a:ext cx="103341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97" name="Line 583"/>
              <p:cNvSpPr>
                <a:spLocks noChangeShapeType="1"/>
              </p:cNvSpPr>
              <p:nvPr/>
            </p:nvSpPr>
            <p:spPr bwMode="auto">
              <a:xfrm flipH="1">
                <a:off x="4464078" y="1741905"/>
                <a:ext cx="103341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98" name="Line 584"/>
              <p:cNvSpPr>
                <a:spLocks noChangeShapeType="1"/>
              </p:cNvSpPr>
              <p:nvPr/>
            </p:nvSpPr>
            <p:spPr bwMode="auto">
              <a:xfrm flipH="1">
                <a:off x="4464078" y="1911657"/>
                <a:ext cx="103341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99" name="Line 585"/>
              <p:cNvSpPr>
                <a:spLocks noChangeShapeType="1"/>
              </p:cNvSpPr>
              <p:nvPr/>
            </p:nvSpPr>
            <p:spPr bwMode="auto">
              <a:xfrm flipH="1">
                <a:off x="4464078" y="2081407"/>
                <a:ext cx="103341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0" name="Line 586"/>
              <p:cNvSpPr>
                <a:spLocks noChangeShapeType="1"/>
              </p:cNvSpPr>
              <p:nvPr/>
            </p:nvSpPr>
            <p:spPr bwMode="auto">
              <a:xfrm flipH="1">
                <a:off x="4464078" y="2254332"/>
                <a:ext cx="103341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1" name="Line 588"/>
              <p:cNvSpPr>
                <a:spLocks noChangeShapeType="1"/>
              </p:cNvSpPr>
              <p:nvPr/>
            </p:nvSpPr>
            <p:spPr bwMode="auto">
              <a:xfrm flipH="1">
                <a:off x="4464078" y="2425669"/>
                <a:ext cx="1033418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2" name="Line 587"/>
              <p:cNvSpPr>
                <a:spLocks noChangeShapeType="1"/>
              </p:cNvSpPr>
              <p:nvPr/>
            </p:nvSpPr>
            <p:spPr bwMode="auto">
              <a:xfrm flipV="1">
                <a:off x="4464078" y="1572155"/>
                <a:ext cx="0" cy="853514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3" name="Freeform 711"/>
              <p:cNvSpPr>
                <a:spLocks/>
              </p:cNvSpPr>
              <p:nvPr/>
            </p:nvSpPr>
            <p:spPr bwMode="auto">
              <a:xfrm>
                <a:off x="4464078" y="1776808"/>
                <a:ext cx="1036593" cy="477524"/>
              </a:xfrm>
              <a:custGeom>
                <a:avLst/>
                <a:gdLst>
                  <a:gd name="T0" fmla="*/ 2147483647 w 566"/>
                  <a:gd name="T1" fmla="*/ 0 h 261"/>
                  <a:gd name="T2" fmla="*/ 2147483647 w 566"/>
                  <a:gd name="T3" fmla="*/ 2147483647 h 261"/>
                  <a:gd name="T4" fmla="*/ 0 w 566"/>
                  <a:gd name="T5" fmla="*/ 2147483647 h 261"/>
                  <a:gd name="T6" fmla="*/ 0 60000 65536"/>
                  <a:gd name="T7" fmla="*/ 0 60000 65536"/>
                  <a:gd name="T8" fmla="*/ 0 60000 65536"/>
                  <a:gd name="T9" fmla="*/ 0 w 566"/>
                  <a:gd name="T10" fmla="*/ 0 h 261"/>
                  <a:gd name="T11" fmla="*/ 566 w 566"/>
                  <a:gd name="T12" fmla="*/ 261 h 26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6" h="261">
                    <a:moveTo>
                      <a:pt x="566" y="0"/>
                    </a:moveTo>
                    <a:cubicBezTo>
                      <a:pt x="566" y="0"/>
                      <a:pt x="446" y="92"/>
                      <a:pt x="355" y="142"/>
                    </a:cubicBezTo>
                    <a:cubicBezTo>
                      <a:pt x="218" y="217"/>
                      <a:pt x="0" y="261"/>
                      <a:pt x="0" y="261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4831" name="Group 725"/>
            <p:cNvGrpSpPr>
              <a:grpSpLocks/>
            </p:cNvGrpSpPr>
            <p:nvPr/>
          </p:nvGrpSpPr>
          <p:grpSpPr bwMode="auto">
            <a:xfrm>
              <a:off x="5599113" y="1656003"/>
              <a:ext cx="1035050" cy="854075"/>
              <a:chOff x="5654412" y="1572223"/>
              <a:chExt cx="1034294" cy="853647"/>
            </a:xfrm>
          </p:grpSpPr>
          <p:sp>
            <p:nvSpPr>
              <p:cNvPr id="35087" name="Line 600"/>
              <p:cNvSpPr>
                <a:spLocks noChangeShapeType="1"/>
              </p:cNvSpPr>
              <p:nvPr/>
            </p:nvSpPr>
            <p:spPr bwMode="auto">
              <a:xfrm flipH="1">
                <a:off x="5654140" y="1572155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8" name="Line 601"/>
              <p:cNvSpPr>
                <a:spLocks noChangeShapeType="1"/>
              </p:cNvSpPr>
              <p:nvPr/>
            </p:nvSpPr>
            <p:spPr bwMode="auto">
              <a:xfrm flipH="1">
                <a:off x="5654140" y="1741905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9" name="Line 602"/>
              <p:cNvSpPr>
                <a:spLocks noChangeShapeType="1"/>
              </p:cNvSpPr>
              <p:nvPr/>
            </p:nvSpPr>
            <p:spPr bwMode="auto">
              <a:xfrm flipH="1">
                <a:off x="5654140" y="1911657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90" name="Line 603"/>
              <p:cNvSpPr>
                <a:spLocks noChangeShapeType="1"/>
              </p:cNvSpPr>
              <p:nvPr/>
            </p:nvSpPr>
            <p:spPr bwMode="auto">
              <a:xfrm flipH="1">
                <a:off x="5654140" y="2081407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91" name="Line 604"/>
              <p:cNvSpPr>
                <a:spLocks noChangeShapeType="1"/>
              </p:cNvSpPr>
              <p:nvPr/>
            </p:nvSpPr>
            <p:spPr bwMode="auto">
              <a:xfrm flipH="1">
                <a:off x="5654140" y="2254332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92" name="Line 605"/>
              <p:cNvSpPr>
                <a:spLocks noChangeShapeType="1"/>
              </p:cNvSpPr>
              <p:nvPr/>
            </p:nvSpPr>
            <p:spPr bwMode="auto">
              <a:xfrm flipV="1">
                <a:off x="5654140" y="1572155"/>
                <a:ext cx="0" cy="853514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93" name="Line 606"/>
              <p:cNvSpPr>
                <a:spLocks noChangeShapeType="1"/>
              </p:cNvSpPr>
              <p:nvPr/>
            </p:nvSpPr>
            <p:spPr bwMode="auto">
              <a:xfrm flipH="1">
                <a:off x="5654140" y="2425669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4" name="Freeform 712"/>
              <p:cNvSpPr>
                <a:spLocks/>
              </p:cNvSpPr>
              <p:nvPr/>
            </p:nvSpPr>
            <p:spPr bwMode="auto">
              <a:xfrm>
                <a:off x="5654412" y="1572223"/>
                <a:ext cx="489991" cy="682445"/>
              </a:xfrm>
              <a:custGeom>
                <a:avLst/>
                <a:gdLst>
                  <a:gd name="T0" fmla="*/ 2147483647 w 267"/>
                  <a:gd name="T1" fmla="*/ 0 h 373"/>
                  <a:gd name="T2" fmla="*/ 2147483647 w 267"/>
                  <a:gd name="T3" fmla="*/ 2147483647 h 373"/>
                  <a:gd name="T4" fmla="*/ 2147483647 w 267"/>
                  <a:gd name="T5" fmla="*/ 2147483647 h 373"/>
                  <a:gd name="T6" fmla="*/ 0 w 267"/>
                  <a:gd name="T7" fmla="*/ 2147483647 h 3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7"/>
                  <a:gd name="T13" fmla="*/ 0 h 373"/>
                  <a:gd name="T14" fmla="*/ 267 w 267"/>
                  <a:gd name="T15" fmla="*/ 373 h 3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7" h="373">
                    <a:moveTo>
                      <a:pt x="267" y="0"/>
                    </a:moveTo>
                    <a:cubicBezTo>
                      <a:pt x="267" y="0"/>
                      <a:pt x="258" y="33"/>
                      <a:pt x="235" y="85"/>
                    </a:cubicBezTo>
                    <a:cubicBezTo>
                      <a:pt x="211" y="137"/>
                      <a:pt x="156" y="238"/>
                      <a:pt x="115" y="281"/>
                    </a:cubicBezTo>
                    <a:cubicBezTo>
                      <a:pt x="66" y="332"/>
                      <a:pt x="0" y="373"/>
                      <a:pt x="0" y="373"/>
                    </a:cubicBezTo>
                  </a:path>
                </a:pathLst>
              </a:custGeom>
              <a:noFill/>
              <a:ln w="19050" cap="rnd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5" name="Line 713"/>
              <p:cNvSpPr>
                <a:spLocks noChangeShapeType="1"/>
              </p:cNvSpPr>
              <p:nvPr/>
            </p:nvSpPr>
            <p:spPr bwMode="auto">
              <a:xfrm flipH="1">
                <a:off x="5654412" y="2167296"/>
                <a:ext cx="1034294" cy="87372"/>
              </a:xfrm>
              <a:prstGeom prst="line">
                <a:avLst/>
              </a:prstGeom>
              <a:noFill/>
              <a:ln w="19050" cap="rnd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  <p:grpSp>
          <p:nvGrpSpPr>
            <p:cNvPr id="34832" name="Group 733"/>
            <p:cNvGrpSpPr>
              <a:grpSpLocks/>
            </p:cNvGrpSpPr>
            <p:nvPr/>
          </p:nvGrpSpPr>
          <p:grpSpPr bwMode="auto">
            <a:xfrm>
              <a:off x="4205288" y="3129203"/>
              <a:ext cx="1035050" cy="854075"/>
              <a:chOff x="5654412" y="2791888"/>
              <a:chExt cx="1034294" cy="853647"/>
            </a:xfrm>
          </p:grpSpPr>
          <p:sp>
            <p:nvSpPr>
              <p:cNvPr id="35079" name="Line 463"/>
              <p:cNvSpPr>
                <a:spLocks noChangeShapeType="1"/>
              </p:cNvSpPr>
              <p:nvPr/>
            </p:nvSpPr>
            <p:spPr bwMode="auto">
              <a:xfrm flipH="1">
                <a:off x="5654225" y="2791590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0" name="Line 464"/>
              <p:cNvSpPr>
                <a:spLocks noChangeShapeType="1"/>
              </p:cNvSpPr>
              <p:nvPr/>
            </p:nvSpPr>
            <p:spPr bwMode="auto">
              <a:xfrm flipH="1">
                <a:off x="5654225" y="2961341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1" name="Line 465"/>
              <p:cNvSpPr>
                <a:spLocks noChangeShapeType="1"/>
              </p:cNvSpPr>
              <p:nvPr/>
            </p:nvSpPr>
            <p:spPr bwMode="auto">
              <a:xfrm flipH="1">
                <a:off x="5654225" y="3132678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2" name="Line 466"/>
              <p:cNvSpPr>
                <a:spLocks noChangeShapeType="1"/>
              </p:cNvSpPr>
              <p:nvPr/>
            </p:nvSpPr>
            <p:spPr bwMode="auto">
              <a:xfrm flipH="1">
                <a:off x="5654225" y="3302429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3" name="Line 467"/>
              <p:cNvSpPr>
                <a:spLocks noChangeShapeType="1"/>
              </p:cNvSpPr>
              <p:nvPr/>
            </p:nvSpPr>
            <p:spPr bwMode="auto">
              <a:xfrm flipH="1">
                <a:off x="5654225" y="3475353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4" name="Line 468"/>
              <p:cNvSpPr>
                <a:spLocks noChangeShapeType="1"/>
              </p:cNvSpPr>
              <p:nvPr/>
            </p:nvSpPr>
            <p:spPr bwMode="auto">
              <a:xfrm flipV="1">
                <a:off x="5654225" y="2791590"/>
                <a:ext cx="0" cy="853514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5" name="Line 469"/>
              <p:cNvSpPr>
                <a:spLocks noChangeShapeType="1"/>
              </p:cNvSpPr>
              <p:nvPr/>
            </p:nvSpPr>
            <p:spPr bwMode="auto">
              <a:xfrm flipH="1">
                <a:off x="5654225" y="3645104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6" name="Freeform 714"/>
              <p:cNvSpPr>
                <a:spLocks/>
              </p:cNvSpPr>
              <p:nvPr/>
            </p:nvSpPr>
            <p:spPr bwMode="auto">
              <a:xfrm>
                <a:off x="5655811" y="2912161"/>
                <a:ext cx="1032645" cy="556846"/>
              </a:xfrm>
              <a:custGeom>
                <a:avLst/>
                <a:gdLst>
                  <a:gd name="T0" fmla="*/ 2147483647 w 563"/>
                  <a:gd name="T1" fmla="*/ 0 h 304"/>
                  <a:gd name="T2" fmla="*/ 2147483647 w 563"/>
                  <a:gd name="T3" fmla="*/ 2147483647 h 304"/>
                  <a:gd name="T4" fmla="*/ 0 w 563"/>
                  <a:gd name="T5" fmla="*/ 2147483647 h 304"/>
                  <a:gd name="T6" fmla="*/ 0 60000 65536"/>
                  <a:gd name="T7" fmla="*/ 0 60000 65536"/>
                  <a:gd name="T8" fmla="*/ 0 60000 65536"/>
                  <a:gd name="T9" fmla="*/ 0 w 563"/>
                  <a:gd name="T10" fmla="*/ 0 h 304"/>
                  <a:gd name="T11" fmla="*/ 563 w 563"/>
                  <a:gd name="T12" fmla="*/ 304 h 3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3" h="304">
                    <a:moveTo>
                      <a:pt x="563" y="0"/>
                    </a:moveTo>
                    <a:cubicBezTo>
                      <a:pt x="563" y="0"/>
                      <a:pt x="451" y="111"/>
                      <a:pt x="374" y="159"/>
                    </a:cubicBezTo>
                    <a:cubicBezTo>
                      <a:pt x="279" y="217"/>
                      <a:pt x="204" y="253"/>
                      <a:pt x="0" y="304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4833" name="Group 757"/>
            <p:cNvGrpSpPr>
              <a:grpSpLocks/>
            </p:cNvGrpSpPr>
            <p:nvPr/>
          </p:nvGrpSpPr>
          <p:grpSpPr bwMode="auto">
            <a:xfrm>
              <a:off x="5599113" y="3127615"/>
              <a:ext cx="1035050" cy="855663"/>
              <a:chOff x="5467689" y="3305738"/>
              <a:chExt cx="1035475" cy="854828"/>
            </a:xfrm>
          </p:grpSpPr>
          <p:sp>
            <p:nvSpPr>
              <p:cNvPr id="35071" name="Line 218"/>
              <p:cNvSpPr>
                <a:spLocks noChangeShapeType="1"/>
              </p:cNvSpPr>
              <p:nvPr/>
            </p:nvSpPr>
            <p:spPr bwMode="auto">
              <a:xfrm flipH="1">
                <a:off x="5467417" y="3305440"/>
                <a:ext cx="1033823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72" name="Line 219"/>
              <p:cNvSpPr>
                <a:spLocks noChangeShapeType="1"/>
              </p:cNvSpPr>
              <p:nvPr/>
            </p:nvSpPr>
            <p:spPr bwMode="auto">
              <a:xfrm flipH="1">
                <a:off x="5467417" y="3476696"/>
                <a:ext cx="1033823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73" name="Line 220"/>
              <p:cNvSpPr>
                <a:spLocks noChangeShapeType="1"/>
              </p:cNvSpPr>
              <p:nvPr/>
            </p:nvSpPr>
            <p:spPr bwMode="auto">
              <a:xfrm flipH="1">
                <a:off x="5467417" y="3646367"/>
                <a:ext cx="1033823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74" name="Line 221"/>
              <p:cNvSpPr>
                <a:spLocks noChangeShapeType="1"/>
              </p:cNvSpPr>
              <p:nvPr/>
            </p:nvSpPr>
            <p:spPr bwMode="auto">
              <a:xfrm flipH="1">
                <a:off x="5467417" y="3816037"/>
                <a:ext cx="1033823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75" name="Line 222"/>
              <p:cNvSpPr>
                <a:spLocks noChangeShapeType="1"/>
              </p:cNvSpPr>
              <p:nvPr/>
            </p:nvSpPr>
            <p:spPr bwMode="auto">
              <a:xfrm flipH="1">
                <a:off x="5467417" y="3988879"/>
                <a:ext cx="1033823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76" name="Line 223"/>
              <p:cNvSpPr>
                <a:spLocks noChangeShapeType="1"/>
              </p:cNvSpPr>
              <p:nvPr/>
            </p:nvSpPr>
            <p:spPr bwMode="auto">
              <a:xfrm flipV="1">
                <a:off x="5467417" y="3305440"/>
                <a:ext cx="0" cy="854694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77" name="Line 246"/>
              <p:cNvSpPr>
                <a:spLocks noChangeShapeType="1"/>
              </p:cNvSpPr>
              <p:nvPr/>
            </p:nvSpPr>
            <p:spPr bwMode="auto">
              <a:xfrm flipH="1">
                <a:off x="5467417" y="4160134"/>
                <a:ext cx="1033823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78" name="Line 717"/>
              <p:cNvSpPr>
                <a:spLocks noChangeShapeType="1"/>
              </p:cNvSpPr>
              <p:nvPr/>
            </p:nvSpPr>
            <p:spPr bwMode="auto">
              <a:xfrm flipH="1">
                <a:off x="5467417" y="3904836"/>
                <a:ext cx="1035412" cy="84043"/>
              </a:xfrm>
              <a:prstGeom prst="line">
                <a:avLst/>
              </a:pr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4834" name="Group 726"/>
            <p:cNvGrpSpPr>
              <a:grpSpLocks/>
            </p:cNvGrpSpPr>
            <p:nvPr/>
          </p:nvGrpSpPr>
          <p:grpSpPr bwMode="auto">
            <a:xfrm>
              <a:off x="7031038" y="1656003"/>
              <a:ext cx="1033462" cy="854075"/>
              <a:chOff x="2081610" y="2791887"/>
              <a:chExt cx="1034294" cy="853648"/>
            </a:xfrm>
          </p:grpSpPr>
          <p:sp>
            <p:nvSpPr>
              <p:cNvPr id="35063" name="Line 381"/>
              <p:cNvSpPr>
                <a:spLocks noChangeShapeType="1"/>
              </p:cNvSpPr>
              <p:nvPr/>
            </p:nvSpPr>
            <p:spPr bwMode="auto">
              <a:xfrm flipH="1">
                <a:off x="2081251" y="2791819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64" name="Line 382"/>
              <p:cNvSpPr>
                <a:spLocks noChangeShapeType="1"/>
              </p:cNvSpPr>
              <p:nvPr/>
            </p:nvSpPr>
            <p:spPr bwMode="auto">
              <a:xfrm flipH="1">
                <a:off x="2081251" y="2961570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65" name="Line 383"/>
              <p:cNvSpPr>
                <a:spLocks noChangeShapeType="1"/>
              </p:cNvSpPr>
              <p:nvPr/>
            </p:nvSpPr>
            <p:spPr bwMode="auto">
              <a:xfrm flipH="1">
                <a:off x="2081251" y="3132907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66" name="Line 384"/>
              <p:cNvSpPr>
                <a:spLocks noChangeShapeType="1"/>
              </p:cNvSpPr>
              <p:nvPr/>
            </p:nvSpPr>
            <p:spPr bwMode="auto">
              <a:xfrm flipH="1">
                <a:off x="2081251" y="3302659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67" name="Line 385"/>
              <p:cNvSpPr>
                <a:spLocks noChangeShapeType="1"/>
              </p:cNvSpPr>
              <p:nvPr/>
            </p:nvSpPr>
            <p:spPr bwMode="auto">
              <a:xfrm flipH="1">
                <a:off x="2081251" y="3475582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68" name="Line 386"/>
              <p:cNvSpPr>
                <a:spLocks noChangeShapeType="1"/>
              </p:cNvSpPr>
              <p:nvPr/>
            </p:nvSpPr>
            <p:spPr bwMode="auto">
              <a:xfrm flipV="1">
                <a:off x="2081251" y="2791819"/>
                <a:ext cx="0" cy="853515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69" name="Line 410"/>
              <p:cNvSpPr>
                <a:spLocks noChangeShapeType="1"/>
              </p:cNvSpPr>
              <p:nvPr/>
            </p:nvSpPr>
            <p:spPr bwMode="auto">
              <a:xfrm flipH="1">
                <a:off x="2081251" y="3645334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70" name="Line 718"/>
              <p:cNvSpPr>
                <a:spLocks noChangeShapeType="1"/>
              </p:cNvSpPr>
              <p:nvPr/>
            </p:nvSpPr>
            <p:spPr bwMode="auto">
              <a:xfrm flipH="1">
                <a:off x="2081251" y="3339147"/>
                <a:ext cx="1034231" cy="136435"/>
              </a:xfrm>
              <a:prstGeom prst="line">
                <a:avLst/>
              </a:pr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</p:grpSp>
        <p:sp>
          <p:nvSpPr>
            <p:cNvPr id="729" name="TextBox 728"/>
            <p:cNvSpPr txBox="1"/>
            <p:nvPr/>
          </p:nvSpPr>
          <p:spPr>
            <a:xfrm>
              <a:off x="2693894" y="1400387"/>
              <a:ext cx="1311195" cy="2539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latin typeface="+mj-lt"/>
                  <a:ea typeface="+mn-ea"/>
                  <a:cs typeface="+mn-cs"/>
                </a:rPr>
                <a:t>Oesophageal cancer</a:t>
              </a:r>
            </a:p>
          </p:txBody>
        </p:sp>
        <p:sp>
          <p:nvSpPr>
            <p:cNvPr id="730" name="TextBox 729"/>
            <p:cNvSpPr txBox="1"/>
            <p:nvPr/>
          </p:nvSpPr>
          <p:spPr>
            <a:xfrm>
              <a:off x="4260660" y="1392451"/>
              <a:ext cx="912757" cy="2618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latin typeface="+mj-lt"/>
                  <a:ea typeface="+mn-ea"/>
                  <a:cs typeface="+mn-cs"/>
                </a:rPr>
                <a:t>Colon cancer</a:t>
              </a:r>
            </a:p>
          </p:txBody>
        </p:sp>
        <p:sp>
          <p:nvSpPr>
            <p:cNvPr id="731" name="TextBox 730"/>
            <p:cNvSpPr txBox="1"/>
            <p:nvPr/>
          </p:nvSpPr>
          <p:spPr>
            <a:xfrm>
              <a:off x="5644876" y="1392451"/>
              <a:ext cx="927044" cy="2618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latin typeface="+mj-lt"/>
                  <a:ea typeface="+mn-ea"/>
                  <a:cs typeface="+mn-cs"/>
                </a:rPr>
                <a:t>Rectal cancer</a:t>
              </a:r>
            </a:p>
          </p:txBody>
        </p:sp>
        <p:sp>
          <p:nvSpPr>
            <p:cNvPr id="732" name="TextBox 731"/>
            <p:cNvSpPr txBox="1"/>
            <p:nvPr/>
          </p:nvSpPr>
          <p:spPr>
            <a:xfrm>
              <a:off x="7130685" y="1392451"/>
              <a:ext cx="847673" cy="2618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latin typeface="+mj-lt"/>
                  <a:ea typeface="+mn-ea"/>
                  <a:cs typeface="+mn-cs"/>
                </a:rPr>
                <a:t>Liver cancer</a:t>
              </a:r>
            </a:p>
          </p:txBody>
        </p:sp>
        <p:sp>
          <p:nvSpPr>
            <p:cNvPr id="737" name="TextBox 736"/>
            <p:cNvSpPr txBox="1"/>
            <p:nvPr/>
          </p:nvSpPr>
          <p:spPr>
            <a:xfrm>
              <a:off x="2881207" y="2881294"/>
              <a:ext cx="901645" cy="2460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latin typeface="+mj-lt"/>
                  <a:ea typeface="+mn-ea"/>
                  <a:cs typeface="+mn-cs"/>
                </a:rPr>
                <a:t>Breast cancer</a:t>
              </a:r>
            </a:p>
          </p:txBody>
        </p:sp>
        <p:sp>
          <p:nvSpPr>
            <p:cNvPr id="738" name="TextBox 737"/>
            <p:cNvSpPr txBox="1"/>
            <p:nvPr/>
          </p:nvSpPr>
          <p:spPr>
            <a:xfrm>
              <a:off x="4044773" y="2881294"/>
              <a:ext cx="1385804" cy="2460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latin typeface="+mj-lt"/>
                  <a:ea typeface="+mn-ea"/>
                  <a:cs typeface="+mn-cs"/>
                </a:rPr>
                <a:t>Essential hypertension</a:t>
              </a:r>
            </a:p>
          </p:txBody>
        </p:sp>
        <p:sp>
          <p:nvSpPr>
            <p:cNvPr id="34839" name="TextBox 745"/>
            <p:cNvSpPr txBox="1">
              <a:spLocks noChangeArrowheads="1"/>
            </p:cNvSpPr>
            <p:nvPr/>
          </p:nvSpPr>
          <p:spPr bwMode="auto">
            <a:xfrm>
              <a:off x="3051059" y="5979609"/>
              <a:ext cx="1127056" cy="24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GB" sz="1000" smtClean="0">
                  <a:latin typeface="+mn-lt"/>
                  <a:ea typeface="+mn-ea"/>
                </a:rPr>
                <a:t>Men and women</a:t>
              </a:r>
            </a:p>
          </p:txBody>
        </p:sp>
        <p:sp>
          <p:nvSpPr>
            <p:cNvPr id="34840" name="TextBox 746"/>
            <p:cNvSpPr txBox="1">
              <a:spLocks noChangeArrowheads="1"/>
            </p:cNvSpPr>
            <p:nvPr/>
          </p:nvSpPr>
          <p:spPr bwMode="auto">
            <a:xfrm>
              <a:off x="4530519" y="5979609"/>
              <a:ext cx="433362" cy="24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GB" sz="1000" smtClean="0">
                  <a:latin typeface="+mn-lt"/>
                  <a:ea typeface="+mn-ea"/>
                </a:rPr>
                <a:t>Men</a:t>
              </a:r>
            </a:p>
          </p:txBody>
        </p:sp>
        <p:sp>
          <p:nvSpPr>
            <p:cNvPr id="34841" name="TextBox 747"/>
            <p:cNvSpPr txBox="1">
              <a:spLocks noChangeArrowheads="1"/>
            </p:cNvSpPr>
            <p:nvPr/>
          </p:nvSpPr>
          <p:spPr bwMode="auto">
            <a:xfrm>
              <a:off x="5465500" y="5979609"/>
              <a:ext cx="625437" cy="24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GB" sz="1000" smtClean="0">
                  <a:latin typeface="+mn-lt"/>
                  <a:ea typeface="+mn-ea"/>
                </a:rPr>
                <a:t>Women</a:t>
              </a:r>
            </a:p>
          </p:txBody>
        </p:sp>
        <p:sp>
          <p:nvSpPr>
            <p:cNvPr id="755" name="TextBox 754"/>
            <p:cNvSpPr txBox="1"/>
            <p:nvPr/>
          </p:nvSpPr>
          <p:spPr>
            <a:xfrm>
              <a:off x="6903687" y="2881294"/>
              <a:ext cx="1308020" cy="2460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latin typeface="+mj-lt"/>
                  <a:ea typeface="+mn-ea"/>
                  <a:cs typeface="+mn-cs"/>
                </a:rPr>
                <a:t>Haemorrhagic stroke</a:t>
              </a:r>
            </a:p>
          </p:txBody>
        </p:sp>
        <p:sp>
          <p:nvSpPr>
            <p:cNvPr id="756" name="TextBox 755"/>
            <p:cNvSpPr txBox="1"/>
            <p:nvPr/>
          </p:nvSpPr>
          <p:spPr>
            <a:xfrm>
              <a:off x="5568680" y="2881294"/>
              <a:ext cx="1074673" cy="2460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latin typeface="+mj-lt"/>
                  <a:ea typeface="+mn-ea"/>
                  <a:cs typeface="+mn-cs"/>
                </a:rPr>
                <a:t>Ischaemic stroke</a:t>
              </a:r>
            </a:p>
          </p:txBody>
        </p:sp>
        <p:grpSp>
          <p:nvGrpSpPr>
            <p:cNvPr id="34846" name="Group 14"/>
            <p:cNvGrpSpPr>
              <a:grpSpLocks/>
            </p:cNvGrpSpPr>
            <p:nvPr/>
          </p:nvGrpSpPr>
          <p:grpSpPr bwMode="auto">
            <a:xfrm>
              <a:off x="1380958" y="1655649"/>
              <a:ext cx="1075383" cy="853623"/>
              <a:chOff x="1380958" y="1655649"/>
              <a:chExt cx="1075383" cy="853623"/>
            </a:xfrm>
          </p:grpSpPr>
          <p:sp>
            <p:nvSpPr>
              <p:cNvPr id="35048" name="Line 503"/>
              <p:cNvSpPr>
                <a:spLocks noChangeShapeType="1"/>
              </p:cNvSpPr>
              <p:nvPr/>
            </p:nvSpPr>
            <p:spPr bwMode="auto">
              <a:xfrm flipH="1">
                <a:off x="1420797" y="1655935"/>
                <a:ext cx="103498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49" name="Line 504"/>
              <p:cNvSpPr>
                <a:spLocks noChangeShapeType="1"/>
              </p:cNvSpPr>
              <p:nvPr/>
            </p:nvSpPr>
            <p:spPr bwMode="auto">
              <a:xfrm flipH="1">
                <a:off x="1420797" y="1825770"/>
                <a:ext cx="103498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0" name="Line 505"/>
              <p:cNvSpPr>
                <a:spLocks noChangeShapeType="1"/>
              </p:cNvSpPr>
              <p:nvPr/>
            </p:nvSpPr>
            <p:spPr bwMode="auto">
              <a:xfrm flipH="1">
                <a:off x="1420797" y="1995607"/>
                <a:ext cx="103498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1" name="Line 506"/>
              <p:cNvSpPr>
                <a:spLocks noChangeShapeType="1"/>
              </p:cNvSpPr>
              <p:nvPr/>
            </p:nvSpPr>
            <p:spPr bwMode="auto">
              <a:xfrm flipH="1">
                <a:off x="1420797" y="2165443"/>
                <a:ext cx="103498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2" name="Line 507"/>
              <p:cNvSpPr>
                <a:spLocks noChangeShapeType="1"/>
              </p:cNvSpPr>
              <p:nvPr/>
            </p:nvSpPr>
            <p:spPr bwMode="auto">
              <a:xfrm flipH="1">
                <a:off x="1420797" y="2338454"/>
                <a:ext cx="103498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3" name="Line 508"/>
              <p:cNvSpPr>
                <a:spLocks noChangeShapeType="1"/>
              </p:cNvSpPr>
              <p:nvPr/>
            </p:nvSpPr>
            <p:spPr bwMode="auto">
              <a:xfrm flipV="1">
                <a:off x="1420797" y="1655935"/>
                <a:ext cx="0" cy="853942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4" name="Line 516"/>
              <p:cNvSpPr>
                <a:spLocks noChangeShapeType="1"/>
              </p:cNvSpPr>
              <p:nvPr/>
            </p:nvSpPr>
            <p:spPr bwMode="auto">
              <a:xfrm flipH="1">
                <a:off x="1381111" y="2338454"/>
                <a:ext cx="39686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5" name="Line 517"/>
              <p:cNvSpPr>
                <a:spLocks noChangeShapeType="1"/>
              </p:cNvSpPr>
              <p:nvPr/>
            </p:nvSpPr>
            <p:spPr bwMode="auto">
              <a:xfrm flipH="1">
                <a:off x="1381111" y="2509877"/>
                <a:ext cx="39686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6" name="Line 518"/>
              <p:cNvSpPr>
                <a:spLocks noChangeShapeType="1"/>
              </p:cNvSpPr>
              <p:nvPr/>
            </p:nvSpPr>
            <p:spPr bwMode="auto">
              <a:xfrm flipH="1">
                <a:off x="1381111" y="2165443"/>
                <a:ext cx="39686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7" name="Line 522"/>
              <p:cNvSpPr>
                <a:spLocks noChangeShapeType="1"/>
              </p:cNvSpPr>
              <p:nvPr/>
            </p:nvSpPr>
            <p:spPr bwMode="auto">
              <a:xfrm flipH="1">
                <a:off x="1381111" y="1995607"/>
                <a:ext cx="39686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8" name="Line 526"/>
              <p:cNvSpPr>
                <a:spLocks noChangeShapeType="1"/>
              </p:cNvSpPr>
              <p:nvPr/>
            </p:nvSpPr>
            <p:spPr bwMode="auto">
              <a:xfrm flipH="1">
                <a:off x="1381111" y="1825770"/>
                <a:ext cx="39686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9" name="Line 530"/>
              <p:cNvSpPr>
                <a:spLocks noChangeShapeType="1"/>
              </p:cNvSpPr>
              <p:nvPr/>
            </p:nvSpPr>
            <p:spPr bwMode="auto">
              <a:xfrm flipH="1">
                <a:off x="1381111" y="1655935"/>
                <a:ext cx="39686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60" name="Line 531"/>
              <p:cNvSpPr>
                <a:spLocks noChangeShapeType="1"/>
              </p:cNvSpPr>
              <p:nvPr/>
            </p:nvSpPr>
            <p:spPr bwMode="auto">
              <a:xfrm flipH="1">
                <a:off x="1420797" y="2509877"/>
                <a:ext cx="1034986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61" name="Freeform 700"/>
              <p:cNvSpPr>
                <a:spLocks/>
              </p:cNvSpPr>
              <p:nvPr/>
            </p:nvSpPr>
            <p:spPr bwMode="auto">
              <a:xfrm>
                <a:off x="1420797" y="1655935"/>
                <a:ext cx="888945" cy="669821"/>
              </a:xfrm>
              <a:custGeom>
                <a:avLst/>
                <a:gdLst>
                  <a:gd name="T0" fmla="*/ 2147483647 w 485"/>
                  <a:gd name="T1" fmla="*/ 0 h 366"/>
                  <a:gd name="T2" fmla="*/ 2147483647 w 485"/>
                  <a:gd name="T3" fmla="*/ 2147483647 h 366"/>
                  <a:gd name="T4" fmla="*/ 0 w 485"/>
                  <a:gd name="T5" fmla="*/ 2147483647 h 366"/>
                  <a:gd name="T6" fmla="*/ 0 60000 65536"/>
                  <a:gd name="T7" fmla="*/ 0 60000 65536"/>
                  <a:gd name="T8" fmla="*/ 0 60000 65536"/>
                  <a:gd name="T9" fmla="*/ 0 w 485"/>
                  <a:gd name="T10" fmla="*/ 0 h 366"/>
                  <a:gd name="T11" fmla="*/ 485 w 485"/>
                  <a:gd name="T12" fmla="*/ 366 h 3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5" h="366">
                    <a:moveTo>
                      <a:pt x="485" y="0"/>
                    </a:moveTo>
                    <a:cubicBezTo>
                      <a:pt x="485" y="0"/>
                      <a:pt x="283" y="187"/>
                      <a:pt x="147" y="280"/>
                    </a:cubicBezTo>
                    <a:cubicBezTo>
                      <a:pt x="50" y="345"/>
                      <a:pt x="0" y="366"/>
                      <a:pt x="0" y="366"/>
                    </a:cubicBezTo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62" name="Freeform 701"/>
              <p:cNvSpPr>
                <a:spLocks/>
              </p:cNvSpPr>
              <p:nvPr/>
            </p:nvSpPr>
            <p:spPr bwMode="auto">
              <a:xfrm>
                <a:off x="1420797" y="1655935"/>
                <a:ext cx="769890" cy="669821"/>
              </a:xfrm>
              <a:custGeom>
                <a:avLst/>
                <a:gdLst>
                  <a:gd name="T0" fmla="*/ 2147483647 w 419"/>
                  <a:gd name="T1" fmla="*/ 0 h 366"/>
                  <a:gd name="T2" fmla="*/ 2147483647 w 419"/>
                  <a:gd name="T3" fmla="*/ 2147483647 h 366"/>
                  <a:gd name="T4" fmla="*/ 0 w 419"/>
                  <a:gd name="T5" fmla="*/ 2147483647 h 366"/>
                  <a:gd name="T6" fmla="*/ 0 60000 65536"/>
                  <a:gd name="T7" fmla="*/ 0 60000 65536"/>
                  <a:gd name="T8" fmla="*/ 0 60000 65536"/>
                  <a:gd name="T9" fmla="*/ 0 w 419"/>
                  <a:gd name="T10" fmla="*/ 0 h 366"/>
                  <a:gd name="T11" fmla="*/ 419 w 419"/>
                  <a:gd name="T12" fmla="*/ 366 h 3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9" h="366">
                    <a:moveTo>
                      <a:pt x="419" y="0"/>
                    </a:moveTo>
                    <a:cubicBezTo>
                      <a:pt x="419" y="0"/>
                      <a:pt x="256" y="185"/>
                      <a:pt x="142" y="275"/>
                    </a:cubicBezTo>
                    <a:cubicBezTo>
                      <a:pt x="51" y="348"/>
                      <a:pt x="0" y="366"/>
                      <a:pt x="0" y="366"/>
                    </a:cubicBezTo>
                  </a:path>
                </a:pathLst>
              </a:custGeom>
              <a:noFill/>
              <a:ln w="19050" cap="rnd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4847" name="Group 15"/>
            <p:cNvGrpSpPr>
              <a:grpSpLocks/>
            </p:cNvGrpSpPr>
            <p:nvPr/>
          </p:nvGrpSpPr>
          <p:grpSpPr bwMode="auto">
            <a:xfrm>
              <a:off x="881172" y="1222615"/>
              <a:ext cx="1682350" cy="1406529"/>
              <a:chOff x="881172" y="1222615"/>
              <a:chExt cx="1682350" cy="1406529"/>
            </a:xfrm>
          </p:grpSpPr>
          <p:sp>
            <p:nvSpPr>
              <p:cNvPr id="728" name="TextBox 727"/>
              <p:cNvSpPr txBox="1"/>
              <p:nvPr/>
            </p:nvSpPr>
            <p:spPr bwMode="auto">
              <a:xfrm>
                <a:off x="1343013" y="1222615"/>
                <a:ext cx="1220713" cy="41586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050" dirty="0">
                    <a:latin typeface="+mn-lt"/>
                    <a:ea typeface="+mn-ea"/>
                    <a:cs typeface="+mn-cs"/>
                  </a:rPr>
                  <a:t>Lip, pharynx, and</a:t>
                </a:r>
                <a:br>
                  <a:rPr lang="en-GB" sz="1050" dirty="0">
                    <a:latin typeface="+mn-lt"/>
                    <a:ea typeface="+mn-ea"/>
                    <a:cs typeface="+mn-cs"/>
                  </a:rPr>
                </a:br>
                <a:r>
                  <a:rPr lang="en-GB" sz="1050" dirty="0">
                    <a:latin typeface="+mn-lt"/>
                    <a:ea typeface="+mn-ea"/>
                    <a:cs typeface="+mn-cs"/>
                  </a:rPr>
                  <a:t>oral cancer</a:t>
                </a:r>
              </a:p>
            </p:txBody>
          </p:sp>
          <p:sp>
            <p:nvSpPr>
              <p:cNvPr id="35041" name="TextBox 772"/>
              <p:cNvSpPr txBox="1">
                <a:spLocks noChangeArrowheads="1"/>
              </p:cNvSpPr>
              <p:nvPr/>
            </p:nvSpPr>
            <p:spPr bwMode="auto">
              <a:xfrm>
                <a:off x="1077917" y="1536891"/>
                <a:ext cx="360340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dirty="0" smtClean="0">
                    <a:latin typeface="+mn-lt"/>
                    <a:ea typeface="+mn-ea"/>
                  </a:rPr>
                  <a:t>5.0</a:t>
                </a:r>
              </a:p>
            </p:txBody>
          </p:sp>
          <p:sp>
            <p:nvSpPr>
              <p:cNvPr id="35042" name="TextBox 773"/>
              <p:cNvSpPr txBox="1">
                <a:spLocks noChangeArrowheads="1"/>
              </p:cNvSpPr>
              <p:nvPr/>
            </p:nvSpPr>
            <p:spPr bwMode="auto">
              <a:xfrm>
                <a:off x="1077917" y="1703553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4.0</a:t>
                </a:r>
              </a:p>
            </p:txBody>
          </p:sp>
          <p:sp>
            <p:nvSpPr>
              <p:cNvPr id="35043" name="TextBox 774"/>
              <p:cNvSpPr txBox="1">
                <a:spLocks noChangeArrowheads="1"/>
              </p:cNvSpPr>
              <p:nvPr/>
            </p:nvSpPr>
            <p:spPr bwMode="auto">
              <a:xfrm>
                <a:off x="1077917" y="1868627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dirty="0" smtClean="0">
                    <a:latin typeface="+mn-lt"/>
                    <a:ea typeface="+mn-ea"/>
                  </a:rPr>
                  <a:t>3.0</a:t>
                </a:r>
              </a:p>
            </p:txBody>
          </p:sp>
          <p:sp>
            <p:nvSpPr>
              <p:cNvPr id="35044" name="TextBox 775"/>
              <p:cNvSpPr txBox="1">
                <a:spLocks noChangeArrowheads="1"/>
              </p:cNvSpPr>
              <p:nvPr/>
            </p:nvSpPr>
            <p:spPr bwMode="auto">
              <a:xfrm>
                <a:off x="1077917" y="2043225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2.0</a:t>
                </a:r>
              </a:p>
            </p:txBody>
          </p:sp>
          <p:sp>
            <p:nvSpPr>
              <p:cNvPr id="35045" name="TextBox 776"/>
              <p:cNvSpPr txBox="1">
                <a:spLocks noChangeArrowheads="1"/>
              </p:cNvSpPr>
              <p:nvPr/>
            </p:nvSpPr>
            <p:spPr bwMode="auto">
              <a:xfrm>
                <a:off x="1077917" y="2213060"/>
                <a:ext cx="360340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1.0</a:t>
                </a:r>
              </a:p>
            </p:txBody>
          </p:sp>
          <p:sp>
            <p:nvSpPr>
              <p:cNvPr id="35046" name="TextBox 777"/>
              <p:cNvSpPr txBox="1">
                <a:spLocks noChangeArrowheads="1"/>
              </p:cNvSpPr>
              <p:nvPr/>
            </p:nvSpPr>
            <p:spPr bwMode="auto">
              <a:xfrm>
                <a:off x="1184272" y="2382897"/>
                <a:ext cx="253984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0</a:t>
                </a:r>
              </a:p>
            </p:txBody>
          </p:sp>
          <p:sp>
            <p:nvSpPr>
              <p:cNvPr id="35047" name="TextBox 778"/>
              <p:cNvSpPr txBox="1">
                <a:spLocks noChangeArrowheads="1"/>
              </p:cNvSpPr>
              <p:nvPr/>
            </p:nvSpPr>
            <p:spPr bwMode="auto">
              <a:xfrm rot="16200000">
                <a:off x="562846" y="1964644"/>
                <a:ext cx="882512" cy="246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1000" dirty="0" smtClean="0">
                    <a:latin typeface="+mn-lt"/>
                    <a:ea typeface="+mn-ea"/>
                  </a:rPr>
                  <a:t>Relative risk</a:t>
                </a:r>
              </a:p>
            </p:txBody>
          </p:sp>
        </p:grpSp>
        <p:grpSp>
          <p:nvGrpSpPr>
            <p:cNvPr id="34848" name="Group 16"/>
            <p:cNvGrpSpPr>
              <a:grpSpLocks/>
            </p:cNvGrpSpPr>
            <p:nvPr/>
          </p:nvGrpSpPr>
          <p:grpSpPr bwMode="auto">
            <a:xfrm>
              <a:off x="1419928" y="3129414"/>
              <a:ext cx="1036335" cy="853071"/>
              <a:chOff x="1419928" y="3129414"/>
              <a:chExt cx="1036335" cy="853071"/>
            </a:xfrm>
          </p:grpSpPr>
          <p:sp>
            <p:nvSpPr>
              <p:cNvPr id="35031" name="Line 422"/>
              <p:cNvSpPr>
                <a:spLocks noChangeShapeType="1"/>
              </p:cNvSpPr>
              <p:nvPr/>
            </p:nvSpPr>
            <p:spPr bwMode="auto">
              <a:xfrm flipH="1">
                <a:off x="1420796" y="3128905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32" name="Line 423"/>
              <p:cNvSpPr>
                <a:spLocks noChangeShapeType="1"/>
              </p:cNvSpPr>
              <p:nvPr/>
            </p:nvSpPr>
            <p:spPr bwMode="auto">
              <a:xfrm flipH="1">
                <a:off x="1420796" y="3298741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33" name="Line 424"/>
              <p:cNvSpPr>
                <a:spLocks noChangeShapeType="1"/>
              </p:cNvSpPr>
              <p:nvPr/>
            </p:nvSpPr>
            <p:spPr bwMode="auto">
              <a:xfrm flipH="1">
                <a:off x="1420796" y="3470164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34" name="Line 425"/>
              <p:cNvSpPr>
                <a:spLocks noChangeShapeType="1"/>
              </p:cNvSpPr>
              <p:nvPr/>
            </p:nvSpPr>
            <p:spPr bwMode="auto">
              <a:xfrm flipH="1">
                <a:off x="1420796" y="3640000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35" name="Line 426"/>
              <p:cNvSpPr>
                <a:spLocks noChangeShapeType="1"/>
              </p:cNvSpPr>
              <p:nvPr/>
            </p:nvSpPr>
            <p:spPr bwMode="auto">
              <a:xfrm flipH="1">
                <a:off x="1420796" y="3813010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36" name="Line 427"/>
              <p:cNvSpPr>
                <a:spLocks noChangeShapeType="1"/>
              </p:cNvSpPr>
              <p:nvPr/>
            </p:nvSpPr>
            <p:spPr bwMode="auto">
              <a:xfrm flipV="1">
                <a:off x="1420796" y="3128905"/>
                <a:ext cx="0" cy="853942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37" name="Line 428"/>
              <p:cNvSpPr>
                <a:spLocks noChangeShapeType="1"/>
              </p:cNvSpPr>
              <p:nvPr/>
            </p:nvSpPr>
            <p:spPr bwMode="auto">
              <a:xfrm flipH="1">
                <a:off x="1420796" y="3982847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38" name="Freeform 703"/>
              <p:cNvSpPr>
                <a:spLocks/>
              </p:cNvSpPr>
              <p:nvPr/>
            </p:nvSpPr>
            <p:spPr bwMode="auto">
              <a:xfrm>
                <a:off x="1419208" y="3611430"/>
                <a:ext cx="1036575" cy="188883"/>
              </a:xfrm>
              <a:custGeom>
                <a:avLst/>
                <a:gdLst>
                  <a:gd name="T0" fmla="*/ 2147483647 w 565"/>
                  <a:gd name="T1" fmla="*/ 0 h 104"/>
                  <a:gd name="T2" fmla="*/ 2147483647 w 565"/>
                  <a:gd name="T3" fmla="*/ 2147483647 h 104"/>
                  <a:gd name="T4" fmla="*/ 0 w 565"/>
                  <a:gd name="T5" fmla="*/ 2147483647 h 104"/>
                  <a:gd name="T6" fmla="*/ 0 60000 65536"/>
                  <a:gd name="T7" fmla="*/ 0 60000 65536"/>
                  <a:gd name="T8" fmla="*/ 0 60000 65536"/>
                  <a:gd name="T9" fmla="*/ 0 w 565"/>
                  <a:gd name="T10" fmla="*/ 0 h 104"/>
                  <a:gd name="T11" fmla="*/ 565 w 565"/>
                  <a:gd name="T12" fmla="*/ 104 h 1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5" h="104">
                    <a:moveTo>
                      <a:pt x="565" y="0"/>
                    </a:moveTo>
                    <a:cubicBezTo>
                      <a:pt x="565" y="0"/>
                      <a:pt x="422" y="36"/>
                      <a:pt x="276" y="63"/>
                    </a:cubicBezTo>
                    <a:cubicBezTo>
                      <a:pt x="129" y="90"/>
                      <a:pt x="0" y="104"/>
                      <a:pt x="0" y="104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4849" name="Group 18"/>
            <p:cNvGrpSpPr>
              <a:grpSpLocks/>
            </p:cNvGrpSpPr>
            <p:nvPr/>
          </p:nvGrpSpPr>
          <p:grpSpPr bwMode="auto">
            <a:xfrm>
              <a:off x="881165" y="2881553"/>
              <a:ext cx="1694208" cy="1219283"/>
              <a:chOff x="881165" y="2881553"/>
              <a:chExt cx="1694208" cy="1219283"/>
            </a:xfrm>
          </p:grpSpPr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>
                <a:off x="1379534" y="3128234"/>
                <a:ext cx="40177" cy="854251"/>
                <a:chOff x="1379534" y="3128234"/>
                <a:chExt cx="40177" cy="854251"/>
              </a:xfrm>
            </p:grpSpPr>
            <p:sp>
              <p:nvSpPr>
                <p:cNvPr id="35025" name="Line 231"/>
                <p:cNvSpPr>
                  <a:spLocks noChangeShapeType="1"/>
                </p:cNvSpPr>
                <p:nvPr/>
              </p:nvSpPr>
              <p:spPr bwMode="auto">
                <a:xfrm flipH="1">
                  <a:off x="1379524" y="3763805"/>
                  <a:ext cx="39685" cy="0"/>
                </a:xfrm>
                <a:prstGeom prst="line">
                  <a:avLst/>
                </a:prstGeom>
                <a:noFill/>
                <a:ln w="9525">
                  <a:solidFill>
                    <a:schemeClr val="accent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+mn-lt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5026" name="Line 232"/>
                <p:cNvSpPr>
                  <a:spLocks noChangeShapeType="1"/>
                </p:cNvSpPr>
                <p:nvPr/>
              </p:nvSpPr>
              <p:spPr bwMode="auto">
                <a:xfrm flipH="1">
                  <a:off x="1379524" y="3935228"/>
                  <a:ext cx="39685" cy="0"/>
                </a:xfrm>
                <a:prstGeom prst="line">
                  <a:avLst/>
                </a:prstGeom>
                <a:noFill/>
                <a:ln w="9525">
                  <a:solidFill>
                    <a:schemeClr val="accent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+mn-lt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5027" name="Line 233"/>
                <p:cNvSpPr>
                  <a:spLocks noChangeShapeType="1"/>
                </p:cNvSpPr>
                <p:nvPr/>
              </p:nvSpPr>
              <p:spPr bwMode="auto">
                <a:xfrm flipH="1">
                  <a:off x="1379524" y="3592382"/>
                  <a:ext cx="39685" cy="0"/>
                </a:xfrm>
                <a:prstGeom prst="line">
                  <a:avLst/>
                </a:prstGeom>
                <a:noFill/>
                <a:ln w="9525">
                  <a:solidFill>
                    <a:schemeClr val="accent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+mn-lt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5028" name="Line 237"/>
                <p:cNvSpPr>
                  <a:spLocks noChangeShapeType="1"/>
                </p:cNvSpPr>
                <p:nvPr/>
              </p:nvSpPr>
              <p:spPr bwMode="auto">
                <a:xfrm flipH="1">
                  <a:off x="1379524" y="3422546"/>
                  <a:ext cx="39685" cy="0"/>
                </a:xfrm>
                <a:prstGeom prst="line">
                  <a:avLst/>
                </a:prstGeom>
                <a:noFill/>
                <a:ln w="9525">
                  <a:solidFill>
                    <a:schemeClr val="accent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+mn-lt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5029" name="Line 241"/>
                <p:cNvSpPr>
                  <a:spLocks noChangeShapeType="1"/>
                </p:cNvSpPr>
                <p:nvPr/>
              </p:nvSpPr>
              <p:spPr bwMode="auto">
                <a:xfrm flipH="1">
                  <a:off x="1379524" y="3252710"/>
                  <a:ext cx="39685" cy="0"/>
                </a:xfrm>
                <a:prstGeom prst="line">
                  <a:avLst/>
                </a:prstGeom>
                <a:noFill/>
                <a:ln w="9525">
                  <a:solidFill>
                    <a:schemeClr val="accent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+mn-lt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5030" name="Line 245"/>
                <p:cNvSpPr>
                  <a:spLocks noChangeShapeType="1"/>
                </p:cNvSpPr>
                <p:nvPr/>
              </p:nvSpPr>
              <p:spPr bwMode="auto">
                <a:xfrm flipH="1">
                  <a:off x="1379524" y="3081287"/>
                  <a:ext cx="39685" cy="0"/>
                </a:xfrm>
                <a:prstGeom prst="line">
                  <a:avLst/>
                </a:prstGeom>
                <a:noFill/>
                <a:ln w="9525">
                  <a:solidFill>
                    <a:schemeClr val="accent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+mn-lt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733" name="TextBox 732"/>
              <p:cNvSpPr txBox="1"/>
              <p:nvPr/>
            </p:nvSpPr>
            <p:spPr bwMode="auto">
              <a:xfrm>
                <a:off x="1412859" y="2881294"/>
                <a:ext cx="1161979" cy="24602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000" dirty="0">
                    <a:latin typeface="+mn-lt"/>
                    <a:ea typeface="+mn-ea"/>
                    <a:cs typeface="+mn-cs"/>
                  </a:rPr>
                  <a:t>Laryngeal cancer</a:t>
                </a:r>
              </a:p>
            </p:txBody>
          </p:sp>
          <p:sp>
            <p:nvSpPr>
              <p:cNvPr id="35017" name="TextBox 793"/>
              <p:cNvSpPr txBox="1">
                <a:spLocks noChangeArrowheads="1"/>
              </p:cNvSpPr>
              <p:nvPr/>
            </p:nvSpPr>
            <p:spPr bwMode="auto">
              <a:xfrm>
                <a:off x="1077917" y="3008274"/>
                <a:ext cx="360340" cy="246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5.0</a:t>
                </a:r>
              </a:p>
            </p:txBody>
          </p:sp>
          <p:sp>
            <p:nvSpPr>
              <p:cNvPr id="35018" name="TextBox 794"/>
              <p:cNvSpPr txBox="1">
                <a:spLocks noChangeArrowheads="1"/>
              </p:cNvSpPr>
              <p:nvPr/>
            </p:nvSpPr>
            <p:spPr bwMode="auto">
              <a:xfrm>
                <a:off x="1077917" y="3174935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4.0</a:t>
                </a:r>
              </a:p>
            </p:txBody>
          </p:sp>
          <p:sp>
            <p:nvSpPr>
              <p:cNvPr id="35019" name="TextBox 795"/>
              <p:cNvSpPr txBox="1">
                <a:spLocks noChangeArrowheads="1"/>
              </p:cNvSpPr>
              <p:nvPr/>
            </p:nvSpPr>
            <p:spPr bwMode="auto">
              <a:xfrm>
                <a:off x="1077917" y="3340009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3.0</a:t>
                </a:r>
              </a:p>
            </p:txBody>
          </p:sp>
          <p:sp>
            <p:nvSpPr>
              <p:cNvPr id="35020" name="TextBox 796"/>
              <p:cNvSpPr txBox="1">
                <a:spLocks noChangeArrowheads="1"/>
              </p:cNvSpPr>
              <p:nvPr/>
            </p:nvSpPr>
            <p:spPr bwMode="auto">
              <a:xfrm>
                <a:off x="1077917" y="3514607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2.0</a:t>
                </a:r>
              </a:p>
            </p:txBody>
          </p:sp>
          <p:sp>
            <p:nvSpPr>
              <p:cNvPr id="35021" name="TextBox 797"/>
              <p:cNvSpPr txBox="1">
                <a:spLocks noChangeArrowheads="1"/>
              </p:cNvSpPr>
              <p:nvPr/>
            </p:nvSpPr>
            <p:spPr bwMode="auto">
              <a:xfrm>
                <a:off x="1077917" y="3684443"/>
                <a:ext cx="360340" cy="246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1.0</a:t>
                </a:r>
              </a:p>
            </p:txBody>
          </p:sp>
          <p:sp>
            <p:nvSpPr>
              <p:cNvPr id="35022" name="TextBox 798"/>
              <p:cNvSpPr txBox="1">
                <a:spLocks noChangeArrowheads="1"/>
              </p:cNvSpPr>
              <p:nvPr/>
            </p:nvSpPr>
            <p:spPr bwMode="auto">
              <a:xfrm>
                <a:off x="1182686" y="3854279"/>
                <a:ext cx="255571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0</a:t>
                </a:r>
              </a:p>
            </p:txBody>
          </p:sp>
          <p:sp>
            <p:nvSpPr>
              <p:cNvPr id="35023" name="TextBox 799"/>
              <p:cNvSpPr txBox="1">
                <a:spLocks noChangeArrowheads="1"/>
              </p:cNvSpPr>
              <p:nvPr/>
            </p:nvSpPr>
            <p:spPr bwMode="auto">
              <a:xfrm rot="16200000">
                <a:off x="562847" y="3440789"/>
                <a:ext cx="882512" cy="246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Relative risk</a:t>
                </a:r>
              </a:p>
            </p:txBody>
          </p:sp>
        </p:grpSp>
        <p:grpSp>
          <p:nvGrpSpPr>
            <p:cNvPr id="34850" name="Group 19"/>
            <p:cNvGrpSpPr>
              <a:grpSpLocks/>
            </p:cNvGrpSpPr>
            <p:nvPr/>
          </p:nvGrpSpPr>
          <p:grpSpPr bwMode="auto">
            <a:xfrm>
              <a:off x="881079" y="4359515"/>
              <a:ext cx="1766758" cy="1557334"/>
              <a:chOff x="881079" y="4359515"/>
              <a:chExt cx="1766758" cy="1557334"/>
            </a:xfrm>
          </p:grpSpPr>
          <p:sp>
            <p:nvSpPr>
              <p:cNvPr id="35004" name="Line 288"/>
              <p:cNvSpPr>
                <a:spLocks noChangeShapeType="1"/>
              </p:cNvSpPr>
              <p:nvPr/>
            </p:nvSpPr>
            <p:spPr bwMode="auto">
              <a:xfrm flipH="1">
                <a:off x="1419208" y="4773298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08" name="Line 287"/>
              <p:cNvSpPr>
                <a:spLocks noChangeShapeType="1"/>
              </p:cNvSpPr>
              <p:nvPr/>
            </p:nvSpPr>
            <p:spPr bwMode="auto">
              <a:xfrm flipH="1">
                <a:off x="1419208" y="4603462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09" name="Line 289"/>
              <p:cNvSpPr>
                <a:spLocks noChangeShapeType="1"/>
              </p:cNvSpPr>
              <p:nvPr/>
            </p:nvSpPr>
            <p:spPr bwMode="auto">
              <a:xfrm flipH="1">
                <a:off x="1419208" y="4943134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10" name="Line 290"/>
              <p:cNvSpPr>
                <a:spLocks noChangeShapeType="1"/>
              </p:cNvSpPr>
              <p:nvPr/>
            </p:nvSpPr>
            <p:spPr bwMode="auto">
              <a:xfrm flipH="1">
                <a:off x="1419208" y="5114557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11" name="Line 291"/>
              <p:cNvSpPr>
                <a:spLocks noChangeShapeType="1"/>
              </p:cNvSpPr>
              <p:nvPr/>
            </p:nvSpPr>
            <p:spPr bwMode="auto">
              <a:xfrm flipH="1">
                <a:off x="1419208" y="5285980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12" name="Line 292"/>
              <p:cNvSpPr>
                <a:spLocks noChangeShapeType="1"/>
              </p:cNvSpPr>
              <p:nvPr/>
            </p:nvSpPr>
            <p:spPr bwMode="auto">
              <a:xfrm flipV="1">
                <a:off x="1419208" y="4603462"/>
                <a:ext cx="0" cy="853942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13" name="Line 293"/>
              <p:cNvSpPr>
                <a:spLocks noChangeShapeType="1"/>
              </p:cNvSpPr>
              <p:nvPr/>
            </p:nvSpPr>
            <p:spPr bwMode="auto">
              <a:xfrm flipH="1">
                <a:off x="1419208" y="5457404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14" name="Freeform 708"/>
              <p:cNvSpPr>
                <a:spLocks/>
              </p:cNvSpPr>
              <p:nvPr/>
            </p:nvSpPr>
            <p:spPr bwMode="auto">
              <a:xfrm>
                <a:off x="1419208" y="4628858"/>
                <a:ext cx="1033400" cy="657122"/>
              </a:xfrm>
              <a:custGeom>
                <a:avLst/>
                <a:gdLst>
                  <a:gd name="T0" fmla="*/ 2147483647 w 564"/>
                  <a:gd name="T1" fmla="*/ 0 h 359"/>
                  <a:gd name="T2" fmla="*/ 2147483647 w 564"/>
                  <a:gd name="T3" fmla="*/ 2147483647 h 359"/>
                  <a:gd name="T4" fmla="*/ 2147483647 w 564"/>
                  <a:gd name="T5" fmla="*/ 2147483647 h 359"/>
                  <a:gd name="T6" fmla="*/ 0 w 564"/>
                  <a:gd name="T7" fmla="*/ 2147483647 h 3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4"/>
                  <a:gd name="T13" fmla="*/ 0 h 359"/>
                  <a:gd name="T14" fmla="*/ 564 w 564"/>
                  <a:gd name="T15" fmla="*/ 359 h 3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4" h="359">
                    <a:moveTo>
                      <a:pt x="564" y="0"/>
                    </a:moveTo>
                    <a:cubicBezTo>
                      <a:pt x="564" y="0"/>
                      <a:pt x="449" y="104"/>
                      <a:pt x="410" y="135"/>
                    </a:cubicBezTo>
                    <a:cubicBezTo>
                      <a:pt x="371" y="166"/>
                      <a:pt x="252" y="240"/>
                      <a:pt x="189" y="270"/>
                    </a:cubicBezTo>
                    <a:cubicBezTo>
                      <a:pt x="126" y="300"/>
                      <a:pt x="0" y="359"/>
                      <a:pt x="0" y="359"/>
                    </a:cubicBezTo>
                  </a:path>
                </a:pathLst>
              </a:custGeom>
              <a:noFill/>
              <a:ln w="19050" cap="rnd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07" name="Freeform 709"/>
              <p:cNvSpPr>
                <a:spLocks/>
              </p:cNvSpPr>
              <p:nvPr/>
            </p:nvSpPr>
            <p:spPr bwMode="auto">
              <a:xfrm>
                <a:off x="1419208" y="4705046"/>
                <a:ext cx="1033400" cy="580934"/>
              </a:xfrm>
              <a:custGeom>
                <a:avLst/>
                <a:gdLst>
                  <a:gd name="T0" fmla="*/ 2147483647 w 564"/>
                  <a:gd name="T1" fmla="*/ 0 h 318"/>
                  <a:gd name="T2" fmla="*/ 2147483647 w 564"/>
                  <a:gd name="T3" fmla="*/ 2147483647 h 318"/>
                  <a:gd name="T4" fmla="*/ 0 w 564"/>
                  <a:gd name="T5" fmla="*/ 2147483647 h 318"/>
                  <a:gd name="T6" fmla="*/ 0 60000 65536"/>
                  <a:gd name="T7" fmla="*/ 0 60000 65536"/>
                  <a:gd name="T8" fmla="*/ 0 60000 65536"/>
                  <a:gd name="T9" fmla="*/ 0 w 564"/>
                  <a:gd name="T10" fmla="*/ 0 h 318"/>
                  <a:gd name="T11" fmla="*/ 564 w 564"/>
                  <a:gd name="T12" fmla="*/ 318 h 3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4" h="318">
                    <a:moveTo>
                      <a:pt x="564" y="0"/>
                    </a:moveTo>
                    <a:cubicBezTo>
                      <a:pt x="564" y="0"/>
                      <a:pt x="412" y="119"/>
                      <a:pt x="305" y="178"/>
                    </a:cubicBezTo>
                    <a:cubicBezTo>
                      <a:pt x="78" y="304"/>
                      <a:pt x="0" y="318"/>
                      <a:pt x="0" y="318"/>
                    </a:cubicBezTo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8" name="Line 66"/>
              <p:cNvSpPr>
                <a:spLocks noChangeShapeType="1"/>
              </p:cNvSpPr>
              <p:nvPr/>
            </p:nvSpPr>
            <p:spPr bwMode="auto">
              <a:xfrm flipH="1">
                <a:off x="1379524" y="5285980"/>
                <a:ext cx="39685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9" name="Line 67"/>
              <p:cNvSpPr>
                <a:spLocks noChangeShapeType="1"/>
              </p:cNvSpPr>
              <p:nvPr/>
            </p:nvSpPr>
            <p:spPr bwMode="auto">
              <a:xfrm flipH="1">
                <a:off x="1379524" y="5455817"/>
                <a:ext cx="39685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00" name="Line 68"/>
              <p:cNvSpPr>
                <a:spLocks noChangeShapeType="1"/>
              </p:cNvSpPr>
              <p:nvPr/>
            </p:nvSpPr>
            <p:spPr bwMode="auto">
              <a:xfrm flipH="1">
                <a:off x="1379524" y="5114557"/>
                <a:ext cx="39685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01" name="Line 72"/>
              <p:cNvSpPr>
                <a:spLocks noChangeShapeType="1"/>
              </p:cNvSpPr>
              <p:nvPr/>
            </p:nvSpPr>
            <p:spPr bwMode="auto">
              <a:xfrm flipH="1">
                <a:off x="1379524" y="4943134"/>
                <a:ext cx="39685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02" name="Line 76"/>
              <p:cNvSpPr>
                <a:spLocks noChangeShapeType="1"/>
              </p:cNvSpPr>
              <p:nvPr/>
            </p:nvSpPr>
            <p:spPr bwMode="auto">
              <a:xfrm flipH="1">
                <a:off x="1379524" y="4773298"/>
                <a:ext cx="39685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03" name="Line 80"/>
              <p:cNvSpPr>
                <a:spLocks noChangeShapeType="1"/>
              </p:cNvSpPr>
              <p:nvPr/>
            </p:nvSpPr>
            <p:spPr bwMode="auto">
              <a:xfrm flipH="1">
                <a:off x="1379524" y="4603462"/>
                <a:ext cx="39685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88" name="Line 311"/>
              <p:cNvSpPr>
                <a:spLocks noChangeShapeType="1"/>
              </p:cNvSpPr>
              <p:nvPr/>
            </p:nvSpPr>
            <p:spPr bwMode="auto">
              <a:xfrm>
                <a:off x="142079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89" name="Line 312"/>
              <p:cNvSpPr>
                <a:spLocks noChangeShapeType="1"/>
              </p:cNvSpPr>
              <p:nvPr/>
            </p:nvSpPr>
            <p:spPr bwMode="auto">
              <a:xfrm>
                <a:off x="1552550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0" name="Line 313"/>
              <p:cNvSpPr>
                <a:spLocks noChangeShapeType="1"/>
              </p:cNvSpPr>
              <p:nvPr/>
            </p:nvSpPr>
            <p:spPr bwMode="auto">
              <a:xfrm>
                <a:off x="1938289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1" name="Line 314"/>
              <p:cNvSpPr>
                <a:spLocks noChangeShapeType="1"/>
              </p:cNvSpPr>
              <p:nvPr/>
            </p:nvSpPr>
            <p:spPr bwMode="auto">
              <a:xfrm>
                <a:off x="206845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2" name="Line 321"/>
              <p:cNvSpPr>
                <a:spLocks noChangeShapeType="1"/>
              </p:cNvSpPr>
              <p:nvPr/>
            </p:nvSpPr>
            <p:spPr bwMode="auto">
              <a:xfrm>
                <a:off x="1679542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3" name="Line 324"/>
              <p:cNvSpPr>
                <a:spLocks noChangeShapeType="1"/>
              </p:cNvSpPr>
              <p:nvPr/>
            </p:nvSpPr>
            <p:spPr bwMode="auto">
              <a:xfrm>
                <a:off x="1809709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4" name="Line 327"/>
              <p:cNvSpPr>
                <a:spLocks noChangeShapeType="1"/>
              </p:cNvSpPr>
              <p:nvPr/>
            </p:nvSpPr>
            <p:spPr bwMode="auto">
              <a:xfrm>
                <a:off x="219703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5" name="Line 330"/>
              <p:cNvSpPr>
                <a:spLocks noChangeShapeType="1"/>
              </p:cNvSpPr>
              <p:nvPr/>
            </p:nvSpPr>
            <p:spPr bwMode="auto">
              <a:xfrm>
                <a:off x="2324028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6" name="Line 333"/>
              <p:cNvSpPr>
                <a:spLocks noChangeShapeType="1"/>
              </p:cNvSpPr>
              <p:nvPr/>
            </p:nvSpPr>
            <p:spPr bwMode="auto">
              <a:xfrm>
                <a:off x="2455783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9" name="TextBox 814"/>
              <p:cNvSpPr txBox="1">
                <a:spLocks noChangeArrowheads="1"/>
              </p:cNvSpPr>
              <p:nvPr/>
            </p:nvSpPr>
            <p:spPr bwMode="auto">
              <a:xfrm>
                <a:off x="2174812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70</a:t>
                </a:r>
              </a:p>
            </p:txBody>
          </p:sp>
          <p:sp>
            <p:nvSpPr>
              <p:cNvPr id="754" name="TextBox 753"/>
              <p:cNvSpPr txBox="1"/>
              <p:nvPr/>
            </p:nvSpPr>
            <p:spPr bwMode="auto">
              <a:xfrm>
                <a:off x="1577948" y="4359025"/>
                <a:ext cx="690521" cy="24602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000" dirty="0">
                    <a:latin typeface="+mn-lt"/>
                    <a:ea typeface="+mn-ea"/>
                    <a:cs typeface="+mn-cs"/>
                  </a:rPr>
                  <a:t>Cirrhosis</a:t>
                </a:r>
              </a:p>
            </p:txBody>
          </p:sp>
          <p:sp>
            <p:nvSpPr>
              <p:cNvPr id="34971" name="TextBox 800"/>
              <p:cNvSpPr txBox="1">
                <a:spLocks noChangeArrowheads="1"/>
              </p:cNvSpPr>
              <p:nvPr/>
            </p:nvSpPr>
            <p:spPr bwMode="auto">
              <a:xfrm>
                <a:off x="1077917" y="4487593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dirty="0" smtClean="0">
                    <a:latin typeface="+mn-lt"/>
                    <a:ea typeface="+mn-ea"/>
                  </a:rPr>
                  <a:t>5.0</a:t>
                </a:r>
              </a:p>
            </p:txBody>
          </p:sp>
          <p:sp>
            <p:nvSpPr>
              <p:cNvPr id="34972" name="TextBox 801"/>
              <p:cNvSpPr txBox="1">
                <a:spLocks noChangeArrowheads="1"/>
              </p:cNvSpPr>
              <p:nvPr/>
            </p:nvSpPr>
            <p:spPr bwMode="auto">
              <a:xfrm>
                <a:off x="1077917" y="4652667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4.0</a:t>
                </a:r>
              </a:p>
            </p:txBody>
          </p:sp>
          <p:sp>
            <p:nvSpPr>
              <p:cNvPr id="34973" name="TextBox 802"/>
              <p:cNvSpPr txBox="1">
                <a:spLocks noChangeArrowheads="1"/>
              </p:cNvSpPr>
              <p:nvPr/>
            </p:nvSpPr>
            <p:spPr bwMode="auto">
              <a:xfrm>
                <a:off x="1077917" y="4819328"/>
                <a:ext cx="360340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3.0</a:t>
                </a:r>
              </a:p>
            </p:txBody>
          </p:sp>
          <p:sp>
            <p:nvSpPr>
              <p:cNvPr id="34974" name="TextBox 803"/>
              <p:cNvSpPr txBox="1">
                <a:spLocks noChangeArrowheads="1"/>
              </p:cNvSpPr>
              <p:nvPr/>
            </p:nvSpPr>
            <p:spPr bwMode="auto">
              <a:xfrm>
                <a:off x="1077917" y="4992339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2.0</a:t>
                </a:r>
              </a:p>
            </p:txBody>
          </p:sp>
          <p:sp>
            <p:nvSpPr>
              <p:cNvPr id="34975" name="TextBox 804"/>
              <p:cNvSpPr txBox="1">
                <a:spLocks noChangeArrowheads="1"/>
              </p:cNvSpPr>
              <p:nvPr/>
            </p:nvSpPr>
            <p:spPr bwMode="auto">
              <a:xfrm>
                <a:off x="1077917" y="5163763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1.0</a:t>
                </a:r>
              </a:p>
            </p:txBody>
          </p:sp>
          <p:sp>
            <p:nvSpPr>
              <p:cNvPr id="34976" name="TextBox 805"/>
              <p:cNvSpPr txBox="1">
                <a:spLocks noChangeArrowheads="1"/>
              </p:cNvSpPr>
              <p:nvPr/>
            </p:nvSpPr>
            <p:spPr bwMode="auto">
              <a:xfrm>
                <a:off x="1182686" y="5333598"/>
                <a:ext cx="255571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0</a:t>
                </a:r>
              </a:p>
            </p:txBody>
          </p:sp>
          <p:sp>
            <p:nvSpPr>
              <p:cNvPr id="34977" name="TextBox 806"/>
              <p:cNvSpPr txBox="1">
                <a:spLocks noChangeArrowheads="1"/>
              </p:cNvSpPr>
              <p:nvPr/>
            </p:nvSpPr>
            <p:spPr bwMode="auto">
              <a:xfrm rot="16200000">
                <a:off x="563640" y="4919314"/>
                <a:ext cx="880925" cy="246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Relative risk</a:t>
                </a:r>
              </a:p>
            </p:txBody>
          </p:sp>
          <p:sp>
            <p:nvSpPr>
              <p:cNvPr id="34978" name="TextBox 807"/>
              <p:cNvSpPr txBox="1">
                <a:spLocks noChangeArrowheads="1"/>
              </p:cNvSpPr>
              <p:nvPr/>
            </p:nvSpPr>
            <p:spPr bwMode="auto">
              <a:xfrm>
                <a:off x="1298565" y="5466927"/>
                <a:ext cx="241285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0</a:t>
                </a:r>
              </a:p>
            </p:txBody>
          </p:sp>
          <p:sp>
            <p:nvSpPr>
              <p:cNvPr id="34979" name="TextBox 808"/>
              <p:cNvSpPr txBox="1">
                <a:spLocks noChangeArrowheads="1"/>
              </p:cNvSpPr>
              <p:nvPr/>
            </p:nvSpPr>
            <p:spPr bwMode="auto">
              <a:xfrm>
                <a:off x="1403334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10</a:t>
                </a:r>
              </a:p>
            </p:txBody>
          </p:sp>
          <p:sp>
            <p:nvSpPr>
              <p:cNvPr id="34980" name="TextBox 809"/>
              <p:cNvSpPr txBox="1">
                <a:spLocks noChangeArrowheads="1"/>
              </p:cNvSpPr>
              <p:nvPr/>
            </p:nvSpPr>
            <p:spPr bwMode="auto">
              <a:xfrm>
                <a:off x="1527152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20</a:t>
                </a:r>
              </a:p>
            </p:txBody>
          </p:sp>
          <p:sp>
            <p:nvSpPr>
              <p:cNvPr id="34981" name="TextBox 810"/>
              <p:cNvSpPr txBox="1">
                <a:spLocks noChangeArrowheads="1"/>
              </p:cNvSpPr>
              <p:nvPr/>
            </p:nvSpPr>
            <p:spPr bwMode="auto">
              <a:xfrm>
                <a:off x="1665256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30</a:t>
                </a:r>
              </a:p>
            </p:txBody>
          </p:sp>
          <p:sp>
            <p:nvSpPr>
              <p:cNvPr id="34982" name="TextBox 811"/>
              <p:cNvSpPr txBox="1">
                <a:spLocks noChangeArrowheads="1"/>
              </p:cNvSpPr>
              <p:nvPr/>
            </p:nvSpPr>
            <p:spPr bwMode="auto">
              <a:xfrm>
                <a:off x="1789073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40</a:t>
                </a:r>
              </a:p>
            </p:txBody>
          </p:sp>
          <p:sp>
            <p:nvSpPr>
              <p:cNvPr id="34983" name="TextBox 812"/>
              <p:cNvSpPr txBox="1">
                <a:spLocks noChangeArrowheads="1"/>
              </p:cNvSpPr>
              <p:nvPr/>
            </p:nvSpPr>
            <p:spPr bwMode="auto">
              <a:xfrm>
                <a:off x="1917653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50</a:t>
                </a:r>
              </a:p>
            </p:txBody>
          </p:sp>
          <p:sp>
            <p:nvSpPr>
              <p:cNvPr id="34984" name="TextBox 813"/>
              <p:cNvSpPr txBox="1">
                <a:spLocks noChangeArrowheads="1"/>
              </p:cNvSpPr>
              <p:nvPr/>
            </p:nvSpPr>
            <p:spPr bwMode="auto">
              <a:xfrm>
                <a:off x="2044645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60</a:t>
                </a:r>
              </a:p>
            </p:txBody>
          </p:sp>
          <p:sp>
            <p:nvSpPr>
              <p:cNvPr id="34985" name="TextBox 815"/>
              <p:cNvSpPr txBox="1">
                <a:spLocks noChangeArrowheads="1"/>
              </p:cNvSpPr>
              <p:nvPr/>
            </p:nvSpPr>
            <p:spPr bwMode="auto">
              <a:xfrm>
                <a:off x="2304979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80</a:t>
                </a:r>
              </a:p>
            </p:txBody>
          </p:sp>
          <p:sp>
            <p:nvSpPr>
              <p:cNvPr id="34986" name="TextBox 852"/>
              <p:cNvSpPr txBox="1">
                <a:spLocks noChangeArrowheads="1"/>
              </p:cNvSpPr>
              <p:nvPr/>
            </p:nvSpPr>
            <p:spPr bwMode="auto">
              <a:xfrm>
                <a:off x="1320789" y="5670096"/>
                <a:ext cx="1327069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Alcohol (units/week)</a:t>
                </a:r>
              </a:p>
            </p:txBody>
          </p:sp>
        </p:grpSp>
        <p:sp>
          <p:nvSpPr>
            <p:cNvPr id="740" name="TextBox 739"/>
            <p:cNvSpPr txBox="1"/>
            <p:nvPr/>
          </p:nvSpPr>
          <p:spPr bwMode="auto">
            <a:xfrm>
              <a:off x="2630397" y="4205062"/>
              <a:ext cx="1358817" cy="3999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latin typeface="+mn-lt"/>
                  <a:ea typeface="+mn-ea"/>
                  <a:cs typeface="+mn-cs"/>
                </a:rPr>
                <a:t>Non-cirrhotic chronic</a:t>
              </a:r>
              <a:br>
                <a:rPr lang="en-GB" sz="1000" dirty="0">
                  <a:latin typeface="+mn-lt"/>
                  <a:ea typeface="+mn-ea"/>
                  <a:cs typeface="+mn-cs"/>
                </a:rPr>
              </a:br>
              <a:r>
                <a:rPr lang="en-GB" sz="1000" dirty="0">
                  <a:latin typeface="+mn-lt"/>
                  <a:ea typeface="+mn-ea"/>
                  <a:cs typeface="+mn-cs"/>
                </a:rPr>
                <a:t>liver disease</a:t>
              </a:r>
            </a:p>
          </p:txBody>
        </p:sp>
        <p:grpSp>
          <p:nvGrpSpPr>
            <p:cNvPr id="34852" name="Group 20"/>
            <p:cNvGrpSpPr>
              <a:grpSpLocks/>
            </p:cNvGrpSpPr>
            <p:nvPr/>
          </p:nvGrpSpPr>
          <p:grpSpPr bwMode="auto">
            <a:xfrm>
              <a:off x="2689697" y="4603384"/>
              <a:ext cx="1357220" cy="1313451"/>
              <a:chOff x="2689697" y="4603384"/>
              <a:chExt cx="1357220" cy="1313451"/>
            </a:xfrm>
          </p:grpSpPr>
          <p:sp>
            <p:nvSpPr>
              <p:cNvPr id="34951" name="Line 303"/>
              <p:cNvSpPr>
                <a:spLocks noChangeShapeType="1"/>
              </p:cNvSpPr>
              <p:nvPr/>
            </p:nvSpPr>
            <p:spPr bwMode="auto">
              <a:xfrm flipH="1">
                <a:off x="2811362" y="4603462"/>
                <a:ext cx="1033399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52" name="Line 304"/>
              <p:cNvSpPr>
                <a:spLocks noChangeShapeType="1"/>
              </p:cNvSpPr>
              <p:nvPr/>
            </p:nvSpPr>
            <p:spPr bwMode="auto">
              <a:xfrm flipH="1">
                <a:off x="2811362" y="4774885"/>
                <a:ext cx="1033399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53" name="Line 305"/>
              <p:cNvSpPr>
                <a:spLocks noChangeShapeType="1"/>
              </p:cNvSpPr>
              <p:nvPr/>
            </p:nvSpPr>
            <p:spPr bwMode="auto">
              <a:xfrm flipH="1">
                <a:off x="2811362" y="4944722"/>
                <a:ext cx="1033399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54" name="Line 306"/>
              <p:cNvSpPr>
                <a:spLocks noChangeShapeType="1"/>
              </p:cNvSpPr>
              <p:nvPr/>
            </p:nvSpPr>
            <p:spPr bwMode="auto">
              <a:xfrm flipH="1">
                <a:off x="2811362" y="5114557"/>
                <a:ext cx="1033399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55" name="Line 307"/>
              <p:cNvSpPr>
                <a:spLocks noChangeShapeType="1"/>
              </p:cNvSpPr>
              <p:nvPr/>
            </p:nvSpPr>
            <p:spPr bwMode="auto">
              <a:xfrm flipH="1">
                <a:off x="2811362" y="5285980"/>
                <a:ext cx="1033399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56" name="Line 311"/>
              <p:cNvSpPr>
                <a:spLocks noChangeShapeType="1"/>
              </p:cNvSpPr>
              <p:nvPr/>
            </p:nvSpPr>
            <p:spPr bwMode="auto">
              <a:xfrm>
                <a:off x="2811362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57" name="Line 312"/>
              <p:cNvSpPr>
                <a:spLocks noChangeShapeType="1"/>
              </p:cNvSpPr>
              <p:nvPr/>
            </p:nvSpPr>
            <p:spPr bwMode="auto">
              <a:xfrm>
                <a:off x="294311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58" name="Line 313"/>
              <p:cNvSpPr>
                <a:spLocks noChangeShapeType="1"/>
              </p:cNvSpPr>
              <p:nvPr/>
            </p:nvSpPr>
            <p:spPr bwMode="auto">
              <a:xfrm>
                <a:off x="3328855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59" name="Line 314"/>
              <p:cNvSpPr>
                <a:spLocks noChangeShapeType="1"/>
              </p:cNvSpPr>
              <p:nvPr/>
            </p:nvSpPr>
            <p:spPr bwMode="auto">
              <a:xfrm>
                <a:off x="3459022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0" name="Line 321"/>
              <p:cNvSpPr>
                <a:spLocks noChangeShapeType="1"/>
              </p:cNvSpPr>
              <p:nvPr/>
            </p:nvSpPr>
            <p:spPr bwMode="auto">
              <a:xfrm>
                <a:off x="3070108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1" name="Line 324"/>
              <p:cNvSpPr>
                <a:spLocks noChangeShapeType="1"/>
              </p:cNvSpPr>
              <p:nvPr/>
            </p:nvSpPr>
            <p:spPr bwMode="auto">
              <a:xfrm>
                <a:off x="3200275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2" name="Line 327"/>
              <p:cNvSpPr>
                <a:spLocks noChangeShapeType="1"/>
              </p:cNvSpPr>
              <p:nvPr/>
            </p:nvSpPr>
            <p:spPr bwMode="auto">
              <a:xfrm>
                <a:off x="3587601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3" name="Line 330"/>
              <p:cNvSpPr>
                <a:spLocks noChangeShapeType="1"/>
              </p:cNvSpPr>
              <p:nvPr/>
            </p:nvSpPr>
            <p:spPr bwMode="auto">
              <a:xfrm>
                <a:off x="3714593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4" name="Line 333"/>
              <p:cNvSpPr>
                <a:spLocks noChangeShapeType="1"/>
              </p:cNvSpPr>
              <p:nvPr/>
            </p:nvSpPr>
            <p:spPr bwMode="auto">
              <a:xfrm>
                <a:off x="3844760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5" name="Line 334"/>
              <p:cNvSpPr>
                <a:spLocks noChangeShapeType="1"/>
              </p:cNvSpPr>
              <p:nvPr/>
            </p:nvSpPr>
            <p:spPr bwMode="auto">
              <a:xfrm flipV="1">
                <a:off x="2811362" y="4603462"/>
                <a:ext cx="0" cy="853942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6" name="Line 335"/>
              <p:cNvSpPr>
                <a:spLocks noChangeShapeType="1"/>
              </p:cNvSpPr>
              <p:nvPr/>
            </p:nvSpPr>
            <p:spPr bwMode="auto">
              <a:xfrm flipH="1">
                <a:off x="2811362" y="5457404"/>
                <a:ext cx="1033399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7" name="Freeform 715"/>
              <p:cNvSpPr>
                <a:spLocks/>
              </p:cNvSpPr>
              <p:nvPr/>
            </p:nvSpPr>
            <p:spPr bwMode="auto">
              <a:xfrm>
                <a:off x="2811362" y="5114557"/>
                <a:ext cx="1033399" cy="161900"/>
              </a:xfrm>
              <a:custGeom>
                <a:avLst/>
                <a:gdLst>
                  <a:gd name="T0" fmla="*/ 2147483647 w 564"/>
                  <a:gd name="T1" fmla="*/ 0 h 88"/>
                  <a:gd name="T2" fmla="*/ 2147483647 w 564"/>
                  <a:gd name="T3" fmla="*/ 2147483647 h 88"/>
                  <a:gd name="T4" fmla="*/ 0 w 564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564"/>
                  <a:gd name="T10" fmla="*/ 0 h 88"/>
                  <a:gd name="T11" fmla="*/ 564 w 564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4" h="88">
                    <a:moveTo>
                      <a:pt x="564" y="0"/>
                    </a:moveTo>
                    <a:cubicBezTo>
                      <a:pt x="564" y="0"/>
                      <a:pt x="390" y="41"/>
                      <a:pt x="257" y="62"/>
                    </a:cubicBezTo>
                    <a:cubicBezTo>
                      <a:pt x="124" y="83"/>
                      <a:pt x="0" y="88"/>
                      <a:pt x="0" y="88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41" name="TextBox 816"/>
              <p:cNvSpPr txBox="1">
                <a:spLocks noChangeArrowheads="1"/>
              </p:cNvSpPr>
              <p:nvPr/>
            </p:nvSpPr>
            <p:spPr bwMode="auto">
              <a:xfrm>
                <a:off x="2689131" y="5466927"/>
                <a:ext cx="242873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0</a:t>
                </a:r>
              </a:p>
            </p:txBody>
          </p:sp>
          <p:sp>
            <p:nvSpPr>
              <p:cNvPr id="34942" name="TextBox 817"/>
              <p:cNvSpPr txBox="1">
                <a:spLocks noChangeArrowheads="1"/>
              </p:cNvSpPr>
              <p:nvPr/>
            </p:nvSpPr>
            <p:spPr bwMode="auto">
              <a:xfrm>
                <a:off x="2793900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10</a:t>
                </a:r>
              </a:p>
            </p:txBody>
          </p:sp>
          <p:sp>
            <p:nvSpPr>
              <p:cNvPr id="34943" name="TextBox 818"/>
              <p:cNvSpPr txBox="1">
                <a:spLocks noChangeArrowheads="1"/>
              </p:cNvSpPr>
              <p:nvPr/>
            </p:nvSpPr>
            <p:spPr bwMode="auto">
              <a:xfrm>
                <a:off x="2917717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20</a:t>
                </a:r>
              </a:p>
            </p:txBody>
          </p:sp>
          <p:sp>
            <p:nvSpPr>
              <p:cNvPr id="34944" name="TextBox 819"/>
              <p:cNvSpPr txBox="1">
                <a:spLocks noChangeArrowheads="1"/>
              </p:cNvSpPr>
              <p:nvPr/>
            </p:nvSpPr>
            <p:spPr bwMode="auto">
              <a:xfrm>
                <a:off x="3055822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30</a:t>
                </a:r>
              </a:p>
            </p:txBody>
          </p:sp>
          <p:sp>
            <p:nvSpPr>
              <p:cNvPr id="34945" name="TextBox 820"/>
              <p:cNvSpPr txBox="1">
                <a:spLocks noChangeArrowheads="1"/>
              </p:cNvSpPr>
              <p:nvPr/>
            </p:nvSpPr>
            <p:spPr bwMode="auto">
              <a:xfrm>
                <a:off x="3179639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40</a:t>
                </a:r>
              </a:p>
            </p:txBody>
          </p:sp>
          <p:sp>
            <p:nvSpPr>
              <p:cNvPr id="34946" name="TextBox 821"/>
              <p:cNvSpPr txBox="1">
                <a:spLocks noChangeArrowheads="1"/>
              </p:cNvSpPr>
              <p:nvPr/>
            </p:nvSpPr>
            <p:spPr bwMode="auto">
              <a:xfrm>
                <a:off x="3308218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50</a:t>
                </a:r>
              </a:p>
            </p:txBody>
          </p:sp>
          <p:sp>
            <p:nvSpPr>
              <p:cNvPr id="34947" name="TextBox 822"/>
              <p:cNvSpPr txBox="1">
                <a:spLocks noChangeArrowheads="1"/>
              </p:cNvSpPr>
              <p:nvPr/>
            </p:nvSpPr>
            <p:spPr bwMode="auto">
              <a:xfrm>
                <a:off x="3435210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60</a:t>
                </a:r>
              </a:p>
            </p:txBody>
          </p:sp>
          <p:sp>
            <p:nvSpPr>
              <p:cNvPr id="34948" name="TextBox 823"/>
              <p:cNvSpPr txBox="1">
                <a:spLocks noChangeArrowheads="1"/>
              </p:cNvSpPr>
              <p:nvPr/>
            </p:nvSpPr>
            <p:spPr bwMode="auto">
              <a:xfrm>
                <a:off x="3563791" y="5466927"/>
                <a:ext cx="301607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70</a:t>
                </a:r>
              </a:p>
            </p:txBody>
          </p:sp>
          <p:sp>
            <p:nvSpPr>
              <p:cNvPr id="34949" name="TextBox 824"/>
              <p:cNvSpPr txBox="1">
                <a:spLocks noChangeArrowheads="1"/>
              </p:cNvSpPr>
              <p:nvPr/>
            </p:nvSpPr>
            <p:spPr bwMode="auto">
              <a:xfrm>
                <a:off x="3695544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80</a:t>
                </a:r>
              </a:p>
            </p:txBody>
          </p:sp>
          <p:sp>
            <p:nvSpPr>
              <p:cNvPr id="34950" name="TextBox 853"/>
              <p:cNvSpPr txBox="1">
                <a:spLocks noChangeArrowheads="1"/>
              </p:cNvSpPr>
              <p:nvPr/>
            </p:nvSpPr>
            <p:spPr bwMode="auto">
              <a:xfrm>
                <a:off x="2719292" y="5670096"/>
                <a:ext cx="1327069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00" dirty="0" smtClean="0">
                    <a:latin typeface="+mn-lt"/>
                    <a:ea typeface="+mn-ea"/>
                  </a:rPr>
                  <a:t>Alcohol (units/week)</a:t>
                </a:r>
              </a:p>
            </p:txBody>
          </p:sp>
        </p:grpSp>
        <p:sp>
          <p:nvSpPr>
            <p:cNvPr id="751" name="TextBox 750"/>
            <p:cNvSpPr txBox="1"/>
            <p:nvPr/>
          </p:nvSpPr>
          <p:spPr bwMode="auto">
            <a:xfrm>
              <a:off x="4095570" y="4359025"/>
              <a:ext cx="1312783" cy="2460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latin typeface="+mn-lt"/>
                  <a:ea typeface="+mn-ea"/>
                  <a:cs typeface="+mn-cs"/>
                </a:rPr>
                <a:t>Chronic pancreatitis</a:t>
              </a:r>
            </a:p>
          </p:txBody>
        </p:sp>
        <p:grpSp>
          <p:nvGrpSpPr>
            <p:cNvPr id="34854" name="Group 21"/>
            <p:cNvGrpSpPr>
              <a:grpSpLocks/>
            </p:cNvGrpSpPr>
            <p:nvPr/>
          </p:nvGrpSpPr>
          <p:grpSpPr bwMode="auto">
            <a:xfrm>
              <a:off x="4122850" y="4603458"/>
              <a:ext cx="1354182" cy="1313391"/>
              <a:chOff x="4122850" y="4603458"/>
              <a:chExt cx="1354182" cy="1313391"/>
            </a:xfrm>
          </p:grpSpPr>
          <p:sp>
            <p:nvSpPr>
              <p:cNvPr id="34922" name="Line 5"/>
              <p:cNvSpPr>
                <a:spLocks noChangeShapeType="1"/>
              </p:cNvSpPr>
              <p:nvPr/>
            </p:nvSpPr>
            <p:spPr bwMode="auto">
              <a:xfrm flipH="1">
                <a:off x="4244786" y="4603462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23" name="Line 6"/>
              <p:cNvSpPr>
                <a:spLocks noChangeShapeType="1"/>
              </p:cNvSpPr>
              <p:nvPr/>
            </p:nvSpPr>
            <p:spPr bwMode="auto">
              <a:xfrm flipH="1">
                <a:off x="4244786" y="4773298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24" name="Line 7"/>
              <p:cNvSpPr>
                <a:spLocks noChangeShapeType="1"/>
              </p:cNvSpPr>
              <p:nvPr/>
            </p:nvSpPr>
            <p:spPr bwMode="auto">
              <a:xfrm flipH="1">
                <a:off x="4244786" y="4943134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25" name="Line 8"/>
              <p:cNvSpPr>
                <a:spLocks noChangeShapeType="1"/>
              </p:cNvSpPr>
              <p:nvPr/>
            </p:nvSpPr>
            <p:spPr bwMode="auto">
              <a:xfrm flipH="1">
                <a:off x="4244786" y="5114557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26" name="Line 9"/>
              <p:cNvSpPr>
                <a:spLocks noChangeShapeType="1"/>
              </p:cNvSpPr>
              <p:nvPr/>
            </p:nvSpPr>
            <p:spPr bwMode="auto">
              <a:xfrm flipH="1">
                <a:off x="4244786" y="5285980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27" name="Line 35"/>
              <p:cNvSpPr>
                <a:spLocks noChangeShapeType="1"/>
              </p:cNvSpPr>
              <p:nvPr/>
            </p:nvSpPr>
            <p:spPr bwMode="auto">
              <a:xfrm>
                <a:off x="424478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28" name="Line 36"/>
              <p:cNvSpPr>
                <a:spLocks noChangeShapeType="1"/>
              </p:cNvSpPr>
              <p:nvPr/>
            </p:nvSpPr>
            <p:spPr bwMode="auto">
              <a:xfrm>
                <a:off x="4374953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29" name="Line 37"/>
              <p:cNvSpPr>
                <a:spLocks noChangeShapeType="1"/>
              </p:cNvSpPr>
              <p:nvPr/>
            </p:nvSpPr>
            <p:spPr bwMode="auto">
              <a:xfrm>
                <a:off x="4762279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0" name="Line 38"/>
              <p:cNvSpPr>
                <a:spLocks noChangeShapeType="1"/>
              </p:cNvSpPr>
              <p:nvPr/>
            </p:nvSpPr>
            <p:spPr bwMode="auto">
              <a:xfrm>
                <a:off x="489244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1" name="Line 45"/>
              <p:cNvSpPr>
                <a:spLocks noChangeShapeType="1"/>
              </p:cNvSpPr>
              <p:nvPr/>
            </p:nvSpPr>
            <p:spPr bwMode="auto">
              <a:xfrm>
                <a:off x="4503533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2" name="Line 48"/>
              <p:cNvSpPr>
                <a:spLocks noChangeShapeType="1"/>
              </p:cNvSpPr>
              <p:nvPr/>
            </p:nvSpPr>
            <p:spPr bwMode="auto">
              <a:xfrm>
                <a:off x="4633700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3" name="Line 51"/>
              <p:cNvSpPr>
                <a:spLocks noChangeShapeType="1"/>
              </p:cNvSpPr>
              <p:nvPr/>
            </p:nvSpPr>
            <p:spPr bwMode="auto">
              <a:xfrm>
                <a:off x="502102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4" name="Line 54"/>
              <p:cNvSpPr>
                <a:spLocks noChangeShapeType="1"/>
              </p:cNvSpPr>
              <p:nvPr/>
            </p:nvSpPr>
            <p:spPr bwMode="auto">
              <a:xfrm>
                <a:off x="5148018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5" name="Line 57"/>
              <p:cNvSpPr>
                <a:spLocks noChangeShapeType="1"/>
              </p:cNvSpPr>
              <p:nvPr/>
            </p:nvSpPr>
            <p:spPr bwMode="auto">
              <a:xfrm>
                <a:off x="5279772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6" name="Line 58"/>
              <p:cNvSpPr>
                <a:spLocks noChangeShapeType="1"/>
              </p:cNvSpPr>
              <p:nvPr/>
            </p:nvSpPr>
            <p:spPr bwMode="auto">
              <a:xfrm flipV="1">
                <a:off x="4244786" y="4603462"/>
                <a:ext cx="0" cy="853942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7" name="Line 81"/>
              <p:cNvSpPr>
                <a:spLocks noChangeShapeType="1"/>
              </p:cNvSpPr>
              <p:nvPr/>
            </p:nvSpPr>
            <p:spPr bwMode="auto">
              <a:xfrm flipH="1">
                <a:off x="4244786" y="5457404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8" name="Freeform 716"/>
              <p:cNvSpPr>
                <a:spLocks/>
              </p:cNvSpPr>
              <p:nvPr/>
            </p:nvSpPr>
            <p:spPr bwMode="auto">
              <a:xfrm>
                <a:off x="4244786" y="4889167"/>
                <a:ext cx="1036574" cy="396813"/>
              </a:xfrm>
              <a:custGeom>
                <a:avLst/>
                <a:gdLst>
                  <a:gd name="T0" fmla="*/ 2147483647 w 565"/>
                  <a:gd name="T1" fmla="*/ 0 h 217"/>
                  <a:gd name="T2" fmla="*/ 2147483647 w 565"/>
                  <a:gd name="T3" fmla="*/ 2147483647 h 217"/>
                  <a:gd name="T4" fmla="*/ 0 w 565"/>
                  <a:gd name="T5" fmla="*/ 2147483647 h 217"/>
                  <a:gd name="T6" fmla="*/ 0 60000 65536"/>
                  <a:gd name="T7" fmla="*/ 0 60000 65536"/>
                  <a:gd name="T8" fmla="*/ 0 60000 65536"/>
                  <a:gd name="T9" fmla="*/ 0 w 565"/>
                  <a:gd name="T10" fmla="*/ 0 h 217"/>
                  <a:gd name="T11" fmla="*/ 565 w 565"/>
                  <a:gd name="T12" fmla="*/ 217 h 2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5" h="217">
                    <a:moveTo>
                      <a:pt x="565" y="0"/>
                    </a:moveTo>
                    <a:cubicBezTo>
                      <a:pt x="565" y="0"/>
                      <a:pt x="454" y="77"/>
                      <a:pt x="331" y="121"/>
                    </a:cubicBezTo>
                    <a:cubicBezTo>
                      <a:pt x="241" y="154"/>
                      <a:pt x="78" y="197"/>
                      <a:pt x="0" y="217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12" name="TextBox 825"/>
              <p:cNvSpPr txBox="1">
                <a:spLocks noChangeArrowheads="1"/>
              </p:cNvSpPr>
              <p:nvPr/>
            </p:nvSpPr>
            <p:spPr bwMode="auto">
              <a:xfrm>
                <a:off x="4122556" y="5466927"/>
                <a:ext cx="242872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0</a:t>
                </a:r>
              </a:p>
            </p:txBody>
          </p:sp>
          <p:sp>
            <p:nvSpPr>
              <p:cNvPr id="34913" name="TextBox 826"/>
              <p:cNvSpPr txBox="1">
                <a:spLocks noChangeArrowheads="1"/>
              </p:cNvSpPr>
              <p:nvPr/>
            </p:nvSpPr>
            <p:spPr bwMode="auto">
              <a:xfrm>
                <a:off x="4227325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10</a:t>
                </a:r>
              </a:p>
            </p:txBody>
          </p:sp>
          <p:sp>
            <p:nvSpPr>
              <p:cNvPr id="34914" name="TextBox 827"/>
              <p:cNvSpPr txBox="1">
                <a:spLocks noChangeArrowheads="1"/>
              </p:cNvSpPr>
              <p:nvPr/>
            </p:nvSpPr>
            <p:spPr bwMode="auto">
              <a:xfrm>
                <a:off x="4351142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20</a:t>
                </a:r>
              </a:p>
            </p:txBody>
          </p:sp>
          <p:sp>
            <p:nvSpPr>
              <p:cNvPr id="34915" name="TextBox 828"/>
              <p:cNvSpPr txBox="1">
                <a:spLocks noChangeArrowheads="1"/>
              </p:cNvSpPr>
              <p:nvPr/>
            </p:nvSpPr>
            <p:spPr bwMode="auto">
              <a:xfrm>
                <a:off x="4489246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30</a:t>
                </a:r>
              </a:p>
            </p:txBody>
          </p:sp>
          <p:sp>
            <p:nvSpPr>
              <p:cNvPr id="34916" name="TextBox 829"/>
              <p:cNvSpPr txBox="1">
                <a:spLocks noChangeArrowheads="1"/>
              </p:cNvSpPr>
              <p:nvPr/>
            </p:nvSpPr>
            <p:spPr bwMode="auto">
              <a:xfrm>
                <a:off x="4613063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40</a:t>
                </a:r>
              </a:p>
            </p:txBody>
          </p:sp>
          <p:sp>
            <p:nvSpPr>
              <p:cNvPr id="34917" name="TextBox 830"/>
              <p:cNvSpPr txBox="1">
                <a:spLocks noChangeArrowheads="1"/>
              </p:cNvSpPr>
              <p:nvPr/>
            </p:nvSpPr>
            <p:spPr bwMode="auto">
              <a:xfrm>
                <a:off x="4741643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50</a:t>
                </a:r>
              </a:p>
            </p:txBody>
          </p:sp>
          <p:sp>
            <p:nvSpPr>
              <p:cNvPr id="34918" name="TextBox 831"/>
              <p:cNvSpPr txBox="1">
                <a:spLocks noChangeArrowheads="1"/>
              </p:cNvSpPr>
              <p:nvPr/>
            </p:nvSpPr>
            <p:spPr bwMode="auto">
              <a:xfrm>
                <a:off x="4868635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60</a:t>
                </a:r>
              </a:p>
            </p:txBody>
          </p:sp>
          <p:sp>
            <p:nvSpPr>
              <p:cNvPr id="34919" name="TextBox 832"/>
              <p:cNvSpPr txBox="1">
                <a:spLocks noChangeArrowheads="1"/>
              </p:cNvSpPr>
              <p:nvPr/>
            </p:nvSpPr>
            <p:spPr bwMode="auto">
              <a:xfrm>
                <a:off x="4998802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70</a:t>
                </a:r>
              </a:p>
            </p:txBody>
          </p:sp>
          <p:sp>
            <p:nvSpPr>
              <p:cNvPr id="34920" name="TextBox 833"/>
              <p:cNvSpPr txBox="1">
                <a:spLocks noChangeArrowheads="1"/>
              </p:cNvSpPr>
              <p:nvPr/>
            </p:nvSpPr>
            <p:spPr bwMode="auto">
              <a:xfrm>
                <a:off x="5130556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80</a:t>
                </a:r>
              </a:p>
            </p:txBody>
          </p:sp>
          <p:sp>
            <p:nvSpPr>
              <p:cNvPr id="34921" name="TextBox 854"/>
              <p:cNvSpPr txBox="1">
                <a:spLocks noChangeArrowheads="1"/>
              </p:cNvSpPr>
              <p:nvPr/>
            </p:nvSpPr>
            <p:spPr bwMode="auto">
              <a:xfrm>
                <a:off x="4149541" y="5670096"/>
                <a:ext cx="1327069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Alcohol (units/week)</a:t>
                </a:r>
              </a:p>
            </p:txBody>
          </p:sp>
        </p:grpSp>
        <p:sp>
          <p:nvSpPr>
            <p:cNvPr id="752" name="TextBox 751"/>
            <p:cNvSpPr txBox="1"/>
            <p:nvPr/>
          </p:nvSpPr>
          <p:spPr bwMode="auto">
            <a:xfrm>
              <a:off x="5819490" y="4359025"/>
              <a:ext cx="596864" cy="2460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latin typeface="+mn-lt"/>
                  <a:ea typeface="+mn-ea"/>
                  <a:cs typeface="+mn-cs"/>
                </a:rPr>
                <a:t>Injuries</a:t>
              </a:r>
            </a:p>
          </p:txBody>
        </p:sp>
        <p:sp>
          <p:nvSpPr>
            <p:cNvPr id="34884" name="TextBox 834"/>
            <p:cNvSpPr txBox="1">
              <a:spLocks noChangeArrowheads="1"/>
            </p:cNvSpPr>
            <p:nvPr/>
          </p:nvSpPr>
          <p:spPr bwMode="auto">
            <a:xfrm>
              <a:off x="5479786" y="5466927"/>
              <a:ext cx="241285" cy="215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sz="800" smtClean="0">
                  <a:latin typeface="+mn-lt"/>
                  <a:ea typeface="+mn-ea"/>
                </a:rPr>
                <a:t>0</a:t>
              </a:r>
            </a:p>
          </p:txBody>
        </p:sp>
        <p:grpSp>
          <p:nvGrpSpPr>
            <p:cNvPr id="34857" name="Group 22"/>
            <p:cNvGrpSpPr>
              <a:grpSpLocks/>
            </p:cNvGrpSpPr>
            <p:nvPr/>
          </p:nvGrpSpPr>
          <p:grpSpPr bwMode="auto">
            <a:xfrm>
              <a:off x="5514083" y="4603458"/>
              <a:ext cx="1327608" cy="1313391"/>
              <a:chOff x="5514083" y="4603458"/>
              <a:chExt cx="1327608" cy="1313391"/>
            </a:xfrm>
          </p:grpSpPr>
          <p:sp>
            <p:nvSpPr>
              <p:cNvPr id="34888" name="TextBox 842"/>
              <p:cNvSpPr txBox="1">
                <a:spLocks noChangeArrowheads="1"/>
              </p:cNvSpPr>
              <p:nvPr/>
            </p:nvSpPr>
            <p:spPr bwMode="auto">
              <a:xfrm>
                <a:off x="6491288" y="5466003"/>
                <a:ext cx="290512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/>
                <a:r>
                  <a:rPr lang="en-GB" sz="800">
                    <a:latin typeface="BlissLight" charset="0"/>
                  </a:rPr>
                  <a:t>80</a:t>
                </a:r>
              </a:p>
            </p:txBody>
          </p:sp>
          <p:sp>
            <p:nvSpPr>
              <p:cNvPr id="34893" name="Line 82"/>
              <p:cNvSpPr>
                <a:spLocks noChangeShapeType="1"/>
              </p:cNvSpPr>
              <p:nvPr/>
            </p:nvSpPr>
            <p:spPr bwMode="auto">
              <a:xfrm flipH="1">
                <a:off x="5600429" y="4603462"/>
                <a:ext cx="1031812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94" name="Line 83"/>
              <p:cNvSpPr>
                <a:spLocks noChangeShapeType="1"/>
              </p:cNvSpPr>
              <p:nvPr/>
            </p:nvSpPr>
            <p:spPr bwMode="auto">
              <a:xfrm flipH="1">
                <a:off x="5600429" y="4773298"/>
                <a:ext cx="1031812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95" name="Line 84"/>
              <p:cNvSpPr>
                <a:spLocks noChangeShapeType="1"/>
              </p:cNvSpPr>
              <p:nvPr/>
            </p:nvSpPr>
            <p:spPr bwMode="auto">
              <a:xfrm flipH="1">
                <a:off x="5600429" y="4943134"/>
                <a:ext cx="1031812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96" name="Line 85"/>
              <p:cNvSpPr>
                <a:spLocks noChangeShapeType="1"/>
              </p:cNvSpPr>
              <p:nvPr/>
            </p:nvSpPr>
            <p:spPr bwMode="auto">
              <a:xfrm flipH="1">
                <a:off x="5600429" y="5114557"/>
                <a:ext cx="1031812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97" name="Line 86"/>
              <p:cNvSpPr>
                <a:spLocks noChangeShapeType="1"/>
              </p:cNvSpPr>
              <p:nvPr/>
            </p:nvSpPr>
            <p:spPr bwMode="auto">
              <a:xfrm flipH="1">
                <a:off x="5600429" y="5285980"/>
                <a:ext cx="1031812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98" name="Line 109"/>
              <p:cNvSpPr>
                <a:spLocks noChangeShapeType="1"/>
              </p:cNvSpPr>
              <p:nvPr/>
            </p:nvSpPr>
            <p:spPr bwMode="auto">
              <a:xfrm>
                <a:off x="5600429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99" name="Line 110"/>
              <p:cNvSpPr>
                <a:spLocks noChangeShapeType="1"/>
              </p:cNvSpPr>
              <p:nvPr/>
            </p:nvSpPr>
            <p:spPr bwMode="auto">
              <a:xfrm>
                <a:off x="573059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0" name="Line 111"/>
              <p:cNvSpPr>
                <a:spLocks noChangeShapeType="1"/>
              </p:cNvSpPr>
              <p:nvPr/>
            </p:nvSpPr>
            <p:spPr bwMode="auto">
              <a:xfrm>
                <a:off x="6116335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1" name="Line 112"/>
              <p:cNvSpPr>
                <a:spLocks noChangeShapeType="1"/>
              </p:cNvSpPr>
              <p:nvPr/>
            </p:nvSpPr>
            <p:spPr bwMode="auto">
              <a:xfrm>
                <a:off x="6246502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2" name="Line 119"/>
              <p:cNvSpPr>
                <a:spLocks noChangeShapeType="1"/>
              </p:cNvSpPr>
              <p:nvPr/>
            </p:nvSpPr>
            <p:spPr bwMode="auto">
              <a:xfrm>
                <a:off x="585917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3" name="Line 122"/>
              <p:cNvSpPr>
                <a:spLocks noChangeShapeType="1"/>
              </p:cNvSpPr>
              <p:nvPr/>
            </p:nvSpPr>
            <p:spPr bwMode="auto">
              <a:xfrm>
                <a:off x="5987755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4" name="Line 125"/>
              <p:cNvSpPr>
                <a:spLocks noChangeShapeType="1"/>
              </p:cNvSpPr>
              <p:nvPr/>
            </p:nvSpPr>
            <p:spPr bwMode="auto">
              <a:xfrm>
                <a:off x="6375081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5" name="Line 128"/>
              <p:cNvSpPr>
                <a:spLocks noChangeShapeType="1"/>
              </p:cNvSpPr>
              <p:nvPr/>
            </p:nvSpPr>
            <p:spPr bwMode="auto">
              <a:xfrm>
                <a:off x="6503662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6" name="Line 131"/>
              <p:cNvSpPr>
                <a:spLocks noChangeShapeType="1"/>
              </p:cNvSpPr>
              <p:nvPr/>
            </p:nvSpPr>
            <p:spPr bwMode="auto">
              <a:xfrm>
                <a:off x="6632241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7" name="Line 132"/>
              <p:cNvSpPr>
                <a:spLocks noChangeShapeType="1"/>
              </p:cNvSpPr>
              <p:nvPr/>
            </p:nvSpPr>
            <p:spPr bwMode="auto">
              <a:xfrm flipV="1">
                <a:off x="5600429" y="4603462"/>
                <a:ext cx="0" cy="853942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8" name="Line 133"/>
              <p:cNvSpPr>
                <a:spLocks noChangeShapeType="1"/>
              </p:cNvSpPr>
              <p:nvPr/>
            </p:nvSpPr>
            <p:spPr bwMode="auto">
              <a:xfrm flipH="1">
                <a:off x="5600429" y="5457404"/>
                <a:ext cx="1031812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9" name="Freeform 705"/>
              <p:cNvSpPr>
                <a:spLocks/>
              </p:cNvSpPr>
              <p:nvPr/>
            </p:nvSpPr>
            <p:spPr bwMode="auto">
              <a:xfrm>
                <a:off x="5600429" y="4844724"/>
                <a:ext cx="1031812" cy="441256"/>
              </a:xfrm>
              <a:custGeom>
                <a:avLst/>
                <a:gdLst>
                  <a:gd name="T0" fmla="*/ 2147483647 w 564"/>
                  <a:gd name="T1" fmla="*/ 0 h 241"/>
                  <a:gd name="T2" fmla="*/ 2147483647 w 564"/>
                  <a:gd name="T3" fmla="*/ 2147483647 h 241"/>
                  <a:gd name="T4" fmla="*/ 0 w 564"/>
                  <a:gd name="T5" fmla="*/ 2147483647 h 241"/>
                  <a:gd name="T6" fmla="*/ 0 60000 65536"/>
                  <a:gd name="T7" fmla="*/ 0 60000 65536"/>
                  <a:gd name="T8" fmla="*/ 0 60000 65536"/>
                  <a:gd name="T9" fmla="*/ 0 w 564"/>
                  <a:gd name="T10" fmla="*/ 0 h 241"/>
                  <a:gd name="T11" fmla="*/ 564 w 564"/>
                  <a:gd name="T12" fmla="*/ 241 h 2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4" h="241">
                    <a:moveTo>
                      <a:pt x="564" y="0"/>
                    </a:moveTo>
                    <a:cubicBezTo>
                      <a:pt x="564" y="0"/>
                      <a:pt x="409" y="113"/>
                      <a:pt x="246" y="176"/>
                    </a:cubicBezTo>
                    <a:cubicBezTo>
                      <a:pt x="87" y="232"/>
                      <a:pt x="0" y="241"/>
                      <a:pt x="0" y="241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85" name="TextBox 835"/>
              <p:cNvSpPr txBox="1">
                <a:spLocks noChangeArrowheads="1"/>
              </p:cNvSpPr>
              <p:nvPr/>
            </p:nvSpPr>
            <p:spPr bwMode="auto">
              <a:xfrm>
                <a:off x="5584555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10</a:t>
                </a:r>
              </a:p>
            </p:txBody>
          </p:sp>
          <p:sp>
            <p:nvSpPr>
              <p:cNvPr id="34886" name="TextBox 836"/>
              <p:cNvSpPr txBox="1">
                <a:spLocks noChangeArrowheads="1"/>
              </p:cNvSpPr>
              <p:nvPr/>
            </p:nvSpPr>
            <p:spPr bwMode="auto">
              <a:xfrm>
                <a:off x="5708372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20</a:t>
                </a:r>
              </a:p>
            </p:txBody>
          </p:sp>
          <p:sp>
            <p:nvSpPr>
              <p:cNvPr id="34887" name="TextBox 837"/>
              <p:cNvSpPr txBox="1">
                <a:spLocks noChangeArrowheads="1"/>
              </p:cNvSpPr>
              <p:nvPr/>
            </p:nvSpPr>
            <p:spPr bwMode="auto">
              <a:xfrm>
                <a:off x="5846477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30</a:t>
                </a:r>
              </a:p>
            </p:txBody>
          </p:sp>
          <p:sp>
            <p:nvSpPr>
              <p:cNvPr id="7" name="TextBox 838"/>
              <p:cNvSpPr txBox="1">
                <a:spLocks noChangeArrowheads="1"/>
              </p:cNvSpPr>
              <p:nvPr/>
            </p:nvSpPr>
            <p:spPr bwMode="auto">
              <a:xfrm>
                <a:off x="5970294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40</a:t>
                </a:r>
              </a:p>
            </p:txBody>
          </p:sp>
          <p:sp>
            <p:nvSpPr>
              <p:cNvPr id="34889" name="TextBox 839"/>
              <p:cNvSpPr txBox="1">
                <a:spLocks noChangeArrowheads="1"/>
              </p:cNvSpPr>
              <p:nvPr/>
            </p:nvSpPr>
            <p:spPr bwMode="auto">
              <a:xfrm>
                <a:off x="6098873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50</a:t>
                </a:r>
              </a:p>
            </p:txBody>
          </p:sp>
          <p:sp>
            <p:nvSpPr>
              <p:cNvPr id="34890" name="TextBox 840"/>
              <p:cNvSpPr txBox="1">
                <a:spLocks noChangeArrowheads="1"/>
              </p:cNvSpPr>
              <p:nvPr/>
            </p:nvSpPr>
            <p:spPr bwMode="auto">
              <a:xfrm>
                <a:off x="6225866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60</a:t>
                </a:r>
              </a:p>
            </p:txBody>
          </p:sp>
          <p:sp>
            <p:nvSpPr>
              <p:cNvPr id="34891" name="TextBox 841"/>
              <p:cNvSpPr txBox="1">
                <a:spLocks noChangeArrowheads="1"/>
              </p:cNvSpPr>
              <p:nvPr/>
            </p:nvSpPr>
            <p:spPr bwMode="auto">
              <a:xfrm>
                <a:off x="6356033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70</a:t>
                </a:r>
              </a:p>
            </p:txBody>
          </p:sp>
          <p:sp>
            <p:nvSpPr>
              <p:cNvPr id="34892" name="TextBox 855"/>
              <p:cNvSpPr txBox="1">
                <a:spLocks noChangeArrowheads="1"/>
              </p:cNvSpPr>
              <p:nvPr/>
            </p:nvSpPr>
            <p:spPr bwMode="auto">
              <a:xfrm>
                <a:off x="5514709" y="5670096"/>
                <a:ext cx="1327069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Alcohol (units/week)</a:t>
                </a:r>
              </a:p>
            </p:txBody>
          </p:sp>
        </p:grpSp>
        <p:sp>
          <p:nvSpPr>
            <p:cNvPr id="753" name="TextBox 752"/>
            <p:cNvSpPr txBox="1"/>
            <p:nvPr/>
          </p:nvSpPr>
          <p:spPr bwMode="auto">
            <a:xfrm>
              <a:off x="7005281" y="4205062"/>
              <a:ext cx="1085784" cy="3999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latin typeface="+mn-lt"/>
                  <a:ea typeface="+mn-ea"/>
                  <a:cs typeface="+mn-cs"/>
                </a:rPr>
                <a:t>Ischaemic heart</a:t>
              </a:r>
              <a:br>
                <a:rPr lang="en-GB" sz="1000" dirty="0">
                  <a:latin typeface="+mn-lt"/>
                  <a:ea typeface="+mn-ea"/>
                  <a:cs typeface="+mn-cs"/>
                </a:rPr>
              </a:br>
              <a:r>
                <a:rPr lang="en-GB" sz="1000" dirty="0">
                  <a:latin typeface="+mn-lt"/>
                  <a:ea typeface="+mn-ea"/>
                  <a:cs typeface="+mn-cs"/>
                </a:rPr>
                <a:t>disease</a:t>
              </a:r>
            </a:p>
          </p:txBody>
        </p:sp>
        <p:grpSp>
          <p:nvGrpSpPr>
            <p:cNvPr id="34859" name="Group 23"/>
            <p:cNvGrpSpPr>
              <a:grpSpLocks/>
            </p:cNvGrpSpPr>
            <p:nvPr/>
          </p:nvGrpSpPr>
          <p:grpSpPr bwMode="auto">
            <a:xfrm>
              <a:off x="6912795" y="4603385"/>
              <a:ext cx="1352884" cy="1313450"/>
              <a:chOff x="6912795" y="4603385"/>
              <a:chExt cx="1352884" cy="1313450"/>
            </a:xfrm>
          </p:grpSpPr>
          <p:sp>
            <p:nvSpPr>
              <p:cNvPr id="34864" name="Line 134"/>
              <p:cNvSpPr>
                <a:spLocks noChangeShapeType="1"/>
              </p:cNvSpPr>
              <p:nvPr/>
            </p:nvSpPr>
            <p:spPr bwMode="auto">
              <a:xfrm flipH="1">
                <a:off x="7032266" y="4603462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65" name="Line 135"/>
              <p:cNvSpPr>
                <a:spLocks noChangeShapeType="1"/>
              </p:cNvSpPr>
              <p:nvPr/>
            </p:nvSpPr>
            <p:spPr bwMode="auto">
              <a:xfrm flipH="1">
                <a:off x="7032266" y="4773298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66" name="Line 136"/>
              <p:cNvSpPr>
                <a:spLocks noChangeShapeType="1"/>
              </p:cNvSpPr>
              <p:nvPr/>
            </p:nvSpPr>
            <p:spPr bwMode="auto">
              <a:xfrm flipH="1">
                <a:off x="7032266" y="4943134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67" name="Line 137"/>
              <p:cNvSpPr>
                <a:spLocks noChangeShapeType="1"/>
              </p:cNvSpPr>
              <p:nvPr/>
            </p:nvSpPr>
            <p:spPr bwMode="auto">
              <a:xfrm flipH="1">
                <a:off x="7032266" y="5114557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68" name="Line 138"/>
              <p:cNvSpPr>
                <a:spLocks noChangeShapeType="1"/>
              </p:cNvSpPr>
              <p:nvPr/>
            </p:nvSpPr>
            <p:spPr bwMode="auto">
              <a:xfrm flipH="1">
                <a:off x="7032266" y="5285980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69" name="Line 180"/>
              <p:cNvSpPr>
                <a:spLocks noChangeShapeType="1"/>
              </p:cNvSpPr>
              <p:nvPr/>
            </p:nvSpPr>
            <p:spPr bwMode="auto">
              <a:xfrm>
                <a:off x="703226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0" name="Line 181"/>
              <p:cNvSpPr>
                <a:spLocks noChangeShapeType="1"/>
              </p:cNvSpPr>
              <p:nvPr/>
            </p:nvSpPr>
            <p:spPr bwMode="auto">
              <a:xfrm>
                <a:off x="7162433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1" name="Line 182"/>
              <p:cNvSpPr>
                <a:spLocks noChangeShapeType="1"/>
              </p:cNvSpPr>
              <p:nvPr/>
            </p:nvSpPr>
            <p:spPr bwMode="auto">
              <a:xfrm>
                <a:off x="7548172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2" name="Line 183"/>
              <p:cNvSpPr>
                <a:spLocks noChangeShapeType="1"/>
              </p:cNvSpPr>
              <p:nvPr/>
            </p:nvSpPr>
            <p:spPr bwMode="auto">
              <a:xfrm>
                <a:off x="7678340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3" name="Line 190"/>
              <p:cNvSpPr>
                <a:spLocks noChangeShapeType="1"/>
              </p:cNvSpPr>
              <p:nvPr/>
            </p:nvSpPr>
            <p:spPr bwMode="auto">
              <a:xfrm>
                <a:off x="7289425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4" name="Line 193"/>
              <p:cNvSpPr>
                <a:spLocks noChangeShapeType="1"/>
              </p:cNvSpPr>
              <p:nvPr/>
            </p:nvSpPr>
            <p:spPr bwMode="auto">
              <a:xfrm>
                <a:off x="7421180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5" name="Line 196"/>
              <p:cNvSpPr>
                <a:spLocks noChangeShapeType="1"/>
              </p:cNvSpPr>
              <p:nvPr/>
            </p:nvSpPr>
            <p:spPr bwMode="auto">
              <a:xfrm>
                <a:off x="7806919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6" name="Line 199"/>
              <p:cNvSpPr>
                <a:spLocks noChangeShapeType="1"/>
              </p:cNvSpPr>
              <p:nvPr/>
            </p:nvSpPr>
            <p:spPr bwMode="auto">
              <a:xfrm>
                <a:off x="7935499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7" name="Line 202"/>
              <p:cNvSpPr>
                <a:spLocks noChangeShapeType="1"/>
              </p:cNvSpPr>
              <p:nvPr/>
            </p:nvSpPr>
            <p:spPr bwMode="auto">
              <a:xfrm>
                <a:off x="806566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8" name="Line 203"/>
              <p:cNvSpPr>
                <a:spLocks noChangeShapeType="1"/>
              </p:cNvSpPr>
              <p:nvPr/>
            </p:nvSpPr>
            <p:spPr bwMode="auto">
              <a:xfrm flipV="1">
                <a:off x="7032266" y="4603462"/>
                <a:ext cx="0" cy="853942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9" name="Line 204"/>
              <p:cNvSpPr>
                <a:spLocks noChangeShapeType="1"/>
              </p:cNvSpPr>
              <p:nvPr/>
            </p:nvSpPr>
            <p:spPr bwMode="auto">
              <a:xfrm flipH="1">
                <a:off x="7032266" y="5457404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80" name="Freeform 706"/>
              <p:cNvSpPr>
                <a:spLocks/>
              </p:cNvSpPr>
              <p:nvPr/>
            </p:nvSpPr>
            <p:spPr bwMode="auto">
              <a:xfrm>
                <a:off x="7032266" y="5138367"/>
                <a:ext cx="1033400" cy="185708"/>
              </a:xfrm>
              <a:custGeom>
                <a:avLst/>
                <a:gdLst>
                  <a:gd name="T0" fmla="*/ 2147483647 w 565"/>
                  <a:gd name="T1" fmla="*/ 0 h 102"/>
                  <a:gd name="T2" fmla="*/ 2147483647 w 565"/>
                  <a:gd name="T3" fmla="*/ 2147483647 h 102"/>
                  <a:gd name="T4" fmla="*/ 0 w 565"/>
                  <a:gd name="T5" fmla="*/ 2147483647 h 102"/>
                  <a:gd name="T6" fmla="*/ 0 60000 65536"/>
                  <a:gd name="T7" fmla="*/ 0 60000 65536"/>
                  <a:gd name="T8" fmla="*/ 0 60000 65536"/>
                  <a:gd name="T9" fmla="*/ 0 w 565"/>
                  <a:gd name="T10" fmla="*/ 0 h 102"/>
                  <a:gd name="T11" fmla="*/ 565 w 565"/>
                  <a:gd name="T12" fmla="*/ 102 h 1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5" h="102">
                    <a:moveTo>
                      <a:pt x="565" y="0"/>
                    </a:moveTo>
                    <a:cubicBezTo>
                      <a:pt x="565" y="0"/>
                      <a:pt x="262" y="82"/>
                      <a:pt x="140" y="92"/>
                    </a:cubicBezTo>
                    <a:cubicBezTo>
                      <a:pt x="18" y="102"/>
                      <a:pt x="0" y="81"/>
                      <a:pt x="0" y="81"/>
                    </a:cubicBezTo>
                  </a:path>
                </a:pathLst>
              </a:custGeom>
              <a:noFill/>
              <a:ln w="19050" cap="rnd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81" name="Freeform 707"/>
              <p:cNvSpPr>
                <a:spLocks/>
              </p:cNvSpPr>
              <p:nvPr/>
            </p:nvSpPr>
            <p:spPr bwMode="auto">
              <a:xfrm>
                <a:off x="7032266" y="5285980"/>
                <a:ext cx="1033400" cy="41269"/>
              </a:xfrm>
              <a:custGeom>
                <a:avLst/>
                <a:gdLst>
                  <a:gd name="T0" fmla="*/ 2147483647 w 565"/>
                  <a:gd name="T1" fmla="*/ 2147483647 h 22"/>
                  <a:gd name="T2" fmla="*/ 2147483647 w 565"/>
                  <a:gd name="T3" fmla="*/ 2147483647 h 22"/>
                  <a:gd name="T4" fmla="*/ 2147483647 w 565"/>
                  <a:gd name="T5" fmla="*/ 2147483647 h 22"/>
                  <a:gd name="T6" fmla="*/ 0 w 565"/>
                  <a:gd name="T7" fmla="*/ 0 h 2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5"/>
                  <a:gd name="T13" fmla="*/ 0 h 22"/>
                  <a:gd name="T14" fmla="*/ 565 w 565"/>
                  <a:gd name="T15" fmla="*/ 22 h 2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5" h="22">
                    <a:moveTo>
                      <a:pt x="565" y="3"/>
                    </a:moveTo>
                    <a:cubicBezTo>
                      <a:pt x="565" y="3"/>
                      <a:pt x="468" y="6"/>
                      <a:pt x="417" y="11"/>
                    </a:cubicBezTo>
                    <a:cubicBezTo>
                      <a:pt x="366" y="15"/>
                      <a:pt x="279" y="21"/>
                      <a:pt x="184" y="21"/>
                    </a:cubicBezTo>
                    <a:cubicBezTo>
                      <a:pt x="88" y="21"/>
                      <a:pt x="27" y="22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8" name="TextBox 843"/>
              <p:cNvSpPr txBox="1">
                <a:spLocks noChangeArrowheads="1"/>
              </p:cNvSpPr>
              <p:nvPr/>
            </p:nvSpPr>
            <p:spPr bwMode="auto">
              <a:xfrm>
                <a:off x="6913211" y="5466927"/>
                <a:ext cx="242872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0</a:t>
                </a:r>
              </a:p>
            </p:txBody>
          </p:sp>
          <p:sp>
            <p:nvSpPr>
              <p:cNvPr id="34855" name="TextBox 844"/>
              <p:cNvSpPr txBox="1">
                <a:spLocks noChangeArrowheads="1"/>
              </p:cNvSpPr>
              <p:nvPr/>
            </p:nvSpPr>
            <p:spPr bwMode="auto">
              <a:xfrm>
                <a:off x="7017980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10</a:t>
                </a:r>
              </a:p>
            </p:txBody>
          </p:sp>
          <p:sp>
            <p:nvSpPr>
              <p:cNvPr id="34856" name="TextBox 845"/>
              <p:cNvSpPr txBox="1">
                <a:spLocks noChangeArrowheads="1"/>
              </p:cNvSpPr>
              <p:nvPr/>
            </p:nvSpPr>
            <p:spPr bwMode="auto">
              <a:xfrm>
                <a:off x="7141797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20</a:t>
                </a:r>
              </a:p>
            </p:txBody>
          </p:sp>
          <p:sp>
            <p:nvSpPr>
              <p:cNvPr id="9" name="TextBox 846"/>
              <p:cNvSpPr txBox="1">
                <a:spLocks noChangeArrowheads="1"/>
              </p:cNvSpPr>
              <p:nvPr/>
            </p:nvSpPr>
            <p:spPr bwMode="auto">
              <a:xfrm>
                <a:off x="7279901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30</a:t>
                </a:r>
              </a:p>
            </p:txBody>
          </p:sp>
          <p:sp>
            <p:nvSpPr>
              <p:cNvPr id="34858" name="TextBox 847"/>
              <p:cNvSpPr txBox="1">
                <a:spLocks noChangeArrowheads="1"/>
              </p:cNvSpPr>
              <p:nvPr/>
            </p:nvSpPr>
            <p:spPr bwMode="auto">
              <a:xfrm>
                <a:off x="7403718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40</a:t>
                </a:r>
              </a:p>
            </p:txBody>
          </p:sp>
          <p:sp>
            <p:nvSpPr>
              <p:cNvPr id="10" name="TextBox 848"/>
              <p:cNvSpPr txBox="1">
                <a:spLocks noChangeArrowheads="1"/>
              </p:cNvSpPr>
              <p:nvPr/>
            </p:nvSpPr>
            <p:spPr bwMode="auto">
              <a:xfrm>
                <a:off x="7532298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50</a:t>
                </a:r>
              </a:p>
            </p:txBody>
          </p:sp>
          <p:sp>
            <p:nvSpPr>
              <p:cNvPr id="34860" name="TextBox 849"/>
              <p:cNvSpPr txBox="1">
                <a:spLocks noChangeArrowheads="1"/>
              </p:cNvSpPr>
              <p:nvPr/>
            </p:nvSpPr>
            <p:spPr bwMode="auto">
              <a:xfrm>
                <a:off x="7659291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60</a:t>
                </a:r>
              </a:p>
            </p:txBody>
          </p:sp>
          <p:sp>
            <p:nvSpPr>
              <p:cNvPr id="34861" name="TextBox 850"/>
              <p:cNvSpPr txBox="1">
                <a:spLocks noChangeArrowheads="1"/>
              </p:cNvSpPr>
              <p:nvPr/>
            </p:nvSpPr>
            <p:spPr bwMode="auto">
              <a:xfrm>
                <a:off x="7789458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70</a:t>
                </a:r>
              </a:p>
            </p:txBody>
          </p:sp>
          <p:sp>
            <p:nvSpPr>
              <p:cNvPr id="34862" name="TextBox 851"/>
              <p:cNvSpPr txBox="1">
                <a:spLocks noChangeArrowheads="1"/>
              </p:cNvSpPr>
              <p:nvPr/>
            </p:nvSpPr>
            <p:spPr bwMode="auto">
              <a:xfrm>
                <a:off x="7919625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80</a:t>
                </a:r>
              </a:p>
            </p:txBody>
          </p:sp>
          <p:sp>
            <p:nvSpPr>
              <p:cNvPr id="34863" name="TextBox 856"/>
              <p:cNvSpPr txBox="1">
                <a:spLocks noChangeArrowheads="1"/>
              </p:cNvSpPr>
              <p:nvPr/>
            </p:nvSpPr>
            <p:spPr bwMode="auto">
              <a:xfrm>
                <a:off x="6938609" y="5670096"/>
                <a:ext cx="1327070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Alcohol (units/week)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879876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1"/>
          <p:cNvSpPr>
            <a:spLocks noGrp="1"/>
          </p:cNvSpPr>
          <p:nvPr>
            <p:ph type="title" idx="4294967295"/>
          </p:nvPr>
        </p:nvSpPr>
        <p:spPr>
          <a:xfrm>
            <a:off x="840013" y="260648"/>
            <a:ext cx="7404395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altLang="en-US" dirty="0"/>
              <a:t>Riduzione del consumo e del rischio di mortalità</a:t>
            </a:r>
            <a:endParaRPr lang="fr-CH" altLang="en-US" noProof="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9701080"/>
              </p:ext>
            </p:extLst>
          </p:nvPr>
        </p:nvGraphicFramePr>
        <p:xfrm>
          <a:off x="1115616" y="1700808"/>
          <a:ext cx="4572000" cy="4235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ZoneTexte 4"/>
          <p:cNvSpPr txBox="1"/>
          <p:nvPr/>
        </p:nvSpPr>
        <p:spPr>
          <a:xfrm>
            <a:off x="827584" y="6488668"/>
            <a:ext cx="7435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Rehm, 2013</a:t>
            </a:r>
            <a:endParaRPr lang="fr-CH" sz="800"/>
          </a:p>
        </p:txBody>
      </p:sp>
    </p:spTree>
    <p:extLst>
      <p:ext uri="{BB962C8B-B14F-4D97-AF65-F5344CB8AC3E}">
        <p14:creationId xmlns:p14="http://schemas.microsoft.com/office/powerpoint/2010/main" val="75735991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8688" y="584609"/>
            <a:ext cx="7929562" cy="830997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fr-CH" sz="4800" dirty="0" smtClean="0"/>
              <a:t>Salute </a:t>
            </a:r>
            <a:r>
              <a:rPr lang="fr-CH" sz="4800" dirty="0"/>
              <a:t>generale</a:t>
            </a:r>
            <a:endParaRPr lang="fr-CH" sz="4800" noProof="0" dirty="0"/>
          </a:p>
        </p:txBody>
      </p:sp>
      <p:sp>
        <p:nvSpPr>
          <p:cNvPr id="2922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3400" y="1556792"/>
            <a:ext cx="7600950" cy="411309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41300" defTabSz="457200">
              <a:lnSpc>
                <a:spcPct val="120000"/>
              </a:lnSpc>
              <a:spcAft>
                <a:spcPts val="1800"/>
              </a:spcAft>
            </a:pPr>
            <a:r>
              <a:rPr lang="fr-CH" sz="2000" dirty="0">
                <a:cs typeface="+mn-cs"/>
              </a:rPr>
              <a:t>Bevitori </a:t>
            </a:r>
            <a:r>
              <a:rPr lang="fr-CH" sz="2000" dirty="0" smtClean="0">
                <a:cs typeface="+mn-cs"/>
              </a:rPr>
              <a:t>moderati &gt; astinenti</a:t>
            </a:r>
          </a:p>
          <a:p>
            <a:pPr marL="241300" defTabSz="457200">
              <a:lnSpc>
                <a:spcPct val="120000"/>
              </a:lnSpc>
              <a:spcAft>
                <a:spcPts val="1800"/>
              </a:spcAft>
            </a:pPr>
            <a:r>
              <a:rPr lang="fr-CH" sz="2000" dirty="0">
                <a:cs typeface="+mn-cs"/>
                <a:sym typeface="Wingdings 3"/>
              </a:rPr>
              <a:t> salute generale, fisica e </a:t>
            </a:r>
            <a:r>
              <a:rPr lang="fr-CH" sz="2000" dirty="0" smtClean="0">
                <a:cs typeface="+mn-cs"/>
                <a:sym typeface="Wingdings 3"/>
              </a:rPr>
              <a:t>mentale</a:t>
            </a:r>
          </a:p>
          <a:p>
            <a:pPr marL="241300" defTabSz="457200">
              <a:lnSpc>
                <a:spcPct val="120000"/>
              </a:lnSpc>
              <a:spcAft>
                <a:spcPts val="1800"/>
              </a:spcAft>
            </a:pPr>
            <a:r>
              <a:rPr lang="fr-CH" sz="2000" dirty="0">
                <a:cs typeface="+mn-cs"/>
              </a:rPr>
              <a:t>Consumo moderato quotidiano </a:t>
            </a:r>
            <a:r>
              <a:rPr lang="fr-CH" sz="2000" noProof="0" dirty="0">
                <a:cs typeface="+mn-cs"/>
                <a:sym typeface="Wingdings 3"/>
              </a:rPr>
              <a:t>  </a:t>
            </a:r>
            <a:r>
              <a:rPr lang="fr-CH" sz="2000" dirty="0">
                <a:cs typeface="+mn-cs"/>
                <a:sym typeface="Wingdings 3"/>
              </a:rPr>
              <a:t>ricoveri acuti</a:t>
            </a:r>
            <a:endParaRPr lang="fr-CH" sz="2000" noProof="0" dirty="0">
              <a:cs typeface="+mn-cs"/>
            </a:endParaRPr>
          </a:p>
          <a:p>
            <a:pPr marL="241300" defTabSz="457200">
              <a:lnSpc>
                <a:spcPct val="120000"/>
              </a:lnSpc>
              <a:spcAft>
                <a:spcPts val="1800"/>
              </a:spcAft>
            </a:pPr>
            <a:r>
              <a:rPr lang="fr-CH" sz="2000" dirty="0" smtClean="0">
                <a:cs typeface="+mn-cs"/>
              </a:rPr>
              <a:t>Nessuna </a:t>
            </a:r>
            <a:r>
              <a:rPr lang="fr-CH" sz="2000" dirty="0">
                <a:cs typeface="+mn-cs"/>
              </a:rPr>
              <a:t>specificità per </a:t>
            </a:r>
            <a:r>
              <a:rPr lang="fr-CH" sz="2000" dirty="0" smtClean="0">
                <a:cs typeface="+mn-cs"/>
              </a:rPr>
              <a:t>particolare bevanda</a:t>
            </a:r>
            <a:endParaRPr lang="fr-CH" sz="2000" noProof="0" dirty="0">
              <a:cs typeface="+mn-cs"/>
            </a:endParaRPr>
          </a:p>
          <a:p>
            <a:pPr marL="241300" defTabSz="457200">
              <a:lnSpc>
                <a:spcPct val="120000"/>
              </a:lnSpc>
              <a:spcAft>
                <a:spcPts val="1800"/>
              </a:spcAft>
            </a:pPr>
            <a:r>
              <a:rPr lang="fr-CH" sz="2000" dirty="0">
                <a:cs typeface="+mn-cs"/>
              </a:rPr>
              <a:t>Meno </a:t>
            </a:r>
            <a:r>
              <a:rPr lang="fr-CH" sz="2000" dirty="0" smtClean="0">
                <a:cs typeface="+mn-cs"/>
              </a:rPr>
              <a:t>assenteismo</a:t>
            </a:r>
          </a:p>
          <a:p>
            <a:pPr marL="241300" defTabSz="457200">
              <a:lnSpc>
                <a:spcPct val="120000"/>
              </a:lnSpc>
              <a:spcAft>
                <a:spcPts val="1800"/>
              </a:spcAft>
            </a:pPr>
            <a:r>
              <a:rPr lang="fr-CH" sz="2000" noProof="0" dirty="0" smtClean="0">
                <a:cs typeface="+mn-cs"/>
                <a:sym typeface="Wingdings 3"/>
              </a:rPr>
              <a:t> </a:t>
            </a:r>
            <a:r>
              <a:rPr lang="fr-CH" sz="2000" dirty="0">
                <a:cs typeface="+mn-cs"/>
              </a:rPr>
              <a:t>rischio ulcera duodenale, calcoli biliari, infezioni gastrointestinali, </a:t>
            </a:r>
            <a:r>
              <a:rPr lang="fr-CH" sz="2000" dirty="0" smtClean="0">
                <a:cs typeface="+mn-cs"/>
              </a:rPr>
              <a:t>artrite </a:t>
            </a:r>
            <a:r>
              <a:rPr lang="fr-CH" sz="2000" dirty="0">
                <a:cs typeface="+mn-cs"/>
              </a:rPr>
              <a:t>reumatoide, </a:t>
            </a:r>
            <a:r>
              <a:rPr lang="fr-CH" sz="2000" dirty="0" smtClean="0">
                <a:cs typeface="+mn-cs"/>
              </a:rPr>
              <a:t>osteoporosi</a:t>
            </a:r>
            <a:r>
              <a:rPr lang="fr-CH" sz="2000" dirty="0">
                <a:cs typeface="+mn-cs"/>
              </a:rPr>
              <a:t>, </a:t>
            </a:r>
            <a:r>
              <a:rPr lang="fr-CH" sz="2000" dirty="0" smtClean="0">
                <a:cs typeface="+mn-cs"/>
              </a:rPr>
              <a:t>diabete </a:t>
            </a:r>
            <a:r>
              <a:rPr lang="fr-CH" sz="2000" dirty="0">
                <a:cs typeface="+mn-cs"/>
              </a:rPr>
              <a:t>mellito</a:t>
            </a:r>
            <a:endParaRPr lang="fr-CH" sz="2000" noProof="0" dirty="0">
              <a:cs typeface="+mn-cs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28688" y="6368117"/>
            <a:ext cx="44656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100"/>
            </a:lvl1pPr>
          </a:lstStyle>
          <a:p>
            <a:r>
              <a:rPr lang="fr-CH" dirty="0"/>
              <a:t>http://www2.potsdam.edu/hansondj/AlcoholAndHealth.html</a:t>
            </a:r>
          </a:p>
        </p:txBody>
      </p:sp>
    </p:spTree>
    <p:extLst>
      <p:ext uri="{BB962C8B-B14F-4D97-AF65-F5344CB8AC3E}">
        <p14:creationId xmlns:p14="http://schemas.microsoft.com/office/powerpoint/2010/main" val="366348866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2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2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22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22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22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22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22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2498" grpId="0" animBg="1"/>
      <p:bldP spid="292249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8688" y="513171"/>
            <a:ext cx="7929562" cy="830997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fr-CH" sz="6000" noProof="0" dirty="0" smtClean="0"/>
              <a:t>Cuore</a:t>
            </a:r>
            <a:endParaRPr lang="fr-CH" sz="6000" noProof="0" dirty="0"/>
          </a:p>
        </p:txBody>
      </p:sp>
      <p:sp>
        <p:nvSpPr>
          <p:cNvPr id="2922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7864" y="1484784"/>
            <a:ext cx="5438978" cy="437937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41300" defTabSz="457200">
              <a:lnSpc>
                <a:spcPct val="120000"/>
              </a:lnSpc>
              <a:spcAft>
                <a:spcPts val="1200"/>
              </a:spcAft>
            </a:pPr>
            <a:r>
              <a:rPr lang="fr-CH" sz="1800" noProof="0" dirty="0">
                <a:cs typeface="+mn-cs"/>
                <a:sym typeface="Wingdings 3"/>
              </a:rPr>
              <a:t> </a:t>
            </a:r>
            <a:r>
              <a:rPr lang="fr-CH" sz="1800" dirty="0">
                <a:cs typeface="+mn-cs"/>
                <a:sym typeface="Wingdings 3"/>
              </a:rPr>
              <a:t>malattie cardiovascolari in generale </a:t>
            </a:r>
            <a:endParaRPr lang="fr-CH" sz="1800" noProof="0" dirty="0">
              <a:cs typeface="+mn-cs"/>
            </a:endParaRPr>
          </a:p>
          <a:p>
            <a:pPr marL="241300" defTabSz="457200">
              <a:lnSpc>
                <a:spcPct val="120000"/>
              </a:lnSpc>
              <a:spcAft>
                <a:spcPts val="1200"/>
              </a:spcAft>
            </a:pPr>
            <a:r>
              <a:rPr lang="fr-CH" sz="1800" noProof="0" dirty="0">
                <a:cs typeface="+mn-cs"/>
                <a:sym typeface="Wingdings 3"/>
              </a:rPr>
              <a:t> </a:t>
            </a:r>
            <a:r>
              <a:rPr lang="fr-CH" sz="1800" dirty="0">
                <a:cs typeface="+mn-cs"/>
                <a:sym typeface="Wingdings 3"/>
              </a:rPr>
              <a:t>coronaropatia</a:t>
            </a:r>
            <a:endParaRPr lang="fr-CH" sz="1800" noProof="0" dirty="0" smtClean="0">
              <a:cs typeface="+mn-cs"/>
              <a:sym typeface="Wingdings 3"/>
            </a:endParaRPr>
          </a:p>
          <a:p>
            <a:pPr marL="457200" lvl="1" defTabSz="457200">
              <a:lnSpc>
                <a:spcPct val="120000"/>
              </a:lnSpc>
              <a:spcAft>
                <a:spcPts val="1200"/>
              </a:spcAft>
            </a:pPr>
            <a:r>
              <a:rPr lang="fr-CH" sz="1800" dirty="0"/>
              <a:t>Nessun farmaco disponibile sarebbe altrettanto efficace </a:t>
            </a:r>
            <a:endParaRPr lang="fr-CH" sz="1800" noProof="0" dirty="0" smtClean="0">
              <a:cs typeface="+mn-cs"/>
            </a:endParaRPr>
          </a:p>
          <a:p>
            <a:pPr marL="241300" defTabSz="457200">
              <a:lnSpc>
                <a:spcPct val="120000"/>
              </a:lnSpc>
              <a:spcAft>
                <a:spcPts val="1200"/>
              </a:spcAft>
            </a:pPr>
            <a:r>
              <a:rPr lang="fr-CH" sz="1800" noProof="0" dirty="0" smtClean="0">
                <a:cs typeface="+mn-cs"/>
                <a:sym typeface="Wingdings 3"/>
              </a:rPr>
              <a:t>40-60% </a:t>
            </a:r>
            <a:r>
              <a:rPr lang="fr-CH" sz="1800" dirty="0">
                <a:cs typeface="+mn-cs"/>
                <a:sym typeface="Wingdings 3"/>
              </a:rPr>
              <a:t>  mortalità</a:t>
            </a:r>
            <a:endParaRPr lang="fr-CH" sz="1800" noProof="0" dirty="0" smtClean="0">
              <a:cs typeface="+mn-cs"/>
              <a:sym typeface="Wingdings 3"/>
            </a:endParaRPr>
          </a:p>
          <a:p>
            <a:pPr marL="241300" defTabSz="457200">
              <a:lnSpc>
                <a:spcPct val="120000"/>
              </a:lnSpc>
              <a:spcAft>
                <a:spcPts val="1200"/>
              </a:spcAft>
            </a:pPr>
            <a:r>
              <a:rPr lang="fr-CH" sz="1800" dirty="0">
                <a:cs typeface="+mn-cs"/>
                <a:sym typeface="Wingdings 3"/>
              </a:rPr>
              <a:t> aterosclerosi </a:t>
            </a:r>
            <a:r>
              <a:rPr lang="fr-CH" sz="1800" dirty="0" smtClean="0">
                <a:cs typeface="+mn-cs"/>
                <a:sym typeface="Wingdings 3"/>
              </a:rPr>
              <a:t>coronarica</a:t>
            </a:r>
          </a:p>
          <a:p>
            <a:pPr marL="241300" defTabSz="457200">
              <a:lnSpc>
                <a:spcPct val="120000"/>
              </a:lnSpc>
              <a:spcAft>
                <a:spcPts val="1200"/>
              </a:spcAft>
            </a:pPr>
            <a:r>
              <a:rPr lang="fr-CH" sz="1800" dirty="0" smtClean="0">
                <a:cs typeface="+mn-cs"/>
                <a:sym typeface="Wingdings 3"/>
              </a:rPr>
              <a:t>Migliora funzione </a:t>
            </a:r>
            <a:r>
              <a:rPr lang="fr-CH" sz="1800" dirty="0">
                <a:cs typeface="+mn-cs"/>
                <a:sym typeface="Wingdings 3"/>
              </a:rPr>
              <a:t>endoteliale</a:t>
            </a:r>
            <a:endParaRPr lang="fr-CH" sz="1800" noProof="0" dirty="0">
              <a:cs typeface="+mn-cs"/>
              <a:sym typeface="Wingdings 3"/>
            </a:endParaRPr>
          </a:p>
          <a:p>
            <a:pPr marL="241300" defTabSz="457200">
              <a:lnSpc>
                <a:spcPct val="120000"/>
              </a:lnSpc>
              <a:spcAft>
                <a:spcPts val="1200"/>
              </a:spcAft>
            </a:pPr>
            <a:r>
              <a:rPr lang="fr-CH" sz="1800" dirty="0" smtClean="0">
                <a:cs typeface="+mn-cs"/>
              </a:rPr>
              <a:t>Consumo </a:t>
            </a:r>
            <a:r>
              <a:rPr lang="fr-CH" sz="1800" dirty="0">
                <a:cs typeface="+mn-cs"/>
              </a:rPr>
              <a:t>regolare necessario per diminuire il rischio</a:t>
            </a:r>
            <a:r>
              <a:rPr lang="fr-CH" sz="1800" dirty="0" smtClean="0">
                <a:cs typeface="+mn-cs"/>
              </a:rPr>
              <a:t>!</a:t>
            </a:r>
          </a:p>
          <a:p>
            <a:pPr marL="241300" defTabSz="457200">
              <a:lnSpc>
                <a:spcPct val="120000"/>
              </a:lnSpc>
              <a:spcAft>
                <a:spcPts val="1200"/>
              </a:spcAft>
            </a:pPr>
            <a:r>
              <a:rPr lang="fr-CH" sz="1800" dirty="0" smtClean="0">
                <a:cs typeface="+mn-cs"/>
              </a:rPr>
              <a:t>Attività </a:t>
            </a:r>
            <a:r>
              <a:rPr lang="fr-CH" sz="1800" dirty="0">
                <a:cs typeface="+mn-cs"/>
              </a:rPr>
              <a:t>fisica non sostituisce l'alcool!</a:t>
            </a:r>
            <a:endParaRPr lang="fr-CH" sz="1800" noProof="0" dirty="0">
              <a:cs typeface="+mn-cs"/>
            </a:endParaRPr>
          </a:p>
        </p:txBody>
      </p:sp>
      <p:pic>
        <p:nvPicPr>
          <p:cNvPr id="521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76872"/>
            <a:ext cx="26469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28688" y="6368117"/>
            <a:ext cx="44656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100"/>
            </a:lvl1pPr>
          </a:lstStyle>
          <a:p>
            <a:r>
              <a:rPr lang="fr-CH" dirty="0"/>
              <a:t>http://www2.potsdam.edu/hansondj/AlcoholAndHealth.html</a:t>
            </a:r>
          </a:p>
        </p:txBody>
      </p:sp>
    </p:spTree>
    <p:extLst>
      <p:ext uri="{BB962C8B-B14F-4D97-AF65-F5344CB8AC3E}">
        <p14:creationId xmlns:p14="http://schemas.microsoft.com/office/powerpoint/2010/main" val="82485730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2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22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22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22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22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22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22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22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249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8688" y="476672"/>
            <a:ext cx="7929562" cy="10156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fr-CH" sz="4800" dirty="0"/>
              <a:t>Meccanismi di azione</a:t>
            </a:r>
            <a:endParaRPr lang="fr-CH" sz="4800" noProof="0" dirty="0"/>
          </a:p>
        </p:txBody>
      </p:sp>
      <p:sp>
        <p:nvSpPr>
          <p:cNvPr id="2922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24" y="2205773"/>
            <a:ext cx="3210720" cy="317933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41300" defTabSz="457200">
              <a:lnSpc>
                <a:spcPct val="120000"/>
              </a:lnSpc>
              <a:spcAft>
                <a:spcPts val="1200"/>
              </a:spcAft>
            </a:pPr>
            <a:r>
              <a:rPr lang="fr-CH" sz="1800" noProof="0" dirty="0">
                <a:cs typeface="+mn-cs"/>
                <a:sym typeface="Wingdings 3"/>
              </a:rPr>
              <a:t></a:t>
            </a:r>
            <a:r>
              <a:rPr lang="fr-CH" sz="1800" noProof="0" dirty="0">
                <a:cs typeface="+mn-cs"/>
              </a:rPr>
              <a:t> HDL </a:t>
            </a:r>
          </a:p>
          <a:p>
            <a:pPr marL="241300" defTabSz="457200">
              <a:lnSpc>
                <a:spcPct val="120000"/>
              </a:lnSpc>
              <a:spcAft>
                <a:spcPts val="1200"/>
              </a:spcAft>
            </a:pPr>
            <a:r>
              <a:rPr lang="fr-CH" sz="1800" noProof="0" dirty="0">
                <a:cs typeface="+mn-cs"/>
                <a:sym typeface="Wingdings 3"/>
              </a:rPr>
              <a:t> </a:t>
            </a:r>
            <a:r>
              <a:rPr lang="fr-CH" sz="1800" noProof="0" dirty="0">
                <a:cs typeface="+mn-cs"/>
              </a:rPr>
              <a:t>LDL </a:t>
            </a:r>
          </a:p>
          <a:p>
            <a:pPr marL="241300" defTabSz="457200">
              <a:lnSpc>
                <a:spcPct val="120000"/>
              </a:lnSpc>
              <a:spcAft>
                <a:spcPts val="1200"/>
              </a:spcAft>
            </a:pPr>
            <a:r>
              <a:rPr lang="fr-CH" sz="1800" dirty="0">
                <a:cs typeface="+mn-cs"/>
                <a:sym typeface="Wingdings 3"/>
              </a:rPr>
              <a:t>normalizza la </a:t>
            </a:r>
            <a:r>
              <a:rPr lang="fr-CH" sz="1800" dirty="0" smtClean="0">
                <a:cs typeface="+mn-cs"/>
                <a:sym typeface="Wingdings 3"/>
              </a:rPr>
              <a:t>coagulazione</a:t>
            </a:r>
          </a:p>
          <a:p>
            <a:pPr marL="241300" defTabSz="457200">
              <a:lnSpc>
                <a:spcPct val="120000"/>
              </a:lnSpc>
              <a:spcAft>
                <a:spcPts val="1200"/>
              </a:spcAft>
            </a:pPr>
            <a:r>
              <a:rPr lang="fr-CH" sz="1800" dirty="0" smtClean="0">
                <a:cs typeface="+mn-cs"/>
                <a:sym typeface="Wingdings 3"/>
              </a:rPr>
              <a:t> </a:t>
            </a:r>
            <a:r>
              <a:rPr lang="fr-CH" sz="1800" dirty="0">
                <a:cs typeface="+mn-cs"/>
              </a:rPr>
              <a:t>aggregazione piastrinica</a:t>
            </a:r>
            <a:endParaRPr lang="fr-CH" sz="1800" noProof="0" dirty="0">
              <a:cs typeface="+mn-cs"/>
            </a:endParaRPr>
          </a:p>
          <a:p>
            <a:pPr marL="241300" defTabSz="457200">
              <a:lnSpc>
                <a:spcPct val="120000"/>
              </a:lnSpc>
              <a:spcAft>
                <a:spcPts val="1200"/>
              </a:spcAft>
            </a:pPr>
            <a:r>
              <a:rPr lang="fr-CH" sz="1800" noProof="0" dirty="0">
                <a:cs typeface="+mn-cs"/>
                <a:sym typeface="Wingdings 3"/>
              </a:rPr>
              <a:t> </a:t>
            </a:r>
            <a:r>
              <a:rPr lang="fr-CH" sz="1800" dirty="0" smtClean="0">
                <a:cs typeface="+mn-cs"/>
              </a:rPr>
              <a:t>fibrinogeno</a:t>
            </a:r>
          </a:p>
          <a:p>
            <a:pPr marL="241300" defTabSz="457200">
              <a:lnSpc>
                <a:spcPct val="120000"/>
              </a:lnSpc>
              <a:spcAft>
                <a:spcPts val="1200"/>
              </a:spcAft>
            </a:pPr>
            <a:r>
              <a:rPr lang="fr-CH" sz="1800" noProof="0" dirty="0" smtClean="0">
                <a:cs typeface="+mn-cs"/>
                <a:sym typeface="Wingdings 3"/>
              </a:rPr>
              <a:t> </a:t>
            </a:r>
            <a:r>
              <a:rPr lang="fr-CH" sz="1800" dirty="0">
                <a:cs typeface="+mn-cs"/>
              </a:rPr>
              <a:t>fibrinolisi</a:t>
            </a:r>
            <a:endParaRPr lang="fr-CH" sz="1800" noProof="0" dirty="0">
              <a:cs typeface="+mn-cs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28688" y="6368117"/>
            <a:ext cx="44656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100"/>
            </a:lvl1pPr>
          </a:lstStyle>
          <a:p>
            <a:r>
              <a:rPr lang="fr-CH" dirty="0"/>
              <a:t>http://www2.potsdam.edu/hansondj/AlcoholAndHealth.html</a:t>
            </a:r>
          </a:p>
        </p:txBody>
      </p:sp>
      <p:sp>
        <p:nvSpPr>
          <p:cNvPr id="2" name="Rechteck 1"/>
          <p:cNvSpPr/>
          <p:nvPr/>
        </p:nvSpPr>
        <p:spPr>
          <a:xfrm>
            <a:off x="4583932" y="2205773"/>
            <a:ext cx="3948508" cy="295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41300" indent="-215900">
              <a:lnSpc>
                <a:spcPct val="120000"/>
              </a:lnSpc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dirty="0">
                <a:sym typeface="Wingdings 3"/>
              </a:rPr>
              <a:t> spasmi coronarici</a:t>
            </a:r>
            <a:r>
              <a:rPr lang="fr-CH" dirty="0" smtClean="0"/>
              <a:t> </a:t>
            </a:r>
          </a:p>
          <a:p>
            <a:pPr marL="241300" indent="-215900">
              <a:lnSpc>
                <a:spcPct val="120000"/>
              </a:lnSpc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dirty="0" smtClean="0">
                <a:sym typeface="Wingdings 3"/>
              </a:rPr>
              <a:t> </a:t>
            </a:r>
            <a:r>
              <a:rPr lang="fr-CH" dirty="0">
                <a:sym typeface="Wingdings 3"/>
              </a:rPr>
              <a:t>irrigazione coronarica</a:t>
            </a:r>
          </a:p>
          <a:p>
            <a:pPr marL="241300" indent="-215900">
              <a:lnSpc>
                <a:spcPct val="120000"/>
              </a:lnSpc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dirty="0">
                <a:sym typeface="Wingdings 3"/>
              </a:rPr>
              <a:t> pressione </a:t>
            </a:r>
            <a:r>
              <a:rPr lang="fr-CH" dirty="0" smtClean="0">
                <a:sym typeface="Wingdings 3"/>
              </a:rPr>
              <a:t>sanguigna</a:t>
            </a:r>
          </a:p>
          <a:p>
            <a:pPr marL="241300" indent="-215900">
              <a:lnSpc>
                <a:spcPct val="120000"/>
              </a:lnSpc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dirty="0" smtClean="0">
                <a:sym typeface="Wingdings 3"/>
              </a:rPr>
              <a:t> </a:t>
            </a:r>
            <a:r>
              <a:rPr lang="fr-CH" dirty="0">
                <a:sym typeface="Wingdings 3"/>
              </a:rPr>
              <a:t>livelli ematici di </a:t>
            </a:r>
            <a:r>
              <a:rPr lang="fr-CH" dirty="0" smtClean="0">
                <a:sym typeface="Wingdings 3"/>
              </a:rPr>
              <a:t>insulina</a:t>
            </a:r>
          </a:p>
          <a:p>
            <a:pPr marL="241300" indent="-215900">
              <a:lnSpc>
                <a:spcPct val="120000"/>
              </a:lnSpc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dirty="0" smtClean="0">
                <a:sym typeface="Wingdings 3"/>
              </a:rPr>
              <a:t> livelli </a:t>
            </a:r>
            <a:r>
              <a:rPr lang="fr-CH" dirty="0">
                <a:sym typeface="Wingdings 3"/>
              </a:rPr>
              <a:t>di estrogeni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2637699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8688" y="286733"/>
            <a:ext cx="7929562" cy="1569660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fr-CH" sz="4800" dirty="0"/>
              <a:t>Effetti positivi</a:t>
            </a:r>
            <a:endParaRPr lang="fr-CH" sz="4800" noProof="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28688" y="6368117"/>
            <a:ext cx="44656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100"/>
            </a:lvl1pPr>
          </a:lstStyle>
          <a:p>
            <a:r>
              <a:rPr lang="fr-CH" dirty="0"/>
              <a:t>http://www2.potsdam.edu/hansondj/AlcoholAndHealth.html</a:t>
            </a:r>
          </a:p>
        </p:txBody>
      </p:sp>
      <p:grpSp>
        <p:nvGrpSpPr>
          <p:cNvPr id="2" name="Gruppierung 1"/>
          <p:cNvGrpSpPr/>
          <p:nvPr/>
        </p:nvGrpSpPr>
        <p:grpSpPr>
          <a:xfrm>
            <a:off x="689111" y="2924944"/>
            <a:ext cx="6163183" cy="785248"/>
            <a:chOff x="689111" y="2924944"/>
            <a:chExt cx="6163183" cy="785248"/>
          </a:xfrm>
        </p:grpSpPr>
        <p:sp>
          <p:nvSpPr>
            <p:cNvPr id="8" name="Rectangle 3"/>
            <p:cNvSpPr txBox="1">
              <a:spLocks noChangeArrowheads="1"/>
            </p:cNvSpPr>
            <p:nvPr/>
          </p:nvSpPr>
          <p:spPr bwMode="auto">
            <a:xfrm>
              <a:off x="2208824" y="3053393"/>
              <a:ext cx="4643470" cy="5283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15900" indent="-215900" algn="l" rtl="0" eaLnBrk="1" fontAlgn="base" hangingPunct="1">
                <a:spcBef>
                  <a:spcPct val="0"/>
                </a:spcBef>
                <a:spcAft>
                  <a:spcPts val="6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431800" indent="-215900" algn="l" rtl="0" eaLnBrk="1" fontAlgn="base" hangingPunct="1">
                <a:spcBef>
                  <a:spcPct val="0"/>
                </a:spcBef>
                <a:spcAft>
                  <a:spcPts val="600"/>
                </a:spcAft>
                <a:buClr>
                  <a:srgbClr val="0C72C0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2pPr>
              <a:lvl3pPr marL="647700" indent="-215900" algn="l" rtl="0" eaLnBrk="1" fontAlgn="base" hangingPunct="1">
                <a:spcBef>
                  <a:spcPct val="0"/>
                </a:spcBef>
                <a:spcAft>
                  <a:spcPts val="600"/>
                </a:spcAft>
                <a:buClr>
                  <a:srgbClr val="0C72C0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3pPr>
              <a:lvl4pPr marL="863600" indent="-215900" algn="l" rtl="0" eaLnBrk="1" fontAlgn="base" hangingPunct="1">
                <a:spcBef>
                  <a:spcPct val="0"/>
                </a:spcBef>
                <a:spcAft>
                  <a:spcPts val="600"/>
                </a:spcAft>
                <a:buClr>
                  <a:srgbClr val="0C72C0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4pPr>
              <a:lvl5pPr marL="1079500" indent="-215900" algn="l" rtl="0" eaLnBrk="1" fontAlgn="base" hangingPunct="1">
                <a:spcBef>
                  <a:spcPct val="0"/>
                </a:spcBef>
                <a:spcAft>
                  <a:spcPts val="600"/>
                </a:spcAft>
                <a:buClr>
                  <a:srgbClr val="0C72C0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5pPr>
              <a:lvl6pPr marL="1097280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533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819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92224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Clr>
                  <a:srgbClr val="EA8B00"/>
                </a:buClr>
                <a:buSzPct val="80000"/>
                <a:buNone/>
                <a:defRPr/>
              </a:pPr>
              <a:r>
                <a:rPr lang="fr-CH" sz="2000" dirty="0" smtClean="0">
                  <a:latin typeface="+mn-lt"/>
                  <a:sym typeface="Wingdings 3"/>
                </a:rPr>
                <a:t>30-50%  </a:t>
              </a:r>
              <a:r>
                <a:rPr lang="fr-CH" sz="2000" dirty="0">
                  <a:latin typeface="+mn-lt"/>
                  <a:sym typeface="Wingdings 3"/>
                </a:rPr>
                <a:t>rischio </a:t>
              </a:r>
              <a:r>
                <a:rPr lang="fr-CH" sz="2000" dirty="0" smtClean="0">
                  <a:latin typeface="+mn-lt"/>
                  <a:sym typeface="Wingdings 3"/>
                </a:rPr>
                <a:t>diabete </a:t>
              </a:r>
              <a:r>
                <a:rPr lang="fr-CH" sz="2000" dirty="0">
                  <a:latin typeface="+mn-lt"/>
                  <a:sym typeface="Wingdings 3"/>
                </a:rPr>
                <a:t>di tipo II</a:t>
              </a:r>
              <a:endParaRPr lang="fr-CH" sz="2000" dirty="0" smtClean="0">
                <a:latin typeface="+mn-lt"/>
                <a:sym typeface="Wingdings 3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9111" y="2924944"/>
              <a:ext cx="1143565" cy="785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uppierung 2"/>
          <p:cNvGrpSpPr/>
          <p:nvPr/>
        </p:nvGrpSpPr>
        <p:grpSpPr>
          <a:xfrm>
            <a:off x="539529" y="3880225"/>
            <a:ext cx="6769915" cy="764158"/>
            <a:chOff x="539529" y="3880225"/>
            <a:chExt cx="6769915" cy="764158"/>
          </a:xfrm>
        </p:grpSpPr>
        <p:sp>
          <p:nvSpPr>
            <p:cNvPr id="10" name="Rectangle 3"/>
            <p:cNvSpPr txBox="1">
              <a:spLocks noChangeArrowheads="1"/>
            </p:cNvSpPr>
            <p:nvPr/>
          </p:nvSpPr>
          <p:spPr bwMode="auto">
            <a:xfrm>
              <a:off x="2208824" y="3998129"/>
              <a:ext cx="5100620" cy="5283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15900" indent="-215900" algn="l" rtl="0" eaLnBrk="1" fontAlgn="base" hangingPunct="1">
                <a:spcBef>
                  <a:spcPct val="0"/>
                </a:spcBef>
                <a:spcAft>
                  <a:spcPts val="6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431800" indent="-215900" algn="l" rtl="0" eaLnBrk="1" fontAlgn="base" hangingPunct="1">
                <a:spcBef>
                  <a:spcPct val="0"/>
                </a:spcBef>
                <a:spcAft>
                  <a:spcPts val="600"/>
                </a:spcAft>
                <a:buClr>
                  <a:srgbClr val="0C72C0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2pPr>
              <a:lvl3pPr marL="647700" indent="-215900" algn="l" rtl="0" eaLnBrk="1" fontAlgn="base" hangingPunct="1">
                <a:spcBef>
                  <a:spcPct val="0"/>
                </a:spcBef>
                <a:spcAft>
                  <a:spcPts val="600"/>
                </a:spcAft>
                <a:buClr>
                  <a:srgbClr val="0C72C0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3pPr>
              <a:lvl4pPr marL="863600" indent="-215900" algn="l" rtl="0" eaLnBrk="1" fontAlgn="base" hangingPunct="1">
                <a:spcBef>
                  <a:spcPct val="0"/>
                </a:spcBef>
                <a:spcAft>
                  <a:spcPts val="600"/>
                </a:spcAft>
                <a:buClr>
                  <a:srgbClr val="0C72C0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4pPr>
              <a:lvl5pPr marL="1079500" indent="-215900" algn="l" rtl="0" eaLnBrk="1" fontAlgn="base" hangingPunct="1">
                <a:spcBef>
                  <a:spcPct val="0"/>
                </a:spcBef>
                <a:spcAft>
                  <a:spcPts val="600"/>
                </a:spcAft>
                <a:buClr>
                  <a:srgbClr val="0C72C0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5pPr>
              <a:lvl6pPr marL="1097280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533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819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92224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Clr>
                  <a:srgbClr val="EA8B00"/>
                </a:buClr>
                <a:buSzPct val="80000"/>
                <a:buNone/>
                <a:defRPr/>
              </a:pPr>
              <a:r>
                <a:rPr lang="fr-CH" sz="2000" dirty="0">
                  <a:latin typeface="+mn-lt"/>
                </a:rPr>
                <a:t>40-50%</a:t>
              </a:r>
              <a:r>
                <a:rPr lang="fr-CH" sz="2000" dirty="0" smtClean="0">
                  <a:latin typeface="+mn-lt"/>
                  <a:sym typeface="Wingdings 3"/>
                </a:rPr>
                <a:t> </a:t>
              </a:r>
              <a:r>
                <a:rPr lang="fr-CH" sz="2000" dirty="0" smtClean="0">
                  <a:sym typeface="Wingdings 3"/>
                </a:rPr>
                <a:t>rischio </a:t>
              </a:r>
              <a:r>
                <a:rPr lang="fr-CH" sz="2000" dirty="0" smtClean="0">
                  <a:latin typeface="+mn-lt"/>
                  <a:sym typeface="Wingdings 3"/>
                </a:rPr>
                <a:t>artrite reumatoide</a:t>
              </a:r>
              <a:endParaRPr lang="fr-CH" sz="2000" dirty="0" smtClean="0">
                <a:latin typeface="+mn-lt"/>
              </a:endParaRPr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878815" y="3540939"/>
              <a:ext cx="764158" cy="1442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uppierung 3"/>
          <p:cNvGrpSpPr/>
          <p:nvPr/>
        </p:nvGrpSpPr>
        <p:grpSpPr>
          <a:xfrm>
            <a:off x="919396" y="4797152"/>
            <a:ext cx="6532924" cy="945264"/>
            <a:chOff x="919396" y="5013176"/>
            <a:chExt cx="6532924" cy="945264"/>
          </a:xfrm>
        </p:grpSpPr>
        <p:sp>
          <p:nvSpPr>
            <p:cNvPr id="12" name="Rectangle 3"/>
            <p:cNvSpPr txBox="1">
              <a:spLocks noChangeArrowheads="1"/>
            </p:cNvSpPr>
            <p:nvPr/>
          </p:nvSpPr>
          <p:spPr bwMode="auto">
            <a:xfrm>
              <a:off x="2208824" y="5221633"/>
              <a:ext cx="5243496" cy="5283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marL="0" indent="0" eaLnBrk="1" hangingPunct="1">
                <a:lnSpc>
                  <a:spcPct val="150000"/>
                </a:lnSpc>
                <a:spcAft>
                  <a:spcPts val="600"/>
                </a:spcAft>
                <a:buClr>
                  <a:srgbClr val="EA8B00"/>
                </a:buClr>
                <a:buSzPct val="80000"/>
                <a:buFont typeface="Wingdings" pitchFamily="2" charset="2"/>
                <a:buNone/>
                <a:defRPr sz="2000">
                  <a:cs typeface="Arial" pitchFamily="34" charset="0"/>
                </a:defRPr>
              </a:lvl1pPr>
              <a:lvl2pPr marL="431800" indent="-215900" eaLnBrk="1" hangingPunct="1">
                <a:spcAft>
                  <a:spcPts val="600"/>
                </a:spcAft>
                <a:buClr>
                  <a:srgbClr val="0C72C0"/>
                </a:buClr>
                <a:buFont typeface="Wingdings" pitchFamily="2" charset="2"/>
                <a:buChar char="§"/>
                <a:defRPr sz="1600">
                  <a:cs typeface="Arial" pitchFamily="34" charset="0"/>
                </a:defRPr>
              </a:lvl2pPr>
              <a:lvl3pPr marL="647700" indent="-215900" eaLnBrk="1" hangingPunct="1">
                <a:spcAft>
                  <a:spcPts val="600"/>
                </a:spcAft>
                <a:buClr>
                  <a:srgbClr val="0C72C0"/>
                </a:buClr>
                <a:buFont typeface="Wingdings" pitchFamily="2" charset="2"/>
                <a:buChar char="§"/>
                <a:defRPr sz="1600">
                  <a:cs typeface="Arial" pitchFamily="34" charset="0"/>
                </a:defRPr>
              </a:lvl3pPr>
              <a:lvl4pPr marL="863600" indent="-215900" eaLnBrk="1" hangingPunct="1">
                <a:spcAft>
                  <a:spcPts val="600"/>
                </a:spcAft>
                <a:buClr>
                  <a:srgbClr val="0C72C0"/>
                </a:buClr>
                <a:buFont typeface="Wingdings" pitchFamily="2" charset="2"/>
                <a:buChar char="§"/>
                <a:defRPr sz="1600">
                  <a:cs typeface="Arial" pitchFamily="34" charset="0"/>
                </a:defRPr>
              </a:lvl4pPr>
              <a:lvl5pPr marL="1079500" indent="-215900" eaLnBrk="1" hangingPunct="1">
                <a:spcAft>
                  <a:spcPts val="600"/>
                </a:spcAft>
                <a:buClr>
                  <a:srgbClr val="0C72C0"/>
                </a:buClr>
                <a:buFont typeface="Wingdings" pitchFamily="2" charset="2"/>
                <a:buChar char="§"/>
                <a:defRPr sz="1600">
                  <a:cs typeface="Arial" pitchFamily="34" charset="0"/>
                </a:defRPr>
              </a:lvl5pPr>
              <a:lvl6pPr marL="1097280" indent="-173736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>
                  <a:latin typeface="+mn-lt"/>
                  <a:ea typeface="+mn-ea"/>
                </a:defRPr>
              </a:lvl6pPr>
              <a:lvl7pPr marL="1353312" indent="-164592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>
                  <a:latin typeface="+mn-lt"/>
                  <a:ea typeface="+mn-ea"/>
                </a:defRPr>
              </a:lvl7pPr>
              <a:lvl8pPr marL="1581912" indent="-164592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>
                  <a:latin typeface="+mn-lt"/>
                  <a:ea typeface="+mn-ea"/>
                </a:defRPr>
              </a:lvl8pPr>
              <a:lvl9pPr marL="1792224" indent="-164592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>
                  <a:latin typeface="+mn-lt"/>
                  <a:ea typeface="+mn-ea"/>
                </a:defRPr>
              </a:lvl9pPr>
            </a:lstStyle>
            <a:p>
              <a:r>
                <a:rPr lang="en-US" dirty="0" smtClean="0">
                  <a:latin typeface="+mn-lt"/>
                  <a:sym typeface="Wingdings 3"/>
                </a:rPr>
                <a:t>30-</a:t>
              </a:r>
              <a:r>
                <a:rPr lang="en-US" dirty="0">
                  <a:latin typeface="+mn-lt"/>
                  <a:sym typeface="Wingdings 3"/>
                </a:rPr>
                <a:t>40% </a:t>
              </a:r>
              <a:r>
                <a:rPr lang="en-US" dirty="0" smtClean="0">
                  <a:latin typeface="+mn-lt"/>
                  <a:sym typeface="Wingdings 3"/>
                </a:rPr>
                <a:t></a:t>
              </a:r>
              <a:r>
                <a:rPr lang="fr-CH" dirty="0">
                  <a:sym typeface="Wingdings 3"/>
                </a:rPr>
                <a:t> rischio </a:t>
              </a:r>
              <a:r>
                <a:rPr lang="en-US" dirty="0" err="1" smtClean="0">
                  <a:latin typeface="+mn-lt"/>
                  <a:sym typeface="Wingdings 3"/>
                </a:rPr>
                <a:t>iperplasia</a:t>
              </a:r>
              <a:r>
                <a:rPr lang="en-US" dirty="0" smtClean="0">
                  <a:latin typeface="+mn-lt"/>
                  <a:sym typeface="Wingdings 3"/>
                </a:rPr>
                <a:t> </a:t>
              </a:r>
              <a:r>
                <a:rPr lang="en-US" dirty="0" err="1">
                  <a:latin typeface="+mn-lt"/>
                  <a:sym typeface="Wingdings 3"/>
                </a:rPr>
                <a:t>prostatica</a:t>
              </a:r>
              <a:endParaRPr lang="en-US" dirty="0">
                <a:latin typeface="+mn-lt"/>
              </a:endParaRP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9396" y="5013176"/>
              <a:ext cx="682994" cy="945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Gruppierung 6"/>
          <p:cNvGrpSpPr/>
          <p:nvPr/>
        </p:nvGrpSpPr>
        <p:grpSpPr>
          <a:xfrm>
            <a:off x="805951" y="1954258"/>
            <a:ext cx="4982041" cy="898678"/>
            <a:chOff x="805951" y="1772816"/>
            <a:chExt cx="4982041" cy="898678"/>
          </a:xfrm>
        </p:grpSpPr>
        <p:pic>
          <p:nvPicPr>
            <p:cNvPr id="52429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5951" y="1772816"/>
              <a:ext cx="909884" cy="898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Rechteck 4"/>
            <p:cNvSpPr/>
            <p:nvPr/>
          </p:nvSpPr>
          <p:spPr>
            <a:xfrm>
              <a:off x="2211347" y="1957980"/>
              <a:ext cx="3576645" cy="5283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>
                <a:lnSpc>
                  <a:spcPct val="150000"/>
                </a:lnSpc>
                <a:buClr>
                  <a:srgbClr val="EA8B00"/>
                </a:buClr>
                <a:buSzPct val="80000"/>
                <a:buNone/>
                <a:defRPr/>
              </a:pPr>
              <a:r>
                <a:rPr lang="fr-CH" sz="2000" dirty="0">
                  <a:sym typeface="Wingdings 3"/>
                </a:rPr>
                <a:t>50%  eventi cerebrovascolari</a:t>
              </a:r>
              <a:endParaRPr lang="fr-CH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583922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772400" cy="1143000"/>
          </a:xfrm>
        </p:spPr>
        <p:txBody>
          <a:bodyPr/>
          <a:lstStyle/>
          <a:p>
            <a:r>
              <a:rPr lang="fr-CH" sz="4400" dirty="0" smtClean="0"/>
              <a:t>Nuove farmacoterapie</a:t>
            </a:r>
            <a:endParaRPr lang="fr-CH" sz="4400" noProof="0" dirty="0"/>
          </a:p>
        </p:txBody>
      </p:sp>
      <p:sp>
        <p:nvSpPr>
          <p:cNvPr id="4" name="Textfeld 3"/>
          <p:cNvSpPr txBox="1"/>
          <p:nvPr/>
        </p:nvSpPr>
        <p:spPr>
          <a:xfrm>
            <a:off x="2559897" y="1772816"/>
            <a:ext cx="2083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nuova indicazione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178921" y="2618972"/>
            <a:ext cx="1060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smtClean="0"/>
              <a:t>sviluppo</a:t>
            </a:r>
          </a:p>
          <a:p>
            <a:pPr algn="ctr"/>
            <a:r>
              <a:rPr lang="fr-CH" i="1" dirty="0" smtClean="0"/>
              <a:t>de novo</a:t>
            </a:r>
            <a:endParaRPr lang="fr-CH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4890408" y="2618972"/>
            <a:ext cx="1955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/>
              <a:t>riposizionamento</a:t>
            </a:r>
          </a:p>
          <a:p>
            <a:pPr algn="ctr"/>
            <a:r>
              <a:rPr lang="fr-CH" dirty="0" smtClean="0"/>
              <a:t>farmaco</a:t>
            </a:r>
            <a:endParaRPr lang="fr-CH" dirty="0"/>
          </a:p>
        </p:txBody>
      </p:sp>
      <p:grpSp>
        <p:nvGrpSpPr>
          <p:cNvPr id="2" name="Gruppierung 1"/>
          <p:cNvGrpSpPr/>
          <p:nvPr/>
        </p:nvGrpSpPr>
        <p:grpSpPr>
          <a:xfrm>
            <a:off x="2239431" y="2142148"/>
            <a:ext cx="2650977" cy="914847"/>
            <a:chOff x="2239431" y="2142148"/>
            <a:chExt cx="2650977" cy="914847"/>
          </a:xfrm>
        </p:grpSpPr>
        <p:sp>
          <p:nvSpPr>
            <p:cNvPr id="6" name="Raute 5"/>
            <p:cNvSpPr/>
            <p:nvPr/>
          </p:nvSpPr>
          <p:spPr>
            <a:xfrm>
              <a:off x="3457861" y="2827279"/>
              <a:ext cx="288032" cy="229716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9" name="Gerade Verbindung 8"/>
            <p:cNvCxnSpPr>
              <a:stCxn id="4" idx="2"/>
              <a:endCxn id="6" idx="0"/>
            </p:cNvCxnSpPr>
            <p:nvPr/>
          </p:nvCxnSpPr>
          <p:spPr>
            <a:xfrm flipH="1">
              <a:off x="3601877" y="2142148"/>
              <a:ext cx="1" cy="685131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>
              <a:stCxn id="6" idx="1"/>
              <a:endCxn id="5" idx="3"/>
            </p:cNvCxnSpPr>
            <p:nvPr/>
          </p:nvCxnSpPr>
          <p:spPr>
            <a:xfrm flipH="1">
              <a:off x="2239431" y="2942137"/>
              <a:ext cx="1218430" cy="1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>
              <a:stCxn id="6" idx="3"/>
              <a:endCxn id="8" idx="1"/>
            </p:cNvCxnSpPr>
            <p:nvPr/>
          </p:nvCxnSpPr>
          <p:spPr>
            <a:xfrm>
              <a:off x="3745893" y="2942137"/>
              <a:ext cx="1144515" cy="1"/>
            </a:xfrm>
            <a:prstGeom prst="straightConnector1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feld 15"/>
          <p:cNvSpPr txBox="1"/>
          <p:nvPr/>
        </p:nvSpPr>
        <p:spPr>
          <a:xfrm>
            <a:off x="2703879" y="4290499"/>
            <a:ext cx="2186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smtClean="0"/>
              <a:t>known compound –</a:t>
            </a:r>
          </a:p>
          <a:p>
            <a:pPr algn="ctr"/>
            <a:r>
              <a:rPr lang="fr-CH" dirty="0" smtClean="0"/>
              <a:t>new target</a:t>
            </a:r>
            <a:endParaRPr lang="fr-CH" dirty="0"/>
          </a:p>
        </p:txBody>
      </p:sp>
      <p:sp>
        <p:nvSpPr>
          <p:cNvPr id="19" name="Textfeld 18"/>
          <p:cNvSpPr txBox="1"/>
          <p:nvPr/>
        </p:nvSpPr>
        <p:spPr>
          <a:xfrm>
            <a:off x="6904084" y="4290499"/>
            <a:ext cx="1698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smtClean="0"/>
              <a:t>known target –</a:t>
            </a:r>
          </a:p>
          <a:p>
            <a:pPr algn="ctr"/>
            <a:r>
              <a:rPr lang="fr-CH" dirty="0" smtClean="0"/>
              <a:t>new indication</a:t>
            </a:r>
            <a:endParaRPr lang="fr-CH" dirty="0"/>
          </a:p>
        </p:txBody>
      </p:sp>
      <p:grpSp>
        <p:nvGrpSpPr>
          <p:cNvPr id="3" name="Gruppierung 2"/>
          <p:cNvGrpSpPr/>
          <p:nvPr/>
        </p:nvGrpSpPr>
        <p:grpSpPr>
          <a:xfrm>
            <a:off x="4890408" y="3265303"/>
            <a:ext cx="2013676" cy="1463219"/>
            <a:chOff x="4890408" y="3265303"/>
            <a:chExt cx="2013676" cy="1463219"/>
          </a:xfrm>
        </p:grpSpPr>
        <p:sp>
          <p:nvSpPr>
            <p:cNvPr id="20" name="Raute 19"/>
            <p:cNvSpPr/>
            <p:nvPr/>
          </p:nvSpPr>
          <p:spPr>
            <a:xfrm>
              <a:off x="5724127" y="4498806"/>
              <a:ext cx="288032" cy="229716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21" name="Gerade Verbindung 20"/>
            <p:cNvCxnSpPr>
              <a:stCxn id="8" idx="2"/>
              <a:endCxn id="20" idx="0"/>
            </p:cNvCxnSpPr>
            <p:nvPr/>
          </p:nvCxnSpPr>
          <p:spPr>
            <a:xfrm flipH="1">
              <a:off x="5868143" y="3265303"/>
              <a:ext cx="1" cy="1233503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>
              <a:stCxn id="20" idx="1"/>
              <a:endCxn id="16" idx="3"/>
            </p:cNvCxnSpPr>
            <p:nvPr/>
          </p:nvCxnSpPr>
          <p:spPr>
            <a:xfrm flipH="1">
              <a:off x="4890408" y="4613664"/>
              <a:ext cx="833719" cy="1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>
              <a:stCxn id="20" idx="3"/>
              <a:endCxn id="19" idx="1"/>
            </p:cNvCxnSpPr>
            <p:nvPr/>
          </p:nvCxnSpPr>
          <p:spPr>
            <a:xfrm>
              <a:off x="6012159" y="4613664"/>
              <a:ext cx="891925" cy="1"/>
            </a:xfrm>
            <a:prstGeom prst="straightConnector1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873254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6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772400" cy="1143000"/>
          </a:xfrm>
        </p:spPr>
        <p:txBody>
          <a:bodyPr/>
          <a:lstStyle/>
          <a:p>
            <a:r>
              <a:rPr lang="fr-CH" sz="4000" noProof="0" smtClean="0"/>
              <a:t>Known compound – new target</a:t>
            </a:r>
            <a:endParaRPr lang="fr-CH" sz="4000" noProof="0"/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628775"/>
            <a:ext cx="7344816" cy="417648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fr-CH" sz="2400" dirty="0"/>
              <a:t>Sostanza specifica può interagire con molteplici target </a:t>
            </a:r>
            <a:r>
              <a:rPr lang="fr-CH" sz="2400" dirty="0" smtClean="0"/>
              <a:t>biologici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fr-CH" sz="2400" dirty="0"/>
              <a:t>Focus sulla identificazione di obiettivi </a:t>
            </a:r>
            <a:r>
              <a:rPr lang="fr-CH" sz="2400" dirty="0" smtClean="0"/>
              <a:t>secondari </a:t>
            </a:r>
            <a:r>
              <a:rPr lang="fr-CH" sz="2400" noProof="0" dirty="0" smtClean="0"/>
              <a:t>(“off-target” drug actions) </a:t>
            </a:r>
          </a:p>
          <a:p>
            <a:pPr lvl="1">
              <a:spcAft>
                <a:spcPts val="1800"/>
              </a:spcAft>
            </a:pPr>
            <a:r>
              <a:rPr lang="fr-CH" sz="2400" dirty="0"/>
              <a:t>sviluppo in indicazioni per le quali il nuovo obiettivo sembra </a:t>
            </a:r>
            <a:r>
              <a:rPr lang="fr-CH" sz="2400" dirty="0" smtClean="0"/>
              <a:t>rilevante</a:t>
            </a:r>
            <a:endParaRPr lang="fr-CH" sz="2400" noProof="0" dirty="0" smtClean="0"/>
          </a:p>
          <a:p>
            <a:pPr lvl="1">
              <a:spcAft>
                <a:spcPts val="1800"/>
              </a:spcAft>
            </a:pPr>
            <a:r>
              <a:rPr lang="fr-CH" sz="2400" noProof="0" dirty="0" smtClean="0"/>
              <a:t> “off-target” diventa “on- target”</a:t>
            </a:r>
          </a:p>
          <a:p>
            <a:pPr>
              <a:spcAft>
                <a:spcPts val="1800"/>
              </a:spcAft>
            </a:pPr>
            <a:r>
              <a:rPr lang="fr-CH" sz="2400" dirty="0"/>
              <a:t>Particolarmente interessante </a:t>
            </a:r>
            <a:r>
              <a:rPr lang="fr-CH" sz="2400" dirty="0" smtClean="0"/>
              <a:t>con “</a:t>
            </a:r>
            <a:r>
              <a:rPr lang="fr-CH" sz="2400" noProof="0" dirty="0" smtClean="0"/>
              <a:t>dirty drugs” </a:t>
            </a:r>
          </a:p>
        </p:txBody>
      </p:sp>
    </p:spTree>
    <p:extLst>
      <p:ext uri="{BB962C8B-B14F-4D97-AF65-F5344CB8AC3E}">
        <p14:creationId xmlns:p14="http://schemas.microsoft.com/office/powerpoint/2010/main" val="238756894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7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7904" y="2285992"/>
            <a:ext cx="4824536" cy="32312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2400"/>
              </a:spcAft>
            </a:pPr>
            <a:r>
              <a:rPr lang="fr-CH" sz="2000" dirty="0" smtClean="0"/>
              <a:t>Frutti </a:t>
            </a:r>
            <a:r>
              <a:rPr lang="fr-CH" sz="2000" dirty="0"/>
              <a:t>contengono zucchero</a:t>
            </a:r>
          </a:p>
          <a:p>
            <a:pPr>
              <a:spcAft>
                <a:spcPts val="2400"/>
              </a:spcAft>
            </a:pPr>
            <a:r>
              <a:rPr lang="fr-CH" sz="2000" dirty="0" smtClean="0"/>
              <a:t>Zuccheri fermentano</a:t>
            </a:r>
            <a:endParaRPr lang="fr-CH" sz="2000" dirty="0"/>
          </a:p>
          <a:p>
            <a:pPr>
              <a:spcAft>
                <a:spcPts val="2400"/>
              </a:spcAft>
            </a:pPr>
            <a:r>
              <a:rPr lang="fr-CH" sz="2000" dirty="0" smtClean="0"/>
              <a:t>Evoluzione: alcol elemento della </a:t>
            </a:r>
            <a:r>
              <a:rPr lang="fr-CH" sz="2000" dirty="0"/>
              <a:t>nostra dieta </a:t>
            </a:r>
            <a:endParaRPr lang="fr-CH" sz="2000" dirty="0" smtClean="0"/>
          </a:p>
          <a:p>
            <a:pPr>
              <a:spcAft>
                <a:spcPts val="2400"/>
              </a:spcAft>
            </a:pPr>
            <a:r>
              <a:rPr lang="fr-CH" sz="2000" dirty="0" smtClean="0"/>
              <a:t>Gusto </a:t>
            </a:r>
            <a:r>
              <a:rPr lang="fr-CH" sz="2000" dirty="0"/>
              <a:t>e odore </a:t>
            </a:r>
            <a:r>
              <a:rPr lang="fr-CH" sz="2000" dirty="0" smtClean="0"/>
              <a:t>associati </a:t>
            </a:r>
            <a:r>
              <a:rPr lang="fr-CH" sz="2000" dirty="0"/>
              <a:t>con </a:t>
            </a:r>
            <a:r>
              <a:rPr lang="fr-CH" sz="2000" dirty="0" smtClean="0"/>
              <a:t>cibi fisiologici</a:t>
            </a:r>
            <a:endParaRPr lang="fr-CH" sz="2000" noProof="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9236" y="548680"/>
            <a:ext cx="7929562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eaLnBrk="1" hangingPunct="1">
              <a:defRPr sz="4000" b="1" spc="200">
                <a:solidFill>
                  <a:srgbClr val="468BB5"/>
                </a:solidFill>
                <a:latin typeface="Arial Narrow" pitchFamily="34" charset="0"/>
                <a:cs typeface="+mj-cs"/>
              </a:defRPr>
            </a:lvl1pPr>
            <a:lvl2pPr eaLnBrk="1" hangingPunct="1">
              <a:defRPr sz="3200" b="1">
                <a:latin typeface="Arial Narrow" pitchFamily="34" charset="0"/>
              </a:defRPr>
            </a:lvl2pPr>
            <a:lvl3pPr eaLnBrk="1" hangingPunct="1">
              <a:defRPr sz="3200" b="1">
                <a:latin typeface="Arial Narrow" pitchFamily="34" charset="0"/>
              </a:defRPr>
            </a:lvl3pPr>
            <a:lvl4pPr eaLnBrk="1" hangingPunct="1">
              <a:defRPr sz="3200" b="1">
                <a:latin typeface="Arial Narrow" pitchFamily="34" charset="0"/>
              </a:defRPr>
            </a:lvl4pPr>
            <a:lvl5pPr eaLnBrk="1" hangingPunct="1">
              <a:defRPr sz="3200" b="1">
                <a:latin typeface="Arial Narrow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9pPr>
          </a:lstStyle>
          <a:p>
            <a:r>
              <a:rPr lang="en-US" dirty="0" err="1" smtClean="0"/>
              <a:t>L’uomo</a:t>
            </a:r>
            <a:r>
              <a:rPr lang="en-US" dirty="0" smtClean="0"/>
              <a:t> </a:t>
            </a:r>
            <a:r>
              <a:rPr lang="en-US" dirty="0" err="1" smtClean="0"/>
              <a:t>frugivoro</a:t>
            </a:r>
            <a:endParaRPr lang="en-US" dirty="0"/>
          </a:p>
        </p:txBody>
      </p:sp>
      <p:pic>
        <p:nvPicPr>
          <p:cNvPr id="726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33499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134328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2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772400" cy="1143000"/>
          </a:xfrm>
        </p:spPr>
        <p:txBody>
          <a:bodyPr/>
          <a:lstStyle/>
          <a:p>
            <a:r>
              <a:rPr lang="fr-CH" sz="4000" noProof="0" smtClean="0"/>
              <a:t>Known target – new indication</a:t>
            </a:r>
            <a:endParaRPr lang="fr-CH" sz="4000" noProof="0"/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628775"/>
            <a:ext cx="7344816" cy="38164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  <a:spcAft>
                <a:spcPts val="3000"/>
              </a:spcAft>
            </a:pPr>
            <a:r>
              <a:rPr lang="fr-CH" sz="2400" noProof="0" dirty="0" smtClean="0"/>
              <a:t>Ipotesi: target biologico pertinente per un disturbo lo è per altri</a:t>
            </a:r>
          </a:p>
          <a:p>
            <a:pPr>
              <a:lnSpc>
                <a:spcPct val="120000"/>
              </a:lnSpc>
              <a:spcAft>
                <a:spcPts val="3000"/>
              </a:spcAft>
            </a:pPr>
            <a:r>
              <a:rPr lang="fr-CH" sz="2400" dirty="0"/>
              <a:t>Sottotipo del </a:t>
            </a:r>
            <a:r>
              <a:rPr lang="fr-CH" sz="2400" dirty="0" smtClean="0"/>
              <a:t>metodo</a:t>
            </a:r>
          </a:p>
          <a:p>
            <a:pPr lvl="1">
              <a:lnSpc>
                <a:spcPct val="120000"/>
              </a:lnSpc>
              <a:spcAft>
                <a:spcPts val="3000"/>
              </a:spcAft>
            </a:pPr>
            <a:r>
              <a:rPr lang="fr-CH" sz="2400" dirty="0"/>
              <a:t>substrato biologico non (sufficientemente) determinato, </a:t>
            </a:r>
            <a:r>
              <a:rPr lang="fr-CH" sz="2400" dirty="0" smtClean="0"/>
              <a:t>ma </a:t>
            </a:r>
            <a:r>
              <a:rPr lang="fr-CH" sz="2400" dirty="0"/>
              <a:t>sovrapposizione</a:t>
            </a:r>
            <a:r>
              <a:rPr lang="fr-CH" sz="2400" dirty="0" smtClean="0"/>
              <a:t> delle </a:t>
            </a:r>
            <a:r>
              <a:rPr lang="fr-CH" sz="2400" dirty="0"/>
              <a:t>sintomatologia (ad esempio SSRI per i disturbi d'ansia)</a:t>
            </a:r>
            <a:endParaRPr lang="fr-CH" sz="2400" noProof="0" dirty="0"/>
          </a:p>
        </p:txBody>
      </p:sp>
    </p:spTree>
    <p:extLst>
      <p:ext uri="{BB962C8B-B14F-4D97-AF65-F5344CB8AC3E}">
        <p14:creationId xmlns:p14="http://schemas.microsoft.com/office/powerpoint/2010/main" val="42857273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4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lIns="91440" tIns="45720" rIns="91440" bIns="45720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fr-CH" sz="4400" dirty="0" smtClean="0">
                <a:ea typeface="+mj-ea"/>
              </a:rPr>
              <a:t>Obiettivi </a:t>
            </a:r>
            <a:r>
              <a:rPr lang="fr-CH" sz="4400" dirty="0">
                <a:ea typeface="+mj-ea"/>
              </a:rPr>
              <a:t>terapeutici</a:t>
            </a:r>
            <a:endParaRPr lang="fr-CH" sz="4400" noProof="0" dirty="0">
              <a:ea typeface="+mj-ea"/>
            </a:endParaRPr>
          </a:p>
        </p:txBody>
      </p:sp>
      <p:grpSp>
        <p:nvGrpSpPr>
          <p:cNvPr id="4" name="Gruppierung 3"/>
          <p:cNvGrpSpPr/>
          <p:nvPr/>
        </p:nvGrpSpPr>
        <p:grpSpPr>
          <a:xfrm>
            <a:off x="792979" y="3212976"/>
            <a:ext cx="1869622" cy="1711013"/>
            <a:chOff x="3519485" y="1988840"/>
            <a:chExt cx="1869622" cy="1711013"/>
          </a:xfrm>
        </p:grpSpPr>
        <p:pic>
          <p:nvPicPr>
            <p:cNvPr id="20" name="Bild 1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9912" y="1988840"/>
              <a:ext cx="1260000" cy="126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30" name="Textfeld 29"/>
            <p:cNvSpPr txBox="1"/>
            <p:nvPr/>
          </p:nvSpPr>
          <p:spPr>
            <a:xfrm>
              <a:off x="3519485" y="3238188"/>
              <a:ext cx="1869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200" dirty="0"/>
                <a:t>consumo</a:t>
              </a:r>
            </a:p>
            <a:p>
              <a:pPr algn="ctr"/>
              <a:r>
                <a:rPr lang="fr-CH" sz="1200" dirty="0" smtClean="0"/>
                <a:t>eccessivo </a:t>
              </a:r>
              <a:r>
                <a:rPr lang="fr-CH" sz="1200" dirty="0"/>
                <a:t>/ </a:t>
              </a:r>
              <a:r>
                <a:rPr lang="fr-CH" sz="1200" dirty="0" smtClean="0"/>
                <a:t>problematico</a:t>
              </a:r>
              <a:endParaRPr lang="fr-CH" sz="1200" dirty="0"/>
            </a:p>
          </p:txBody>
        </p:sp>
      </p:grpSp>
      <p:grpSp>
        <p:nvGrpSpPr>
          <p:cNvPr id="2" name="Gruppierung 1"/>
          <p:cNvGrpSpPr/>
          <p:nvPr/>
        </p:nvGrpSpPr>
        <p:grpSpPr>
          <a:xfrm>
            <a:off x="3823468" y="1916832"/>
            <a:ext cx="1260000" cy="1497037"/>
            <a:chOff x="1466986" y="4123561"/>
            <a:chExt cx="1260000" cy="1497037"/>
          </a:xfrm>
        </p:grpSpPr>
        <p:sp>
          <p:nvSpPr>
            <p:cNvPr id="32" name="Textfeld 31"/>
            <p:cNvSpPr txBox="1"/>
            <p:nvPr/>
          </p:nvSpPr>
          <p:spPr>
            <a:xfrm>
              <a:off x="1660334" y="5343599"/>
              <a:ext cx="8733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 dirty="0" smtClean="0"/>
                <a:t>Astinenza</a:t>
              </a:r>
              <a:endParaRPr lang="fr-CH" dirty="0"/>
            </a:p>
          </p:txBody>
        </p:sp>
        <p:pic>
          <p:nvPicPr>
            <p:cNvPr id="33" name="Bild 32" descr="Untitled 8.gif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986" y="4123561"/>
              <a:ext cx="1260000" cy="1260000"/>
            </a:xfrm>
            <a:prstGeom prst="rect">
              <a:avLst/>
            </a:prstGeom>
          </p:spPr>
        </p:pic>
      </p:grpSp>
      <p:grpSp>
        <p:nvGrpSpPr>
          <p:cNvPr id="3" name="Gruppierung 2"/>
          <p:cNvGrpSpPr/>
          <p:nvPr/>
        </p:nvGrpSpPr>
        <p:grpSpPr>
          <a:xfrm>
            <a:off x="3832381" y="4291895"/>
            <a:ext cx="1260000" cy="1681703"/>
            <a:chOff x="5540321" y="4123561"/>
            <a:chExt cx="1260000" cy="1681703"/>
          </a:xfrm>
        </p:grpSpPr>
        <p:sp>
          <p:nvSpPr>
            <p:cNvPr id="35" name="Textfeld 34"/>
            <p:cNvSpPr txBox="1"/>
            <p:nvPr/>
          </p:nvSpPr>
          <p:spPr>
            <a:xfrm>
              <a:off x="5774351" y="5343599"/>
              <a:ext cx="8946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 dirty="0" smtClean="0"/>
                <a:t>Consumo</a:t>
              </a:r>
              <a:endParaRPr lang="fr-CH" dirty="0"/>
            </a:p>
            <a:p>
              <a:r>
                <a:rPr lang="fr-CH" dirty="0"/>
                <a:t>controllato</a:t>
              </a:r>
            </a:p>
          </p:txBody>
        </p:sp>
        <p:pic>
          <p:nvPicPr>
            <p:cNvPr id="38" name="Bild 37" descr="Untitled 6.gif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321" y="4123561"/>
              <a:ext cx="1260000" cy="1260000"/>
            </a:xfrm>
            <a:prstGeom prst="rect">
              <a:avLst/>
            </a:prstGeom>
          </p:spPr>
        </p:pic>
      </p:grpSp>
      <p:cxnSp>
        <p:nvCxnSpPr>
          <p:cNvPr id="6" name="Gekrümmte Verbindung 5"/>
          <p:cNvCxnSpPr>
            <a:stCxn id="20" idx="3"/>
            <a:endCxn id="32" idx="2"/>
          </p:cNvCxnSpPr>
          <p:nvPr/>
        </p:nvCxnSpPr>
        <p:spPr>
          <a:xfrm flipV="1">
            <a:off x="2313406" y="3413869"/>
            <a:ext cx="2140063" cy="429107"/>
          </a:xfrm>
          <a:prstGeom prst="curvedConnector2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krümmte Verbindung 8"/>
          <p:cNvCxnSpPr>
            <a:stCxn id="20" idx="3"/>
            <a:endCxn id="38" idx="0"/>
          </p:cNvCxnSpPr>
          <p:nvPr/>
        </p:nvCxnSpPr>
        <p:spPr>
          <a:xfrm>
            <a:off x="2313406" y="3842976"/>
            <a:ext cx="2148975" cy="448919"/>
          </a:xfrm>
          <a:prstGeom prst="curvedConnector2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46521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1466850" y="454822"/>
            <a:ext cx="742563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dirty="0">
                <a:ea typeface="+mj-ea"/>
              </a:rPr>
              <a:t>Studi </a:t>
            </a:r>
            <a:r>
              <a:rPr lang="fr-CH" dirty="0" smtClean="0">
                <a:ea typeface="+mj-ea"/>
              </a:rPr>
              <a:t>farmacologici convenzionali </a:t>
            </a:r>
            <a:r>
              <a:rPr lang="fr-CH" dirty="0">
                <a:ea typeface="+mj-ea"/>
              </a:rPr>
              <a:t>(versione 1)</a:t>
            </a:r>
            <a:endParaRPr lang="fr-CH" noProof="0" dirty="0">
              <a:ea typeface="+mj-ea"/>
            </a:endParaRPr>
          </a:p>
        </p:txBody>
      </p:sp>
      <p:grpSp>
        <p:nvGrpSpPr>
          <p:cNvPr id="46" name="Gruppierung 45"/>
          <p:cNvGrpSpPr/>
          <p:nvPr/>
        </p:nvGrpSpPr>
        <p:grpSpPr>
          <a:xfrm>
            <a:off x="483351" y="2419054"/>
            <a:ext cx="2121156" cy="2382658"/>
            <a:chOff x="627367" y="2201898"/>
            <a:chExt cx="2121156" cy="2382658"/>
          </a:xfrm>
        </p:grpSpPr>
        <p:grpSp>
          <p:nvGrpSpPr>
            <p:cNvPr id="3" name="Gruppierung 2"/>
            <p:cNvGrpSpPr/>
            <p:nvPr/>
          </p:nvGrpSpPr>
          <p:grpSpPr>
            <a:xfrm>
              <a:off x="1237945" y="3359958"/>
              <a:ext cx="900000" cy="1224598"/>
              <a:chOff x="1237945" y="3359958"/>
              <a:chExt cx="900000" cy="1224598"/>
            </a:xfrm>
          </p:grpSpPr>
          <p:sp>
            <p:nvSpPr>
              <p:cNvPr id="23" name="Textfeld 22"/>
              <p:cNvSpPr txBox="1"/>
              <p:nvPr/>
            </p:nvSpPr>
            <p:spPr>
              <a:xfrm>
                <a:off x="1266235" y="4307557"/>
                <a:ext cx="8434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 dirty="0"/>
                  <a:t>a</a:t>
                </a:r>
                <a:r>
                  <a:rPr lang="fr-CH" dirty="0" smtClean="0"/>
                  <a:t>stinenza</a:t>
                </a:r>
                <a:endParaRPr lang="fr-CH" dirty="0"/>
              </a:p>
            </p:txBody>
          </p:sp>
          <p:pic>
            <p:nvPicPr>
              <p:cNvPr id="24" name="Bild 23" descr="Untitled 8.gif"/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7945" y="3359958"/>
                <a:ext cx="900000" cy="900000"/>
              </a:xfrm>
              <a:prstGeom prst="rect">
                <a:avLst/>
              </a:prstGeom>
            </p:spPr>
          </p:pic>
        </p:grpSp>
        <p:sp>
          <p:nvSpPr>
            <p:cNvPr id="2" name="Textfeld 1"/>
            <p:cNvSpPr txBox="1"/>
            <p:nvPr/>
          </p:nvSpPr>
          <p:spPr>
            <a:xfrm>
              <a:off x="627367" y="2201898"/>
              <a:ext cx="2121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b="1" dirty="0"/>
                <a:t>Punto di partenza</a:t>
              </a:r>
            </a:p>
          </p:txBody>
        </p:sp>
      </p:grpSp>
      <p:grpSp>
        <p:nvGrpSpPr>
          <p:cNvPr id="47" name="Gruppierung 46"/>
          <p:cNvGrpSpPr/>
          <p:nvPr/>
        </p:nvGrpSpPr>
        <p:grpSpPr>
          <a:xfrm>
            <a:off x="1921921" y="2207737"/>
            <a:ext cx="2862692" cy="2778641"/>
            <a:chOff x="2065937" y="1990581"/>
            <a:chExt cx="2862692" cy="2778641"/>
          </a:xfrm>
        </p:grpSpPr>
        <p:grpSp>
          <p:nvGrpSpPr>
            <p:cNvPr id="4" name="Gruppierung 3"/>
            <p:cNvGrpSpPr/>
            <p:nvPr/>
          </p:nvGrpSpPr>
          <p:grpSpPr>
            <a:xfrm>
              <a:off x="3634263" y="3359958"/>
              <a:ext cx="1159843" cy="1409264"/>
              <a:chOff x="3634263" y="3359958"/>
              <a:chExt cx="1159843" cy="1409264"/>
            </a:xfrm>
          </p:grpSpPr>
          <p:sp>
            <p:nvSpPr>
              <p:cNvPr id="26" name="Textfeld 25"/>
              <p:cNvSpPr txBox="1"/>
              <p:nvPr/>
            </p:nvSpPr>
            <p:spPr>
              <a:xfrm>
                <a:off x="3634263" y="4307557"/>
                <a:ext cx="11598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 dirty="0"/>
                  <a:t>mantenimento</a:t>
                </a:r>
              </a:p>
              <a:p>
                <a:r>
                  <a:rPr lang="fr-CH" dirty="0"/>
                  <a:t>astinenza</a:t>
                </a:r>
              </a:p>
            </p:txBody>
          </p:sp>
          <p:pic>
            <p:nvPicPr>
              <p:cNvPr id="27" name="Bild 26" descr="Untitled 8.gif"/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4184" y="3359958"/>
                <a:ext cx="900000" cy="900000"/>
              </a:xfrm>
              <a:prstGeom prst="rect">
                <a:avLst/>
              </a:prstGeom>
            </p:spPr>
          </p:pic>
        </p:grpSp>
        <p:sp>
          <p:nvSpPr>
            <p:cNvPr id="33" name="Textfeld 32"/>
            <p:cNvSpPr txBox="1"/>
            <p:nvPr/>
          </p:nvSpPr>
          <p:spPr>
            <a:xfrm>
              <a:off x="3499745" y="1990581"/>
              <a:ext cx="1428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b="1" dirty="0" smtClean="0"/>
                <a:t>Obiettivo</a:t>
              </a:r>
            </a:p>
            <a:p>
              <a:pPr algn="ctr"/>
              <a:r>
                <a:rPr lang="fr-CH" b="1" dirty="0" smtClean="0"/>
                <a:t>terapeutico</a:t>
              </a:r>
              <a:endParaRPr lang="fr-CH" b="1" dirty="0"/>
            </a:p>
          </p:txBody>
        </p:sp>
        <p:cxnSp>
          <p:nvCxnSpPr>
            <p:cNvPr id="9" name="Gerade Verbindung 8"/>
            <p:cNvCxnSpPr>
              <a:stCxn id="24" idx="3"/>
              <a:endCxn id="27" idx="1"/>
            </p:cNvCxnSpPr>
            <p:nvPr/>
          </p:nvCxnSpPr>
          <p:spPr>
            <a:xfrm>
              <a:off x="2065937" y="3809958"/>
              <a:ext cx="1698247" cy="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ierung 49"/>
          <p:cNvGrpSpPr/>
          <p:nvPr/>
        </p:nvGrpSpPr>
        <p:grpSpPr>
          <a:xfrm>
            <a:off x="4520168" y="2218026"/>
            <a:ext cx="3998057" cy="3587238"/>
            <a:chOff x="4664184" y="2000870"/>
            <a:chExt cx="3998057" cy="3587238"/>
          </a:xfrm>
        </p:grpSpPr>
        <p:sp>
          <p:nvSpPr>
            <p:cNvPr id="35" name="Textfeld 34"/>
            <p:cNvSpPr txBox="1"/>
            <p:nvPr/>
          </p:nvSpPr>
          <p:spPr>
            <a:xfrm>
              <a:off x="6559286" y="2000870"/>
              <a:ext cx="1185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b="1" dirty="0" smtClean="0"/>
                <a:t>Outcome</a:t>
              </a:r>
              <a:endParaRPr lang="fr-CH" b="1" dirty="0"/>
            </a:p>
          </p:txBody>
        </p:sp>
        <p:grpSp>
          <p:nvGrpSpPr>
            <p:cNvPr id="5" name="Gruppierung 4"/>
            <p:cNvGrpSpPr/>
            <p:nvPr/>
          </p:nvGrpSpPr>
          <p:grpSpPr>
            <a:xfrm>
              <a:off x="6571910" y="2370202"/>
              <a:ext cx="1159843" cy="1376447"/>
              <a:chOff x="6571910" y="2370202"/>
              <a:chExt cx="1159843" cy="1376447"/>
            </a:xfrm>
          </p:grpSpPr>
          <p:sp>
            <p:nvSpPr>
              <p:cNvPr id="39" name="Textfeld 38"/>
              <p:cNvSpPr txBox="1"/>
              <p:nvPr/>
            </p:nvSpPr>
            <p:spPr>
              <a:xfrm>
                <a:off x="6571910" y="3284984"/>
                <a:ext cx="11598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 dirty="0"/>
                  <a:t>mantenimento</a:t>
                </a:r>
              </a:p>
              <a:p>
                <a:r>
                  <a:rPr lang="fr-CH" dirty="0"/>
                  <a:t>astinenza</a:t>
                </a:r>
              </a:p>
            </p:txBody>
          </p:sp>
          <p:pic>
            <p:nvPicPr>
              <p:cNvPr id="41" name="Bild 40" descr="Untitled 8.gif"/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1831" y="2370202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6" name="Gruppierung 5"/>
            <p:cNvGrpSpPr/>
            <p:nvPr/>
          </p:nvGrpSpPr>
          <p:grpSpPr>
            <a:xfrm>
              <a:off x="6701831" y="4200809"/>
              <a:ext cx="900000" cy="1387299"/>
              <a:chOff x="6701831" y="4200809"/>
              <a:chExt cx="900000" cy="1387299"/>
            </a:xfrm>
          </p:grpSpPr>
          <p:sp>
            <p:nvSpPr>
              <p:cNvPr id="43" name="Textfeld 42"/>
              <p:cNvSpPr txBox="1"/>
              <p:nvPr/>
            </p:nvSpPr>
            <p:spPr>
              <a:xfrm>
                <a:off x="6704495" y="5126443"/>
                <a:ext cx="8946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 dirty="0" smtClean="0"/>
                  <a:t>consumo</a:t>
                </a:r>
                <a:endParaRPr lang="fr-CH" dirty="0"/>
              </a:p>
              <a:p>
                <a:r>
                  <a:rPr lang="fr-CH" dirty="0"/>
                  <a:t>controllato</a:t>
                </a:r>
              </a:p>
            </p:txBody>
          </p:sp>
          <p:pic>
            <p:nvPicPr>
              <p:cNvPr id="44" name="Bild 43" descr="Untitled 6.gif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1831" y="4200809"/>
                <a:ext cx="900000" cy="900000"/>
              </a:xfrm>
              <a:prstGeom prst="rect">
                <a:avLst/>
              </a:prstGeom>
            </p:spPr>
          </p:pic>
        </p:grpSp>
        <p:cxnSp>
          <p:nvCxnSpPr>
            <p:cNvPr id="17" name="Gerade Verbindung 16"/>
            <p:cNvCxnSpPr>
              <a:stCxn id="27" idx="3"/>
              <a:endCxn id="41" idx="1"/>
            </p:cNvCxnSpPr>
            <p:nvPr/>
          </p:nvCxnSpPr>
          <p:spPr>
            <a:xfrm flipV="1">
              <a:off x="4664184" y="2820202"/>
              <a:ext cx="2037647" cy="989756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>
              <a:stCxn id="27" idx="3"/>
              <a:endCxn id="44" idx="1"/>
            </p:cNvCxnSpPr>
            <p:nvPr/>
          </p:nvCxnSpPr>
          <p:spPr>
            <a:xfrm>
              <a:off x="4664184" y="3809958"/>
              <a:ext cx="2037647" cy="840851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7"/>
            <p:cNvSpPr txBox="1"/>
            <p:nvPr/>
          </p:nvSpPr>
          <p:spPr>
            <a:xfrm>
              <a:off x="7686657" y="2681702"/>
              <a:ext cx="7785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i="1" dirty="0"/>
                <a:t>primario</a:t>
              </a: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7686657" y="4512309"/>
              <a:ext cx="975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i="1" dirty="0"/>
                <a:t>secondario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846832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ierung 33"/>
          <p:cNvGrpSpPr/>
          <p:nvPr/>
        </p:nvGrpSpPr>
        <p:grpSpPr>
          <a:xfrm>
            <a:off x="3579662" y="3573016"/>
            <a:ext cx="900000" cy="1387299"/>
            <a:chOff x="6557815" y="4417965"/>
            <a:chExt cx="900000" cy="1387299"/>
          </a:xfrm>
        </p:grpSpPr>
        <p:sp>
          <p:nvSpPr>
            <p:cNvPr id="36" name="Textfeld 35"/>
            <p:cNvSpPr txBox="1"/>
            <p:nvPr/>
          </p:nvSpPr>
          <p:spPr>
            <a:xfrm>
              <a:off x="6560481" y="5343599"/>
              <a:ext cx="8946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 dirty="0" smtClean="0"/>
                <a:t>consumo</a:t>
              </a:r>
            </a:p>
            <a:p>
              <a:r>
                <a:rPr lang="fr-CH" dirty="0" smtClean="0"/>
                <a:t>controllato</a:t>
              </a:r>
              <a:endParaRPr lang="fr-CH" dirty="0"/>
            </a:p>
          </p:txBody>
        </p:sp>
        <p:pic>
          <p:nvPicPr>
            <p:cNvPr id="37" name="Bild 36" descr="Untitled 6.gif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7815" y="4417965"/>
              <a:ext cx="900000" cy="900000"/>
            </a:xfrm>
            <a:prstGeom prst="rect">
              <a:avLst/>
            </a:prstGeom>
          </p:spPr>
        </p:pic>
      </p:grpSp>
      <p:grpSp>
        <p:nvGrpSpPr>
          <p:cNvPr id="3" name="Gruppierung 2"/>
          <p:cNvGrpSpPr/>
          <p:nvPr/>
        </p:nvGrpSpPr>
        <p:grpSpPr>
          <a:xfrm>
            <a:off x="1093929" y="3577114"/>
            <a:ext cx="900000" cy="1224598"/>
            <a:chOff x="1237945" y="3359958"/>
            <a:chExt cx="900000" cy="1224598"/>
          </a:xfrm>
        </p:grpSpPr>
        <p:sp>
          <p:nvSpPr>
            <p:cNvPr id="23" name="Textfeld 22"/>
            <p:cNvSpPr txBox="1"/>
            <p:nvPr/>
          </p:nvSpPr>
          <p:spPr>
            <a:xfrm>
              <a:off x="1266236" y="4307557"/>
              <a:ext cx="8434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 dirty="0" smtClean="0"/>
                <a:t>astinenza</a:t>
              </a:r>
              <a:endParaRPr lang="fr-CH" dirty="0"/>
            </a:p>
          </p:txBody>
        </p:sp>
        <p:pic>
          <p:nvPicPr>
            <p:cNvPr id="24" name="Bild 23" descr="Untitled 8.gif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945" y="3359958"/>
              <a:ext cx="900000" cy="900000"/>
            </a:xfrm>
            <a:prstGeom prst="rect">
              <a:avLst/>
            </a:prstGeom>
          </p:spPr>
        </p:pic>
      </p:grpSp>
      <p:grpSp>
        <p:nvGrpSpPr>
          <p:cNvPr id="7" name="Gruppierung 6"/>
          <p:cNvGrpSpPr/>
          <p:nvPr/>
        </p:nvGrpSpPr>
        <p:grpSpPr>
          <a:xfrm>
            <a:off x="615922" y="3577114"/>
            <a:ext cx="1869622" cy="1386236"/>
            <a:chOff x="1699553" y="5136581"/>
            <a:chExt cx="1869622" cy="1386236"/>
          </a:xfrm>
        </p:grpSpPr>
        <p:pic>
          <p:nvPicPr>
            <p:cNvPr id="29" name="Bild 28"/>
            <p:cNvPicPr preferRelativeResize="0"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86708" y="5136581"/>
              <a:ext cx="900000" cy="90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30" name="Textfeld 29"/>
            <p:cNvSpPr txBox="1"/>
            <p:nvPr/>
          </p:nvSpPr>
          <p:spPr>
            <a:xfrm>
              <a:off x="1699553" y="6061152"/>
              <a:ext cx="1869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200" dirty="0" smtClean="0"/>
                <a:t>consumo</a:t>
              </a:r>
            </a:p>
            <a:p>
              <a:pPr algn="ctr"/>
              <a:r>
                <a:rPr lang="fr-CH" sz="1200" dirty="0" smtClean="0"/>
                <a:t>eccessivo / problematico</a:t>
              </a:r>
              <a:endParaRPr lang="fr-CH" sz="1200" dirty="0"/>
            </a:p>
          </p:txBody>
        </p:sp>
      </p:grpSp>
      <p:sp>
        <p:nvSpPr>
          <p:cNvPr id="38" name="Textfeld 37"/>
          <p:cNvSpPr txBox="1"/>
          <p:nvPr/>
        </p:nvSpPr>
        <p:spPr>
          <a:xfrm>
            <a:off x="7542641" y="2898858"/>
            <a:ext cx="975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 smtClean="0"/>
              <a:t>secondario</a:t>
            </a:r>
            <a:endParaRPr lang="fr-CH" sz="1200" i="1" dirty="0"/>
          </a:p>
        </p:txBody>
      </p: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1466850" y="454822"/>
            <a:ext cx="742563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dirty="0"/>
              <a:t>Studi farmacologici </a:t>
            </a:r>
            <a:r>
              <a:rPr lang="fr-CH" i="1" noProof="0" dirty="0" smtClean="0">
                <a:ea typeface="+mj-ea"/>
              </a:rPr>
              <a:t/>
            </a:r>
            <a:br>
              <a:rPr lang="fr-CH" i="1" noProof="0" dirty="0" smtClean="0">
                <a:ea typeface="+mj-ea"/>
              </a:rPr>
            </a:br>
            <a:r>
              <a:rPr lang="fr-CH" i="1" noProof="0" dirty="0" smtClean="0">
                <a:ea typeface="+mj-ea"/>
              </a:rPr>
              <a:t>versione 2.0</a:t>
            </a:r>
            <a:endParaRPr lang="fr-CH" i="1" noProof="0" dirty="0">
              <a:ea typeface="+mj-ea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83351" y="2419054"/>
            <a:ext cx="212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/>
              <a:t>Punto di partenza</a:t>
            </a:r>
          </a:p>
        </p:txBody>
      </p:sp>
      <p:grpSp>
        <p:nvGrpSpPr>
          <p:cNvPr id="10" name="Gruppierung 9"/>
          <p:cNvGrpSpPr/>
          <p:nvPr/>
        </p:nvGrpSpPr>
        <p:grpSpPr>
          <a:xfrm>
            <a:off x="3449744" y="3577114"/>
            <a:ext cx="1159843" cy="1409264"/>
            <a:chOff x="3490250" y="3577114"/>
            <a:chExt cx="1159843" cy="1409264"/>
          </a:xfrm>
        </p:grpSpPr>
        <p:sp>
          <p:nvSpPr>
            <p:cNvPr id="26" name="Textfeld 25"/>
            <p:cNvSpPr txBox="1"/>
            <p:nvPr/>
          </p:nvSpPr>
          <p:spPr>
            <a:xfrm>
              <a:off x="3490250" y="4524713"/>
              <a:ext cx="11598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 dirty="0" smtClean="0"/>
                <a:t>mantenimento</a:t>
              </a:r>
            </a:p>
            <a:p>
              <a:r>
                <a:rPr lang="fr-CH" dirty="0" smtClean="0"/>
                <a:t>astinenza</a:t>
              </a:r>
              <a:endParaRPr lang="fr-CH" dirty="0"/>
            </a:p>
          </p:txBody>
        </p:sp>
        <p:pic>
          <p:nvPicPr>
            <p:cNvPr id="27" name="Bild 26" descr="Untitled 8.gif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168" y="3577114"/>
              <a:ext cx="900000" cy="900000"/>
            </a:xfrm>
            <a:prstGeom prst="rect">
              <a:avLst/>
            </a:prstGeom>
          </p:spPr>
        </p:pic>
      </p:grpSp>
      <p:sp>
        <p:nvSpPr>
          <p:cNvPr id="33" name="Textfeld 32"/>
          <p:cNvSpPr txBox="1"/>
          <p:nvPr/>
        </p:nvSpPr>
        <p:spPr>
          <a:xfrm>
            <a:off x="3355726" y="2207737"/>
            <a:ext cx="1428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/>
              <a:t>Obiettivo</a:t>
            </a:r>
          </a:p>
          <a:p>
            <a:pPr algn="ctr"/>
            <a:r>
              <a:rPr lang="fr-CH" b="1" dirty="0"/>
              <a:t>terapeutico</a:t>
            </a:r>
          </a:p>
        </p:txBody>
      </p:sp>
      <p:cxnSp>
        <p:nvCxnSpPr>
          <p:cNvPr id="9" name="Gerade Verbindung 8"/>
          <p:cNvCxnSpPr>
            <a:stCxn id="24" idx="3"/>
            <a:endCxn id="27" idx="1"/>
          </p:cNvCxnSpPr>
          <p:nvPr/>
        </p:nvCxnSpPr>
        <p:spPr>
          <a:xfrm>
            <a:off x="1993929" y="4027114"/>
            <a:ext cx="1585733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6351081" y="2218026"/>
            <a:ext cx="131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smtClean="0"/>
              <a:t>Outcomes</a:t>
            </a:r>
            <a:endParaRPr lang="fr-CH" b="1"/>
          </a:p>
        </p:txBody>
      </p:sp>
      <p:sp>
        <p:nvSpPr>
          <p:cNvPr id="39" name="Textfeld 38"/>
          <p:cNvSpPr txBox="1"/>
          <p:nvPr/>
        </p:nvSpPr>
        <p:spPr>
          <a:xfrm>
            <a:off x="6586106" y="3502140"/>
            <a:ext cx="84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1200"/>
            </a:lvl1pPr>
          </a:lstStyle>
          <a:p>
            <a:r>
              <a:rPr lang="fr-CH" dirty="0" smtClean="0"/>
              <a:t>astinenza</a:t>
            </a:r>
            <a:endParaRPr lang="fr-CH" dirty="0"/>
          </a:p>
        </p:txBody>
      </p:sp>
      <p:pic>
        <p:nvPicPr>
          <p:cNvPr id="41" name="Bild 40" descr="Untitled 8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15" y="2587358"/>
            <a:ext cx="900000" cy="900000"/>
          </a:xfrm>
          <a:prstGeom prst="rect">
            <a:avLst/>
          </a:prstGeom>
        </p:spPr>
      </p:pic>
      <p:grpSp>
        <p:nvGrpSpPr>
          <p:cNvPr id="8" name="Gruppierung 7"/>
          <p:cNvGrpSpPr/>
          <p:nvPr/>
        </p:nvGrpSpPr>
        <p:grpSpPr>
          <a:xfrm>
            <a:off x="6557815" y="4417965"/>
            <a:ext cx="900000" cy="1387299"/>
            <a:chOff x="6557815" y="4417965"/>
            <a:chExt cx="900000" cy="1387299"/>
          </a:xfrm>
        </p:grpSpPr>
        <p:sp>
          <p:nvSpPr>
            <p:cNvPr id="43" name="Textfeld 42"/>
            <p:cNvSpPr txBox="1"/>
            <p:nvPr/>
          </p:nvSpPr>
          <p:spPr>
            <a:xfrm>
              <a:off x="6560481" y="5343599"/>
              <a:ext cx="8946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 dirty="0" smtClean="0"/>
                <a:t>consumo</a:t>
              </a:r>
            </a:p>
            <a:p>
              <a:r>
                <a:rPr lang="fr-CH" dirty="0" smtClean="0"/>
                <a:t>controllato</a:t>
              </a:r>
              <a:endParaRPr lang="fr-CH" dirty="0"/>
            </a:p>
          </p:txBody>
        </p:sp>
        <p:pic>
          <p:nvPicPr>
            <p:cNvPr id="44" name="Bild 43" descr="Untitled 6.gif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7815" y="4417965"/>
              <a:ext cx="900000" cy="900000"/>
            </a:xfrm>
            <a:prstGeom prst="rect">
              <a:avLst/>
            </a:prstGeom>
          </p:spPr>
        </p:pic>
      </p:grpSp>
      <p:cxnSp>
        <p:nvCxnSpPr>
          <p:cNvPr id="17" name="Gerade Verbindung 16"/>
          <p:cNvCxnSpPr>
            <a:stCxn id="27" idx="3"/>
            <a:endCxn id="41" idx="1"/>
          </p:cNvCxnSpPr>
          <p:nvPr/>
        </p:nvCxnSpPr>
        <p:spPr>
          <a:xfrm flipV="1">
            <a:off x="4479662" y="3037358"/>
            <a:ext cx="2078153" cy="989756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>
            <a:stCxn id="27" idx="3"/>
            <a:endCxn id="44" idx="1"/>
          </p:cNvCxnSpPr>
          <p:nvPr/>
        </p:nvCxnSpPr>
        <p:spPr>
          <a:xfrm>
            <a:off x="4479662" y="4027114"/>
            <a:ext cx="2078153" cy="840851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feld 47"/>
          <p:cNvSpPr txBox="1"/>
          <p:nvPr/>
        </p:nvSpPr>
        <p:spPr>
          <a:xfrm>
            <a:off x="7542641" y="2898858"/>
            <a:ext cx="7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 smtClean="0"/>
              <a:t>primario</a:t>
            </a:r>
            <a:endParaRPr lang="fr-CH" sz="1200" i="1" dirty="0"/>
          </a:p>
        </p:txBody>
      </p:sp>
      <p:sp>
        <p:nvSpPr>
          <p:cNvPr id="49" name="Textfeld 48"/>
          <p:cNvSpPr txBox="1"/>
          <p:nvPr/>
        </p:nvSpPr>
        <p:spPr>
          <a:xfrm>
            <a:off x="7542641" y="4729465"/>
            <a:ext cx="975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 smtClean="0"/>
              <a:t>secondario</a:t>
            </a:r>
            <a:endParaRPr lang="fr-CH" sz="1200" i="1" dirty="0"/>
          </a:p>
        </p:txBody>
      </p:sp>
      <p:sp>
        <p:nvSpPr>
          <p:cNvPr id="40" name="Textfeld 39"/>
          <p:cNvSpPr txBox="1"/>
          <p:nvPr/>
        </p:nvSpPr>
        <p:spPr>
          <a:xfrm>
            <a:off x="7542641" y="4729465"/>
            <a:ext cx="7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 smtClean="0"/>
              <a:t>primario</a:t>
            </a:r>
            <a:endParaRPr lang="fr-CH" sz="1200" i="1" dirty="0"/>
          </a:p>
        </p:txBody>
      </p:sp>
    </p:spTree>
    <p:extLst>
      <p:ext uri="{BB962C8B-B14F-4D97-AF65-F5344CB8AC3E}">
        <p14:creationId xmlns:p14="http://schemas.microsoft.com/office/powerpoint/2010/main" val="292143747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8" grpId="0"/>
      <p:bldP spid="49" grpId="0"/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476672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sz="4400" noProof="0" smtClean="0">
                <a:ea typeface="+mj-ea"/>
              </a:rPr>
              <a:t>Outcomes</a:t>
            </a:r>
            <a:endParaRPr lang="fr-CH" sz="4400" noProof="0">
              <a:ea typeface="+mj-ea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83568" y="2113692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/>
              <a:t>Indicatori </a:t>
            </a:r>
            <a:r>
              <a:rPr lang="fr-CH" sz="1400" b="1" dirty="0" smtClean="0"/>
              <a:t>fattori</a:t>
            </a:r>
            <a:r>
              <a:rPr lang="fr-CH" sz="1400" dirty="0" smtClean="0"/>
              <a:t> </a:t>
            </a:r>
            <a:r>
              <a:rPr lang="fr-CH" sz="1400" b="1" dirty="0" smtClean="0"/>
              <a:t>pre</a:t>
            </a:r>
            <a:r>
              <a:rPr lang="fr-CH" sz="1400" b="1" dirty="0"/>
              <a:t>-consumo</a:t>
            </a:r>
            <a:endParaRPr lang="fr-CH" sz="1400" b="1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3707904" y="211369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/>
              <a:t>Indicatori</a:t>
            </a:r>
          </a:p>
          <a:p>
            <a:pPr algn="ctr"/>
            <a:r>
              <a:rPr lang="fr-CH" sz="1400" b="1" dirty="0" smtClean="0"/>
              <a:t>consumo</a:t>
            </a:r>
            <a:endParaRPr lang="fr-CH" sz="14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7020272" y="2113692"/>
            <a:ext cx="158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/>
              <a:t>Indicateuri </a:t>
            </a:r>
            <a:r>
              <a:rPr lang="fr-CH" sz="1400" b="1" dirty="0" smtClean="0"/>
              <a:t>fattori post-consumo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07008" y="4306819"/>
            <a:ext cx="1337294" cy="77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16000" indent="-216000" eaLnBrk="1" hangingPunct="1">
              <a:lnSpc>
                <a:spcPct val="11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 baseline="0">
                <a:latin typeface="Univers Medium"/>
                <a:cs typeface="Univers Medium"/>
              </a:defRPr>
            </a:lvl1pPr>
            <a:lvl2pPr marL="432000" lvl="1" indent="-216000" eaLnBrk="1" hangingPunct="1">
              <a:lnSpc>
                <a:spcPct val="11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2pPr>
            <a:lvl3pPr marL="648000" lvl="2" indent="-216000" eaLnBrk="1" hangingPunct="1">
              <a:lnSpc>
                <a:spcPct val="11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3pPr>
            <a:lvl4pPr marL="864000" indent="-216000" eaLnBrk="1" hangingPunct="1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4pPr>
            <a:lvl5pPr marL="1080000" indent="-216000" eaLnBrk="1" hangingPunct="1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5pPr>
            <a:lvl6pPr marL="1097280" indent="-173736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6pPr>
            <a:lvl7pPr marL="13533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7pPr>
            <a:lvl8pPr marL="15819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8pPr>
            <a:lvl9pPr marL="1792224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fr-CH" sz="1200" dirty="0"/>
              <a:t>craving</a:t>
            </a:r>
          </a:p>
          <a:p>
            <a:pPr>
              <a:lnSpc>
                <a:spcPct val="90000"/>
              </a:lnSpc>
            </a:pPr>
            <a:r>
              <a:rPr lang="fr-CH" sz="1200" dirty="0"/>
              <a:t>impulsività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51" y="2728638"/>
            <a:ext cx="1144809" cy="12028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952" y="2728638"/>
            <a:ext cx="1303647" cy="12028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Textfeld 11"/>
          <p:cNvSpPr txBox="1"/>
          <p:nvPr/>
        </p:nvSpPr>
        <p:spPr>
          <a:xfrm>
            <a:off x="2627784" y="4306819"/>
            <a:ext cx="1946660" cy="207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216000" indent="-216000" eaLnBrk="1" hangingPunct="1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200" b="0" i="0" baseline="0">
                <a:latin typeface="Univers Medium"/>
                <a:cs typeface="Univers Medium"/>
              </a:defRPr>
            </a:lvl1pPr>
            <a:lvl2pPr marL="432000" lvl="1" indent="-216000" eaLnBrk="1" hangingPunct="1">
              <a:lnSpc>
                <a:spcPct val="11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2pPr>
            <a:lvl3pPr marL="648000" lvl="2" indent="-216000" eaLnBrk="1" hangingPunct="1">
              <a:lnSpc>
                <a:spcPct val="11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3pPr>
            <a:lvl4pPr marL="864000" indent="-216000" eaLnBrk="1" hangingPunct="1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4pPr>
            <a:lvl5pPr marL="1080000" indent="-216000" eaLnBrk="1" hangingPunct="1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5pPr>
            <a:lvl6pPr marL="1097280" indent="-173736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6pPr>
            <a:lvl7pPr marL="13533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7pPr>
            <a:lvl8pPr marL="15819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8pPr>
            <a:lvl9pPr marL="1792224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fr-CH" b="1" dirty="0" smtClean="0"/>
              <a:t>Consumo eccesivo</a:t>
            </a:r>
            <a:endParaRPr lang="fr-CH" b="1" dirty="0"/>
          </a:p>
          <a:p>
            <a:r>
              <a:rPr lang="fr-CH" dirty="0" smtClean="0"/>
              <a:t>bicchieri/giorno</a:t>
            </a:r>
            <a:endParaRPr lang="fr-CH" dirty="0"/>
          </a:p>
          <a:p>
            <a:r>
              <a:rPr lang="fr-CH" dirty="0" smtClean="0"/>
              <a:t>bicchieri/ giorno consumo</a:t>
            </a:r>
            <a:endParaRPr lang="fr-CH" dirty="0"/>
          </a:p>
          <a:p>
            <a:r>
              <a:rPr lang="fr-CH" dirty="0" smtClean="0"/>
              <a:t>giorni consumo eccesivo</a:t>
            </a:r>
            <a:endParaRPr lang="fr-CH" dirty="0"/>
          </a:p>
          <a:p>
            <a:r>
              <a:rPr lang="fr-CH" dirty="0" smtClean="0"/>
              <a:t>latenza primo giorno consumo eccesivo</a:t>
            </a:r>
          </a:p>
          <a:p>
            <a:r>
              <a:rPr lang="fr-CH" dirty="0" smtClean="0"/>
              <a:t>ritorno a consumo eccesivo</a:t>
            </a:r>
            <a:endParaRPr lang="fr-CH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14" name="Textfeld 13"/>
          <p:cNvSpPr txBox="1"/>
          <p:nvPr/>
        </p:nvSpPr>
        <p:spPr>
          <a:xfrm>
            <a:off x="4788024" y="4327901"/>
            <a:ext cx="187220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 smtClean="0"/>
              <a:t>Astinenza</a:t>
            </a:r>
          </a:p>
          <a:p>
            <a:pPr marL="216000" indent="-2160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1200" dirty="0" smtClean="0">
                <a:latin typeface="Univers Medium"/>
                <a:cs typeface="Univers Medium"/>
              </a:rPr>
              <a:t>latenza primo bicchiere</a:t>
            </a:r>
            <a:endParaRPr lang="fr-CH" sz="1200" dirty="0">
              <a:latin typeface="Univers Medium"/>
              <a:cs typeface="Univers Medium"/>
            </a:endParaRPr>
          </a:p>
          <a:p>
            <a:pPr marL="216000" indent="-2160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1200" dirty="0" smtClean="0">
                <a:latin typeface="Univers Medium"/>
                <a:cs typeface="Univers Medium"/>
              </a:rPr>
              <a:t>astinenza cumulativa</a:t>
            </a:r>
            <a:endParaRPr lang="fr-CH" sz="1200" dirty="0">
              <a:latin typeface="Univers Medium"/>
              <a:cs typeface="Univers Medium"/>
            </a:endParaRPr>
          </a:p>
          <a:p>
            <a:pPr marL="216000" indent="-2160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1200" dirty="0">
                <a:latin typeface="Univers Medium"/>
                <a:cs typeface="Univers Medium"/>
              </a:rPr>
              <a:t>proporzione pazienti astinenti per durata dello studio</a:t>
            </a: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949" y="2754783"/>
            <a:ext cx="1149086" cy="1150561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17" name="Textfeld 16"/>
          <p:cNvSpPr txBox="1"/>
          <p:nvPr/>
        </p:nvSpPr>
        <p:spPr>
          <a:xfrm>
            <a:off x="6862520" y="4306819"/>
            <a:ext cx="1885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216000" indent="-216000" eaLnBrk="1" hangingPunct="1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200" b="0" i="0" baseline="0">
                <a:latin typeface="Univers Medium"/>
                <a:cs typeface="Univers Medium"/>
              </a:defRPr>
            </a:lvl1pPr>
            <a:lvl2pPr marL="432000" lvl="1" indent="-216000" eaLnBrk="1" hangingPunct="1">
              <a:lnSpc>
                <a:spcPct val="11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2pPr>
            <a:lvl3pPr marL="648000" lvl="2" indent="-216000" eaLnBrk="1" hangingPunct="1">
              <a:lnSpc>
                <a:spcPct val="11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3pPr>
            <a:lvl4pPr marL="864000" indent="-216000" eaLnBrk="1" hangingPunct="1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4pPr>
            <a:lvl5pPr marL="1080000" indent="-216000" eaLnBrk="1" hangingPunct="1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5pPr>
            <a:lvl6pPr marL="1097280" indent="-173736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6pPr>
            <a:lvl7pPr marL="13533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7pPr>
            <a:lvl8pPr marL="15819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8pPr>
            <a:lvl9pPr marL="1792224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9pPr>
          </a:lstStyle>
          <a:p>
            <a:r>
              <a:rPr lang="fr-CH" dirty="0" smtClean="0"/>
              <a:t>transaminasi</a:t>
            </a:r>
          </a:p>
          <a:p>
            <a:r>
              <a:rPr lang="fr-CH" dirty="0" smtClean="0"/>
              <a:t>MCV</a:t>
            </a:r>
          </a:p>
          <a:p>
            <a:r>
              <a:rPr lang="fr-CH" dirty="0"/>
              <a:t>transferrina carbossi-</a:t>
            </a:r>
            <a:r>
              <a:rPr lang="fr-CH" dirty="0" smtClean="0"/>
              <a:t>carente (CDT)</a:t>
            </a:r>
          </a:p>
          <a:p>
            <a:endParaRPr lang="fr-CH" dirty="0"/>
          </a:p>
        </p:txBody>
      </p:sp>
      <p:cxnSp>
        <p:nvCxnSpPr>
          <p:cNvPr id="6" name="Gerade Verbindung 5"/>
          <p:cNvCxnSpPr>
            <a:stCxn id="9" idx="2"/>
            <a:endCxn id="10" idx="0"/>
          </p:cNvCxnSpPr>
          <p:nvPr/>
        </p:nvCxnSpPr>
        <p:spPr>
          <a:xfrm flipH="1">
            <a:off x="1475655" y="3931488"/>
            <a:ext cx="1" cy="375331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>
            <a:stCxn id="11" idx="2"/>
          </p:cNvCxnSpPr>
          <p:nvPr/>
        </p:nvCxnSpPr>
        <p:spPr>
          <a:xfrm flipH="1">
            <a:off x="3491880" y="3931488"/>
            <a:ext cx="1036896" cy="396413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>
            <a:stCxn id="11" idx="2"/>
            <a:endCxn id="14" idx="0"/>
          </p:cNvCxnSpPr>
          <p:nvPr/>
        </p:nvCxnSpPr>
        <p:spPr>
          <a:xfrm>
            <a:off x="4528776" y="3931488"/>
            <a:ext cx="1195352" cy="396413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>
            <a:stCxn id="15" idx="2"/>
            <a:endCxn id="17" idx="0"/>
          </p:cNvCxnSpPr>
          <p:nvPr/>
        </p:nvCxnSpPr>
        <p:spPr>
          <a:xfrm>
            <a:off x="7805492" y="3905344"/>
            <a:ext cx="0" cy="401475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>
            <a:stCxn id="9" idx="3"/>
            <a:endCxn id="11" idx="1"/>
          </p:cNvCxnSpPr>
          <p:nvPr/>
        </p:nvCxnSpPr>
        <p:spPr>
          <a:xfrm>
            <a:off x="2048060" y="3330063"/>
            <a:ext cx="1828892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prstDash val="dashDot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>
            <a:stCxn id="11" idx="3"/>
            <a:endCxn id="15" idx="1"/>
          </p:cNvCxnSpPr>
          <p:nvPr/>
        </p:nvCxnSpPr>
        <p:spPr>
          <a:xfrm>
            <a:off x="5180599" y="3330063"/>
            <a:ext cx="2050350" cy="1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prstDash val="dashDot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36317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1466850" y="454822"/>
            <a:ext cx="742563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dirty="0">
                <a:ea typeface="+mj-ea"/>
              </a:rPr>
              <a:t>Studi </a:t>
            </a:r>
            <a:r>
              <a:rPr lang="fr-CH" dirty="0" smtClean="0">
                <a:ea typeface="+mj-ea"/>
              </a:rPr>
              <a:t>farmacologici convenzionali </a:t>
            </a:r>
            <a:r>
              <a:rPr lang="fr-CH" dirty="0">
                <a:ea typeface="+mj-ea"/>
              </a:rPr>
              <a:t>(versione 1)</a:t>
            </a:r>
            <a:endParaRPr lang="fr-CH" noProof="0" dirty="0">
              <a:ea typeface="+mj-ea"/>
            </a:endParaRPr>
          </a:p>
        </p:txBody>
      </p:sp>
      <p:grpSp>
        <p:nvGrpSpPr>
          <p:cNvPr id="46" name="Gruppierung 45"/>
          <p:cNvGrpSpPr/>
          <p:nvPr/>
        </p:nvGrpSpPr>
        <p:grpSpPr>
          <a:xfrm>
            <a:off x="483351" y="2419054"/>
            <a:ext cx="2121156" cy="2382658"/>
            <a:chOff x="627367" y="2201898"/>
            <a:chExt cx="2121156" cy="2382658"/>
          </a:xfrm>
        </p:grpSpPr>
        <p:grpSp>
          <p:nvGrpSpPr>
            <p:cNvPr id="3" name="Gruppierung 2"/>
            <p:cNvGrpSpPr/>
            <p:nvPr/>
          </p:nvGrpSpPr>
          <p:grpSpPr>
            <a:xfrm>
              <a:off x="1237945" y="3359958"/>
              <a:ext cx="900000" cy="1224598"/>
              <a:chOff x="1237945" y="3359958"/>
              <a:chExt cx="900000" cy="1224598"/>
            </a:xfrm>
          </p:grpSpPr>
          <p:sp>
            <p:nvSpPr>
              <p:cNvPr id="23" name="Textfeld 22"/>
              <p:cNvSpPr txBox="1"/>
              <p:nvPr/>
            </p:nvSpPr>
            <p:spPr>
              <a:xfrm>
                <a:off x="1266235" y="4307557"/>
                <a:ext cx="8434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 dirty="0"/>
                  <a:t>a</a:t>
                </a:r>
                <a:r>
                  <a:rPr lang="fr-CH" dirty="0" smtClean="0"/>
                  <a:t>stinenza</a:t>
                </a:r>
                <a:endParaRPr lang="fr-CH" dirty="0"/>
              </a:p>
            </p:txBody>
          </p:sp>
          <p:pic>
            <p:nvPicPr>
              <p:cNvPr id="24" name="Bild 23" descr="Untitled 8.gif"/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7945" y="3359958"/>
                <a:ext cx="900000" cy="900000"/>
              </a:xfrm>
              <a:prstGeom prst="rect">
                <a:avLst/>
              </a:prstGeom>
            </p:spPr>
          </p:pic>
        </p:grpSp>
        <p:sp>
          <p:nvSpPr>
            <p:cNvPr id="2" name="Textfeld 1"/>
            <p:cNvSpPr txBox="1"/>
            <p:nvPr/>
          </p:nvSpPr>
          <p:spPr>
            <a:xfrm>
              <a:off x="627367" y="2201898"/>
              <a:ext cx="2121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b="1" dirty="0"/>
                <a:t>Punto di partenza</a:t>
              </a:r>
            </a:p>
          </p:txBody>
        </p:sp>
      </p:grpSp>
      <p:grpSp>
        <p:nvGrpSpPr>
          <p:cNvPr id="47" name="Gruppierung 46"/>
          <p:cNvGrpSpPr/>
          <p:nvPr/>
        </p:nvGrpSpPr>
        <p:grpSpPr>
          <a:xfrm>
            <a:off x="1921921" y="2207737"/>
            <a:ext cx="2862692" cy="2778641"/>
            <a:chOff x="2065937" y="1990581"/>
            <a:chExt cx="2862692" cy="2778641"/>
          </a:xfrm>
        </p:grpSpPr>
        <p:grpSp>
          <p:nvGrpSpPr>
            <p:cNvPr id="4" name="Gruppierung 3"/>
            <p:cNvGrpSpPr/>
            <p:nvPr/>
          </p:nvGrpSpPr>
          <p:grpSpPr>
            <a:xfrm>
              <a:off x="3634263" y="3359958"/>
              <a:ext cx="1159843" cy="1409264"/>
              <a:chOff x="3634263" y="3359958"/>
              <a:chExt cx="1159843" cy="1409264"/>
            </a:xfrm>
          </p:grpSpPr>
          <p:sp>
            <p:nvSpPr>
              <p:cNvPr id="26" name="Textfeld 25"/>
              <p:cNvSpPr txBox="1"/>
              <p:nvPr/>
            </p:nvSpPr>
            <p:spPr>
              <a:xfrm>
                <a:off x="3634263" y="4307557"/>
                <a:ext cx="11598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 dirty="0"/>
                  <a:t>mantenimento</a:t>
                </a:r>
              </a:p>
              <a:p>
                <a:r>
                  <a:rPr lang="fr-CH" dirty="0"/>
                  <a:t>astinenza</a:t>
                </a:r>
              </a:p>
            </p:txBody>
          </p:sp>
          <p:pic>
            <p:nvPicPr>
              <p:cNvPr id="27" name="Bild 26" descr="Untitled 8.gif"/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4184" y="3359958"/>
                <a:ext cx="900000" cy="900000"/>
              </a:xfrm>
              <a:prstGeom prst="rect">
                <a:avLst/>
              </a:prstGeom>
            </p:spPr>
          </p:pic>
        </p:grpSp>
        <p:sp>
          <p:nvSpPr>
            <p:cNvPr id="33" name="Textfeld 32"/>
            <p:cNvSpPr txBox="1"/>
            <p:nvPr/>
          </p:nvSpPr>
          <p:spPr>
            <a:xfrm>
              <a:off x="3499745" y="1990581"/>
              <a:ext cx="1428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b="1" dirty="0" smtClean="0"/>
                <a:t>Obiettivo</a:t>
              </a:r>
            </a:p>
            <a:p>
              <a:pPr algn="ctr"/>
              <a:r>
                <a:rPr lang="fr-CH" b="1" dirty="0" smtClean="0"/>
                <a:t>terapeutico</a:t>
              </a:r>
              <a:endParaRPr lang="fr-CH" b="1" dirty="0"/>
            </a:p>
          </p:txBody>
        </p:sp>
        <p:cxnSp>
          <p:nvCxnSpPr>
            <p:cNvPr id="9" name="Gerade Verbindung 8"/>
            <p:cNvCxnSpPr>
              <a:stCxn id="24" idx="3"/>
              <a:endCxn id="27" idx="1"/>
            </p:cNvCxnSpPr>
            <p:nvPr/>
          </p:nvCxnSpPr>
          <p:spPr>
            <a:xfrm>
              <a:off x="2065937" y="3809958"/>
              <a:ext cx="1698247" cy="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ierung 49"/>
          <p:cNvGrpSpPr/>
          <p:nvPr/>
        </p:nvGrpSpPr>
        <p:grpSpPr>
          <a:xfrm>
            <a:off x="4520168" y="2218026"/>
            <a:ext cx="3998057" cy="3587238"/>
            <a:chOff x="4664184" y="2000870"/>
            <a:chExt cx="3998057" cy="3587238"/>
          </a:xfrm>
        </p:grpSpPr>
        <p:sp>
          <p:nvSpPr>
            <p:cNvPr id="35" name="Textfeld 34"/>
            <p:cNvSpPr txBox="1"/>
            <p:nvPr/>
          </p:nvSpPr>
          <p:spPr>
            <a:xfrm>
              <a:off x="6559286" y="2000870"/>
              <a:ext cx="1185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b="1" dirty="0" smtClean="0"/>
                <a:t>Outcome</a:t>
              </a:r>
              <a:endParaRPr lang="fr-CH" b="1" dirty="0"/>
            </a:p>
          </p:txBody>
        </p:sp>
        <p:grpSp>
          <p:nvGrpSpPr>
            <p:cNvPr id="5" name="Gruppierung 4"/>
            <p:cNvGrpSpPr/>
            <p:nvPr/>
          </p:nvGrpSpPr>
          <p:grpSpPr>
            <a:xfrm>
              <a:off x="6571910" y="2370202"/>
              <a:ext cx="1159843" cy="1376447"/>
              <a:chOff x="6571910" y="2370202"/>
              <a:chExt cx="1159843" cy="1376447"/>
            </a:xfrm>
          </p:grpSpPr>
          <p:sp>
            <p:nvSpPr>
              <p:cNvPr id="39" name="Textfeld 38"/>
              <p:cNvSpPr txBox="1"/>
              <p:nvPr/>
            </p:nvSpPr>
            <p:spPr>
              <a:xfrm>
                <a:off x="6571910" y="3284984"/>
                <a:ext cx="11598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 dirty="0"/>
                  <a:t>mantenimento</a:t>
                </a:r>
              </a:p>
              <a:p>
                <a:r>
                  <a:rPr lang="fr-CH" dirty="0"/>
                  <a:t>astinenza</a:t>
                </a:r>
              </a:p>
            </p:txBody>
          </p:sp>
          <p:pic>
            <p:nvPicPr>
              <p:cNvPr id="41" name="Bild 40" descr="Untitled 8.gif"/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1831" y="2370202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6" name="Gruppierung 5"/>
            <p:cNvGrpSpPr/>
            <p:nvPr/>
          </p:nvGrpSpPr>
          <p:grpSpPr>
            <a:xfrm>
              <a:off x="6701831" y="4200809"/>
              <a:ext cx="900000" cy="1387299"/>
              <a:chOff x="6701831" y="4200809"/>
              <a:chExt cx="900000" cy="1387299"/>
            </a:xfrm>
          </p:grpSpPr>
          <p:sp>
            <p:nvSpPr>
              <p:cNvPr id="43" name="Textfeld 42"/>
              <p:cNvSpPr txBox="1"/>
              <p:nvPr/>
            </p:nvSpPr>
            <p:spPr>
              <a:xfrm>
                <a:off x="6704495" y="5126443"/>
                <a:ext cx="8946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 dirty="0" smtClean="0"/>
                  <a:t>consumo</a:t>
                </a:r>
                <a:endParaRPr lang="fr-CH" dirty="0"/>
              </a:p>
              <a:p>
                <a:r>
                  <a:rPr lang="fr-CH" dirty="0"/>
                  <a:t>controllato</a:t>
                </a:r>
              </a:p>
            </p:txBody>
          </p:sp>
          <p:pic>
            <p:nvPicPr>
              <p:cNvPr id="44" name="Bild 43" descr="Untitled 6.gif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1831" y="4200809"/>
                <a:ext cx="900000" cy="900000"/>
              </a:xfrm>
              <a:prstGeom prst="rect">
                <a:avLst/>
              </a:prstGeom>
            </p:spPr>
          </p:pic>
        </p:grpSp>
        <p:cxnSp>
          <p:nvCxnSpPr>
            <p:cNvPr id="17" name="Gerade Verbindung 16"/>
            <p:cNvCxnSpPr>
              <a:stCxn id="27" idx="3"/>
              <a:endCxn id="41" idx="1"/>
            </p:cNvCxnSpPr>
            <p:nvPr/>
          </p:nvCxnSpPr>
          <p:spPr>
            <a:xfrm flipV="1">
              <a:off x="4664184" y="2820202"/>
              <a:ext cx="2037647" cy="989756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>
              <a:stCxn id="27" idx="3"/>
              <a:endCxn id="44" idx="1"/>
            </p:cNvCxnSpPr>
            <p:nvPr/>
          </p:nvCxnSpPr>
          <p:spPr>
            <a:xfrm>
              <a:off x="4664184" y="3809958"/>
              <a:ext cx="2037647" cy="840851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7"/>
            <p:cNvSpPr txBox="1"/>
            <p:nvPr/>
          </p:nvSpPr>
          <p:spPr>
            <a:xfrm>
              <a:off x="7686657" y="2681702"/>
              <a:ext cx="7785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i="1" dirty="0"/>
                <a:t>primario</a:t>
              </a: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7686657" y="4512309"/>
              <a:ext cx="975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i="1" dirty="0"/>
                <a:t>secondario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603304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sz="4800" noProof="0" smtClean="0">
                <a:ea typeface="+mj-ea"/>
              </a:rPr>
              <a:t>Topiramate</a:t>
            </a:r>
            <a:endParaRPr lang="fr-CH" sz="4800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9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Blodgett et al., 2014</a:t>
            </a:r>
            <a:endParaRPr lang="fr-CH" sz="80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622353"/>
            <a:ext cx="4635333" cy="476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4486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Topiramate</a:t>
            </a:r>
            <a:endParaRPr lang="fr-CH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9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Blodgett et al., 2014</a:t>
            </a:r>
            <a:endParaRPr lang="fr-CH" sz="80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573963"/>
            <a:ext cx="4132546" cy="421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2114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Topiramate</a:t>
            </a:r>
            <a:endParaRPr lang="fr-CH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9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Blodgett et al., 2014</a:t>
            </a:r>
            <a:endParaRPr lang="fr-CH" sz="8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1773238"/>
            <a:ext cx="4019550" cy="413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829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Topiramate</a:t>
            </a:r>
            <a:endParaRPr lang="fr-CH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9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Blodgett et al., 2014</a:t>
            </a:r>
            <a:endParaRPr lang="fr-CH" sz="80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773238"/>
            <a:ext cx="3713559" cy="381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0789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8688" y="440093"/>
            <a:ext cx="7929562" cy="70788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sz="4000" noProof="0" dirty="0" smtClean="0"/>
              <a:t>Storia dell’alcol</a:t>
            </a:r>
            <a:endParaRPr lang="fr-CH" sz="4000" noProof="0" dirty="0"/>
          </a:p>
        </p:txBody>
      </p:sp>
      <p:grpSp>
        <p:nvGrpSpPr>
          <p:cNvPr id="2" name="Gruppierung 1"/>
          <p:cNvGrpSpPr/>
          <p:nvPr/>
        </p:nvGrpSpPr>
        <p:grpSpPr>
          <a:xfrm>
            <a:off x="1202516" y="1757336"/>
            <a:ext cx="5941220" cy="977228"/>
            <a:chOff x="1202516" y="1757336"/>
            <a:chExt cx="5941220" cy="977228"/>
          </a:xfrm>
        </p:grpSpPr>
        <p:pic>
          <p:nvPicPr>
            <p:cNvPr id="43110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02516" y="1757336"/>
              <a:ext cx="1000132" cy="977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/>
            <p:cNvSpPr/>
            <p:nvPr/>
          </p:nvSpPr>
          <p:spPr>
            <a:xfrm>
              <a:off x="2571736" y="1768897"/>
              <a:ext cx="45720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600"/>
                </a:spcAft>
                <a:buClr>
                  <a:schemeClr val="accent2"/>
                </a:buClr>
              </a:pPr>
              <a:r>
                <a:rPr lang="fr-CH" dirty="0">
                  <a:cs typeface="Arial" pitchFamily="34" charset="0"/>
                </a:rPr>
                <a:t>6000-4000  </a:t>
              </a:r>
              <a:r>
                <a:rPr lang="fr-CH" dirty="0" smtClean="0">
                  <a:cs typeface="Arial" pitchFamily="34" charset="0"/>
                </a:rPr>
                <a:t>PEC</a:t>
              </a:r>
            </a:p>
            <a:p>
              <a:pPr marL="431800" lvl="1" indent="-215900">
                <a:spcAft>
                  <a:spcPts val="600"/>
                </a:spcAft>
                <a:buClr>
                  <a:srgbClr val="0C72C0"/>
                </a:buClr>
                <a:buFont typeface="Wingdings" pitchFamily="2" charset="2"/>
                <a:buChar char="§"/>
              </a:pPr>
              <a:r>
                <a:rPr lang="fr-CH" dirty="0" smtClean="0">
                  <a:cs typeface="Arial" pitchFamily="34" charset="0"/>
                </a:rPr>
                <a:t>Viticoltura in Armenia</a:t>
              </a:r>
              <a:endParaRPr lang="fr-CH" dirty="0">
                <a:cs typeface="Arial" pitchFamily="34" charset="0"/>
              </a:endParaRPr>
            </a:p>
          </p:txBody>
        </p:sp>
      </p:grpSp>
      <p:grpSp>
        <p:nvGrpSpPr>
          <p:cNvPr id="3" name="Gruppierung 2"/>
          <p:cNvGrpSpPr/>
          <p:nvPr/>
        </p:nvGrpSpPr>
        <p:grpSpPr>
          <a:xfrm>
            <a:off x="1190618" y="2996952"/>
            <a:ext cx="7524786" cy="1317882"/>
            <a:chOff x="1190618" y="2996952"/>
            <a:chExt cx="7524786" cy="1317882"/>
          </a:xfrm>
        </p:grpSpPr>
        <p:pic>
          <p:nvPicPr>
            <p:cNvPr id="43111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90618" y="3125499"/>
              <a:ext cx="1023928" cy="1060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Rectangle 12"/>
            <p:cNvSpPr/>
            <p:nvPr/>
          </p:nvSpPr>
          <p:spPr>
            <a:xfrm>
              <a:off x="2571736" y="2996952"/>
              <a:ext cx="6143668" cy="1317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600"/>
                </a:spcAft>
                <a:buClr>
                  <a:schemeClr val="accent2"/>
                </a:buClr>
              </a:pPr>
              <a:r>
                <a:rPr lang="fr-CH" dirty="0">
                  <a:cs typeface="Arial" pitchFamily="34" charset="0"/>
                </a:rPr>
                <a:t>3000-2000  </a:t>
              </a:r>
              <a:r>
                <a:rPr lang="fr-CH" dirty="0" smtClean="0">
                  <a:cs typeface="Arial" pitchFamily="34" charset="0"/>
                </a:rPr>
                <a:t>PEC</a:t>
              </a:r>
              <a:endParaRPr lang="fr-CH" dirty="0">
                <a:cs typeface="Arial" pitchFamily="34" charset="0"/>
              </a:endParaRPr>
            </a:p>
            <a:p>
              <a:pPr marL="431800" lvl="1" indent="-215900">
                <a:spcAft>
                  <a:spcPts val="600"/>
                </a:spcAft>
                <a:buClr>
                  <a:srgbClr val="0C72C0"/>
                </a:buClr>
                <a:buFont typeface="Wingdings" pitchFamily="2" charset="2"/>
                <a:buChar char="§"/>
              </a:pPr>
              <a:r>
                <a:rPr lang="fr-CH" dirty="0">
                  <a:cs typeface="Arial" pitchFamily="34" charset="0"/>
                </a:rPr>
                <a:t>Produzione di birra in </a:t>
              </a:r>
              <a:r>
                <a:rPr lang="fr-CH" dirty="0" smtClean="0">
                  <a:cs typeface="Arial" pitchFamily="34" charset="0"/>
                </a:rPr>
                <a:t>Mesopotamia</a:t>
              </a:r>
            </a:p>
            <a:p>
              <a:pPr marL="431800" lvl="1" indent="-215900">
                <a:spcAft>
                  <a:spcPts val="600"/>
                </a:spcAft>
                <a:buClr>
                  <a:srgbClr val="0C72C0"/>
                </a:buClr>
                <a:buFont typeface="Wingdings" pitchFamily="2" charset="2"/>
                <a:buChar char="§"/>
              </a:pPr>
              <a:r>
                <a:rPr lang="fr-CH" dirty="0" smtClean="0">
                  <a:cs typeface="Arial" pitchFamily="34" charset="0"/>
                </a:rPr>
                <a:t>&gt; </a:t>
              </a:r>
              <a:r>
                <a:rPr lang="fr-CH" dirty="0">
                  <a:cs typeface="Arial" pitchFamily="34" charset="0"/>
                </a:rPr>
                <a:t>20 varietà </a:t>
              </a:r>
              <a:r>
                <a:rPr lang="fr-CH" dirty="0" smtClean="0">
                  <a:cs typeface="Arial" pitchFamily="34" charset="0"/>
                </a:rPr>
                <a:t>documentate </a:t>
              </a:r>
              <a:r>
                <a:rPr lang="fr-CH" dirty="0">
                  <a:cs typeface="Arial" pitchFamily="34" charset="0"/>
                </a:rPr>
                <a:t>su tavolette d'argilla</a:t>
              </a:r>
            </a:p>
          </p:txBody>
        </p:sp>
      </p:grpSp>
      <p:grpSp>
        <p:nvGrpSpPr>
          <p:cNvPr id="4" name="Gruppierung 3"/>
          <p:cNvGrpSpPr/>
          <p:nvPr/>
        </p:nvGrpSpPr>
        <p:grpSpPr>
          <a:xfrm>
            <a:off x="1317170" y="4696716"/>
            <a:ext cx="5826566" cy="1000132"/>
            <a:chOff x="1317170" y="4696716"/>
            <a:chExt cx="5826566" cy="1000132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17170" y="4696716"/>
              <a:ext cx="806558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ectangle 15"/>
            <p:cNvSpPr/>
            <p:nvPr/>
          </p:nvSpPr>
          <p:spPr>
            <a:xfrm>
              <a:off x="2571736" y="4719729"/>
              <a:ext cx="45720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600"/>
                </a:spcAft>
                <a:buClr>
                  <a:schemeClr val="accent2"/>
                </a:buClr>
              </a:pPr>
              <a:r>
                <a:rPr lang="fr-CH" dirty="0">
                  <a:cs typeface="Arial" pitchFamily="34" charset="0"/>
                </a:rPr>
                <a:t>~</a:t>
              </a:r>
              <a:r>
                <a:rPr lang="fr-CH" dirty="0" smtClean="0">
                  <a:cs typeface="Arial" pitchFamily="34" charset="0"/>
                </a:rPr>
                <a:t>1000 PEC </a:t>
              </a:r>
            </a:p>
            <a:p>
              <a:pPr marL="450850" lvl="1" indent="-266700">
                <a:spcAft>
                  <a:spcPts val="6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fr-CH" dirty="0">
                  <a:cs typeface="Arial" pitchFamily="34" charset="0"/>
                </a:rPr>
                <a:t>Egitto: Descrizione </a:t>
              </a:r>
              <a:r>
                <a:rPr lang="fr-CH" dirty="0" smtClean="0">
                  <a:cs typeface="Arial" pitchFamily="34" charset="0"/>
                </a:rPr>
                <a:t>problemi alcol</a:t>
              </a:r>
              <a:endParaRPr lang="fr-CH" dirty="0"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137029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20960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Sintesi farmacoterapie</a:t>
            </a:r>
            <a:endParaRPr lang="fr-CH" noProof="0" dirty="0">
              <a:ea typeface="+mj-ea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81162" y="2236222"/>
            <a:ext cx="132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mtClean="0"/>
              <a:t>Topiramate</a:t>
            </a:r>
            <a:endParaRPr lang="fr-CH"/>
          </a:p>
        </p:txBody>
      </p:sp>
      <p:sp>
        <p:nvSpPr>
          <p:cNvPr id="5" name="Textfeld 4"/>
          <p:cNvSpPr txBox="1"/>
          <p:nvPr/>
        </p:nvSpPr>
        <p:spPr>
          <a:xfrm>
            <a:off x="251520" y="3056489"/>
            <a:ext cx="400110" cy="8045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obiettivo</a:t>
            </a:r>
            <a:endParaRPr lang="fr-CH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4821419"/>
            <a:ext cx="400110" cy="824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outcome</a:t>
            </a:r>
            <a:endParaRPr lang="fr-CH" sz="1400" i="1" dirty="0"/>
          </a:p>
        </p:txBody>
      </p:sp>
      <p:sp>
        <p:nvSpPr>
          <p:cNvPr id="7" name="Oval 6"/>
          <p:cNvSpPr/>
          <p:nvPr/>
        </p:nvSpPr>
        <p:spPr>
          <a:xfrm>
            <a:off x="899592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Asti.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2" name="Gruppierung 1"/>
          <p:cNvGrpSpPr/>
          <p:nvPr/>
        </p:nvGrpSpPr>
        <p:grpSpPr>
          <a:xfrm>
            <a:off x="683568" y="3717032"/>
            <a:ext cx="576064" cy="2175067"/>
            <a:chOff x="683568" y="3717032"/>
            <a:chExt cx="576064" cy="2175067"/>
          </a:xfrm>
        </p:grpSpPr>
        <p:sp>
          <p:nvSpPr>
            <p:cNvPr id="9" name="Oval 8"/>
            <p:cNvSpPr/>
            <p:nvPr/>
          </p:nvSpPr>
          <p:spPr>
            <a:xfrm>
              <a:off x="755576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mtClean="0"/>
                <a:t>+</a:t>
              </a:r>
              <a:endParaRPr lang="fr-CH"/>
            </a:p>
          </p:txBody>
        </p:sp>
        <p:cxnSp>
          <p:nvCxnSpPr>
            <p:cNvPr id="19" name="Gerade Verbindung 18"/>
            <p:cNvCxnSpPr>
              <a:stCxn id="7" idx="4"/>
              <a:endCxn id="9" idx="0"/>
            </p:cNvCxnSpPr>
            <p:nvPr/>
          </p:nvCxnSpPr>
          <p:spPr>
            <a:xfrm flipH="1">
              <a:off x="971600" y="3717032"/>
              <a:ext cx="288032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683568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Asti.</a:t>
              </a:r>
              <a:endParaRPr lang="fr-CH" sz="1000" dirty="0"/>
            </a:p>
          </p:txBody>
        </p:sp>
      </p:grpSp>
      <p:grpSp>
        <p:nvGrpSpPr>
          <p:cNvPr id="6" name="Gruppierung 5"/>
          <p:cNvGrpSpPr/>
          <p:nvPr/>
        </p:nvGrpSpPr>
        <p:grpSpPr>
          <a:xfrm>
            <a:off x="1043608" y="3717032"/>
            <a:ext cx="917848" cy="2175067"/>
            <a:chOff x="1043608" y="3717032"/>
            <a:chExt cx="917848" cy="2175067"/>
          </a:xfrm>
        </p:grpSpPr>
        <p:sp>
          <p:nvSpPr>
            <p:cNvPr id="12" name="Oval 11"/>
            <p:cNvSpPr/>
            <p:nvPr/>
          </p:nvSpPr>
          <p:spPr>
            <a:xfrm>
              <a:off x="1331640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mtClean="0"/>
                <a:t>+</a:t>
              </a:r>
              <a:endParaRPr lang="fr-CH"/>
            </a:p>
          </p:txBody>
        </p:sp>
        <p:cxnSp>
          <p:nvCxnSpPr>
            <p:cNvPr id="21" name="Gerade Verbindung 20"/>
            <p:cNvCxnSpPr>
              <a:stCxn id="7" idx="4"/>
              <a:endCxn id="12" idx="0"/>
            </p:cNvCxnSpPr>
            <p:nvPr/>
          </p:nvCxnSpPr>
          <p:spPr>
            <a:xfrm>
              <a:off x="1259632" y="3717032"/>
              <a:ext cx="288032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hteck 25"/>
            <p:cNvSpPr/>
            <p:nvPr/>
          </p:nvSpPr>
          <p:spPr>
            <a:xfrm>
              <a:off x="1043608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2661715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Naltrexone per astinenza</a:t>
            </a:r>
            <a:endParaRPr lang="fr-CH" noProof="0" dirty="0">
              <a:ea typeface="+mj-ea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845" y="1773238"/>
            <a:ext cx="5177751" cy="4027140"/>
          </a:xfrm>
          <a:prstGeom prst="rect">
            <a:avLst/>
          </a:prstGeom>
        </p:spPr>
      </p:pic>
      <p:sp>
        <p:nvSpPr>
          <p:cNvPr id="7" name="ZoneTexte 4"/>
          <p:cNvSpPr txBox="1"/>
          <p:nvPr/>
        </p:nvSpPr>
        <p:spPr>
          <a:xfrm>
            <a:off x="827584" y="6488668"/>
            <a:ext cx="101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Maisel et al., 2012</a:t>
            </a:r>
            <a:endParaRPr lang="fr-CH" sz="800"/>
          </a:p>
        </p:txBody>
      </p:sp>
    </p:spTree>
    <p:extLst>
      <p:ext uri="{BB962C8B-B14F-4D97-AF65-F5344CB8AC3E}">
        <p14:creationId xmlns:p14="http://schemas.microsoft.com/office/powerpoint/2010/main" val="366498509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35362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sz="2800" noProof="0" dirty="0" smtClean="0">
                <a:ea typeface="+mj-ea"/>
              </a:rPr>
              <a:t>Naltrexone</a:t>
            </a:r>
            <a:br>
              <a:rPr lang="fr-CH" sz="2800" noProof="0" dirty="0" smtClean="0">
                <a:ea typeface="+mj-ea"/>
              </a:rPr>
            </a:br>
            <a:r>
              <a:rPr lang="fr-CH" sz="2800" noProof="0" dirty="0" smtClean="0">
                <a:ea typeface="+mj-ea"/>
              </a:rPr>
              <a:t>Ritorno verso qualunque tipo di consumo</a:t>
            </a:r>
            <a:endParaRPr lang="fr-CH" sz="2800" noProof="0" dirty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971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Jonas et a., 2014</a:t>
            </a:r>
            <a:endParaRPr lang="fr-CH" sz="800"/>
          </a:p>
        </p:txBody>
      </p:sp>
      <p:grpSp>
        <p:nvGrpSpPr>
          <p:cNvPr id="5" name="Gruppierung 4"/>
          <p:cNvGrpSpPr/>
          <p:nvPr/>
        </p:nvGrpSpPr>
        <p:grpSpPr>
          <a:xfrm>
            <a:off x="860722" y="1916832"/>
            <a:ext cx="7560840" cy="3960018"/>
            <a:chOff x="1403648" y="2204864"/>
            <a:chExt cx="6178252" cy="3528392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9400" y="2204864"/>
              <a:ext cx="6032500" cy="457200"/>
            </a:xfrm>
            <a:prstGeom prst="rect">
              <a:avLst/>
            </a:prstGeom>
          </p:spPr>
        </p:pic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648" y="2735896"/>
              <a:ext cx="6099430" cy="2997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495896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425630" cy="135860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Naltrexone</a:t>
            </a:r>
            <a:br>
              <a:rPr lang="fr-CH" noProof="0" dirty="0" smtClean="0">
                <a:ea typeface="+mj-ea"/>
              </a:rPr>
            </a:br>
            <a:r>
              <a:rPr lang="fr-CH" dirty="0"/>
              <a:t>Ritorno verso </a:t>
            </a:r>
            <a:r>
              <a:rPr lang="fr-CH" noProof="0" dirty="0" smtClean="0">
                <a:ea typeface="+mj-ea"/>
              </a:rPr>
              <a:t>consumo eccessivo</a:t>
            </a:r>
            <a:endParaRPr lang="fr-CH" noProof="0" dirty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971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Jonas et a., 2014</a:t>
            </a:r>
            <a:endParaRPr lang="fr-CH" sz="800"/>
          </a:p>
        </p:txBody>
      </p:sp>
      <p:grpSp>
        <p:nvGrpSpPr>
          <p:cNvPr id="2" name="Gruppierung 1"/>
          <p:cNvGrpSpPr/>
          <p:nvPr/>
        </p:nvGrpSpPr>
        <p:grpSpPr>
          <a:xfrm>
            <a:off x="1043608" y="1988840"/>
            <a:ext cx="6768752" cy="4032448"/>
            <a:chOff x="1475656" y="2169096"/>
            <a:chExt cx="5976664" cy="3642568"/>
          </a:xfrm>
        </p:grpSpPr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6820" y="2662064"/>
              <a:ext cx="5905500" cy="3149600"/>
            </a:xfrm>
            <a:prstGeom prst="rect">
              <a:avLst/>
            </a:prstGeom>
          </p:spPr>
        </p:pic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5656" y="2169096"/>
              <a:ext cx="5969000" cy="46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23656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20960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Naltrexone: consumo eccessivo</a:t>
            </a:r>
            <a:endParaRPr lang="fr-CH" noProof="0" dirty="0">
              <a:ea typeface="+mj-ea"/>
            </a:endParaRPr>
          </a:p>
        </p:txBody>
      </p:sp>
      <p:sp>
        <p:nvSpPr>
          <p:cNvPr id="7" name="ZoneTexte 4"/>
          <p:cNvSpPr txBox="1"/>
          <p:nvPr/>
        </p:nvSpPr>
        <p:spPr>
          <a:xfrm>
            <a:off x="827584" y="6488668"/>
            <a:ext cx="101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Maisel et al., 2012</a:t>
            </a:r>
            <a:endParaRPr lang="fr-CH" sz="80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062677"/>
            <a:ext cx="4752528" cy="407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5681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209606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dirty="0"/>
              <a:t>Sintesi farmacoterapie</a:t>
            </a:r>
            <a:endParaRPr lang="fr-CH" noProof="0" dirty="0">
              <a:ea typeface="+mj-ea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62904" y="2617167"/>
            <a:ext cx="107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/>
              <a:t>Topiramate</a:t>
            </a:r>
            <a:endParaRPr lang="fr-CH" sz="1400"/>
          </a:p>
        </p:txBody>
      </p:sp>
      <p:sp>
        <p:nvSpPr>
          <p:cNvPr id="5" name="Textfeld 4"/>
          <p:cNvSpPr txBox="1"/>
          <p:nvPr/>
        </p:nvSpPr>
        <p:spPr>
          <a:xfrm>
            <a:off x="251520" y="3056489"/>
            <a:ext cx="400110" cy="8045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obiettivo</a:t>
            </a:r>
            <a:endParaRPr lang="fr-CH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4821419"/>
            <a:ext cx="400110" cy="824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smtClean="0"/>
              <a:t>outcome</a:t>
            </a:r>
            <a:endParaRPr lang="fr-CH" sz="1400" i="1"/>
          </a:p>
        </p:txBody>
      </p:sp>
      <p:sp>
        <p:nvSpPr>
          <p:cNvPr id="7" name="Oval 6"/>
          <p:cNvSpPr/>
          <p:nvPr/>
        </p:nvSpPr>
        <p:spPr>
          <a:xfrm>
            <a:off x="899592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Asti.</a:t>
            </a:r>
            <a:endParaRPr lang="fr-CH" sz="12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5576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mtClean="0"/>
              <a:t>+</a:t>
            </a:r>
            <a:endParaRPr lang="fr-CH"/>
          </a:p>
        </p:txBody>
      </p:sp>
      <p:cxnSp>
        <p:nvCxnSpPr>
          <p:cNvPr id="19" name="Gerade Verbindung 18"/>
          <p:cNvCxnSpPr>
            <a:stCxn id="7" idx="4"/>
            <a:endCxn id="9" idx="0"/>
          </p:cNvCxnSpPr>
          <p:nvPr/>
        </p:nvCxnSpPr>
        <p:spPr>
          <a:xfrm flipH="1">
            <a:off x="971600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54765" y="5645878"/>
            <a:ext cx="6336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Asti.</a:t>
            </a:r>
            <a:endParaRPr lang="fr-CH" sz="1000" dirty="0"/>
          </a:p>
        </p:txBody>
      </p:sp>
      <p:sp>
        <p:nvSpPr>
          <p:cNvPr id="12" name="Oval 11"/>
          <p:cNvSpPr/>
          <p:nvPr/>
        </p:nvSpPr>
        <p:spPr>
          <a:xfrm>
            <a:off x="1331640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mtClean="0"/>
              <a:t>+</a:t>
            </a:r>
            <a:endParaRPr lang="fr-CH"/>
          </a:p>
        </p:txBody>
      </p:sp>
      <p:cxnSp>
        <p:nvCxnSpPr>
          <p:cNvPr id="21" name="Gerade Verbindung 20"/>
          <p:cNvCxnSpPr>
            <a:stCxn id="7" idx="4"/>
            <a:endCxn id="12" idx="0"/>
          </p:cNvCxnSpPr>
          <p:nvPr/>
        </p:nvCxnSpPr>
        <p:spPr>
          <a:xfrm>
            <a:off x="1259632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1043608" y="5645878"/>
            <a:ext cx="917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smtClean="0"/>
              <a:t>↓ cons</a:t>
            </a:r>
            <a:endParaRPr lang="fr-CH" sz="1000"/>
          </a:p>
        </p:txBody>
      </p:sp>
      <p:sp>
        <p:nvSpPr>
          <p:cNvPr id="15" name="Textfeld 14"/>
          <p:cNvSpPr txBox="1"/>
          <p:nvPr/>
        </p:nvSpPr>
        <p:spPr>
          <a:xfrm>
            <a:off x="2123728" y="2617167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/>
              <a:t>Naltrexone</a:t>
            </a:r>
            <a:endParaRPr lang="fr-CH" sz="1400"/>
          </a:p>
        </p:txBody>
      </p:sp>
      <p:sp>
        <p:nvSpPr>
          <p:cNvPr id="16" name="Oval 15"/>
          <p:cNvSpPr/>
          <p:nvPr/>
        </p:nvSpPr>
        <p:spPr>
          <a:xfrm>
            <a:off x="2337270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Asti.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2100509" y="3717032"/>
            <a:ext cx="596801" cy="2175067"/>
            <a:chOff x="2100509" y="3717032"/>
            <a:chExt cx="596801" cy="2175067"/>
          </a:xfrm>
        </p:grpSpPr>
        <p:sp>
          <p:nvSpPr>
            <p:cNvPr id="18" name="Oval 17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mtClean="0"/>
                <a:t>+</a:t>
              </a:r>
              <a:endParaRPr lang="fr-CH"/>
            </a:p>
          </p:txBody>
        </p:sp>
        <p:cxnSp>
          <p:nvCxnSpPr>
            <p:cNvPr id="20" name="Gerade Verbindung 19"/>
            <p:cNvCxnSpPr>
              <a:stCxn id="16" idx="4"/>
              <a:endCxn id="18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Asti.</a:t>
              </a:r>
              <a:endParaRPr lang="fr-CH" sz="1000" dirty="0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2547156" y="3717032"/>
            <a:ext cx="917848" cy="2175067"/>
            <a:chOff x="2547156" y="3717032"/>
            <a:chExt cx="917848" cy="2175067"/>
          </a:xfrm>
        </p:grpSpPr>
        <p:sp>
          <p:nvSpPr>
            <p:cNvPr id="25" name="Oval 24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mtClean="0"/>
                <a:t>+</a:t>
              </a:r>
              <a:endParaRPr lang="fr-CH"/>
            </a:p>
          </p:txBody>
        </p:sp>
        <p:cxnSp>
          <p:nvCxnSpPr>
            <p:cNvPr id="27" name="Gerade Verbindung 26"/>
            <p:cNvCxnSpPr>
              <a:stCxn id="16" idx="4"/>
              <a:endCxn id="25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smtClean="0"/>
                <a:t>↓ cons</a:t>
              </a:r>
              <a:endParaRPr lang="fr-CH" sz="1000"/>
            </a:p>
          </p:txBody>
        </p:sp>
      </p:grpSp>
    </p:spTree>
    <p:extLst>
      <p:ext uri="{BB962C8B-B14F-4D97-AF65-F5344CB8AC3E}">
        <p14:creationId xmlns:p14="http://schemas.microsoft.com/office/powerpoint/2010/main" val="174986598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6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Acamprosate per astinenza</a:t>
            </a:r>
            <a:endParaRPr lang="fr-CH" noProof="0" dirty="0">
              <a:ea typeface="+mj-e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7584" y="6488668"/>
            <a:ext cx="1069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Maisel et al., 2012x</a:t>
            </a:r>
            <a:endParaRPr lang="fr-CH" sz="80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51" y="2628900"/>
            <a:ext cx="7821537" cy="26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0156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49" y="630238"/>
            <a:ext cx="7209607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Acamprosate</a:t>
            </a:r>
            <a:br>
              <a:rPr lang="fr-CH" noProof="0" dirty="0" smtClean="0">
                <a:ea typeface="+mj-ea"/>
              </a:rPr>
            </a:br>
            <a:r>
              <a:rPr lang="fr-CH" sz="2800" dirty="0"/>
              <a:t>Ritorno verso qualunque tipo di consumo</a:t>
            </a:r>
            <a:endParaRPr lang="fr-CH" sz="2800" noProof="0" dirty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971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Jonas et a., 2014</a:t>
            </a:r>
            <a:endParaRPr lang="fr-CH" sz="80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14" y="2276872"/>
            <a:ext cx="7708717" cy="344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3899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4976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Acamprosate : mantenimento astinenza </a:t>
            </a:r>
            <a:r>
              <a:rPr lang="fr-CH" sz="1800" i="1" noProof="0" dirty="0" smtClean="0">
                <a:solidFill>
                  <a:schemeClr val="bg1">
                    <a:lumMod val="50000"/>
                  </a:schemeClr>
                </a:solidFill>
                <a:ea typeface="+mj-ea"/>
              </a:rPr>
              <a:t>vs Placebo</a:t>
            </a:r>
            <a:endParaRPr lang="fr-CH" sz="1800" i="1" noProof="0" dirty="0">
              <a:solidFill>
                <a:schemeClr val="bg1">
                  <a:lumMod val="50000"/>
                </a:schemeClr>
              </a:solidFill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515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Rösner et al., 2010</a:t>
            </a:r>
            <a:endParaRPr lang="fr-CH" sz="80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761" y="1916832"/>
            <a:ext cx="555490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3040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Acamprosate : durata astinenza cumulativa</a:t>
            </a:r>
            <a:br>
              <a:rPr lang="fr-CH" noProof="0" dirty="0" smtClean="0">
                <a:ea typeface="+mj-ea"/>
              </a:rPr>
            </a:br>
            <a:r>
              <a:rPr lang="fr-CH" sz="1800" i="1" noProof="0" dirty="0">
                <a:solidFill>
                  <a:schemeClr val="bg1">
                    <a:lumMod val="50000"/>
                  </a:schemeClr>
                </a:solidFill>
                <a:ea typeface="+mj-ea"/>
              </a:rPr>
              <a:t>vs </a:t>
            </a:r>
            <a:r>
              <a:rPr lang="fr-CH" sz="1800" i="1" noProof="0" dirty="0" smtClean="0">
                <a:solidFill>
                  <a:schemeClr val="bg1">
                    <a:lumMod val="50000"/>
                  </a:schemeClr>
                </a:solidFill>
                <a:ea typeface="+mj-ea"/>
              </a:rPr>
              <a:t>Placebo</a:t>
            </a:r>
            <a:endParaRPr lang="fr-CH" sz="1800" i="1" noProof="0" dirty="0">
              <a:solidFill>
                <a:schemeClr val="bg1">
                  <a:lumMod val="50000"/>
                </a:schemeClr>
              </a:solidFill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515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Rösner et al., 2010</a:t>
            </a:r>
            <a:endParaRPr lang="fr-CH" sz="80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196230"/>
            <a:ext cx="6605798" cy="34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1799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1"/>
          <p:cNvGrpSpPr/>
          <p:nvPr/>
        </p:nvGrpSpPr>
        <p:grpSpPr>
          <a:xfrm>
            <a:off x="1338864" y="1852059"/>
            <a:ext cx="7376540" cy="1209666"/>
            <a:chOff x="1338864" y="1852059"/>
            <a:chExt cx="7376540" cy="1209666"/>
          </a:xfrm>
        </p:grpSpPr>
        <p:pic>
          <p:nvPicPr>
            <p:cNvPr id="73728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8864" y="1852059"/>
              <a:ext cx="727185" cy="1209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/>
            <p:cNvSpPr/>
            <p:nvPr/>
          </p:nvSpPr>
          <p:spPr>
            <a:xfrm>
              <a:off x="2214546" y="1956755"/>
              <a:ext cx="6500858" cy="1000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600"/>
                </a:spcAft>
                <a:buClr>
                  <a:schemeClr val="accent2"/>
                </a:buClr>
              </a:pPr>
              <a:r>
                <a:rPr lang="fr-CH" dirty="0">
                  <a:cs typeface="Arial" pitchFamily="34" charset="0"/>
                </a:rPr>
                <a:t>768</a:t>
              </a:r>
            </a:p>
            <a:p>
              <a:pPr marL="215900" indent="-215900">
                <a:spcAft>
                  <a:spcPts val="6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fr-CH" dirty="0">
                  <a:cs typeface="Arial" pitchFamily="34" charset="0"/>
                </a:rPr>
                <a:t>Prima </a:t>
              </a:r>
              <a:r>
                <a:rPr lang="fr-CH" dirty="0" smtClean="0">
                  <a:cs typeface="Arial" pitchFamily="34" charset="0"/>
                </a:rPr>
                <a:t>descrizione dell’uso </a:t>
              </a:r>
              <a:r>
                <a:rPr lang="fr-CH" dirty="0">
                  <a:cs typeface="Arial" pitchFamily="34" charset="0"/>
                </a:rPr>
                <a:t>del luppolo per birra </a:t>
              </a:r>
              <a:r>
                <a:rPr lang="fr-CH" dirty="0" smtClean="0">
                  <a:cs typeface="Arial" pitchFamily="34" charset="0"/>
                </a:rPr>
                <a:t>(Abbazia St</a:t>
              </a:r>
              <a:r>
                <a:rPr lang="fr-CH" dirty="0">
                  <a:cs typeface="Arial" pitchFamily="34" charset="0"/>
                </a:rPr>
                <a:t>. Denis, </a:t>
              </a:r>
              <a:r>
                <a:rPr lang="fr-CH" dirty="0" smtClean="0">
                  <a:cs typeface="Arial" pitchFamily="34" charset="0"/>
                </a:rPr>
                <a:t>Re </a:t>
              </a:r>
              <a:r>
                <a:rPr lang="fr-CH" dirty="0">
                  <a:cs typeface="Arial" pitchFamily="34" charset="0"/>
                </a:rPr>
                <a:t>Pipino il Breve)</a:t>
              </a:r>
            </a:p>
          </p:txBody>
        </p:sp>
      </p:grpSp>
      <p:grpSp>
        <p:nvGrpSpPr>
          <p:cNvPr id="3" name="Gruppierung 2"/>
          <p:cNvGrpSpPr/>
          <p:nvPr/>
        </p:nvGrpSpPr>
        <p:grpSpPr>
          <a:xfrm>
            <a:off x="1381836" y="3223519"/>
            <a:ext cx="5422412" cy="1000274"/>
            <a:chOff x="1381836" y="3223519"/>
            <a:chExt cx="5422412" cy="1000274"/>
          </a:xfrm>
        </p:grpSpPr>
        <p:pic>
          <p:nvPicPr>
            <p:cNvPr id="431108" name="Picture 4" descr="http://www.reviewofreligions.org/wp-content/uploads/2011/02/Alchemical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81836" y="3259309"/>
              <a:ext cx="641241" cy="928694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2214546" y="3223519"/>
              <a:ext cx="4589702" cy="1000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600"/>
                </a:spcAft>
                <a:buClr>
                  <a:schemeClr val="accent2"/>
                </a:buClr>
              </a:pPr>
              <a:r>
                <a:rPr lang="en-US" dirty="0">
                  <a:cs typeface="Arial" pitchFamily="34" charset="0"/>
                </a:rPr>
                <a:t>~800 </a:t>
              </a:r>
            </a:p>
            <a:p>
              <a:pPr marL="285750" indent="-285750">
                <a:spcAft>
                  <a:spcPts val="600"/>
                </a:spcAft>
                <a:buClr>
                  <a:schemeClr val="accent2"/>
                </a:buClr>
                <a:buFont typeface="Arial"/>
                <a:buChar char="•"/>
              </a:pPr>
              <a:r>
                <a:rPr lang="en-US" dirty="0">
                  <a:cs typeface="Arial" pitchFamily="34" charset="0"/>
                </a:rPr>
                <a:t>Arabia: </a:t>
              </a:r>
              <a:r>
                <a:rPr lang="en-US" dirty="0" err="1" smtClean="0">
                  <a:cs typeface="Arial" pitchFamily="34" charset="0"/>
                </a:rPr>
                <a:t>distillazione</a:t>
              </a:r>
              <a:r>
                <a:rPr lang="en-US" dirty="0" smtClean="0">
                  <a:cs typeface="Arial" pitchFamily="34" charset="0"/>
                </a:rPr>
                <a:t> con </a:t>
              </a:r>
              <a:r>
                <a:rPr lang="en-US" dirty="0" err="1" smtClean="0">
                  <a:cs typeface="Arial" pitchFamily="34" charset="0"/>
                </a:rPr>
                <a:t>alambicco</a:t>
              </a:r>
              <a:r>
                <a:rPr lang="en-US" dirty="0" smtClean="0">
                  <a:cs typeface="Arial" pitchFamily="34" charset="0"/>
                </a:rPr>
                <a:t> (</a:t>
              </a:r>
              <a:r>
                <a:rPr lang="en-US" dirty="0">
                  <a:cs typeface="Arial" pitchFamily="34" charset="0"/>
                </a:rPr>
                <a:t>Jabir </a:t>
              </a:r>
              <a:r>
                <a:rPr lang="en-US" dirty="0" err="1">
                  <a:cs typeface="Arial" pitchFamily="34" charset="0"/>
                </a:rPr>
                <a:t>Ibn</a:t>
              </a:r>
              <a:r>
                <a:rPr lang="en-US" dirty="0">
                  <a:cs typeface="Arial" pitchFamily="34" charset="0"/>
                </a:rPr>
                <a:t> </a:t>
              </a:r>
              <a:r>
                <a:rPr lang="en-US" dirty="0" err="1">
                  <a:cs typeface="Arial" pitchFamily="34" charset="0"/>
                </a:rPr>
                <a:t>Hakan</a:t>
              </a:r>
              <a:r>
                <a:rPr lang="en-US" dirty="0">
                  <a:cs typeface="Arial" pitchFamily="34" charset="0"/>
                </a:rPr>
                <a:t>, 721–815)</a:t>
              </a:r>
              <a:endParaRPr lang="fr-CH" dirty="0">
                <a:cs typeface="Arial" pitchFamily="34" charset="0"/>
              </a:endParaRPr>
            </a:p>
          </p:txBody>
        </p:sp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8688" y="440093"/>
            <a:ext cx="7929562" cy="70788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sz="4000" dirty="0"/>
              <a:t>Storia dell’alcol</a:t>
            </a:r>
            <a:endParaRPr lang="fr-CH" sz="4000" noProof="0" dirty="0"/>
          </a:p>
        </p:txBody>
      </p:sp>
      <p:grpSp>
        <p:nvGrpSpPr>
          <p:cNvPr id="5" name="Gruppierung 4"/>
          <p:cNvGrpSpPr/>
          <p:nvPr/>
        </p:nvGrpSpPr>
        <p:grpSpPr>
          <a:xfrm>
            <a:off x="1261804" y="4523749"/>
            <a:ext cx="7453600" cy="1000132"/>
            <a:chOff x="1261804" y="4523749"/>
            <a:chExt cx="7453600" cy="1000132"/>
          </a:xfrm>
        </p:grpSpPr>
        <p:pic>
          <p:nvPicPr>
            <p:cNvPr id="431106" name="Picture 2" descr="http://images.wikia.com/islam/images/8/8d/Al-RaziInGerardusCremonensis125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1804" y="4523749"/>
              <a:ext cx="881304" cy="1000132"/>
            </a:xfrm>
            <a:prstGeom prst="rect">
              <a:avLst/>
            </a:prstGeom>
            <a:noFill/>
          </p:spPr>
        </p:pic>
        <p:sp>
          <p:nvSpPr>
            <p:cNvPr id="4" name="Rechteck 3"/>
            <p:cNvSpPr/>
            <p:nvPr/>
          </p:nvSpPr>
          <p:spPr>
            <a:xfrm>
              <a:off x="2311166" y="4555610"/>
              <a:ext cx="6404238" cy="936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600"/>
                </a:spcAft>
                <a:buClr>
                  <a:schemeClr val="accent2"/>
                </a:buClr>
              </a:pPr>
              <a:r>
                <a:rPr lang="fr-CH" dirty="0">
                  <a:cs typeface="Arial" pitchFamily="34" charset="0"/>
                </a:rPr>
                <a:t>~1100</a:t>
              </a:r>
            </a:p>
            <a:p>
              <a:pPr marL="285750" indent="-285750">
                <a:spcAft>
                  <a:spcPts val="600"/>
                </a:spcAft>
                <a:buClr>
                  <a:schemeClr val="accent2"/>
                </a:buClr>
                <a:buFont typeface="Arial"/>
                <a:buChar char="•"/>
              </a:pPr>
              <a:r>
                <a:rPr lang="fr-CH" dirty="0">
                  <a:cs typeface="Arial" pitchFamily="34" charset="0"/>
                </a:rPr>
                <a:t>Distillazione nella Scuola Medica Salernitana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507592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Acamprosate : mantenimento astinenza</a:t>
            </a:r>
            <a:br>
              <a:rPr lang="fr-CH" noProof="0" dirty="0" smtClean="0">
                <a:ea typeface="+mj-ea"/>
              </a:rPr>
            </a:br>
            <a:r>
              <a:rPr lang="fr-CH" sz="1800" i="1" noProof="0" dirty="0" smtClean="0">
                <a:solidFill>
                  <a:schemeClr val="bg1">
                    <a:lumMod val="50000"/>
                  </a:schemeClr>
                </a:solidFill>
                <a:ea typeface="+mj-ea"/>
              </a:rPr>
              <a:t>vs Naltrexone</a:t>
            </a:r>
            <a:endParaRPr lang="fr-CH" sz="1800" i="1" noProof="0" dirty="0">
              <a:solidFill>
                <a:schemeClr val="bg1">
                  <a:lumMod val="50000"/>
                </a:schemeClr>
              </a:solidFill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515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Rösner et al., 2010</a:t>
            </a:r>
            <a:endParaRPr lang="fr-CH" sz="80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43200"/>
            <a:ext cx="8608708" cy="21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1201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Acamprosat: durata astinenza cumulative</a:t>
            </a:r>
            <a:r>
              <a:rPr lang="fr-CH" dirty="0" smtClean="0">
                <a:ea typeface="+mj-ea"/>
              </a:rPr>
              <a:t>a</a:t>
            </a:r>
            <a:br>
              <a:rPr lang="fr-CH" dirty="0" smtClean="0">
                <a:ea typeface="+mj-ea"/>
              </a:rPr>
            </a:br>
            <a:r>
              <a:rPr lang="fr-CH" sz="1800" i="1" noProof="0" dirty="0" smtClean="0">
                <a:solidFill>
                  <a:schemeClr val="bg1">
                    <a:lumMod val="50000"/>
                  </a:schemeClr>
                </a:solidFill>
                <a:ea typeface="+mj-ea"/>
              </a:rPr>
              <a:t>vs Naltrexone</a:t>
            </a:r>
            <a:endParaRPr lang="fr-CH" sz="1800" i="1" noProof="0" dirty="0">
              <a:solidFill>
                <a:schemeClr val="bg1">
                  <a:lumMod val="50000"/>
                </a:schemeClr>
              </a:solidFill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515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Rösner et al., 2010</a:t>
            </a:r>
            <a:endParaRPr lang="fr-CH" sz="8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57" y="2768600"/>
            <a:ext cx="8426293" cy="20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0064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Acamprosate contro consumo eccessivo</a:t>
            </a:r>
            <a:endParaRPr lang="fr-CH" noProof="0" dirty="0">
              <a:ea typeface="+mj-ea"/>
            </a:endParaRPr>
          </a:p>
        </p:txBody>
      </p:sp>
      <p:sp>
        <p:nvSpPr>
          <p:cNvPr id="7" name="ZoneTexte 4"/>
          <p:cNvSpPr txBox="1"/>
          <p:nvPr/>
        </p:nvSpPr>
        <p:spPr>
          <a:xfrm>
            <a:off x="827584" y="6488668"/>
            <a:ext cx="101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Maisel et al., 2012</a:t>
            </a:r>
            <a:endParaRPr lang="fr-CH" sz="8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88" y="3036885"/>
            <a:ext cx="8144432" cy="125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0760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49" y="630238"/>
            <a:ext cx="7201053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Acamprosate</a:t>
            </a:r>
            <a:br>
              <a:rPr lang="fr-CH" noProof="0" dirty="0" smtClean="0">
                <a:ea typeface="+mj-ea"/>
              </a:rPr>
            </a:br>
            <a:r>
              <a:rPr lang="fr-CH" noProof="0" dirty="0" smtClean="0">
                <a:ea typeface="+mj-ea"/>
              </a:rPr>
              <a:t>Ritorno verso consumo eccessivo</a:t>
            </a:r>
            <a:endParaRPr lang="fr-CH" noProof="0" dirty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971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Jonas et a., 2014</a:t>
            </a:r>
            <a:endParaRPr lang="fr-CH" sz="8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15" y="2641600"/>
            <a:ext cx="8222388" cy="215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7107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209606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dirty="0"/>
              <a:t>Sintesi farmacoterapie</a:t>
            </a:r>
            <a:endParaRPr lang="fr-CH" noProof="0" dirty="0">
              <a:ea typeface="+mj-ea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55576" y="2706812"/>
            <a:ext cx="107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Topiramate</a:t>
            </a:r>
            <a:endParaRPr lang="fr-CH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251520" y="3056489"/>
            <a:ext cx="400110" cy="8045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obiettivo</a:t>
            </a:r>
            <a:endParaRPr lang="fr-CH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4821419"/>
            <a:ext cx="400110" cy="824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outcome</a:t>
            </a:r>
            <a:endParaRPr lang="fr-CH" sz="1400" i="1" dirty="0"/>
          </a:p>
        </p:txBody>
      </p:sp>
      <p:sp>
        <p:nvSpPr>
          <p:cNvPr id="7" name="Oval 6"/>
          <p:cNvSpPr/>
          <p:nvPr/>
        </p:nvSpPr>
        <p:spPr>
          <a:xfrm>
            <a:off x="899592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Asti.</a:t>
            </a:r>
            <a:endParaRPr lang="fr-CH" sz="12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5576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19" name="Gerade Verbindung 18"/>
          <p:cNvCxnSpPr>
            <a:stCxn id="7" idx="4"/>
            <a:endCxn id="9" idx="0"/>
          </p:cNvCxnSpPr>
          <p:nvPr/>
        </p:nvCxnSpPr>
        <p:spPr>
          <a:xfrm flipH="1">
            <a:off x="971600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83568" y="5645878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Asti.</a:t>
            </a:r>
            <a:endParaRPr lang="fr-CH" sz="1000" dirty="0"/>
          </a:p>
        </p:txBody>
      </p:sp>
      <p:sp>
        <p:nvSpPr>
          <p:cNvPr id="12" name="Oval 11"/>
          <p:cNvSpPr/>
          <p:nvPr/>
        </p:nvSpPr>
        <p:spPr>
          <a:xfrm>
            <a:off x="1331640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21" name="Gerade Verbindung 20"/>
          <p:cNvCxnSpPr>
            <a:stCxn id="7" idx="4"/>
            <a:endCxn id="12" idx="0"/>
          </p:cNvCxnSpPr>
          <p:nvPr/>
        </p:nvCxnSpPr>
        <p:spPr>
          <a:xfrm>
            <a:off x="1259632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1043608" y="5645878"/>
            <a:ext cx="917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↓ cons</a:t>
            </a:r>
            <a:endParaRPr lang="fr-CH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2150956" y="2706812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Naltrexone</a:t>
            </a:r>
            <a:endParaRPr lang="fr-CH" sz="1400" dirty="0"/>
          </a:p>
        </p:txBody>
      </p:sp>
      <p:sp>
        <p:nvSpPr>
          <p:cNvPr id="16" name="Oval 15"/>
          <p:cNvSpPr/>
          <p:nvPr/>
        </p:nvSpPr>
        <p:spPr>
          <a:xfrm>
            <a:off x="2337270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Asti.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2100509" y="3717032"/>
            <a:ext cx="596801" cy="2175067"/>
            <a:chOff x="2100509" y="3717032"/>
            <a:chExt cx="596801" cy="2175067"/>
          </a:xfrm>
        </p:grpSpPr>
        <p:sp>
          <p:nvSpPr>
            <p:cNvPr id="18" name="Oval 17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0" name="Gerade Verbindung 19"/>
            <p:cNvCxnSpPr>
              <a:stCxn id="16" idx="4"/>
              <a:endCxn id="18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Asti.</a:t>
              </a:r>
              <a:endParaRPr lang="fr-CH" sz="1000" dirty="0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2547156" y="3717032"/>
            <a:ext cx="917848" cy="2175067"/>
            <a:chOff x="2547156" y="3717032"/>
            <a:chExt cx="917848" cy="2175067"/>
          </a:xfrm>
        </p:grpSpPr>
        <p:sp>
          <p:nvSpPr>
            <p:cNvPr id="25" name="Oval 24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7" name="Gerade Verbindung 26"/>
            <p:cNvCxnSpPr>
              <a:stCxn id="16" idx="4"/>
              <a:endCxn id="25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24" name="Oval 23"/>
          <p:cNvSpPr/>
          <p:nvPr/>
        </p:nvSpPr>
        <p:spPr>
          <a:xfrm>
            <a:off x="3800649" y="3014589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Asti.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29" name="Gruppierung 28"/>
          <p:cNvGrpSpPr/>
          <p:nvPr/>
        </p:nvGrpSpPr>
        <p:grpSpPr>
          <a:xfrm>
            <a:off x="3563888" y="3702205"/>
            <a:ext cx="596801" cy="2175067"/>
            <a:chOff x="2100509" y="3717032"/>
            <a:chExt cx="596801" cy="2175067"/>
          </a:xfrm>
        </p:grpSpPr>
        <p:sp>
          <p:nvSpPr>
            <p:cNvPr id="30" name="Oval 29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31" name="Gerade Verbindung 30"/>
            <p:cNvCxnSpPr>
              <a:stCxn id="24" idx="4"/>
              <a:endCxn id="30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Asti.</a:t>
              </a:r>
              <a:endParaRPr lang="fr-CH" sz="1000" dirty="0"/>
            </a:p>
          </p:txBody>
        </p:sp>
      </p:grpSp>
      <p:grpSp>
        <p:nvGrpSpPr>
          <p:cNvPr id="33" name="Gruppierung 32"/>
          <p:cNvGrpSpPr/>
          <p:nvPr/>
        </p:nvGrpSpPr>
        <p:grpSpPr>
          <a:xfrm>
            <a:off x="4010535" y="3702205"/>
            <a:ext cx="917848" cy="2175067"/>
            <a:chOff x="2547156" y="3717032"/>
            <a:chExt cx="917848" cy="2175067"/>
          </a:xfrm>
        </p:grpSpPr>
        <p:sp>
          <p:nvSpPr>
            <p:cNvPr id="34" name="Oval 33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-</a:t>
              </a:r>
              <a:endParaRPr lang="fr-CH" dirty="0"/>
            </a:p>
          </p:txBody>
        </p:sp>
        <p:cxnSp>
          <p:nvCxnSpPr>
            <p:cNvPr id="35" name="Gerade Verbindung 34"/>
            <p:cNvCxnSpPr>
              <a:stCxn id="24" idx="4"/>
              <a:endCxn id="34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hteck 35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545602" y="2706812"/>
            <a:ext cx="1242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Acamprosate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322066721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20960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Disulfiram</a:t>
            </a:r>
            <a:br>
              <a:rPr lang="fr-CH" noProof="0" dirty="0" smtClean="0">
                <a:ea typeface="+mj-ea"/>
              </a:rPr>
            </a:br>
            <a:r>
              <a:rPr lang="fr-CH" sz="2800" noProof="0" dirty="0" smtClean="0">
                <a:ea typeface="+mj-ea"/>
              </a:rPr>
              <a:t>Ritorno verso qualunque typo di consumo</a:t>
            </a:r>
            <a:endParaRPr lang="fr-CH" sz="2800" noProof="0" dirty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971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Jonas et a., 2014</a:t>
            </a:r>
            <a:endParaRPr lang="fr-CH" sz="800" dirty="0"/>
          </a:p>
        </p:txBody>
      </p:sp>
      <p:grpSp>
        <p:nvGrpSpPr>
          <p:cNvPr id="4" name="Gruppierung 3"/>
          <p:cNvGrpSpPr/>
          <p:nvPr/>
        </p:nvGrpSpPr>
        <p:grpSpPr>
          <a:xfrm>
            <a:off x="1259632" y="2564904"/>
            <a:ext cx="7056784" cy="2088232"/>
            <a:chOff x="1547664" y="2204864"/>
            <a:chExt cx="6034236" cy="1071364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9400" y="2204864"/>
              <a:ext cx="6032500" cy="457200"/>
            </a:xfrm>
            <a:prstGeom prst="rect">
              <a:avLst/>
            </a:prstGeom>
          </p:spPr>
        </p:pic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664" y="2780928"/>
              <a:ext cx="5918200" cy="49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46526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209606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dirty="0"/>
              <a:t>Sintesi farmacoterapie</a:t>
            </a:r>
            <a:endParaRPr lang="fr-CH" noProof="0" dirty="0">
              <a:ea typeface="+mj-ea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55576" y="2706812"/>
            <a:ext cx="107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Topiramate</a:t>
            </a:r>
            <a:endParaRPr lang="fr-CH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251520" y="3056489"/>
            <a:ext cx="400110" cy="8045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obiettivo</a:t>
            </a:r>
            <a:endParaRPr lang="fr-CH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4821419"/>
            <a:ext cx="400110" cy="824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outcome</a:t>
            </a:r>
            <a:endParaRPr lang="fr-CH" sz="1400" i="1" dirty="0"/>
          </a:p>
        </p:txBody>
      </p:sp>
      <p:sp>
        <p:nvSpPr>
          <p:cNvPr id="7" name="Oval 6"/>
          <p:cNvSpPr/>
          <p:nvPr/>
        </p:nvSpPr>
        <p:spPr>
          <a:xfrm>
            <a:off x="899592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Asti.</a:t>
            </a:r>
            <a:endParaRPr lang="fr-CH" sz="12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5576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19" name="Gerade Verbindung 18"/>
          <p:cNvCxnSpPr>
            <a:stCxn id="7" idx="4"/>
            <a:endCxn id="9" idx="0"/>
          </p:cNvCxnSpPr>
          <p:nvPr/>
        </p:nvCxnSpPr>
        <p:spPr>
          <a:xfrm flipH="1">
            <a:off x="971600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83568" y="5645878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Asti.</a:t>
            </a:r>
            <a:endParaRPr lang="fr-CH" sz="1000" dirty="0"/>
          </a:p>
        </p:txBody>
      </p:sp>
      <p:sp>
        <p:nvSpPr>
          <p:cNvPr id="12" name="Oval 11"/>
          <p:cNvSpPr/>
          <p:nvPr/>
        </p:nvSpPr>
        <p:spPr>
          <a:xfrm>
            <a:off x="1331640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21" name="Gerade Verbindung 20"/>
          <p:cNvCxnSpPr>
            <a:stCxn id="7" idx="4"/>
            <a:endCxn id="12" idx="0"/>
          </p:cNvCxnSpPr>
          <p:nvPr/>
        </p:nvCxnSpPr>
        <p:spPr>
          <a:xfrm>
            <a:off x="1259632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1043608" y="5645878"/>
            <a:ext cx="917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↓ cons</a:t>
            </a:r>
            <a:endParaRPr lang="fr-CH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1958151" y="2706812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Naltrexone</a:t>
            </a:r>
            <a:endParaRPr lang="fr-CH" sz="1400" dirty="0"/>
          </a:p>
        </p:txBody>
      </p:sp>
      <p:sp>
        <p:nvSpPr>
          <p:cNvPr id="16" name="Oval 15"/>
          <p:cNvSpPr/>
          <p:nvPr/>
        </p:nvSpPr>
        <p:spPr>
          <a:xfrm>
            <a:off x="2144465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Asti.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1907704" y="3717032"/>
            <a:ext cx="596801" cy="2175067"/>
            <a:chOff x="2100509" y="3717032"/>
            <a:chExt cx="596801" cy="2175067"/>
          </a:xfrm>
        </p:grpSpPr>
        <p:sp>
          <p:nvSpPr>
            <p:cNvPr id="18" name="Oval 17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0" name="Gerade Verbindung 19"/>
            <p:cNvCxnSpPr>
              <a:stCxn id="16" idx="4"/>
              <a:endCxn id="18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Asti.</a:t>
              </a:r>
              <a:endParaRPr lang="fr-CH" sz="1000" dirty="0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2354351" y="3717032"/>
            <a:ext cx="917848" cy="2175067"/>
            <a:chOff x="2547156" y="3717032"/>
            <a:chExt cx="917848" cy="2175067"/>
          </a:xfrm>
        </p:grpSpPr>
        <p:sp>
          <p:nvSpPr>
            <p:cNvPr id="25" name="Oval 24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7" name="Gerade Verbindung 26"/>
            <p:cNvCxnSpPr>
              <a:stCxn id="16" idx="4"/>
              <a:endCxn id="25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24" name="Oval 23"/>
          <p:cNvSpPr/>
          <p:nvPr/>
        </p:nvSpPr>
        <p:spPr>
          <a:xfrm>
            <a:off x="3458895" y="3014589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Asti.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29" name="Gruppierung 28"/>
          <p:cNvGrpSpPr/>
          <p:nvPr/>
        </p:nvGrpSpPr>
        <p:grpSpPr>
          <a:xfrm>
            <a:off x="3222134" y="3702205"/>
            <a:ext cx="596801" cy="2175067"/>
            <a:chOff x="2100509" y="3717032"/>
            <a:chExt cx="596801" cy="2175067"/>
          </a:xfrm>
        </p:grpSpPr>
        <p:sp>
          <p:nvSpPr>
            <p:cNvPr id="30" name="Oval 29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31" name="Gerade Verbindung 30"/>
            <p:cNvCxnSpPr>
              <a:stCxn id="24" idx="4"/>
              <a:endCxn id="30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Asti.</a:t>
              </a:r>
              <a:endParaRPr lang="fr-CH" sz="1000" dirty="0"/>
            </a:p>
          </p:txBody>
        </p:sp>
      </p:grpSp>
      <p:grpSp>
        <p:nvGrpSpPr>
          <p:cNvPr id="33" name="Gruppierung 32"/>
          <p:cNvGrpSpPr/>
          <p:nvPr/>
        </p:nvGrpSpPr>
        <p:grpSpPr>
          <a:xfrm>
            <a:off x="3668781" y="3702205"/>
            <a:ext cx="917848" cy="2175067"/>
            <a:chOff x="2547156" y="3717032"/>
            <a:chExt cx="917848" cy="2175067"/>
          </a:xfrm>
        </p:grpSpPr>
        <p:sp>
          <p:nvSpPr>
            <p:cNvPr id="34" name="Oval 33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-</a:t>
              </a:r>
              <a:endParaRPr lang="fr-CH" dirty="0"/>
            </a:p>
          </p:txBody>
        </p:sp>
        <p:cxnSp>
          <p:nvCxnSpPr>
            <p:cNvPr id="35" name="Gerade Verbindung 34"/>
            <p:cNvCxnSpPr>
              <a:stCxn id="24" idx="4"/>
              <a:endCxn id="34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hteck 35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131840" y="2706812"/>
            <a:ext cx="1242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Acamprosate</a:t>
            </a:r>
            <a:endParaRPr lang="fr-CH" sz="1400" dirty="0"/>
          </a:p>
        </p:txBody>
      </p:sp>
      <p:sp>
        <p:nvSpPr>
          <p:cNvPr id="38" name="Textfeld 37"/>
          <p:cNvSpPr txBox="1"/>
          <p:nvPr/>
        </p:nvSpPr>
        <p:spPr>
          <a:xfrm>
            <a:off x="4427984" y="2706812"/>
            <a:ext cx="982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Disulfiram</a:t>
            </a:r>
            <a:endParaRPr lang="fr-CH" sz="1400" dirty="0"/>
          </a:p>
        </p:txBody>
      </p:sp>
      <p:sp>
        <p:nvSpPr>
          <p:cNvPr id="39" name="Oval 38"/>
          <p:cNvSpPr/>
          <p:nvPr/>
        </p:nvSpPr>
        <p:spPr>
          <a:xfrm>
            <a:off x="4572000" y="3014589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Asti.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2" name="Gruppierung 1"/>
          <p:cNvGrpSpPr/>
          <p:nvPr/>
        </p:nvGrpSpPr>
        <p:grpSpPr>
          <a:xfrm>
            <a:off x="4638864" y="3702205"/>
            <a:ext cx="576064" cy="2175067"/>
            <a:chOff x="4638864" y="3702205"/>
            <a:chExt cx="576064" cy="2175067"/>
          </a:xfrm>
        </p:grpSpPr>
        <p:sp>
          <p:nvSpPr>
            <p:cNvPr id="41" name="Oval 40"/>
            <p:cNvSpPr/>
            <p:nvPr/>
          </p:nvSpPr>
          <p:spPr>
            <a:xfrm>
              <a:off x="4710872" y="5157192"/>
              <a:ext cx="432048" cy="432000"/>
            </a:xfrm>
            <a:prstGeom prst="ellipse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-</a:t>
              </a:r>
              <a:endParaRPr lang="fr-CH" dirty="0"/>
            </a:p>
          </p:txBody>
        </p:sp>
        <p:cxnSp>
          <p:nvCxnSpPr>
            <p:cNvPr id="42" name="Gerade Verbindung 41"/>
            <p:cNvCxnSpPr>
              <a:stCxn id="39" idx="4"/>
              <a:endCxn id="41" idx="0"/>
            </p:cNvCxnSpPr>
            <p:nvPr/>
          </p:nvCxnSpPr>
          <p:spPr>
            <a:xfrm flipH="1">
              <a:off x="4926896" y="3702205"/>
              <a:ext cx="5144" cy="1454987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/>
            <p:cNvSpPr txBox="1"/>
            <p:nvPr/>
          </p:nvSpPr>
          <p:spPr>
            <a:xfrm>
              <a:off x="4638864" y="5631051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Asti.</a:t>
              </a:r>
              <a:endParaRPr lang="fr-CH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1531156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half" idx="2"/>
          </p:nvPr>
        </p:nvSpPr>
        <p:spPr>
          <a:xfrm>
            <a:off x="1468438" y="1988840"/>
            <a:ext cx="6673850" cy="4156075"/>
          </a:xfrm>
        </p:spPr>
        <p:txBody>
          <a:bodyPr/>
          <a:lstStyle/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fr-CH" dirty="0"/>
              <a:t>39 pazienti, 30 mg </a:t>
            </a:r>
            <a:r>
              <a:rPr lang="fr-CH" dirty="0" smtClean="0"/>
              <a:t>somministrati </a:t>
            </a:r>
            <a:r>
              <a:rPr lang="fr-CH" dirty="0"/>
              <a:t>da </a:t>
            </a:r>
            <a:r>
              <a:rPr lang="fr-CH" dirty="0" smtClean="0"/>
              <a:t>un prossimo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fr-CH" dirty="0" smtClean="0"/>
              <a:t>↑ </a:t>
            </a:r>
            <a:r>
              <a:rPr lang="fr-CH" noProof="0" dirty="0" smtClean="0"/>
              <a:t>astinenza (70 vs 21%)</a:t>
            </a:r>
          </a:p>
          <a:p>
            <a:pPr lvl="1">
              <a:spcAft>
                <a:spcPts val="1800"/>
              </a:spcAft>
            </a:pPr>
            <a:r>
              <a:rPr lang="fr-CH" noProof="0" dirty="0" smtClean="0"/>
              <a:t>↓ craving e media consumo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fr-CH" noProof="0" dirty="0" smtClean="0"/>
              <a:t>84 pazienti, 12-settimane</a:t>
            </a:r>
            <a:r>
              <a:rPr lang="fr-CH" dirty="0"/>
              <a:t>, pazienti ambulatoriali con cirrosi</a:t>
            </a:r>
            <a:endParaRPr lang="fr-CH" noProof="0" dirty="0" smtClean="0"/>
          </a:p>
          <a:p>
            <a:pPr lvl="1">
              <a:spcAft>
                <a:spcPts val="1800"/>
              </a:spcAft>
            </a:pPr>
            <a:r>
              <a:rPr lang="fr-CH" noProof="0" dirty="0" smtClean="0"/>
              <a:t>↑ </a:t>
            </a:r>
            <a:r>
              <a:rPr lang="fr-CH" dirty="0" smtClean="0"/>
              <a:t>tassi </a:t>
            </a:r>
            <a:r>
              <a:rPr lang="fr-CH" dirty="0"/>
              <a:t>di astinenza (</a:t>
            </a:r>
            <a:r>
              <a:rPr lang="fr-CH" noProof="0" dirty="0" smtClean="0"/>
              <a:t>71 vs 29%, p = 0.0002)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fr-CH" noProof="0" dirty="0" smtClean="0"/>
              <a:t>80 pazienti, 12 settimane (studio americano)</a:t>
            </a:r>
          </a:p>
          <a:p>
            <a:pPr lvl="1">
              <a:spcAft>
                <a:spcPts val="1800"/>
              </a:spcAft>
            </a:pPr>
            <a:r>
              <a:rPr lang="fr-CH" dirty="0"/>
              <a:t>nessun effetto sui tassi di astinenza, giorni di consumo eccessivo, craving</a:t>
            </a:r>
            <a:endParaRPr lang="fr-CH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Baclofen: </a:t>
            </a:r>
            <a:r>
              <a:rPr lang="fr-CH" dirty="0">
                <a:ea typeface="+mj-ea"/>
              </a:rPr>
              <a:t>studi controllati con placebo</a:t>
            </a:r>
            <a:endParaRPr lang="fr-CH" noProof="0" dirty="0">
              <a:ea typeface="+mj-e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46192" y="6488668"/>
            <a:ext cx="33501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Addolorato et al., 2002; Addolorato et al., 20002; Garbutt et al., 20010</a:t>
            </a:r>
            <a:endParaRPr lang="fr-CH" sz="800" dirty="0"/>
          </a:p>
        </p:txBody>
      </p:sp>
    </p:spTree>
    <p:extLst>
      <p:ext uri="{BB962C8B-B14F-4D97-AF65-F5344CB8AC3E}">
        <p14:creationId xmlns:p14="http://schemas.microsoft.com/office/powerpoint/2010/main" val="287858700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209606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dirty="0"/>
              <a:t>Sintesi farmacoterapie</a:t>
            </a:r>
            <a:endParaRPr lang="fr-CH" noProof="0" dirty="0">
              <a:ea typeface="+mj-ea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55576" y="2706812"/>
            <a:ext cx="107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Topiramate</a:t>
            </a:r>
            <a:endParaRPr lang="fr-CH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251520" y="3056489"/>
            <a:ext cx="400110" cy="8045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obiettivo</a:t>
            </a:r>
            <a:endParaRPr lang="fr-CH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4821419"/>
            <a:ext cx="400110" cy="824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outcome</a:t>
            </a:r>
            <a:endParaRPr lang="fr-CH" sz="1400" i="1" dirty="0"/>
          </a:p>
        </p:txBody>
      </p:sp>
      <p:sp>
        <p:nvSpPr>
          <p:cNvPr id="7" name="Oval 6"/>
          <p:cNvSpPr/>
          <p:nvPr/>
        </p:nvSpPr>
        <p:spPr>
          <a:xfrm>
            <a:off x="899592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Asti.</a:t>
            </a:r>
            <a:endParaRPr lang="fr-CH" sz="12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5576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19" name="Gerade Verbindung 18"/>
          <p:cNvCxnSpPr>
            <a:stCxn id="7" idx="4"/>
            <a:endCxn id="9" idx="0"/>
          </p:cNvCxnSpPr>
          <p:nvPr/>
        </p:nvCxnSpPr>
        <p:spPr>
          <a:xfrm flipH="1">
            <a:off x="971600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83568" y="5645878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Asti.</a:t>
            </a:r>
            <a:endParaRPr lang="fr-CH" sz="1000" dirty="0"/>
          </a:p>
        </p:txBody>
      </p:sp>
      <p:sp>
        <p:nvSpPr>
          <p:cNvPr id="12" name="Oval 11"/>
          <p:cNvSpPr/>
          <p:nvPr/>
        </p:nvSpPr>
        <p:spPr>
          <a:xfrm>
            <a:off x="1331640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21" name="Gerade Verbindung 20"/>
          <p:cNvCxnSpPr>
            <a:stCxn id="7" idx="4"/>
            <a:endCxn id="12" idx="0"/>
          </p:cNvCxnSpPr>
          <p:nvPr/>
        </p:nvCxnSpPr>
        <p:spPr>
          <a:xfrm>
            <a:off x="1259632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1043608" y="5645878"/>
            <a:ext cx="917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↓ cons</a:t>
            </a:r>
            <a:endParaRPr lang="fr-CH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1958151" y="2706812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Naltrexone</a:t>
            </a:r>
            <a:endParaRPr lang="fr-CH" sz="1400" dirty="0"/>
          </a:p>
        </p:txBody>
      </p:sp>
      <p:sp>
        <p:nvSpPr>
          <p:cNvPr id="16" name="Oval 15"/>
          <p:cNvSpPr/>
          <p:nvPr/>
        </p:nvSpPr>
        <p:spPr>
          <a:xfrm>
            <a:off x="2144465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Asti.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1907704" y="3717032"/>
            <a:ext cx="596801" cy="2175067"/>
            <a:chOff x="2100509" y="3717032"/>
            <a:chExt cx="596801" cy="2175067"/>
          </a:xfrm>
        </p:grpSpPr>
        <p:sp>
          <p:nvSpPr>
            <p:cNvPr id="18" name="Oval 17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0" name="Gerade Verbindung 19"/>
            <p:cNvCxnSpPr>
              <a:stCxn id="16" idx="4"/>
              <a:endCxn id="18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Asti.</a:t>
              </a:r>
              <a:endParaRPr lang="fr-CH" sz="1000" dirty="0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2354351" y="3717032"/>
            <a:ext cx="917848" cy="2175067"/>
            <a:chOff x="2547156" y="3717032"/>
            <a:chExt cx="917848" cy="2175067"/>
          </a:xfrm>
        </p:grpSpPr>
        <p:sp>
          <p:nvSpPr>
            <p:cNvPr id="25" name="Oval 24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7" name="Gerade Verbindung 26"/>
            <p:cNvCxnSpPr>
              <a:stCxn id="16" idx="4"/>
              <a:endCxn id="25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24" name="Oval 23"/>
          <p:cNvSpPr/>
          <p:nvPr/>
        </p:nvSpPr>
        <p:spPr>
          <a:xfrm>
            <a:off x="3386887" y="3014589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Asti.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29" name="Gruppierung 28"/>
          <p:cNvGrpSpPr/>
          <p:nvPr/>
        </p:nvGrpSpPr>
        <p:grpSpPr>
          <a:xfrm>
            <a:off x="3150126" y="3702205"/>
            <a:ext cx="596801" cy="2175067"/>
            <a:chOff x="2100509" y="3717032"/>
            <a:chExt cx="596801" cy="2175067"/>
          </a:xfrm>
        </p:grpSpPr>
        <p:sp>
          <p:nvSpPr>
            <p:cNvPr id="30" name="Oval 29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31" name="Gerade Verbindung 30"/>
            <p:cNvCxnSpPr>
              <a:stCxn id="24" idx="4"/>
              <a:endCxn id="30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Asti.</a:t>
              </a:r>
              <a:endParaRPr lang="fr-CH" sz="1000" dirty="0"/>
            </a:p>
          </p:txBody>
        </p:sp>
      </p:grpSp>
      <p:grpSp>
        <p:nvGrpSpPr>
          <p:cNvPr id="33" name="Gruppierung 32"/>
          <p:cNvGrpSpPr/>
          <p:nvPr/>
        </p:nvGrpSpPr>
        <p:grpSpPr>
          <a:xfrm>
            <a:off x="3596773" y="3702205"/>
            <a:ext cx="917848" cy="2175067"/>
            <a:chOff x="2547156" y="3717032"/>
            <a:chExt cx="917848" cy="2175067"/>
          </a:xfrm>
        </p:grpSpPr>
        <p:sp>
          <p:nvSpPr>
            <p:cNvPr id="34" name="Oval 33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-</a:t>
              </a:r>
              <a:endParaRPr lang="fr-CH" dirty="0"/>
            </a:p>
          </p:txBody>
        </p:sp>
        <p:cxnSp>
          <p:nvCxnSpPr>
            <p:cNvPr id="35" name="Gerade Verbindung 34"/>
            <p:cNvCxnSpPr>
              <a:stCxn id="24" idx="4"/>
              <a:endCxn id="34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hteck 35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059832" y="2706812"/>
            <a:ext cx="1242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Acamprosate</a:t>
            </a:r>
            <a:endParaRPr lang="fr-CH" sz="1400" dirty="0"/>
          </a:p>
        </p:txBody>
      </p:sp>
      <p:sp>
        <p:nvSpPr>
          <p:cNvPr id="38" name="Textfeld 37"/>
          <p:cNvSpPr txBox="1"/>
          <p:nvPr/>
        </p:nvSpPr>
        <p:spPr>
          <a:xfrm>
            <a:off x="4283968" y="2706812"/>
            <a:ext cx="982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Disulfiram</a:t>
            </a:r>
            <a:endParaRPr lang="fr-CH" sz="1400" dirty="0"/>
          </a:p>
        </p:txBody>
      </p:sp>
      <p:sp>
        <p:nvSpPr>
          <p:cNvPr id="39" name="Oval 38"/>
          <p:cNvSpPr/>
          <p:nvPr/>
        </p:nvSpPr>
        <p:spPr>
          <a:xfrm>
            <a:off x="4427984" y="3014589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Asti.</a:t>
            </a:r>
            <a:endParaRPr lang="fr-CH" sz="1200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566856" y="5157192"/>
            <a:ext cx="432048" cy="432000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-</a:t>
            </a:r>
            <a:endParaRPr lang="fr-CH" dirty="0"/>
          </a:p>
        </p:txBody>
      </p:sp>
      <p:cxnSp>
        <p:nvCxnSpPr>
          <p:cNvPr id="42" name="Gerade Verbindung 41"/>
          <p:cNvCxnSpPr>
            <a:stCxn id="39" idx="4"/>
            <a:endCxn id="41" idx="0"/>
          </p:cNvCxnSpPr>
          <p:nvPr/>
        </p:nvCxnSpPr>
        <p:spPr>
          <a:xfrm flipH="1">
            <a:off x="4782880" y="3702205"/>
            <a:ext cx="5144" cy="1454987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4494848" y="5631051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Asti.</a:t>
            </a:r>
            <a:endParaRPr lang="fr-CH" sz="1000" dirty="0"/>
          </a:p>
        </p:txBody>
      </p:sp>
      <p:sp>
        <p:nvSpPr>
          <p:cNvPr id="40" name="Oval 39"/>
          <p:cNvSpPr/>
          <p:nvPr/>
        </p:nvSpPr>
        <p:spPr>
          <a:xfrm>
            <a:off x="5456833" y="3016697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Asti.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44" name="Gruppierung 43"/>
          <p:cNvGrpSpPr/>
          <p:nvPr/>
        </p:nvGrpSpPr>
        <p:grpSpPr>
          <a:xfrm>
            <a:off x="5220072" y="3704313"/>
            <a:ext cx="596801" cy="2175067"/>
            <a:chOff x="2100509" y="3717032"/>
            <a:chExt cx="596801" cy="2175067"/>
          </a:xfrm>
        </p:grpSpPr>
        <p:sp>
          <p:nvSpPr>
            <p:cNvPr id="45" name="Oval 44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>
                  <a:solidFill>
                    <a:srgbClr val="222527"/>
                  </a:solidFill>
                </a:rPr>
                <a:t>?</a:t>
              </a:r>
              <a:endParaRPr lang="fr-CH" dirty="0">
                <a:solidFill>
                  <a:srgbClr val="222527"/>
                </a:solidFill>
              </a:endParaRPr>
            </a:p>
          </p:txBody>
        </p:sp>
        <p:cxnSp>
          <p:nvCxnSpPr>
            <p:cNvPr id="46" name="Gerade Verbindung 45"/>
            <p:cNvCxnSpPr>
              <a:stCxn id="40" idx="4"/>
              <a:endCxn id="45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46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Asti.</a:t>
              </a:r>
              <a:endParaRPr lang="fr-CH" sz="1000" dirty="0"/>
            </a:p>
          </p:txBody>
        </p:sp>
      </p:grpSp>
      <p:grpSp>
        <p:nvGrpSpPr>
          <p:cNvPr id="48" name="Gruppierung 47"/>
          <p:cNvGrpSpPr/>
          <p:nvPr/>
        </p:nvGrpSpPr>
        <p:grpSpPr>
          <a:xfrm>
            <a:off x="5666719" y="3704313"/>
            <a:ext cx="917848" cy="2175067"/>
            <a:chOff x="2547156" y="3717032"/>
            <a:chExt cx="917848" cy="2175067"/>
          </a:xfrm>
        </p:grpSpPr>
        <p:sp>
          <p:nvSpPr>
            <p:cNvPr id="49" name="Oval 48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>
                  <a:solidFill>
                    <a:srgbClr val="222527"/>
                  </a:solidFill>
                </a:rPr>
                <a:t>?</a:t>
              </a:r>
              <a:endParaRPr lang="fr-CH" dirty="0">
                <a:solidFill>
                  <a:srgbClr val="222527"/>
                </a:solidFill>
              </a:endParaRPr>
            </a:p>
          </p:txBody>
        </p:sp>
        <p:cxnSp>
          <p:nvCxnSpPr>
            <p:cNvPr id="50" name="Gerade Verbindung 49"/>
            <p:cNvCxnSpPr>
              <a:stCxn id="40" idx="4"/>
              <a:endCxn id="49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hteck 50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52" name="Textfeld 51"/>
          <p:cNvSpPr txBox="1"/>
          <p:nvPr/>
        </p:nvSpPr>
        <p:spPr>
          <a:xfrm>
            <a:off x="5413185" y="2708920"/>
            <a:ext cx="883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Baclofen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294220598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feld 39"/>
          <p:cNvSpPr txBox="1"/>
          <p:nvPr/>
        </p:nvSpPr>
        <p:spPr>
          <a:xfrm>
            <a:off x="7542641" y="4729465"/>
            <a:ext cx="7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 smtClean="0"/>
              <a:t>primario</a:t>
            </a:r>
            <a:endParaRPr lang="fr-CH" sz="1200" i="1" dirty="0"/>
          </a:p>
        </p:txBody>
      </p:sp>
      <p:sp>
        <p:nvSpPr>
          <p:cNvPr id="38" name="Textfeld 37"/>
          <p:cNvSpPr txBox="1"/>
          <p:nvPr/>
        </p:nvSpPr>
        <p:spPr>
          <a:xfrm>
            <a:off x="7542641" y="2898858"/>
            <a:ext cx="975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 smtClean="0"/>
              <a:t>secondario</a:t>
            </a:r>
            <a:endParaRPr lang="fr-CH" sz="1200" i="1" dirty="0"/>
          </a:p>
        </p:txBody>
      </p:sp>
      <p:grpSp>
        <p:nvGrpSpPr>
          <p:cNvPr id="34" name="Gruppierung 33"/>
          <p:cNvGrpSpPr/>
          <p:nvPr/>
        </p:nvGrpSpPr>
        <p:grpSpPr>
          <a:xfrm>
            <a:off x="3579662" y="3573016"/>
            <a:ext cx="900000" cy="1387299"/>
            <a:chOff x="6557815" y="4417965"/>
            <a:chExt cx="900000" cy="1387299"/>
          </a:xfrm>
        </p:grpSpPr>
        <p:sp>
          <p:nvSpPr>
            <p:cNvPr id="36" name="Textfeld 35"/>
            <p:cNvSpPr txBox="1"/>
            <p:nvPr/>
          </p:nvSpPr>
          <p:spPr>
            <a:xfrm>
              <a:off x="6560480" y="5343599"/>
              <a:ext cx="8946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 dirty="0" smtClean="0"/>
                <a:t>Consumo</a:t>
              </a:r>
            </a:p>
            <a:p>
              <a:r>
                <a:rPr lang="fr-CH" dirty="0" smtClean="0"/>
                <a:t>controllato</a:t>
              </a:r>
              <a:endParaRPr lang="fr-CH" dirty="0"/>
            </a:p>
          </p:txBody>
        </p:sp>
        <p:pic>
          <p:nvPicPr>
            <p:cNvPr id="37" name="Bild 36" descr="Untitled 6.gif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7815" y="4417965"/>
              <a:ext cx="900000" cy="900000"/>
            </a:xfrm>
            <a:prstGeom prst="rect">
              <a:avLst/>
            </a:prstGeom>
          </p:spPr>
        </p:pic>
      </p:grpSp>
      <p:grpSp>
        <p:nvGrpSpPr>
          <p:cNvPr id="7" name="Gruppierung 6"/>
          <p:cNvGrpSpPr/>
          <p:nvPr/>
        </p:nvGrpSpPr>
        <p:grpSpPr>
          <a:xfrm>
            <a:off x="658677" y="3577114"/>
            <a:ext cx="1784112" cy="1386236"/>
            <a:chOff x="1742308" y="5136581"/>
            <a:chExt cx="1784112" cy="1386236"/>
          </a:xfrm>
        </p:grpSpPr>
        <p:pic>
          <p:nvPicPr>
            <p:cNvPr id="29" name="Bild 28"/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6708" y="5136581"/>
              <a:ext cx="900000" cy="90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30" name="Textfeld 29"/>
            <p:cNvSpPr txBox="1"/>
            <p:nvPr/>
          </p:nvSpPr>
          <p:spPr>
            <a:xfrm>
              <a:off x="1742308" y="6061152"/>
              <a:ext cx="17841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200" dirty="0" smtClean="0"/>
                <a:t>Consumo</a:t>
              </a:r>
            </a:p>
            <a:p>
              <a:pPr algn="ctr"/>
              <a:r>
                <a:rPr lang="fr-CH" sz="1200" dirty="0" smtClean="0"/>
                <a:t>eccessivo/problematico</a:t>
              </a:r>
              <a:endParaRPr lang="fr-CH" sz="1200" dirty="0"/>
            </a:p>
          </p:txBody>
        </p:sp>
      </p:grp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1466850" y="454822"/>
            <a:ext cx="742563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dirty="0"/>
              <a:t>Studi farmacologici </a:t>
            </a:r>
            <a:r>
              <a:rPr lang="fr-CH" i="1" dirty="0"/>
              <a:t/>
            </a:r>
            <a:br>
              <a:rPr lang="fr-CH" i="1" dirty="0"/>
            </a:br>
            <a:r>
              <a:rPr lang="fr-CH" i="1" dirty="0"/>
              <a:t>versione 2.0</a:t>
            </a:r>
            <a:endParaRPr lang="fr-CH" i="1" noProof="0" dirty="0">
              <a:ea typeface="+mj-ea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11560" y="2419054"/>
            <a:ext cx="212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Punto di partenza</a:t>
            </a:r>
            <a:endParaRPr lang="fr-CH" b="1" dirty="0"/>
          </a:p>
        </p:txBody>
      </p:sp>
      <p:sp>
        <p:nvSpPr>
          <p:cNvPr id="33" name="Textfeld 32"/>
          <p:cNvSpPr txBox="1"/>
          <p:nvPr/>
        </p:nvSpPr>
        <p:spPr>
          <a:xfrm>
            <a:off x="3355730" y="2207737"/>
            <a:ext cx="1428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 smtClean="0"/>
              <a:t>Obiettivo</a:t>
            </a:r>
          </a:p>
          <a:p>
            <a:pPr algn="ctr"/>
            <a:r>
              <a:rPr lang="fr-CH" b="1" dirty="0" smtClean="0"/>
              <a:t>terapeutico</a:t>
            </a:r>
            <a:endParaRPr lang="fr-CH" b="1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1993929" y="4027114"/>
            <a:ext cx="1585733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6351081" y="2218026"/>
            <a:ext cx="131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 smtClean="0"/>
              <a:t>Outcomes</a:t>
            </a:r>
            <a:endParaRPr lang="fr-CH" b="1" dirty="0"/>
          </a:p>
        </p:txBody>
      </p:sp>
      <p:sp>
        <p:nvSpPr>
          <p:cNvPr id="39" name="Textfeld 38"/>
          <p:cNvSpPr txBox="1"/>
          <p:nvPr/>
        </p:nvSpPr>
        <p:spPr>
          <a:xfrm>
            <a:off x="6571164" y="3502140"/>
            <a:ext cx="873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1200"/>
            </a:lvl1pPr>
          </a:lstStyle>
          <a:p>
            <a:r>
              <a:rPr lang="fr-CH" dirty="0" smtClean="0"/>
              <a:t>Astinenza</a:t>
            </a:r>
            <a:endParaRPr lang="fr-CH" dirty="0"/>
          </a:p>
        </p:txBody>
      </p:sp>
      <p:pic>
        <p:nvPicPr>
          <p:cNvPr id="41" name="Bild 40" descr="Untitled 8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15" y="2587358"/>
            <a:ext cx="900000" cy="900000"/>
          </a:xfrm>
          <a:prstGeom prst="rect">
            <a:avLst/>
          </a:prstGeom>
        </p:spPr>
      </p:pic>
      <p:grpSp>
        <p:nvGrpSpPr>
          <p:cNvPr id="8" name="Gruppierung 7"/>
          <p:cNvGrpSpPr/>
          <p:nvPr/>
        </p:nvGrpSpPr>
        <p:grpSpPr>
          <a:xfrm>
            <a:off x="6557815" y="4417965"/>
            <a:ext cx="900000" cy="1387299"/>
            <a:chOff x="6557815" y="4417965"/>
            <a:chExt cx="900000" cy="1387299"/>
          </a:xfrm>
        </p:grpSpPr>
        <p:sp>
          <p:nvSpPr>
            <p:cNvPr id="43" name="Textfeld 42"/>
            <p:cNvSpPr txBox="1"/>
            <p:nvPr/>
          </p:nvSpPr>
          <p:spPr>
            <a:xfrm>
              <a:off x="6560480" y="5343599"/>
              <a:ext cx="8946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 dirty="0" smtClean="0"/>
                <a:t>Consumo</a:t>
              </a:r>
            </a:p>
            <a:p>
              <a:r>
                <a:rPr lang="fr-CH" dirty="0" smtClean="0"/>
                <a:t>controllato</a:t>
              </a:r>
              <a:endParaRPr lang="fr-CH" dirty="0"/>
            </a:p>
          </p:txBody>
        </p:sp>
        <p:pic>
          <p:nvPicPr>
            <p:cNvPr id="44" name="Bild 43" descr="Untitled 6.gif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7815" y="4417965"/>
              <a:ext cx="900000" cy="900000"/>
            </a:xfrm>
            <a:prstGeom prst="rect">
              <a:avLst/>
            </a:prstGeom>
          </p:spPr>
        </p:pic>
      </p:grpSp>
      <p:cxnSp>
        <p:nvCxnSpPr>
          <p:cNvPr id="17" name="Gerade Verbindung 16"/>
          <p:cNvCxnSpPr>
            <a:endCxn id="41" idx="1"/>
          </p:cNvCxnSpPr>
          <p:nvPr/>
        </p:nvCxnSpPr>
        <p:spPr>
          <a:xfrm flipV="1">
            <a:off x="4479662" y="3037358"/>
            <a:ext cx="2078153" cy="989756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>
            <a:endCxn id="44" idx="1"/>
          </p:cNvCxnSpPr>
          <p:nvPr/>
        </p:nvCxnSpPr>
        <p:spPr>
          <a:xfrm>
            <a:off x="4479662" y="4027114"/>
            <a:ext cx="2078153" cy="840851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39950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133600" y="990600"/>
            <a:ext cx="2530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>
              <a:latin typeface="Arial" charset="0"/>
            </a:endParaRPr>
          </a:p>
          <a:p>
            <a:pPr eaLnBrk="0" hangingPunct="0"/>
            <a:endParaRPr lang="en-US">
              <a:latin typeface="Arial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133600" y="1447800"/>
            <a:ext cx="4267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>
              <a:latin typeface="Arial" charset="0"/>
            </a:endParaRPr>
          </a:p>
          <a:p>
            <a:pPr eaLnBrk="0" hangingPunct="0"/>
            <a:endParaRPr lang="en-US">
              <a:latin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28688" y="632882"/>
            <a:ext cx="7929562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eaLnBrk="1" hangingPunct="1">
              <a:defRPr sz="4000" b="1" spc="200">
                <a:solidFill>
                  <a:srgbClr val="468BB5"/>
                </a:solidFill>
                <a:latin typeface="Arial Narrow" pitchFamily="34" charset="0"/>
                <a:cs typeface="+mj-cs"/>
              </a:defRPr>
            </a:lvl1pPr>
            <a:lvl2pPr eaLnBrk="1" hangingPunct="1">
              <a:defRPr sz="3200" b="1">
                <a:latin typeface="Arial Narrow" pitchFamily="34" charset="0"/>
              </a:defRPr>
            </a:lvl2pPr>
            <a:lvl3pPr eaLnBrk="1" hangingPunct="1">
              <a:defRPr sz="3200" b="1">
                <a:latin typeface="Arial Narrow" pitchFamily="34" charset="0"/>
              </a:defRPr>
            </a:lvl3pPr>
            <a:lvl4pPr eaLnBrk="1" hangingPunct="1">
              <a:defRPr sz="3200" b="1">
                <a:latin typeface="Arial Narrow" pitchFamily="34" charset="0"/>
              </a:defRPr>
            </a:lvl4pPr>
            <a:lvl5pPr eaLnBrk="1" hangingPunct="1">
              <a:defRPr sz="3200" b="1">
                <a:latin typeface="Arial Narrow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9pPr>
          </a:lstStyle>
          <a:p>
            <a:r>
              <a:rPr lang="en-US" dirty="0"/>
              <a:t>Gin Lane </a:t>
            </a:r>
            <a:r>
              <a:rPr lang="en-US" dirty="0" err="1"/>
              <a:t>vs</a:t>
            </a:r>
            <a:r>
              <a:rPr lang="en-US" dirty="0"/>
              <a:t> Beer Street</a:t>
            </a:r>
          </a:p>
        </p:txBody>
      </p:sp>
      <p:sp>
        <p:nvSpPr>
          <p:cNvPr id="9" name="Rectangle 8"/>
          <p:cNvSpPr/>
          <p:nvPr/>
        </p:nvSpPr>
        <p:spPr>
          <a:xfrm>
            <a:off x="714348" y="1772816"/>
            <a:ext cx="7072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 smtClean="0">
                <a:latin typeface="Arial" charset="0"/>
              </a:rPr>
              <a:t>William Hogarth (1697-1764).</a:t>
            </a:r>
            <a:endParaRPr lang="en-US" dirty="0">
              <a:latin typeface="Arial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1214414" y="2428868"/>
            <a:ext cx="2338430" cy="3314328"/>
            <a:chOff x="1214414" y="2428868"/>
            <a:chExt cx="2338430" cy="3314328"/>
          </a:xfrm>
        </p:grpSpPr>
        <p:pic>
          <p:nvPicPr>
            <p:cNvPr id="35844" name="Picture 4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14414" y="2428868"/>
              <a:ext cx="2338430" cy="3000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ZoneTexte 9"/>
            <p:cNvSpPr txBox="1"/>
            <p:nvPr/>
          </p:nvSpPr>
          <p:spPr>
            <a:xfrm>
              <a:off x="1823219" y="5429264"/>
              <a:ext cx="1120821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smtClean="0"/>
                <a:t>Gin </a:t>
              </a:r>
              <a:r>
                <a:rPr lang="fr-CH" dirty="0" err="1" smtClean="0"/>
                <a:t>Lane</a:t>
              </a:r>
              <a:endParaRPr lang="fr-CH" dirty="0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5143504" y="2428868"/>
            <a:ext cx="2071702" cy="3314328"/>
            <a:chOff x="5143504" y="2428868"/>
            <a:chExt cx="2071702" cy="3314328"/>
          </a:xfrm>
        </p:grpSpPr>
        <p:pic>
          <p:nvPicPr>
            <p:cNvPr id="11" name="Picture 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3504" y="2428868"/>
              <a:ext cx="2071702" cy="2857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ZoneTexte 11"/>
            <p:cNvSpPr txBox="1"/>
            <p:nvPr/>
          </p:nvSpPr>
          <p:spPr>
            <a:xfrm>
              <a:off x="5514530" y="5429264"/>
              <a:ext cx="1378904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err="1" smtClean="0"/>
                <a:t>Beer</a:t>
              </a:r>
              <a:r>
                <a:rPr lang="fr-CH" dirty="0" smtClean="0"/>
                <a:t> Street</a:t>
              </a:r>
              <a:endParaRPr lang="fr-CH" dirty="0"/>
            </a:p>
          </p:txBody>
        </p:sp>
      </p:grpSp>
    </p:spTree>
    <p:extLst>
      <p:ext uri="{BB962C8B-B14F-4D97-AF65-F5344CB8AC3E}">
        <p14:creationId xmlns:p14="http://schemas.microsoft.com/office/powerpoint/2010/main" val="158427348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772400" cy="1143000"/>
          </a:xfrm>
        </p:spPr>
        <p:txBody>
          <a:bodyPr/>
          <a:lstStyle/>
          <a:p>
            <a:r>
              <a:rPr lang="fr-CH" sz="4800" i="1" noProof="0" dirty="0" smtClean="0"/>
              <a:t>Denial</a:t>
            </a:r>
            <a:r>
              <a:rPr lang="fr-CH" sz="4800" noProof="0" dirty="0" smtClean="0"/>
              <a:t> e impegno? </a:t>
            </a:r>
            <a:br>
              <a:rPr lang="fr-CH" sz="4800" noProof="0" dirty="0" smtClean="0"/>
            </a:br>
            <a:r>
              <a:rPr lang="fr-CH" sz="3600" dirty="0" smtClean="0"/>
              <a:t>Postulati </a:t>
            </a:r>
            <a:r>
              <a:rPr lang="fr-CH" sz="3600" dirty="0"/>
              <a:t>classici </a:t>
            </a:r>
            <a:endParaRPr lang="fr-CH" sz="4800" noProof="0" dirty="0"/>
          </a:p>
        </p:txBody>
      </p:sp>
      <p:sp>
        <p:nvSpPr>
          <p:cNvPr id="4" name="Textfeld 3"/>
          <p:cNvSpPr txBox="1"/>
          <p:nvPr/>
        </p:nvSpPr>
        <p:spPr>
          <a:xfrm>
            <a:off x="843347" y="6335742"/>
            <a:ext cx="192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/>
              <a:t>Luquiens</a:t>
            </a:r>
            <a:r>
              <a:rPr lang="de-DE" sz="1100" dirty="0"/>
              <a:t> </a:t>
            </a:r>
            <a:r>
              <a:rPr lang="de-DE" sz="1100" dirty="0" smtClean="0"/>
              <a:t>&amp; Aubin</a:t>
            </a:r>
            <a:r>
              <a:rPr lang="fr-CH" sz="1100" dirty="0" smtClean="0"/>
              <a:t>, 2014</a:t>
            </a:r>
            <a:endParaRPr lang="fr-CH" sz="1100" dirty="0"/>
          </a:p>
        </p:txBody>
      </p:sp>
      <p:pic>
        <p:nvPicPr>
          <p:cNvPr id="3" name="Bild 2" descr="diabete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80" y="2028975"/>
            <a:ext cx="1227336" cy="1227336"/>
          </a:xfrm>
          <a:prstGeom prst="rect">
            <a:avLst/>
          </a:prstGeom>
          <a:ln>
            <a:solidFill>
              <a:srgbClr val="7F7F7F"/>
            </a:solidFill>
          </a:ln>
        </p:spPr>
      </p:pic>
      <p:grpSp>
        <p:nvGrpSpPr>
          <p:cNvPr id="20" name="Gruppierung 19"/>
          <p:cNvGrpSpPr/>
          <p:nvPr/>
        </p:nvGrpSpPr>
        <p:grpSpPr>
          <a:xfrm>
            <a:off x="1868201" y="1988840"/>
            <a:ext cx="1519166" cy="1636803"/>
            <a:chOff x="1868201" y="1988840"/>
            <a:chExt cx="1519166" cy="1636803"/>
          </a:xfrm>
        </p:grpSpPr>
        <p:pic>
          <p:nvPicPr>
            <p:cNvPr id="2" name="Bild 1" descr="alcolo.ps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4220" y="1988840"/>
              <a:ext cx="1387128" cy="124155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6" name="Rechteck 5"/>
            <p:cNvSpPr/>
            <p:nvPr/>
          </p:nvSpPr>
          <p:spPr>
            <a:xfrm>
              <a:off x="1868201" y="3256311"/>
              <a:ext cx="15191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dirty="0"/>
                <a:t>pazienti </a:t>
              </a:r>
              <a:r>
                <a:rPr lang="fr-CH" dirty="0" smtClean="0"/>
                <a:t>alcol </a:t>
              </a:r>
              <a:endParaRPr lang="fr-CH" dirty="0"/>
            </a:p>
          </p:txBody>
        </p:sp>
      </p:grpSp>
      <p:sp>
        <p:nvSpPr>
          <p:cNvPr id="9" name="Rechteck 8"/>
          <p:cNvSpPr/>
          <p:nvPr/>
        </p:nvSpPr>
        <p:spPr>
          <a:xfrm>
            <a:off x="5040052" y="3387185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dirty="0"/>
              <a:t>non aderenza a modifificazioni di stile di vita è tipico di malattie croniche</a:t>
            </a:r>
          </a:p>
        </p:txBody>
      </p:sp>
      <p:grpSp>
        <p:nvGrpSpPr>
          <p:cNvPr id="21" name="Gruppierung 20"/>
          <p:cNvGrpSpPr/>
          <p:nvPr/>
        </p:nvGrpSpPr>
        <p:grpSpPr>
          <a:xfrm>
            <a:off x="2200209" y="3625643"/>
            <a:ext cx="855150" cy="769078"/>
            <a:chOff x="2200209" y="3625643"/>
            <a:chExt cx="855150" cy="769078"/>
          </a:xfrm>
        </p:grpSpPr>
        <p:sp>
          <p:nvSpPr>
            <p:cNvPr id="7" name="Rechteck 6"/>
            <p:cNvSpPr/>
            <p:nvPr/>
          </p:nvSpPr>
          <p:spPr>
            <a:xfrm>
              <a:off x="2200209" y="3933056"/>
              <a:ext cx="8551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fr-CH" i="1" dirty="0" smtClean="0"/>
                <a:t>denial</a:t>
              </a:r>
              <a:endParaRPr lang="fr-CH" i="1" dirty="0"/>
            </a:p>
          </p:txBody>
        </p:sp>
        <p:cxnSp>
          <p:nvCxnSpPr>
            <p:cNvPr id="14" name="Gerade Verbindung 13"/>
            <p:cNvCxnSpPr>
              <a:stCxn id="6" idx="2"/>
              <a:endCxn id="7" idx="0"/>
            </p:cNvCxnSpPr>
            <p:nvPr/>
          </p:nvCxnSpPr>
          <p:spPr>
            <a:xfrm>
              <a:off x="2627784" y="3625643"/>
              <a:ext cx="0" cy="307413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ung 21"/>
          <p:cNvGrpSpPr/>
          <p:nvPr/>
        </p:nvGrpSpPr>
        <p:grpSpPr>
          <a:xfrm>
            <a:off x="1331640" y="4394721"/>
            <a:ext cx="2592288" cy="1396010"/>
            <a:chOff x="1331640" y="4394721"/>
            <a:chExt cx="2592288" cy="1396010"/>
          </a:xfrm>
        </p:grpSpPr>
        <p:sp>
          <p:nvSpPr>
            <p:cNvPr id="8" name="Rechteck 7"/>
            <p:cNvSpPr/>
            <p:nvPr/>
          </p:nvSpPr>
          <p:spPr>
            <a:xfrm>
              <a:off x="1331640" y="4867401"/>
              <a:ext cx="259228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H" dirty="0"/>
                <a:t>non sono in grado di scegliere l’obiettivo </a:t>
              </a:r>
              <a:r>
                <a:rPr lang="fr-CH" dirty="0" smtClean="0"/>
                <a:t>terapeutico</a:t>
              </a:r>
            </a:p>
          </p:txBody>
        </p:sp>
        <p:cxnSp>
          <p:nvCxnSpPr>
            <p:cNvPr id="17" name="Gerade Verbindung 16"/>
            <p:cNvCxnSpPr>
              <a:stCxn id="7" idx="2"/>
              <a:endCxn id="8" idx="0"/>
            </p:cNvCxnSpPr>
            <p:nvPr/>
          </p:nvCxnSpPr>
          <p:spPr>
            <a:xfrm>
              <a:off x="2627784" y="4394721"/>
              <a:ext cx="0" cy="47268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ierung 22"/>
          <p:cNvGrpSpPr/>
          <p:nvPr/>
        </p:nvGrpSpPr>
        <p:grpSpPr>
          <a:xfrm>
            <a:off x="5040052" y="4310515"/>
            <a:ext cx="3528392" cy="1203217"/>
            <a:chOff x="5040052" y="4310515"/>
            <a:chExt cx="3528392" cy="1203217"/>
          </a:xfrm>
        </p:grpSpPr>
        <p:sp>
          <p:nvSpPr>
            <p:cNvPr id="12" name="Rechteck 11"/>
            <p:cNvSpPr/>
            <p:nvPr/>
          </p:nvSpPr>
          <p:spPr>
            <a:xfrm>
              <a:off x="5040052" y="4867401"/>
              <a:ext cx="352839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H" dirty="0"/>
                <a:t>non considerati </a:t>
              </a:r>
              <a:r>
                <a:rPr lang="fr-CH" i="1" dirty="0"/>
                <a:t>denial</a:t>
              </a:r>
              <a:r>
                <a:rPr lang="fr-CH" dirty="0"/>
                <a:t>… </a:t>
              </a:r>
            </a:p>
            <a:p>
              <a:pPr algn="ctr"/>
              <a:r>
                <a:rPr lang="fr-CH" dirty="0"/>
                <a:t>ma sfida terapeutica</a:t>
              </a:r>
            </a:p>
          </p:txBody>
        </p:sp>
        <p:cxnSp>
          <p:nvCxnSpPr>
            <p:cNvPr id="19" name="Gerade Verbindung 18"/>
            <p:cNvCxnSpPr>
              <a:stCxn id="9" idx="2"/>
              <a:endCxn id="12" idx="0"/>
            </p:cNvCxnSpPr>
            <p:nvPr/>
          </p:nvCxnSpPr>
          <p:spPr>
            <a:xfrm>
              <a:off x="6804248" y="4310515"/>
              <a:ext cx="0" cy="556886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873254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772400" cy="1143000"/>
          </a:xfrm>
        </p:spPr>
        <p:txBody>
          <a:bodyPr/>
          <a:lstStyle/>
          <a:p>
            <a:r>
              <a:rPr lang="fr-CH" sz="4800" noProof="0" dirty="0" smtClean="0"/>
              <a:t>Impegno e astinenza</a:t>
            </a:r>
            <a:endParaRPr lang="fr-CH" sz="4800" noProof="0" dirty="0"/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628775"/>
            <a:ext cx="7344816" cy="410448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1800"/>
              </a:spcAft>
            </a:pPr>
            <a:r>
              <a:rPr lang="fr-CH" sz="2400" dirty="0"/>
              <a:t>Stigma strutturale</a:t>
            </a:r>
          </a:p>
          <a:p>
            <a:pPr lvl="1">
              <a:spcAft>
                <a:spcPts val="1800"/>
              </a:spcAft>
            </a:pPr>
            <a:r>
              <a:rPr lang="fr-CH" sz="2400" dirty="0"/>
              <a:t>da parte dei professionisti</a:t>
            </a:r>
          </a:p>
          <a:p>
            <a:pPr lvl="1">
              <a:spcAft>
                <a:spcPts val="1800"/>
              </a:spcAft>
            </a:pPr>
            <a:r>
              <a:rPr lang="fr-CH" sz="2400" dirty="0"/>
              <a:t>barriera </a:t>
            </a:r>
            <a:r>
              <a:rPr lang="fr-CH" sz="2400" dirty="0" smtClean="0"/>
              <a:t>significativa</a:t>
            </a:r>
          </a:p>
          <a:p>
            <a:pPr>
              <a:spcAft>
                <a:spcPts val="1800"/>
              </a:spcAft>
            </a:pPr>
            <a:r>
              <a:rPr lang="fr-CH" sz="2400" dirty="0" smtClean="0"/>
              <a:t>Riluttanza </a:t>
            </a:r>
            <a:r>
              <a:rPr lang="fr-CH" sz="2400" dirty="0"/>
              <a:t>a impegnarsi </a:t>
            </a:r>
            <a:r>
              <a:rPr lang="fr-CH" sz="2400" dirty="0" smtClean="0"/>
              <a:t>nell’obiettivo astinenza e barriera maggiore al trattamento</a:t>
            </a:r>
            <a:endParaRPr lang="fr-CH" sz="2400" dirty="0"/>
          </a:p>
          <a:p>
            <a:pPr lvl="1">
              <a:spcAft>
                <a:spcPts val="1800"/>
              </a:spcAft>
            </a:pPr>
            <a:r>
              <a:rPr lang="fr-CH" sz="2400" dirty="0"/>
              <a:t>La maggior parte dei pazienti preferiscono (almeno inizialmente) </a:t>
            </a:r>
            <a:r>
              <a:rPr lang="fr-CH" sz="2400" dirty="0" smtClean="0"/>
              <a:t>l’obiettivo della riduzione del consumo</a:t>
            </a:r>
            <a:endParaRPr lang="fr-CH" sz="2400" noProof="0" dirty="0">
              <a:latin typeface="Univers Medium" pitchFamily="-8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43347" y="6335742"/>
            <a:ext cx="192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/>
              <a:t>Luquiens</a:t>
            </a:r>
            <a:r>
              <a:rPr lang="de-DE" sz="1100" dirty="0"/>
              <a:t> </a:t>
            </a:r>
            <a:r>
              <a:rPr lang="de-DE" sz="1100" dirty="0" smtClean="0"/>
              <a:t>&amp; Aubin</a:t>
            </a:r>
            <a:r>
              <a:rPr lang="fr-CH" sz="1100" dirty="0" smtClean="0"/>
              <a:t>, 2014</a:t>
            </a:r>
            <a:endParaRPr lang="fr-CH" sz="1100" dirty="0"/>
          </a:p>
        </p:txBody>
      </p:sp>
    </p:spTree>
    <p:extLst>
      <p:ext uri="{BB962C8B-B14F-4D97-AF65-F5344CB8AC3E}">
        <p14:creationId xmlns:p14="http://schemas.microsoft.com/office/powerpoint/2010/main" val="255873254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7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5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fr-CH" altLang="en-US" sz="4400" i="1" noProof="0" smtClean="0"/>
              <a:t>Treatment gap</a:t>
            </a:r>
            <a:endParaRPr lang="fr-CH" altLang="en-US" sz="4400" i="1" noProof="0"/>
          </a:p>
        </p:txBody>
      </p:sp>
      <p:sp>
        <p:nvSpPr>
          <p:cNvPr id="8" name="ZoneTexte 4"/>
          <p:cNvSpPr txBox="1"/>
          <p:nvPr/>
        </p:nvSpPr>
        <p:spPr>
          <a:xfrm>
            <a:off x="827584" y="6488668"/>
            <a:ext cx="9319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/>
              <a:t>Kohn et al. </a:t>
            </a:r>
            <a:r>
              <a:rPr lang="fr-CH" sz="800" smtClean="0"/>
              <a:t>2004</a:t>
            </a:r>
            <a:endParaRPr lang="fr-CH" sz="800"/>
          </a:p>
        </p:txBody>
      </p:sp>
      <p:graphicFrame>
        <p:nvGraphicFramePr>
          <p:cNvPr id="5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5805177"/>
              </p:ext>
            </p:extLst>
          </p:nvPr>
        </p:nvGraphicFramePr>
        <p:xfrm>
          <a:off x="827088" y="2133600"/>
          <a:ext cx="7513637" cy="387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0" name="Arbeitsblatt" r:id="rId4" imgW="7823200" imgH="3975100" progId="Excel.Sheet.8">
                  <p:embed/>
                </p:oleObj>
              </mc:Choice>
              <mc:Fallback>
                <p:oleObj name="Arbeitsblatt" r:id="rId4" imgW="7823200" imgH="39751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133600"/>
                        <a:ext cx="7513637" cy="387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>
          <a:xfrm>
            <a:off x="1547663" y="1767905"/>
            <a:ext cx="6792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>
                <a:latin typeface="Arial" charset="0"/>
              </a:rPr>
              <a:t>Percentuale di persone che </a:t>
            </a:r>
            <a:r>
              <a:rPr lang="fr-CH" dirty="0" smtClean="0">
                <a:latin typeface="Arial" charset="0"/>
              </a:rPr>
              <a:t>non ricevono </a:t>
            </a:r>
            <a:r>
              <a:rPr lang="fr-CH" dirty="0">
                <a:latin typeface="Arial" charset="0"/>
              </a:rPr>
              <a:t>alcun trattamento</a:t>
            </a:r>
          </a:p>
        </p:txBody>
      </p:sp>
    </p:spTree>
    <p:extLst>
      <p:ext uri="{BB962C8B-B14F-4D97-AF65-F5344CB8AC3E}">
        <p14:creationId xmlns:p14="http://schemas.microsoft.com/office/powerpoint/2010/main" val="109815092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772400" cy="1143000"/>
          </a:xfrm>
        </p:spPr>
        <p:txBody>
          <a:bodyPr/>
          <a:lstStyle/>
          <a:p>
            <a:r>
              <a:rPr lang="fr-CH" sz="4400" dirty="0" smtClean="0"/>
              <a:t>Riduzione </a:t>
            </a:r>
            <a:r>
              <a:rPr lang="fr-CH" sz="4400" dirty="0"/>
              <a:t>possibile </a:t>
            </a:r>
            <a:r>
              <a:rPr lang="fr-CH" sz="4400" dirty="0" smtClean="0"/>
              <a:t>?</a:t>
            </a:r>
            <a:endParaRPr lang="fr-CH" sz="4400" noProof="0" dirty="0"/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628775"/>
            <a:ext cx="7488832" cy="417648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fr-CH" sz="2400" noProof="0" dirty="0" smtClean="0"/>
              <a:t>National Epidemiologic Survey on Alcohol and Related Conditions (NESARC) </a:t>
            </a:r>
          </a:p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fr-CH" sz="2400" noProof="0" dirty="0" smtClean="0"/>
              <a:t>75% </a:t>
            </a:r>
            <a:r>
              <a:rPr lang="fr-CH" sz="2400" dirty="0"/>
              <a:t>persone con anamnesi AUD dell'anno precedente </a:t>
            </a:r>
            <a:r>
              <a:rPr lang="fr-CH" sz="2400" dirty="0" smtClean="0"/>
              <a:t>in </a:t>
            </a:r>
            <a:r>
              <a:rPr lang="fr-CH" sz="2400" dirty="0"/>
              <a:t>remissione </a:t>
            </a:r>
            <a:r>
              <a:rPr lang="fr-CH" sz="2400" dirty="0" smtClean="0"/>
              <a:t>parziale o totale</a:t>
            </a:r>
          </a:p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fr-CH" sz="2400" dirty="0"/>
              <a:t>Solo 1/3 </a:t>
            </a:r>
            <a:r>
              <a:rPr lang="fr-CH" sz="2400" dirty="0" smtClean="0"/>
              <a:t>ha </a:t>
            </a:r>
            <a:r>
              <a:rPr lang="fr-CH" sz="2400" dirty="0"/>
              <a:t>ricevuto un </a:t>
            </a:r>
            <a:r>
              <a:rPr lang="fr-CH" sz="2400" dirty="0" smtClean="0"/>
              <a:t>trattamento</a:t>
            </a:r>
          </a:p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fr-CH" sz="2400" dirty="0"/>
              <a:t>Solo il 18% in astinenza</a:t>
            </a:r>
            <a:endParaRPr lang="fr-CH" sz="2400" dirty="0" smtClean="0"/>
          </a:p>
        </p:txBody>
      </p:sp>
    </p:spTree>
    <p:extLst>
      <p:ext uri="{BB962C8B-B14F-4D97-AF65-F5344CB8AC3E}">
        <p14:creationId xmlns:p14="http://schemas.microsoft.com/office/powerpoint/2010/main" val="88649554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7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4" grpId="0"/>
      <p:bldP spid="397315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2300965"/>
              </p:ext>
            </p:extLst>
          </p:nvPr>
        </p:nvGraphicFramePr>
        <p:xfrm>
          <a:off x="1169988" y="1773238"/>
          <a:ext cx="7432675" cy="438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4" name="Arbeitsblatt" r:id="rId4" imgW="9398000" imgH="6172200" progId="Excel.Sheet.8">
                  <p:embed/>
                </p:oleObj>
              </mc:Choice>
              <mc:Fallback>
                <p:oleObj name="Arbeitsblatt" r:id="rId4" imgW="9398000" imgH="61722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9988" y="1773238"/>
                        <a:ext cx="7432675" cy="438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7392987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altLang="en-US" noProof="0" dirty="0" smtClean="0"/>
              <a:t>Ingaggio dei pazienti e outcome</a:t>
            </a:r>
            <a:endParaRPr lang="fr-CH" altLang="en-US" noProof="0" dirty="0"/>
          </a:p>
        </p:txBody>
      </p:sp>
      <p:sp>
        <p:nvSpPr>
          <p:cNvPr id="8" name="ZoneTexte 4"/>
          <p:cNvSpPr txBox="1"/>
          <p:nvPr/>
        </p:nvSpPr>
        <p:spPr>
          <a:xfrm>
            <a:off x="827584" y="6488668"/>
            <a:ext cx="12055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Orford &amp; Keddie, 1986</a:t>
            </a:r>
            <a:endParaRPr lang="fr-CH" sz="800"/>
          </a:p>
        </p:txBody>
      </p:sp>
    </p:spTree>
    <p:extLst>
      <p:ext uri="{BB962C8B-B14F-4D97-AF65-F5344CB8AC3E}">
        <p14:creationId xmlns:p14="http://schemas.microsoft.com/office/powerpoint/2010/main" val="29588432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772400" cy="1143000"/>
          </a:xfrm>
        </p:spPr>
        <p:txBody>
          <a:bodyPr/>
          <a:lstStyle/>
          <a:p>
            <a:r>
              <a:rPr lang="fr-CH" sz="3600" dirty="0"/>
              <a:t>Scelta </a:t>
            </a:r>
            <a:r>
              <a:rPr lang="fr-CH" sz="3600" dirty="0" smtClean="0"/>
              <a:t>del obiettivo </a:t>
            </a:r>
            <a:r>
              <a:rPr lang="fr-CH" sz="3600" dirty="0"/>
              <a:t>terapeutico</a:t>
            </a:r>
            <a:endParaRPr lang="fr-CH" sz="3600" noProof="0" dirty="0"/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628775"/>
            <a:ext cx="7344816" cy="38164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>
              <a:lnSpc>
                <a:spcPct val="140000"/>
              </a:lnSpc>
              <a:spcAft>
                <a:spcPts val="2400"/>
              </a:spcAft>
            </a:pPr>
            <a:r>
              <a:rPr lang="fr-CH" sz="2800" noProof="0" dirty="0" smtClean="0"/>
              <a:t>➛↑ ingaggio</a:t>
            </a:r>
          </a:p>
          <a:p>
            <a:pPr lvl="1">
              <a:lnSpc>
                <a:spcPct val="140000"/>
              </a:lnSpc>
              <a:spcAft>
                <a:spcPts val="2400"/>
              </a:spcAft>
            </a:pPr>
            <a:r>
              <a:rPr lang="fr-CH" sz="2800" noProof="0" dirty="0" smtClean="0"/>
              <a:t>➛↑ </a:t>
            </a:r>
            <a:r>
              <a:rPr lang="fr-CH" sz="2800" dirty="0"/>
              <a:t>numero di opzioni</a:t>
            </a:r>
            <a:endParaRPr lang="fr-CH" sz="2800" noProof="0" dirty="0" smtClean="0"/>
          </a:p>
          <a:p>
            <a:pPr lvl="1">
              <a:lnSpc>
                <a:spcPct val="140000"/>
              </a:lnSpc>
              <a:spcAft>
                <a:spcPts val="2400"/>
              </a:spcAft>
            </a:pPr>
            <a:r>
              <a:rPr lang="fr-CH" sz="2800" noProof="0" dirty="0" smtClean="0"/>
              <a:t>➛ ↓ </a:t>
            </a:r>
            <a:r>
              <a:rPr lang="fr-CH" sz="2800" dirty="0"/>
              <a:t>possibilità di senso di fallimento</a:t>
            </a:r>
            <a:endParaRPr lang="fr-CH" sz="2800" noProof="0" dirty="0" smtClean="0"/>
          </a:p>
          <a:p>
            <a:pPr lvl="2">
              <a:lnSpc>
                <a:spcPct val="140000"/>
              </a:lnSpc>
              <a:spcAft>
                <a:spcPts val="2400"/>
              </a:spcAft>
            </a:pPr>
            <a:r>
              <a:rPr lang="fr-CH" sz="2800" dirty="0"/>
              <a:t>Supporta senso di auto-efficacia</a:t>
            </a:r>
            <a:endParaRPr lang="fr-CH" sz="2800" noProof="0" dirty="0">
              <a:latin typeface="Univers Medium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2157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5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772400" cy="1143000"/>
          </a:xfrm>
        </p:spPr>
        <p:txBody>
          <a:bodyPr/>
          <a:lstStyle/>
          <a:p>
            <a:r>
              <a:rPr lang="fr-CH" sz="4000" noProof="0" dirty="0" smtClean="0"/>
              <a:t>Autogestione del trattamento?</a:t>
            </a:r>
            <a:endParaRPr lang="fr-CH" sz="4000" noProof="0" dirty="0"/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628775"/>
            <a:ext cx="7344816" cy="38164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40000"/>
              </a:lnSpc>
              <a:spcAft>
                <a:spcPts val="3000"/>
              </a:spcAft>
              <a:buNone/>
            </a:pPr>
            <a:r>
              <a:rPr lang="fr-CH" sz="2400" dirty="0"/>
              <a:t>Paziente diventa </a:t>
            </a:r>
            <a:r>
              <a:rPr lang="fr-CH" sz="2400" dirty="0" smtClean="0"/>
              <a:t>esperto</a:t>
            </a:r>
          </a:p>
          <a:p>
            <a:pPr lvl="1">
              <a:lnSpc>
                <a:spcPct val="140000"/>
              </a:lnSpc>
              <a:spcAft>
                <a:spcPts val="3000"/>
              </a:spcAft>
            </a:pPr>
            <a:r>
              <a:rPr lang="fr-CH" sz="2400" dirty="0"/>
              <a:t>delle sue vulnerabilità</a:t>
            </a:r>
            <a:endParaRPr lang="fr-CH" sz="2400" noProof="0" dirty="0" smtClean="0"/>
          </a:p>
          <a:p>
            <a:pPr lvl="1">
              <a:lnSpc>
                <a:spcPct val="140000"/>
              </a:lnSpc>
              <a:spcAft>
                <a:spcPts val="3000"/>
              </a:spcAft>
            </a:pPr>
            <a:r>
              <a:rPr lang="fr-CH" sz="2400" dirty="0" smtClean="0"/>
              <a:t>dei fattori </a:t>
            </a:r>
            <a:r>
              <a:rPr lang="fr-CH" sz="2400" dirty="0"/>
              <a:t>di </a:t>
            </a:r>
            <a:r>
              <a:rPr lang="fr-CH" sz="2400" dirty="0" smtClean="0"/>
              <a:t>rischio</a:t>
            </a:r>
          </a:p>
          <a:p>
            <a:pPr lvl="1">
              <a:lnSpc>
                <a:spcPct val="140000"/>
              </a:lnSpc>
              <a:spcAft>
                <a:spcPts val="3000"/>
              </a:spcAft>
            </a:pPr>
            <a:r>
              <a:rPr lang="fr-CH" sz="2400" dirty="0" smtClean="0"/>
              <a:t>della </a:t>
            </a:r>
            <a:r>
              <a:rPr lang="fr-CH" sz="2400" dirty="0"/>
              <a:t>migliore strategia terapeutica</a:t>
            </a:r>
            <a:r>
              <a:rPr lang="fr-CH" sz="2400" noProof="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452157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5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772400" cy="1143000"/>
          </a:xfrm>
        </p:spPr>
        <p:txBody>
          <a:bodyPr/>
          <a:lstStyle/>
          <a:p>
            <a:r>
              <a:rPr lang="fr-CH" sz="5400" noProof="0" dirty="0" smtClean="0"/>
              <a:t>Pro re nata</a:t>
            </a:r>
            <a:endParaRPr lang="fr-CH" sz="5400" noProof="0" dirty="0"/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628775"/>
            <a:ext cx="7772400" cy="38164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40000"/>
              </a:lnSpc>
            </a:pPr>
            <a:r>
              <a:rPr lang="fr-CH" sz="2400" dirty="0" smtClean="0"/>
              <a:t>Utilizzaro </a:t>
            </a:r>
            <a:r>
              <a:rPr lang="fr-CH" sz="2400" dirty="0"/>
              <a:t>di un trattamento in risposta a certe condizioni, se </a:t>
            </a:r>
            <a:r>
              <a:rPr lang="fr-CH" sz="2400" dirty="0" smtClean="0"/>
              <a:t>necessario</a:t>
            </a:r>
          </a:p>
          <a:p>
            <a:pPr lvl="1">
              <a:lnSpc>
                <a:spcPct val="140000"/>
              </a:lnSpc>
            </a:pPr>
            <a:r>
              <a:rPr lang="fr-CH" sz="2400" dirty="0"/>
              <a:t>circostanze eccezionali (ad esempio, l'adrenalina </a:t>
            </a:r>
            <a:r>
              <a:rPr lang="fr-CH" sz="2400" dirty="0" smtClean="0"/>
              <a:t>in cado di </a:t>
            </a:r>
            <a:r>
              <a:rPr lang="fr-CH" sz="2400" dirty="0"/>
              <a:t>shock allergico</a:t>
            </a:r>
            <a:r>
              <a:rPr lang="fr-CH" sz="2400" dirty="0" smtClean="0"/>
              <a:t>)</a:t>
            </a:r>
          </a:p>
          <a:p>
            <a:pPr lvl="1">
              <a:lnSpc>
                <a:spcPct val="140000"/>
              </a:lnSpc>
            </a:pPr>
            <a:r>
              <a:rPr lang="fr-CH" sz="2400" dirty="0" smtClean="0"/>
              <a:t>uso intermittente frequente </a:t>
            </a:r>
            <a:r>
              <a:rPr lang="fr-CH" sz="2400" dirty="0"/>
              <a:t>(per esempio il salbutamolo per l'asma</a:t>
            </a:r>
            <a:r>
              <a:rPr lang="fr-CH" sz="2400" dirty="0" smtClean="0"/>
              <a:t>)</a:t>
            </a:r>
          </a:p>
          <a:p>
            <a:pPr lvl="1">
              <a:lnSpc>
                <a:spcPct val="140000"/>
              </a:lnSpc>
            </a:pPr>
            <a:r>
              <a:rPr lang="fr-CH" sz="2400" dirty="0"/>
              <a:t>uso quotidiano (ad esempio l'insulina per il diabete)</a:t>
            </a:r>
            <a:endParaRPr lang="fr-CH" sz="2400" noProof="0" dirty="0">
              <a:latin typeface="Univers Medium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2157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5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772400" cy="1143000"/>
          </a:xfrm>
        </p:spPr>
        <p:txBody>
          <a:bodyPr/>
          <a:lstStyle/>
          <a:p>
            <a:r>
              <a:rPr lang="fr-CH" sz="4800" noProof="0" dirty="0" smtClean="0"/>
              <a:t>Pro re nata </a:t>
            </a:r>
            <a:r>
              <a:rPr lang="fr-CH" sz="4800" dirty="0"/>
              <a:t>praticabile </a:t>
            </a:r>
            <a:r>
              <a:rPr lang="fr-CH" sz="4800" noProof="0" dirty="0" smtClean="0"/>
              <a:t>?</a:t>
            </a:r>
            <a:endParaRPr lang="fr-CH" sz="4800" noProof="0" dirty="0"/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2348855"/>
            <a:ext cx="7344816" cy="223227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40000"/>
              </a:lnSpc>
            </a:pPr>
            <a:r>
              <a:rPr lang="fr-CH" sz="2400" dirty="0"/>
              <a:t>Il 68% dei pazienti trattati con </a:t>
            </a:r>
            <a:r>
              <a:rPr lang="fr-CH" sz="2400" dirty="0" smtClean="0"/>
              <a:t>nalmefene (</a:t>
            </a:r>
            <a:r>
              <a:rPr lang="fr-CH" sz="2400" noProof="0" dirty="0" smtClean="0"/>
              <a:t>78% des </a:t>
            </a:r>
            <a:r>
              <a:rPr lang="fr-CH" sz="2400" i="1" noProof="0" dirty="0" smtClean="0"/>
              <a:t>study completers</a:t>
            </a:r>
            <a:r>
              <a:rPr lang="fr-CH" sz="2400" noProof="0" dirty="0" smtClean="0"/>
              <a:t>) </a:t>
            </a:r>
            <a:r>
              <a:rPr lang="fr-CH" sz="2400" dirty="0"/>
              <a:t>hanno aderito al regime </a:t>
            </a:r>
            <a:r>
              <a:rPr lang="fr-CH" sz="2400" noProof="0" dirty="0" smtClean="0"/>
              <a:t>durante 80% dei giorni dello studio</a:t>
            </a:r>
            <a:endParaRPr lang="fr-CH" sz="2400" noProof="0" dirty="0">
              <a:latin typeface="Univers Medium" pitchFamily="-8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43347" y="6335742"/>
            <a:ext cx="192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Sinclair et al.</a:t>
            </a:r>
            <a:r>
              <a:rPr lang="fr-CH" sz="1100" dirty="0" smtClean="0"/>
              <a:t>, 2014</a:t>
            </a:r>
            <a:endParaRPr lang="fr-CH" sz="1100" dirty="0"/>
          </a:p>
        </p:txBody>
      </p:sp>
    </p:spTree>
    <p:extLst>
      <p:ext uri="{BB962C8B-B14F-4D97-AF65-F5344CB8AC3E}">
        <p14:creationId xmlns:p14="http://schemas.microsoft.com/office/powerpoint/2010/main" val="84822578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/>
          </p:cNvSpPr>
          <p:nvPr/>
        </p:nvSpPr>
        <p:spPr>
          <a:xfrm>
            <a:off x="1457324" y="1934841"/>
            <a:ext cx="6653411" cy="379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15900" indent="-215900" eaLnBrk="1" hangingPunct="1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600" b="1" u="sng">
                <a:latin typeface="Calibri" charset="0"/>
                <a:cs typeface="Arial" pitchFamily="34" charset="0"/>
              </a:defRPr>
            </a:lvl1pPr>
            <a:lvl2pPr marL="431800" lvl="1" indent="-215900" eaLnBrk="1" hangingPunct="1">
              <a:spcAft>
                <a:spcPts val="600"/>
              </a:spcAft>
              <a:buClr>
                <a:srgbClr val="0C72C0"/>
              </a:buClr>
              <a:buFont typeface="Wingdings" pitchFamily="2" charset="2"/>
              <a:buChar char="§"/>
              <a:defRPr sz="1600">
                <a:latin typeface="Calibri" charset="0"/>
                <a:cs typeface="Arial" pitchFamily="34" charset="0"/>
              </a:defRPr>
            </a:lvl2pPr>
            <a:lvl3pPr marL="647700" indent="-215900" eaLnBrk="1" hangingPunct="1">
              <a:spcAft>
                <a:spcPts val="600"/>
              </a:spcAft>
              <a:buClr>
                <a:srgbClr val="0C72C0"/>
              </a:buClr>
              <a:buFont typeface="Wingdings" pitchFamily="2" charset="2"/>
              <a:buChar char="§"/>
              <a:defRPr sz="1600">
                <a:cs typeface="Arial" pitchFamily="34" charset="0"/>
              </a:defRPr>
            </a:lvl3pPr>
            <a:lvl4pPr marL="863600" indent="-215900" eaLnBrk="1" hangingPunct="1">
              <a:spcAft>
                <a:spcPts val="600"/>
              </a:spcAft>
              <a:buClr>
                <a:srgbClr val="0C72C0"/>
              </a:buClr>
              <a:buFont typeface="Wingdings" pitchFamily="2" charset="2"/>
              <a:buChar char="§"/>
              <a:defRPr sz="1600">
                <a:cs typeface="Arial" pitchFamily="34" charset="0"/>
              </a:defRPr>
            </a:lvl4pPr>
            <a:lvl5pPr marL="1079500" indent="-215900" eaLnBrk="1" hangingPunct="1">
              <a:spcAft>
                <a:spcPts val="600"/>
              </a:spcAft>
              <a:buClr>
                <a:srgbClr val="0C72C0"/>
              </a:buClr>
              <a:buFont typeface="Wingdings" pitchFamily="2" charset="2"/>
              <a:buChar char="§"/>
              <a:defRPr sz="1600">
                <a:cs typeface="Arial" pitchFamily="34" charset="0"/>
              </a:defRPr>
            </a:lvl5pPr>
            <a:lvl6pPr marL="1097280" indent="-173736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>
                <a:latin typeface="+mn-lt"/>
                <a:ea typeface="+mn-ea"/>
              </a:defRPr>
            </a:lvl6pPr>
            <a:lvl7pPr marL="13533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>
                <a:latin typeface="+mn-lt"/>
                <a:ea typeface="+mn-ea"/>
              </a:defRPr>
            </a:lvl7pPr>
            <a:lvl8pPr marL="15819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>
                <a:latin typeface="+mn-lt"/>
                <a:ea typeface="+mn-ea"/>
              </a:defRPr>
            </a:lvl8pPr>
            <a:lvl9pPr marL="1792224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</a:pPr>
            <a:r>
              <a:rPr lang="it-IT" sz="2400" b="0" u="none" dirty="0" smtClean="0"/>
              <a:t>Studi farmacoterapia finora con obiettivo d’astinenza</a:t>
            </a:r>
          </a:p>
          <a:p>
            <a:pPr lvl="1">
              <a:lnSpc>
                <a:spcPct val="130000"/>
              </a:lnSpc>
            </a:pPr>
            <a:r>
              <a:rPr lang="it-IT" sz="2400" b="0" u="none" dirty="0" smtClean="0"/>
              <a:t>efficacia sulla riduzione per </a:t>
            </a:r>
            <a:r>
              <a:rPr lang="it-IT" sz="2400" b="0" u="none" dirty="0" err="1" smtClean="0"/>
              <a:t>topiramate</a:t>
            </a:r>
            <a:r>
              <a:rPr lang="it-IT" sz="2400" b="0" u="none" dirty="0" smtClean="0"/>
              <a:t> e </a:t>
            </a:r>
            <a:r>
              <a:rPr lang="it-IT" sz="2400" b="0" u="none" dirty="0" err="1" smtClean="0"/>
              <a:t>naltrexone</a:t>
            </a:r>
            <a:endParaRPr lang="it-IT" sz="2400" b="0" u="none" dirty="0" smtClean="0"/>
          </a:p>
          <a:p>
            <a:pPr>
              <a:lnSpc>
                <a:spcPct val="130000"/>
              </a:lnSpc>
            </a:pPr>
            <a:r>
              <a:rPr lang="it-IT" sz="2400" b="0" u="none" dirty="0" smtClean="0"/>
              <a:t>Cambiamento paradigma necessario</a:t>
            </a:r>
          </a:p>
          <a:p>
            <a:pPr lvl="1">
              <a:lnSpc>
                <a:spcPct val="130000"/>
              </a:lnSpc>
            </a:pPr>
            <a:r>
              <a:rPr lang="it-IT" sz="2400" dirty="0" smtClean="0"/>
              <a:t>riduzione praticabile</a:t>
            </a:r>
          </a:p>
          <a:p>
            <a:pPr lvl="1">
              <a:lnSpc>
                <a:spcPct val="130000"/>
              </a:lnSpc>
            </a:pPr>
            <a:r>
              <a:rPr lang="it-IT" sz="2400" b="0" u="none" dirty="0" smtClean="0"/>
              <a:t>pro r</a:t>
            </a:r>
            <a:r>
              <a:rPr lang="it-IT" sz="2400" dirty="0" smtClean="0"/>
              <a:t>e nata praticabile</a:t>
            </a:r>
            <a:endParaRPr lang="it-IT" sz="2400" b="0" u="none" dirty="0" smtClean="0"/>
          </a:p>
        </p:txBody>
      </p:sp>
      <p:sp>
        <p:nvSpPr>
          <p:cNvPr id="40964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fr-CH" sz="4800" dirty="0" smtClean="0">
                <a:latin typeface="Arial" charset="0"/>
              </a:rPr>
              <a:t>Conclusioni</a:t>
            </a:r>
            <a:endParaRPr lang="fr-CH" sz="4800" noProof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76966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0364" y="2204864"/>
            <a:ext cx="5786478" cy="367240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spcAft>
                <a:spcPts val="1200"/>
              </a:spcAft>
            </a:pPr>
            <a:r>
              <a:rPr lang="fr-CH" sz="2000" noProof="0" dirty="0"/>
              <a:t>1650 – 1675, New England </a:t>
            </a:r>
          </a:p>
          <a:p>
            <a:pPr defTabSz="457200">
              <a:spcAft>
                <a:spcPts val="1200"/>
              </a:spcAft>
            </a:pPr>
            <a:r>
              <a:rPr lang="fr-CH" sz="2000" dirty="0" smtClean="0"/>
              <a:t>prima definizione </a:t>
            </a:r>
            <a:r>
              <a:rPr lang="fr-CH" sz="2000" i="1" dirty="0" smtClean="0"/>
              <a:t>ubriachezza</a:t>
            </a:r>
            <a:r>
              <a:rPr lang="fr-CH" sz="2000" dirty="0" smtClean="0"/>
              <a:t> </a:t>
            </a:r>
            <a:endParaRPr lang="fr-CH" sz="2000" dirty="0"/>
          </a:p>
          <a:p>
            <a:pPr lvl="1" defTabSz="457200">
              <a:spcAft>
                <a:spcPts val="1200"/>
              </a:spcAft>
            </a:pPr>
            <a:r>
              <a:rPr lang="fr-CH" sz="2000" dirty="0"/>
              <a:t>tempo </a:t>
            </a:r>
            <a:r>
              <a:rPr lang="fr-CH" sz="2000" dirty="0" smtClean="0"/>
              <a:t>speso a bere</a:t>
            </a:r>
            <a:endParaRPr lang="fr-CH" sz="2000" dirty="0"/>
          </a:p>
          <a:p>
            <a:pPr lvl="1" defTabSz="457200">
              <a:spcAft>
                <a:spcPts val="1200"/>
              </a:spcAft>
            </a:pPr>
            <a:r>
              <a:rPr lang="fr-CH" sz="2000" dirty="0" smtClean="0"/>
              <a:t>quantità</a:t>
            </a:r>
            <a:endParaRPr lang="fr-CH" sz="2000" dirty="0"/>
          </a:p>
          <a:p>
            <a:pPr lvl="1" defTabSz="457200">
              <a:spcAft>
                <a:spcPts val="1200"/>
              </a:spcAft>
            </a:pPr>
            <a:r>
              <a:rPr lang="fr-CH" sz="2000" dirty="0"/>
              <a:t>comportamenti indotti</a:t>
            </a:r>
          </a:p>
          <a:p>
            <a:pPr defTabSz="457200">
              <a:spcAft>
                <a:spcPts val="1200"/>
              </a:spcAft>
            </a:pPr>
            <a:r>
              <a:rPr lang="fr-CH" sz="2000" noProof="0" dirty="0" smtClean="0"/>
              <a:t>1672</a:t>
            </a:r>
            <a:endParaRPr lang="fr-CH" sz="2000" noProof="0" dirty="0"/>
          </a:p>
          <a:p>
            <a:pPr lvl="1" defTabSz="457200">
              <a:spcAft>
                <a:spcPts val="1200"/>
              </a:spcAft>
            </a:pPr>
            <a:r>
              <a:rPr lang="fr-CH" sz="2000" dirty="0"/>
              <a:t>Legge che vieta il pagamento dei salari in alcool</a:t>
            </a:r>
            <a:endParaRPr lang="fr-CH" sz="2000" noProof="0" dirty="0"/>
          </a:p>
        </p:txBody>
      </p:sp>
      <p:pic>
        <p:nvPicPr>
          <p:cNvPr id="4270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2780928"/>
            <a:ext cx="2899288" cy="204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8688" y="440093"/>
            <a:ext cx="7929562" cy="70788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sz="4000" dirty="0"/>
              <a:t>Storia dell’alcol</a:t>
            </a:r>
            <a:endParaRPr lang="fr-CH" sz="4000" noProof="0" dirty="0"/>
          </a:p>
        </p:txBody>
      </p:sp>
    </p:spTree>
    <p:extLst>
      <p:ext uri="{BB962C8B-B14F-4D97-AF65-F5344CB8AC3E}">
        <p14:creationId xmlns:p14="http://schemas.microsoft.com/office/powerpoint/2010/main" val="128143719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2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22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22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22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22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22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22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249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8688" y="548680"/>
            <a:ext cx="7929562" cy="707886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fr-CH" sz="4000" dirty="0"/>
              <a:t>Effetti del proibizionismo</a:t>
            </a:r>
            <a:endParaRPr lang="fr-CH" sz="4000" noProof="0" dirty="0"/>
          </a:p>
        </p:txBody>
      </p:sp>
      <p:pic>
        <p:nvPicPr>
          <p:cNvPr id="4986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433112"/>
            <a:ext cx="5085778" cy="480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9710295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2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24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 bwMode="auto">
          <a:xfrm>
            <a:off x="899592" y="160338"/>
            <a:ext cx="6715125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fr-CH" sz="4000" dirty="0" smtClean="0">
                <a:sym typeface="BlissMedium" charset="0"/>
              </a:rPr>
              <a:t>Consumo </a:t>
            </a:r>
            <a:r>
              <a:rPr lang="fr-CH" sz="4000" dirty="0">
                <a:sym typeface="BlissMedium" charset="0"/>
              </a:rPr>
              <a:t>di alcol nel mondo</a:t>
            </a:r>
            <a:endParaRPr lang="fr-CH" sz="4000" noProof="0" dirty="0">
              <a:sym typeface="BlissMedium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80120" y="1468711"/>
            <a:ext cx="6660232" cy="592137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fr-CH" altLang="en-US" noProof="0" dirty="0" smtClean="0">
                <a:ea typeface="+mn-ea"/>
                <a:cs typeface="+mn-cs"/>
                <a:sym typeface="BlissLight" pitchFamily="2" charset="0"/>
              </a:rPr>
              <a:t>Europa           + forte percentuale di consumatori</a:t>
            </a:r>
          </a:p>
          <a:p>
            <a:pPr marL="0" indent="0">
              <a:buNone/>
              <a:defRPr/>
            </a:pPr>
            <a:r>
              <a:rPr lang="fr-CH" altLang="en-US" noProof="0" dirty="0" smtClean="0">
                <a:ea typeface="+mn-ea"/>
                <a:cs typeface="+mn-cs"/>
                <a:sym typeface="BlissLight" pitchFamily="2" charset="0"/>
              </a:rPr>
              <a:t>	           + </a:t>
            </a:r>
            <a:r>
              <a:rPr lang="fr-CH" altLang="en-US" dirty="0" smtClean="0">
                <a:ea typeface="+mn-ea"/>
                <a:cs typeface="+mn-cs"/>
                <a:sym typeface="BlissLight" pitchFamily="2" charset="0"/>
              </a:rPr>
              <a:t>alto </a:t>
            </a:r>
            <a:r>
              <a:rPr lang="fr-CH" altLang="en-US" dirty="0">
                <a:ea typeface="+mn-ea"/>
                <a:cs typeface="+mn-cs"/>
                <a:sym typeface="BlissLight" pitchFamily="2" charset="0"/>
              </a:rPr>
              <a:t>livello di consumo di </a:t>
            </a:r>
            <a:r>
              <a:rPr lang="fr-CH" altLang="en-US" dirty="0" smtClean="0">
                <a:ea typeface="+mn-ea"/>
                <a:cs typeface="+mn-cs"/>
                <a:sym typeface="BlissLight" pitchFamily="2" charset="0"/>
              </a:rPr>
              <a:t>alcol</a:t>
            </a:r>
            <a:endParaRPr lang="fr-CH" altLang="en-US" noProof="0" dirty="0" smtClean="0">
              <a:ea typeface="+mn-ea"/>
              <a:cs typeface="+mn-cs"/>
              <a:sym typeface="BlissLight" pitchFamily="2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981199" y="6391275"/>
            <a:ext cx="3806825" cy="227013"/>
          </a:xfrm>
        </p:spPr>
        <p:txBody>
          <a:bodyPr anchor="b"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fr-CH" sz="1000" noProof="0" smtClean="0">
                <a:solidFill>
                  <a:srgbClr val="43494F"/>
                </a:solidFill>
                <a:ea typeface="+mn-ea"/>
                <a:cs typeface="+mn-cs"/>
              </a:rPr>
              <a:t>WHO. Global status report on alcohol and health, 2011</a:t>
            </a:r>
          </a:p>
        </p:txBody>
      </p:sp>
      <p:grpSp>
        <p:nvGrpSpPr>
          <p:cNvPr id="31751" name="Group 15"/>
          <p:cNvGrpSpPr>
            <a:grpSpLocks/>
          </p:cNvGrpSpPr>
          <p:nvPr/>
        </p:nvGrpSpPr>
        <p:grpSpPr bwMode="auto">
          <a:xfrm>
            <a:off x="1043608" y="2204864"/>
            <a:ext cx="6853014" cy="4032448"/>
            <a:chOff x="89" y="1467"/>
            <a:chExt cx="5544" cy="2796"/>
          </a:xfrm>
        </p:grpSpPr>
        <p:pic>
          <p:nvPicPr>
            <p:cNvPr id="2868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" y="1467"/>
              <a:ext cx="5324" cy="2796"/>
            </a:xfrm>
            <a:prstGeom prst="rect">
              <a:avLst/>
            </a:prstGeom>
            <a:ln/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grpSp>
          <p:nvGrpSpPr>
            <p:cNvPr id="31754" name="Group 14"/>
            <p:cNvGrpSpPr>
              <a:grpSpLocks/>
            </p:cNvGrpSpPr>
            <p:nvPr/>
          </p:nvGrpSpPr>
          <p:grpSpPr bwMode="auto">
            <a:xfrm>
              <a:off x="89" y="2626"/>
              <a:ext cx="1658" cy="1610"/>
              <a:chOff x="89" y="2626"/>
              <a:chExt cx="1658" cy="1610"/>
            </a:xfrm>
          </p:grpSpPr>
          <p:sp>
            <p:nvSpPr>
              <p:cNvPr id="31755" name="Rectangle 8"/>
              <p:cNvSpPr>
                <a:spLocks noChangeArrowheads="1"/>
              </p:cNvSpPr>
              <p:nvPr/>
            </p:nvSpPr>
            <p:spPr bwMode="auto">
              <a:xfrm>
                <a:off x="89" y="2634"/>
                <a:ext cx="1658" cy="160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buClr>
                    <a:srgbClr val="FFFFFF"/>
                  </a:buClr>
                  <a:buFont typeface="BlissLight" charset="0"/>
                  <a:buNone/>
                </a:pPr>
                <a:endParaRPr lang="en-GB" sz="1050">
                  <a:solidFill>
                    <a:srgbClr val="FFFFFF"/>
                  </a:solidFill>
                  <a:latin typeface="BlissLight" charset="0"/>
                  <a:sym typeface="BlissLight" charset="0"/>
                </a:endParaRPr>
              </a:p>
            </p:txBody>
          </p:sp>
          <p:sp>
            <p:nvSpPr>
              <p:cNvPr id="28683" name="TextBox 7"/>
              <p:cNvSpPr txBox="1">
                <a:spLocks noChangeArrowheads="1"/>
              </p:cNvSpPr>
              <p:nvPr/>
            </p:nvSpPr>
            <p:spPr bwMode="auto">
              <a:xfrm>
                <a:off x="117" y="2626"/>
                <a:ext cx="1527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BlissLight" pitchFamily="2" charset="0"/>
                  <a:buNone/>
                  <a:defRPr/>
                </a:pPr>
                <a:r>
                  <a:rPr lang="en-US" sz="900" dirty="0" err="1" smtClean="0">
                    <a:solidFill>
                      <a:srgbClr val="000000"/>
                    </a:solidFill>
                    <a:latin typeface="+mn-lt"/>
                    <a:ea typeface="ヒラギノ角ゴ Pro W3"/>
                    <a:cs typeface="ヒラギノ角ゴ Pro W3"/>
                    <a:sym typeface="BlissLight" pitchFamily="2" charset="0"/>
                  </a:rPr>
                  <a:t>Consommation</a:t>
                </a:r>
                <a:r>
                  <a:rPr lang="en-US" sz="900" dirty="0" smtClean="0">
                    <a:solidFill>
                      <a:srgbClr val="000000"/>
                    </a:solidFill>
                    <a:latin typeface="+mn-lt"/>
                    <a:ea typeface="ヒラギノ角ゴ Pro W3"/>
                    <a:cs typeface="ヒラギノ角ゴ Pro W3"/>
                    <a:sym typeface="BlissLight" pitchFamily="2" charset="0"/>
                  </a:rPr>
                  <a:t> per capita </a:t>
                </a:r>
                <a:br>
                  <a:rPr lang="en-US" sz="900" dirty="0" smtClean="0">
                    <a:solidFill>
                      <a:srgbClr val="000000"/>
                    </a:solidFill>
                    <a:latin typeface="+mn-lt"/>
                    <a:ea typeface="ヒラギノ角ゴ Pro W3"/>
                    <a:cs typeface="ヒラギノ角ゴ Pro W3"/>
                    <a:sym typeface="BlissLight" pitchFamily="2" charset="0"/>
                  </a:rPr>
                </a:br>
                <a:r>
                  <a:rPr lang="en-US" sz="900" dirty="0" smtClean="0">
                    <a:solidFill>
                      <a:srgbClr val="000000"/>
                    </a:solidFill>
                    <a:latin typeface="+mn-lt"/>
                    <a:ea typeface="ヒラギノ角ゴ Pro W3"/>
                    <a:cs typeface="ヒラギノ角ゴ Pro W3"/>
                    <a:sym typeface="BlissLight" pitchFamily="2" charset="0"/>
                  </a:rPr>
                  <a:t>(</a:t>
                </a:r>
                <a:r>
                  <a:rPr lang="en-US" sz="900" dirty="0" err="1" smtClean="0">
                    <a:solidFill>
                      <a:srgbClr val="000000"/>
                    </a:solidFill>
                    <a:latin typeface="+mn-lt"/>
                    <a:ea typeface="ヒラギノ角ゴ Pro W3"/>
                    <a:cs typeface="ヒラギノ角ゴ Pro W3"/>
                    <a:sym typeface="BlissLight" pitchFamily="2" charset="0"/>
                  </a:rPr>
                  <a:t>litres</a:t>
                </a:r>
                <a:r>
                  <a:rPr lang="en-US" sz="900" dirty="0" smtClean="0">
                    <a:solidFill>
                      <a:srgbClr val="000000"/>
                    </a:solidFill>
                    <a:latin typeface="+mn-lt"/>
                    <a:ea typeface="ヒラギノ角ゴ Pro W3"/>
                    <a:cs typeface="ヒラギノ角ゴ Pro W3"/>
                    <a:sym typeface="BlissLight" pitchFamily="2" charset="0"/>
                  </a:rPr>
                  <a:t>/an)</a:t>
                </a:r>
              </a:p>
            </p:txBody>
          </p:sp>
          <p:sp>
            <p:nvSpPr>
              <p:cNvPr id="31757" name="TextBox 9"/>
              <p:cNvSpPr txBox="1">
                <a:spLocks noChangeArrowheads="1"/>
              </p:cNvSpPr>
              <p:nvPr/>
            </p:nvSpPr>
            <p:spPr bwMode="auto">
              <a:xfrm>
                <a:off x="452" y="2957"/>
                <a:ext cx="1295" cy="12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lnSpc>
                    <a:spcPct val="140000"/>
                  </a:lnSpc>
                  <a:spcAft>
                    <a:spcPts val="300"/>
                  </a:spcAft>
                  <a:buClr>
                    <a:srgbClr val="000000"/>
                  </a:buClr>
                  <a:buFont typeface="BlissLight" charset="0"/>
                  <a:buNone/>
                </a:pPr>
                <a:r>
                  <a:rPr lang="en-US" sz="900" dirty="0">
                    <a:solidFill>
                      <a:srgbClr val="000000"/>
                    </a:solidFill>
                    <a:ea typeface="ヒラギノ角ゴ Pro W3" charset="0"/>
                    <a:cs typeface="ヒラギノ角ゴ Pro W3" charset="0"/>
                    <a:sym typeface="BlissLight" charset="0"/>
                  </a:rPr>
                  <a:t>&lt;2.50</a:t>
                </a:r>
              </a:p>
              <a:p>
                <a:pPr>
                  <a:lnSpc>
                    <a:spcPct val="140000"/>
                  </a:lnSpc>
                  <a:spcAft>
                    <a:spcPts val="300"/>
                  </a:spcAft>
                  <a:buClr>
                    <a:srgbClr val="000000"/>
                  </a:buClr>
                  <a:buFont typeface="BlissLight" charset="0"/>
                  <a:buNone/>
                </a:pPr>
                <a:r>
                  <a:rPr lang="en-US" sz="900" dirty="0">
                    <a:solidFill>
                      <a:srgbClr val="000000"/>
                    </a:solidFill>
                    <a:ea typeface="ヒラギノ角ゴ Pro W3" charset="0"/>
                    <a:cs typeface="ヒラギノ角ゴ Pro W3" charset="0"/>
                    <a:sym typeface="BlissLight" charset="0"/>
                  </a:rPr>
                  <a:t>2.50 – 4.99</a:t>
                </a:r>
              </a:p>
              <a:p>
                <a:pPr>
                  <a:lnSpc>
                    <a:spcPct val="140000"/>
                  </a:lnSpc>
                  <a:spcAft>
                    <a:spcPts val="300"/>
                  </a:spcAft>
                  <a:buClr>
                    <a:srgbClr val="000000"/>
                  </a:buClr>
                  <a:buFont typeface="BlissLight" charset="0"/>
                  <a:buNone/>
                </a:pPr>
                <a:r>
                  <a:rPr lang="en-US" sz="900" dirty="0">
                    <a:solidFill>
                      <a:srgbClr val="000000"/>
                    </a:solidFill>
                    <a:ea typeface="ヒラギノ角ゴ Pro W3" charset="0"/>
                    <a:cs typeface="ヒラギノ角ゴ Pro W3" charset="0"/>
                    <a:sym typeface="BlissLight" charset="0"/>
                  </a:rPr>
                  <a:t>5.00 – 7.49</a:t>
                </a:r>
              </a:p>
              <a:p>
                <a:pPr>
                  <a:lnSpc>
                    <a:spcPct val="140000"/>
                  </a:lnSpc>
                  <a:spcAft>
                    <a:spcPts val="300"/>
                  </a:spcAft>
                  <a:buClr>
                    <a:srgbClr val="000000"/>
                  </a:buClr>
                  <a:buFont typeface="BlissLight" charset="0"/>
                  <a:buNone/>
                </a:pPr>
                <a:r>
                  <a:rPr lang="en-US" sz="900" dirty="0">
                    <a:solidFill>
                      <a:srgbClr val="000000"/>
                    </a:solidFill>
                    <a:ea typeface="ヒラギノ角ゴ Pro W3" charset="0"/>
                    <a:cs typeface="ヒラギノ角ゴ Pro W3" charset="0"/>
                    <a:sym typeface="BlissLight" charset="0"/>
                  </a:rPr>
                  <a:t>7.50 – 9.99</a:t>
                </a:r>
              </a:p>
              <a:p>
                <a:pPr>
                  <a:lnSpc>
                    <a:spcPct val="140000"/>
                  </a:lnSpc>
                  <a:spcAft>
                    <a:spcPts val="300"/>
                  </a:spcAft>
                  <a:buClr>
                    <a:srgbClr val="000000"/>
                  </a:buClr>
                  <a:buFont typeface="BlissLight" charset="0"/>
                  <a:buNone/>
                </a:pPr>
                <a:r>
                  <a:rPr lang="en-US" sz="900" dirty="0">
                    <a:solidFill>
                      <a:srgbClr val="000000"/>
                    </a:solidFill>
                    <a:ea typeface="ヒラギノ角ゴ Pro W3" charset="0"/>
                    <a:cs typeface="ヒラギノ角ゴ Pro W3" charset="0"/>
                    <a:sym typeface="BlissLight" charset="0"/>
                  </a:rPr>
                  <a:t>10.00 – 12.49</a:t>
                </a:r>
              </a:p>
              <a:p>
                <a:pPr>
                  <a:lnSpc>
                    <a:spcPct val="140000"/>
                  </a:lnSpc>
                  <a:spcAft>
                    <a:spcPts val="300"/>
                  </a:spcAft>
                  <a:buClr>
                    <a:srgbClr val="000000"/>
                  </a:buClr>
                  <a:buFont typeface="BlissLight" charset="0"/>
                  <a:buNone/>
                </a:pPr>
                <a:r>
                  <a:rPr lang="en-US" sz="900" dirty="0">
                    <a:solidFill>
                      <a:srgbClr val="000000"/>
                    </a:solidFill>
                    <a:ea typeface="ヒラギノ角ゴ Pro W3" charset="0"/>
                    <a:cs typeface="ヒラギノ角ゴ Pro W3" charset="0"/>
                    <a:sym typeface="BlissLight" charset="0"/>
                  </a:rPr>
                  <a:t>≥12.50</a:t>
                </a:r>
              </a:p>
              <a:p>
                <a:pPr>
                  <a:lnSpc>
                    <a:spcPct val="140000"/>
                  </a:lnSpc>
                  <a:spcAft>
                    <a:spcPts val="300"/>
                  </a:spcAft>
                  <a:buClr>
                    <a:srgbClr val="000000"/>
                  </a:buClr>
                  <a:buFont typeface="BlissLight" charset="0"/>
                  <a:buNone/>
                </a:pPr>
                <a:r>
                  <a:rPr lang="en-US" sz="900" dirty="0" err="1">
                    <a:solidFill>
                      <a:srgbClr val="000000"/>
                    </a:solidFill>
                    <a:ea typeface="ヒラギノ角ゴ Pro W3" charset="0"/>
                    <a:cs typeface="ヒラギノ角ゴ Pro W3" charset="0"/>
                    <a:sym typeface="BlissLight" charset="0"/>
                  </a:rPr>
                  <a:t>Données</a:t>
                </a:r>
                <a:r>
                  <a:rPr lang="en-US" sz="900" dirty="0">
                    <a:solidFill>
                      <a:srgbClr val="000000"/>
                    </a:solidFill>
                    <a:ea typeface="ヒラギノ角ゴ Pro W3" charset="0"/>
                    <a:cs typeface="ヒラギノ角ゴ Pro W3" charset="0"/>
                    <a:sym typeface="BlissLight" charset="0"/>
                  </a:rPr>
                  <a:t> non </a:t>
                </a:r>
                <a:r>
                  <a:rPr lang="en-US" sz="900" dirty="0" err="1">
                    <a:solidFill>
                      <a:srgbClr val="000000"/>
                    </a:solidFill>
                    <a:ea typeface="ヒラギノ角ゴ Pro W3" charset="0"/>
                    <a:cs typeface="ヒラギノ角ゴ Pro W3" charset="0"/>
                    <a:sym typeface="BlissLight" charset="0"/>
                  </a:rPr>
                  <a:t>disponibles</a:t>
                </a:r>
                <a:endParaRPr lang="en-US" sz="900" dirty="0">
                  <a:solidFill>
                    <a:srgbClr val="000000"/>
                  </a:solidFill>
                  <a:ea typeface="ヒラギノ角ゴ Pro W3" charset="0"/>
                  <a:cs typeface="ヒラギノ角ゴ Pro W3" charset="0"/>
                  <a:sym typeface="BlissLight" charset="0"/>
                </a:endParaRPr>
              </a:p>
              <a:p>
                <a:pPr>
                  <a:lnSpc>
                    <a:spcPct val="140000"/>
                  </a:lnSpc>
                  <a:spcAft>
                    <a:spcPts val="300"/>
                  </a:spcAft>
                  <a:buClr>
                    <a:srgbClr val="000000"/>
                  </a:buClr>
                  <a:buFont typeface="BlissLight" charset="0"/>
                  <a:buNone/>
                </a:pPr>
                <a:r>
                  <a:rPr lang="en-US" sz="900" dirty="0">
                    <a:solidFill>
                      <a:srgbClr val="000000"/>
                    </a:solidFill>
                    <a:ea typeface="ヒラギノ角ゴ Pro W3" charset="0"/>
                    <a:cs typeface="ヒラギノ角ゴ Pro W3" charset="0"/>
                    <a:sym typeface="BlissLight" charset="0"/>
                  </a:rPr>
                  <a:t>Not applicable</a:t>
                </a:r>
              </a:p>
            </p:txBody>
          </p:sp>
          <p:pic>
            <p:nvPicPr>
              <p:cNvPr id="31758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2" t="66731" r="94826" b="1588"/>
              <a:stretch>
                <a:fillRect/>
              </a:stretch>
            </p:blipFill>
            <p:spPr bwMode="auto">
              <a:xfrm>
                <a:off x="141" y="2941"/>
                <a:ext cx="276" cy="1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6644414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UG adapté">
  <a:themeElements>
    <a:clrScheme name="HUG">
      <a:dk1>
        <a:srgbClr val="43494F"/>
      </a:dk1>
      <a:lt1>
        <a:sysClr val="window" lastClr="FFFFFF"/>
      </a:lt1>
      <a:dk2>
        <a:srgbClr val="7BAEDA"/>
      </a:dk2>
      <a:lt2>
        <a:srgbClr val="E5E5E5"/>
      </a:lt2>
      <a:accent1>
        <a:srgbClr val="1C60AE"/>
      </a:accent1>
      <a:accent2>
        <a:srgbClr val="457EC0"/>
      </a:accent2>
      <a:accent3>
        <a:srgbClr val="C66928"/>
      </a:accent3>
      <a:accent4>
        <a:srgbClr val="61ABC3"/>
      </a:accent4>
      <a:accent5>
        <a:srgbClr val="9A0072"/>
      </a:accent5>
      <a:accent6>
        <a:srgbClr val="3C866E"/>
      </a:accent6>
      <a:hlink>
        <a:srgbClr val="33383E"/>
      </a:hlink>
      <a:folHlink>
        <a:srgbClr val="33383E"/>
      </a:folHlink>
    </a:clrScheme>
    <a:fontScheme name="HUG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>
    <a:lnDef>
      <a:spPr>
        <a:ln w="9525" cmpd="sng">
          <a:solidFill>
            <a:schemeClr val="bg1">
              <a:lumMod val="50000"/>
            </a:schemeClr>
          </a:solidFill>
          <a:tailEnd type="stealth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HUG">
    <a:dk1>
      <a:srgbClr val="43494F"/>
    </a:dk1>
    <a:lt1>
      <a:sysClr val="window" lastClr="FFFFFF"/>
    </a:lt1>
    <a:dk2>
      <a:srgbClr val="7BAEDA"/>
    </a:dk2>
    <a:lt2>
      <a:srgbClr val="E5E5E5"/>
    </a:lt2>
    <a:accent1>
      <a:srgbClr val="1C60AE"/>
    </a:accent1>
    <a:accent2>
      <a:srgbClr val="457EC0"/>
    </a:accent2>
    <a:accent3>
      <a:srgbClr val="C66928"/>
    </a:accent3>
    <a:accent4>
      <a:srgbClr val="61ABC3"/>
    </a:accent4>
    <a:accent5>
      <a:srgbClr val="9A0072"/>
    </a:accent5>
    <a:accent6>
      <a:srgbClr val="3C866E"/>
    </a:accent6>
    <a:hlink>
      <a:srgbClr val="33383E"/>
    </a:hlink>
    <a:folHlink>
      <a:srgbClr val="33383E"/>
    </a:folHlink>
  </a:clrScheme>
</a:themeOverride>
</file>

<file path=ppt/theme/themeOverride2.xml><?xml version="1.0" encoding="utf-8"?>
<a:themeOverride xmlns:a="http://schemas.openxmlformats.org/drawingml/2006/main">
  <a:clrScheme name="Lundbeck symposium 2012">
    <a:dk1>
      <a:srgbClr val="000000"/>
    </a:dk1>
    <a:lt1>
      <a:srgbClr val="FFFFFF"/>
    </a:lt1>
    <a:dk2>
      <a:srgbClr val="CA411D"/>
    </a:dk2>
    <a:lt2>
      <a:srgbClr val="252D65"/>
    </a:lt2>
    <a:accent1>
      <a:srgbClr val="EF9C00"/>
    </a:accent1>
    <a:accent2>
      <a:srgbClr val="64ABAF"/>
    </a:accent2>
    <a:accent3>
      <a:srgbClr val="252D65"/>
    </a:accent3>
    <a:accent4>
      <a:srgbClr val="A5A07B"/>
    </a:accent4>
    <a:accent5>
      <a:srgbClr val="CA411D"/>
    </a:accent5>
    <a:accent6>
      <a:srgbClr val="00BABA"/>
    </a:accent6>
    <a:hlink>
      <a:srgbClr val="808080"/>
    </a:hlink>
    <a:folHlink>
      <a:srgbClr val="B3B3B3"/>
    </a:folHlink>
  </a:clrScheme>
  <a:fontScheme name="Lundbeck symposium 2012">
    <a:majorFont>
      <a:latin typeface="Arial"/>
      <a:ea typeface=""/>
      <a:cs typeface="Arial"/>
    </a:majorFont>
    <a:minorFont>
      <a:latin typeface="Arial"/>
      <a:ea typeface="ヒラギノ角ゴ Pro W3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1617</Words>
  <Application>Microsoft Macintosh PowerPoint</Application>
  <PresentationFormat>Bildschirmpräsentation (4:3)</PresentationFormat>
  <Paragraphs>536</Paragraphs>
  <Slides>69</Slides>
  <Notes>24</Notes>
  <HiddenSlides>16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69</vt:i4>
      </vt:variant>
    </vt:vector>
  </HeadingPairs>
  <TitlesOfParts>
    <vt:vector size="71" baseType="lpstr">
      <vt:lpstr>HUG adapté</vt:lpstr>
      <vt:lpstr>Arbeitsblatt</vt:lpstr>
      <vt:lpstr>Alcol state of the art  </vt:lpstr>
      <vt:lpstr>Agenda</vt:lpstr>
      <vt:lpstr>PowerPoint-Präsentation</vt:lpstr>
      <vt:lpstr>Storia dell’alcol</vt:lpstr>
      <vt:lpstr>Storia dell’alcol</vt:lpstr>
      <vt:lpstr>PowerPoint-Präsentation</vt:lpstr>
      <vt:lpstr>Storia dell’alcol</vt:lpstr>
      <vt:lpstr>Effetti del proibizionismo</vt:lpstr>
      <vt:lpstr>Consumo di alcol nel mondo</vt:lpstr>
      <vt:lpstr>PowerPoint-Präsentation</vt:lpstr>
      <vt:lpstr>Svizzera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Rischio morbidità relativo in base al consumo di alcol</vt:lpstr>
      <vt:lpstr>Riduzione del consumo e del rischio di mortalità</vt:lpstr>
      <vt:lpstr>Salute generale</vt:lpstr>
      <vt:lpstr>Cuore</vt:lpstr>
      <vt:lpstr>Meccanismi di azione</vt:lpstr>
      <vt:lpstr>Effetti positivi</vt:lpstr>
      <vt:lpstr>Nuove farmacoterapie</vt:lpstr>
      <vt:lpstr>Known compound – new target</vt:lpstr>
      <vt:lpstr>Known target – new indication</vt:lpstr>
      <vt:lpstr>Obiettivi terapeutici</vt:lpstr>
      <vt:lpstr>Studi farmacologici convenzionali (versione 1)</vt:lpstr>
      <vt:lpstr>Studi farmacologici  versione 2.0</vt:lpstr>
      <vt:lpstr>Outcomes</vt:lpstr>
      <vt:lpstr>Studi farmacologici convenzionali (versione 1)</vt:lpstr>
      <vt:lpstr>Topiramate</vt:lpstr>
      <vt:lpstr>Topiramate</vt:lpstr>
      <vt:lpstr>Topiramate</vt:lpstr>
      <vt:lpstr>Topiramate</vt:lpstr>
      <vt:lpstr>Sintesi farmacoterapie</vt:lpstr>
      <vt:lpstr>Naltrexone per astinenza</vt:lpstr>
      <vt:lpstr>Naltrexone Ritorno verso qualunque tipo di consumo</vt:lpstr>
      <vt:lpstr>Naltrexone Ritorno verso consumo eccessivo</vt:lpstr>
      <vt:lpstr>Naltrexone: consumo eccessivo</vt:lpstr>
      <vt:lpstr>Sintesi farmacoterapie</vt:lpstr>
      <vt:lpstr>Acamprosate per astinenza</vt:lpstr>
      <vt:lpstr>Acamprosate Ritorno verso qualunque tipo di consumo</vt:lpstr>
      <vt:lpstr>Acamprosate : mantenimento astinenza vs Placebo</vt:lpstr>
      <vt:lpstr>Acamprosate : durata astinenza cumulativa vs Placebo</vt:lpstr>
      <vt:lpstr>Acamprosate : mantenimento astinenza vs Naltrexone</vt:lpstr>
      <vt:lpstr>Acamprosat: durata astinenza cumulativea vs Naltrexone</vt:lpstr>
      <vt:lpstr>Acamprosate contro consumo eccessivo</vt:lpstr>
      <vt:lpstr>Acamprosate Ritorno verso consumo eccessivo</vt:lpstr>
      <vt:lpstr>Sintesi farmacoterapie</vt:lpstr>
      <vt:lpstr>Disulfiram Ritorno verso qualunque typo di consumo</vt:lpstr>
      <vt:lpstr>Sintesi farmacoterapie</vt:lpstr>
      <vt:lpstr>Baclofen: studi controllati con placebo</vt:lpstr>
      <vt:lpstr>Sintesi farmacoterapie</vt:lpstr>
      <vt:lpstr>Studi farmacologici  versione 2.0</vt:lpstr>
      <vt:lpstr>Denial e impegno?  Postulati classici </vt:lpstr>
      <vt:lpstr>Impegno e astinenza</vt:lpstr>
      <vt:lpstr>Treatment gap</vt:lpstr>
      <vt:lpstr>Riduzione possibile ?</vt:lpstr>
      <vt:lpstr>Ingaggio dei pazienti e outcome</vt:lpstr>
      <vt:lpstr>Scelta del obiettivo terapeutico</vt:lpstr>
      <vt:lpstr>Autogestione del trattamento?</vt:lpstr>
      <vt:lpstr>Pro re nata</vt:lpstr>
      <vt:lpstr>Pro re nata praticabile ?</vt:lpstr>
      <vt:lpstr>Conclusioni</vt:lpstr>
    </vt:vector>
  </TitlesOfParts>
  <Company>Hôpitaux Universitaires de Genève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Centres de crise</dc:title>
  <dc:creator>dfzu</dc:creator>
  <cp:lastModifiedBy>Daniele Zullino</cp:lastModifiedBy>
  <cp:revision>661</cp:revision>
  <dcterms:created xsi:type="dcterms:W3CDTF">2013-08-26T14:52:39Z</dcterms:created>
  <dcterms:modified xsi:type="dcterms:W3CDTF">2015-03-03T16:17:07Z</dcterms:modified>
</cp:coreProperties>
</file>