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38" r:id="rId2"/>
    <p:sldId id="1041" r:id="rId3"/>
    <p:sldId id="1049" r:id="rId4"/>
    <p:sldId id="1050" r:id="rId5"/>
    <p:sldId id="1051" r:id="rId6"/>
    <p:sldId id="1046" r:id="rId7"/>
    <p:sldId id="1057" r:id="rId8"/>
    <p:sldId id="1058" r:id="rId9"/>
    <p:sldId id="1093" r:id="rId10"/>
    <p:sldId id="1065" r:id="rId11"/>
    <p:sldId id="1096" r:id="rId12"/>
    <p:sldId id="1097" r:id="rId13"/>
    <p:sldId id="1071" r:id="rId14"/>
    <p:sldId id="1072" r:id="rId15"/>
    <p:sldId id="1073" r:id="rId16"/>
    <p:sldId id="1074" r:id="rId17"/>
    <p:sldId id="1091" r:id="rId18"/>
    <p:sldId id="1092" r:id="rId19"/>
  </p:sldIdLst>
  <p:sldSz cx="9144000" cy="6858000" type="screen4x3"/>
  <p:notesSz cx="6797675" cy="9926638"/>
  <p:embeddedFontLst>
    <p:embeddedFont>
      <p:font typeface="Univers" pitchFamily="34" charset="0"/>
      <p:regular r:id="rId22"/>
      <p:bold r:id="rId23"/>
      <p:italic r:id="rId24"/>
      <p:boldItalic r:id="rId25"/>
    </p:embeddedFont>
    <p:embeddedFont>
      <p:font typeface="Wingdings 3" pitchFamily="18" charset="2"/>
      <p:regular r:id="rId26"/>
    </p:embeddedFont>
  </p:embeddedFontLst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defRPr sz="1400" kern="1200">
        <a:solidFill>
          <a:schemeClr val="tx1"/>
        </a:solidFill>
        <a:latin typeface="Univers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defRPr sz="1400" kern="1200">
        <a:solidFill>
          <a:schemeClr val="tx1"/>
        </a:solidFill>
        <a:latin typeface="Univers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defRPr sz="1400" kern="1200">
        <a:solidFill>
          <a:schemeClr val="tx1"/>
        </a:solidFill>
        <a:latin typeface="Univers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defRPr sz="1400" kern="1200">
        <a:solidFill>
          <a:schemeClr val="tx1"/>
        </a:solidFill>
        <a:latin typeface="Univers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defRPr sz="1400" kern="1200">
        <a:solidFill>
          <a:schemeClr val="tx1"/>
        </a:solidFill>
        <a:latin typeface="Univers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Univers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Univers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Univers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Univer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46A"/>
    <a:srgbClr val="19818F"/>
    <a:srgbClr val="835B25"/>
    <a:srgbClr val="2A7E2C"/>
    <a:srgbClr val="156A75"/>
    <a:srgbClr val="627A9E"/>
    <a:srgbClr val="C02E00"/>
    <a:srgbClr val="6C1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69" autoAdjust="0"/>
    <p:restoredTop sz="94595" autoAdjust="0"/>
  </p:normalViewPr>
  <p:slideViewPr>
    <p:cSldViewPr>
      <p:cViewPr varScale="1">
        <p:scale>
          <a:sx n="74" d="100"/>
          <a:sy n="74" d="100"/>
        </p:scale>
        <p:origin x="-1356" y="-102"/>
      </p:cViewPr>
      <p:guideLst>
        <p:guide orient="horz" pos="35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21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03ED3CD-2D7D-4D10-BF06-BB1449E021E5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4F8548C-DB11-4677-819F-F13C83C068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4440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228600" y="6503988"/>
            <a:ext cx="6934200" cy="2016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6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fr-CH" sz="1200"/>
              <a:t>Service d’addictologie - Département de Santé Mentale et Psychiatrie</a:t>
            </a:r>
            <a:endParaRPr lang="fr-FR" sz="1200"/>
          </a:p>
        </p:txBody>
      </p:sp>
      <p:pic>
        <p:nvPicPr>
          <p:cNvPr id="3077" name="Picture 2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9925" y="6243638"/>
            <a:ext cx="172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299" name="Line 3"/>
          <p:cNvSpPr>
            <a:spLocks noChangeShapeType="1"/>
          </p:cNvSpPr>
          <p:nvPr/>
        </p:nvSpPr>
        <p:spPr bwMode="auto">
          <a:xfrm flipV="1">
            <a:off x="762000" y="0"/>
            <a:ext cx="0" cy="213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pic>
        <p:nvPicPr>
          <p:cNvPr id="26153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21526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5300" name="Line 4"/>
          <p:cNvSpPr>
            <a:spLocks noChangeShapeType="1"/>
          </p:cNvSpPr>
          <p:nvPr/>
        </p:nvSpPr>
        <p:spPr bwMode="auto">
          <a:xfrm>
            <a:off x="762000" y="2133600"/>
            <a:ext cx="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615301" name="Line 5"/>
          <p:cNvSpPr>
            <a:spLocks noChangeShapeType="1"/>
          </p:cNvSpPr>
          <p:nvPr/>
        </p:nvSpPr>
        <p:spPr bwMode="auto">
          <a:xfrm>
            <a:off x="457200" y="2133600"/>
            <a:ext cx="6705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pic>
        <p:nvPicPr>
          <p:cNvPr id="261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5938838"/>
            <a:ext cx="2881312" cy="77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2615303" name="Rectangle 7"/>
          <p:cNvSpPr>
            <a:spLocks noChangeArrowheads="1"/>
          </p:cNvSpPr>
          <p:nvPr/>
        </p:nvSpPr>
        <p:spPr bwMode="auto">
          <a:xfrm>
            <a:off x="0" y="836613"/>
            <a:ext cx="2339975" cy="1296987"/>
          </a:xfrm>
          <a:prstGeom prst="rect">
            <a:avLst/>
          </a:prstGeom>
          <a:solidFill>
            <a:srgbClr val="5176B3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2615304" name="Text Box 8"/>
          <p:cNvSpPr txBox="1">
            <a:spLocks noChangeArrowheads="1"/>
          </p:cNvSpPr>
          <p:nvPr/>
        </p:nvSpPr>
        <p:spPr bwMode="auto">
          <a:xfrm>
            <a:off x="1114425" y="3213100"/>
            <a:ext cx="5600715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CH" sz="3400" b="1" dirty="0">
                <a:solidFill>
                  <a:srgbClr val="2929AB"/>
                </a:solidFill>
              </a:rPr>
              <a:t>L'addiction alimentaire</a:t>
            </a:r>
          </a:p>
        </p:txBody>
      </p:sp>
      <p:sp>
        <p:nvSpPr>
          <p:cNvPr id="2615305" name="Text Box 9"/>
          <p:cNvSpPr txBox="1">
            <a:spLocks noChangeArrowheads="1"/>
          </p:cNvSpPr>
          <p:nvPr/>
        </p:nvSpPr>
        <p:spPr bwMode="auto">
          <a:xfrm>
            <a:off x="1114425" y="3857148"/>
            <a:ext cx="770572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H" dirty="0"/>
              <a:t>Daniele Zullino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90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4837129"/>
            <a:ext cx="11525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90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38341"/>
            <a:ext cx="11906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90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8350" y="1879616"/>
            <a:ext cx="11525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59019" name="AutoShape 11"/>
          <p:cNvCxnSpPr>
            <a:cxnSpLocks noChangeShapeType="1"/>
          </p:cNvCxnSpPr>
          <p:nvPr/>
        </p:nvCxnSpPr>
        <p:spPr bwMode="auto">
          <a:xfrm>
            <a:off x="6607175" y="2814654"/>
            <a:ext cx="1588" cy="202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85902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891104"/>
            <a:ext cx="19907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59022" name="AutoShape 14"/>
          <p:cNvCxnSpPr>
            <a:cxnSpLocks noChangeShapeType="1"/>
          </p:cNvCxnSpPr>
          <p:nvPr/>
        </p:nvCxnSpPr>
        <p:spPr bwMode="auto">
          <a:xfrm>
            <a:off x="2614613" y="2773379"/>
            <a:ext cx="0" cy="2117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8214" y="428604"/>
            <a:ext cx="7548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3600" b="1" dirty="0">
                <a:solidFill>
                  <a:srgbClr val="2E246A"/>
                </a:solidFill>
              </a:rPr>
              <a:t>Hypothèse décalage évolutionnaire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5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5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5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5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734211" name="Line 3"/>
          <p:cNvSpPr>
            <a:spLocks noChangeShapeType="1"/>
          </p:cNvSpPr>
          <p:nvPr/>
        </p:nvSpPr>
        <p:spPr bwMode="auto">
          <a:xfrm>
            <a:off x="457200" y="1844675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898525" y="1125538"/>
            <a:ext cx="792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r-CH" sz="3400" b="1" dirty="0">
                <a:solidFill>
                  <a:srgbClr val="2929AB"/>
                </a:solidFill>
              </a:rPr>
              <a:t>Activation </a:t>
            </a:r>
            <a:r>
              <a:rPr lang="fr-CH" sz="3400" b="1" dirty="0" smtClean="0">
                <a:solidFill>
                  <a:srgbClr val="2929AB"/>
                </a:solidFill>
              </a:rPr>
              <a:t>système du renforcement</a:t>
            </a:r>
            <a:endParaRPr lang="fr-CH" sz="3400" b="1" dirty="0">
              <a:solidFill>
                <a:srgbClr val="2929AB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2141538"/>
            <a:ext cx="3822700" cy="3268662"/>
            <a:chOff x="113" y="1349"/>
            <a:chExt cx="2408" cy="2059"/>
          </a:xfrm>
        </p:grpSpPr>
        <p:sp>
          <p:nvSpPr>
            <p:cNvPr id="734215" name="Text Box 7"/>
            <p:cNvSpPr txBox="1">
              <a:spLocks noChangeArrowheads="1"/>
            </p:cNvSpPr>
            <p:nvPr/>
          </p:nvSpPr>
          <p:spPr bwMode="auto">
            <a:xfrm rot="-5400000">
              <a:off x="-656" y="2118"/>
              <a:ext cx="1764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lnSpc>
                  <a:spcPct val="110000"/>
                </a:lnSpc>
                <a:spcBef>
                  <a:spcPct val="0"/>
                </a:spcBef>
                <a:buClrTx/>
                <a:buSzTx/>
              </a:pPr>
              <a:r>
                <a:rPr lang="fr-CH" sz="1600" i="1">
                  <a:solidFill>
                    <a:srgbClr val="C48404"/>
                  </a:solidFill>
                </a:rPr>
                <a:t>Karama et al., 2002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84" y="1706"/>
              <a:ext cx="1637" cy="1702"/>
              <a:chOff x="884" y="1706"/>
              <a:chExt cx="1637" cy="1702"/>
            </a:xfrm>
          </p:grpSpPr>
          <p:sp>
            <p:nvSpPr>
              <p:cNvPr id="734217" name="Text Box 9"/>
              <p:cNvSpPr txBox="1">
                <a:spLocks noChangeArrowheads="1"/>
              </p:cNvSpPr>
              <p:nvPr/>
            </p:nvSpPr>
            <p:spPr bwMode="auto">
              <a:xfrm>
                <a:off x="1167" y="3158"/>
                <a:ext cx="107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  <a:buClr>
                    <a:srgbClr val="EA8B00"/>
                  </a:buClr>
                  <a:buSzTx/>
                  <a:buFont typeface="Wingdings" pitchFamily="2" charset="2"/>
                  <a:buNone/>
                </a:pPr>
                <a:r>
                  <a:rPr lang="fr-CH" sz="2000"/>
                  <a:t>Film érotique</a:t>
                </a:r>
                <a:endParaRPr lang="fr-CH" sz="2000" baseline="30000">
                  <a:solidFill>
                    <a:srgbClr val="C48404"/>
                  </a:solidFill>
                </a:endParaRPr>
              </a:p>
            </p:txBody>
          </p:sp>
          <p:pic>
            <p:nvPicPr>
              <p:cNvPr id="734218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84" y="1706"/>
                <a:ext cx="1637" cy="139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739331" name="Line 3"/>
          <p:cNvSpPr>
            <a:spLocks noChangeShapeType="1"/>
          </p:cNvSpPr>
          <p:nvPr/>
        </p:nvSpPr>
        <p:spPr bwMode="auto">
          <a:xfrm>
            <a:off x="457200" y="1844675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898525" y="1125538"/>
            <a:ext cx="792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r-CH" sz="3400" b="1" dirty="0" smtClean="0">
                <a:solidFill>
                  <a:srgbClr val="2929AB"/>
                </a:solidFill>
              </a:rPr>
              <a:t>Activation système du renforcement</a:t>
            </a:r>
            <a:endParaRPr lang="fr-CH" sz="3400" b="1" dirty="0">
              <a:solidFill>
                <a:srgbClr val="2929AB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4150" y="2139950"/>
            <a:ext cx="3811588" cy="4384675"/>
            <a:chOff x="116" y="1348"/>
            <a:chExt cx="2401" cy="276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39" y="1752"/>
              <a:ext cx="1678" cy="1555"/>
              <a:chOff x="748" y="1525"/>
              <a:chExt cx="1225" cy="1162"/>
            </a:xfrm>
          </p:grpSpPr>
          <p:pic>
            <p:nvPicPr>
              <p:cNvPr id="739336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48" y="1525"/>
                <a:ext cx="1225" cy="90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739337" name="Text Box 9"/>
              <p:cNvSpPr txBox="1">
                <a:spLocks noChangeArrowheads="1"/>
              </p:cNvSpPr>
              <p:nvPr/>
            </p:nvSpPr>
            <p:spPr bwMode="auto">
              <a:xfrm>
                <a:off x="1102" y="2500"/>
                <a:ext cx="515" cy="1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EA8B00"/>
                  </a:buClr>
                  <a:buSzTx/>
                  <a:buFont typeface="Wingdings" pitchFamily="2" charset="2"/>
                  <a:buNone/>
                </a:pPr>
                <a:r>
                  <a:rPr lang="fr-CH" sz="2000"/>
                  <a:t>Cocaine</a:t>
                </a:r>
              </a:p>
            </p:txBody>
          </p:sp>
        </p:grpSp>
        <p:sp>
          <p:nvSpPr>
            <p:cNvPr id="739338" name="Text Box 10"/>
            <p:cNvSpPr txBox="1">
              <a:spLocks noChangeArrowheads="1"/>
            </p:cNvSpPr>
            <p:nvPr/>
          </p:nvSpPr>
          <p:spPr bwMode="auto">
            <a:xfrm rot="-5400000">
              <a:off x="-1142" y="2606"/>
              <a:ext cx="2762" cy="24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lnSpc>
                  <a:spcPct val="110000"/>
                </a:lnSpc>
                <a:spcBef>
                  <a:spcPct val="0"/>
                </a:spcBef>
                <a:buClrTx/>
                <a:buSzTx/>
              </a:pPr>
              <a:r>
                <a:rPr lang="fr-CH" i="1">
                  <a:solidFill>
                    <a:srgbClr val="C48404"/>
                  </a:solidFill>
                </a:rPr>
                <a:t>Breiter et al., 1997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62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42627" name="Line 3"/>
          <p:cNvSpPr>
            <a:spLocks noChangeShapeType="1"/>
          </p:cNvSpPr>
          <p:nvPr/>
        </p:nvSpPr>
        <p:spPr bwMode="auto">
          <a:xfrm>
            <a:off x="457200" y="18288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42628" name="Text Box 4"/>
          <p:cNvSpPr txBox="1">
            <a:spLocks noChangeArrowheads="1"/>
          </p:cNvSpPr>
          <p:nvPr/>
        </p:nvSpPr>
        <p:spPr bwMode="auto">
          <a:xfrm>
            <a:off x="849313" y="1052513"/>
            <a:ext cx="7218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3600" b="1" i="1">
                <a:solidFill>
                  <a:srgbClr val="2E246A"/>
                </a:solidFill>
              </a:rPr>
              <a:t>Cravers</a:t>
            </a:r>
            <a:r>
              <a:rPr lang="fr-CH" sz="3600" b="1">
                <a:solidFill>
                  <a:srgbClr val="2E246A"/>
                </a:solidFill>
              </a:rPr>
              <a:t> chocolat vs. </a:t>
            </a:r>
            <a:r>
              <a:rPr lang="fr-CH" sz="3600" b="1" i="1">
                <a:solidFill>
                  <a:srgbClr val="2E246A"/>
                </a:solidFill>
              </a:rPr>
              <a:t>Non-cravers</a:t>
            </a:r>
          </a:p>
        </p:txBody>
      </p:sp>
      <p:sp>
        <p:nvSpPr>
          <p:cNvPr id="2842629" name="Text Box 5"/>
          <p:cNvSpPr txBox="1">
            <a:spLocks noChangeArrowheads="1"/>
          </p:cNvSpPr>
          <p:nvPr/>
        </p:nvSpPr>
        <p:spPr bwMode="auto">
          <a:xfrm rot="-5400000">
            <a:off x="-1631156" y="3779044"/>
            <a:ext cx="40338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fr-CH" sz="1800" i="1">
                <a:solidFill>
                  <a:srgbClr val="D27D00"/>
                </a:solidFill>
              </a:rPr>
              <a:t>Rolls &amp; McCabe, 2007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42975" y="2420938"/>
            <a:ext cx="2879725" cy="3455987"/>
            <a:chOff x="594" y="1525"/>
            <a:chExt cx="1814" cy="2177"/>
          </a:xfrm>
        </p:grpSpPr>
        <p:sp>
          <p:nvSpPr>
            <p:cNvPr id="2842631" name="Rectangle 7"/>
            <p:cNvSpPr>
              <a:spLocks noChangeArrowheads="1"/>
            </p:cNvSpPr>
            <p:nvPr/>
          </p:nvSpPr>
          <p:spPr bwMode="auto">
            <a:xfrm>
              <a:off x="594" y="3068"/>
              <a:ext cx="181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/>
                <a:t>Chocolat en bouche</a:t>
              </a:r>
            </a:p>
            <a:p>
              <a:pPr algn="ctr"/>
              <a:r>
                <a:rPr lang="fr-FR"/>
                <a:t>Vue de chocolat </a:t>
              </a:r>
            </a:p>
            <a:p>
              <a:pPr algn="ctr"/>
              <a:endParaRPr lang="fr-FR"/>
            </a:p>
          </p:txBody>
        </p:sp>
        <p:pic>
          <p:nvPicPr>
            <p:cNvPr id="284263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0" y="1525"/>
              <a:ext cx="1142" cy="1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2133600"/>
            <a:ext cx="3536950" cy="3779838"/>
            <a:chOff x="2880" y="1344"/>
            <a:chExt cx="2228" cy="2381"/>
          </a:xfrm>
        </p:grpSpPr>
        <p:pic>
          <p:nvPicPr>
            <p:cNvPr id="284263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344"/>
              <a:ext cx="2177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42635" name="Rectangle 11"/>
            <p:cNvSpPr>
              <a:spLocks noChangeArrowheads="1"/>
            </p:cNvSpPr>
            <p:nvPr/>
          </p:nvSpPr>
          <p:spPr bwMode="auto">
            <a:xfrm>
              <a:off x="2880" y="347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Activation </a:t>
              </a:r>
              <a:r>
                <a:rPr lang="fr-FR">
                  <a:sym typeface="Wingdings 3" pitchFamily="18" charset="2"/>
                </a:rPr>
                <a:t></a:t>
              </a:r>
              <a:r>
                <a:rPr lang="fr-FR">
                  <a:sym typeface="Wingdings" pitchFamily="2" charset="2"/>
                </a:rPr>
                <a:t> chez les </a:t>
              </a:r>
              <a:r>
                <a:rPr lang="fr-FR" i="1">
                  <a:sym typeface="Wingdings" pitchFamily="2" charset="2"/>
                </a:rPr>
                <a:t>cravers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4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2628" grpId="0" autoUpdateAnimBg="0"/>
      <p:bldP spid="28426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243138"/>
            <a:ext cx="17684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40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133600"/>
            <a:ext cx="17478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40580" name="Line 4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40581" name="Line 5"/>
          <p:cNvSpPr>
            <a:spLocks noChangeShapeType="1"/>
          </p:cNvSpPr>
          <p:nvPr/>
        </p:nvSpPr>
        <p:spPr bwMode="auto">
          <a:xfrm>
            <a:off x="457200" y="18288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40582" name="Text Box 6"/>
          <p:cNvSpPr txBox="1">
            <a:spLocks noChangeArrowheads="1"/>
          </p:cNvSpPr>
          <p:nvPr/>
        </p:nvSpPr>
        <p:spPr bwMode="auto">
          <a:xfrm>
            <a:off x="849313" y="1098550"/>
            <a:ext cx="644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3600" b="1">
                <a:solidFill>
                  <a:srgbClr val="2E246A"/>
                </a:solidFill>
              </a:rPr>
              <a:t>Femmes obèses vs. contrôles</a:t>
            </a:r>
          </a:p>
        </p:txBody>
      </p:sp>
      <p:sp>
        <p:nvSpPr>
          <p:cNvPr id="2840583" name="Text Box 7"/>
          <p:cNvSpPr txBox="1">
            <a:spLocks noChangeArrowheads="1"/>
          </p:cNvSpPr>
          <p:nvPr/>
        </p:nvSpPr>
        <p:spPr bwMode="auto">
          <a:xfrm rot="-5400000">
            <a:off x="-1631156" y="3779044"/>
            <a:ext cx="40338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fr-CH" sz="1800" i="1">
                <a:solidFill>
                  <a:srgbClr val="D27D00"/>
                </a:solidFill>
              </a:rPr>
              <a:t>Stoekel et al., 2008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4114800"/>
            <a:ext cx="1052513" cy="1495425"/>
            <a:chOff x="960" y="2592"/>
            <a:chExt cx="663" cy="942"/>
          </a:xfrm>
        </p:grpSpPr>
        <p:pic>
          <p:nvPicPr>
            <p:cNvPr id="284058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3113"/>
              <a:ext cx="37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840586" name="AutoShape 10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flipH="1">
              <a:off x="1147" y="2592"/>
              <a:ext cx="476" cy="5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76513" y="4114800"/>
            <a:ext cx="1274762" cy="1389063"/>
            <a:chOff x="1623" y="2592"/>
            <a:chExt cx="803" cy="875"/>
          </a:xfrm>
        </p:grpSpPr>
        <p:pic>
          <p:nvPicPr>
            <p:cNvPr id="284058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1" y="3203"/>
              <a:ext cx="63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840589" name="AutoShape 13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>
              <a:off x="1623" y="2592"/>
              <a:ext cx="486" cy="6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19700" y="4222750"/>
            <a:ext cx="1163638" cy="1387475"/>
            <a:chOff x="3288" y="2660"/>
            <a:chExt cx="733" cy="874"/>
          </a:xfrm>
        </p:grpSpPr>
        <p:pic>
          <p:nvPicPr>
            <p:cNvPr id="2840591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8" y="3113"/>
              <a:ext cx="37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840592" name="AutoShape 16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flipH="1">
              <a:off x="3475" y="2660"/>
              <a:ext cx="546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383338" y="4222750"/>
            <a:ext cx="1284287" cy="1263650"/>
            <a:chOff x="4021" y="2660"/>
            <a:chExt cx="809" cy="796"/>
          </a:xfrm>
        </p:grpSpPr>
        <p:pic>
          <p:nvPicPr>
            <p:cNvPr id="2840594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5" y="3192"/>
              <a:ext cx="63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840595" name="AutoShape 19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>
              <a:off x="4021" y="2660"/>
              <a:ext cx="492" cy="5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cxnSp>
        <p:nvCxnSpPr>
          <p:cNvPr id="2840596" name="AutoShape 20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460750" y="3178175"/>
            <a:ext cx="20478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4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4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4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4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4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4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0582" grpId="0" autoUpdateAnimBg="0"/>
      <p:bldP spid="28405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602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41603" name="Line 3"/>
          <p:cNvSpPr>
            <a:spLocks noChangeShapeType="1"/>
          </p:cNvSpPr>
          <p:nvPr/>
        </p:nvSpPr>
        <p:spPr bwMode="auto">
          <a:xfrm>
            <a:off x="457200" y="18288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41604" name="Text Box 4"/>
          <p:cNvSpPr txBox="1">
            <a:spLocks noChangeArrowheads="1"/>
          </p:cNvSpPr>
          <p:nvPr/>
        </p:nvSpPr>
        <p:spPr bwMode="auto">
          <a:xfrm>
            <a:off x="849313" y="1098550"/>
            <a:ext cx="644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3600" b="1">
                <a:solidFill>
                  <a:srgbClr val="2E246A"/>
                </a:solidFill>
              </a:rPr>
              <a:t>Femmes obèses vs. contrôles</a:t>
            </a:r>
          </a:p>
        </p:txBody>
      </p:sp>
      <p:sp>
        <p:nvSpPr>
          <p:cNvPr id="2841605" name="Text Box 5"/>
          <p:cNvSpPr txBox="1">
            <a:spLocks noChangeArrowheads="1"/>
          </p:cNvSpPr>
          <p:nvPr/>
        </p:nvSpPr>
        <p:spPr bwMode="auto">
          <a:xfrm rot="-5400000">
            <a:off x="-1631156" y="3779044"/>
            <a:ext cx="40338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fr-CH" sz="1800" i="1">
                <a:solidFill>
                  <a:srgbClr val="D27D00"/>
                </a:solidFill>
              </a:rPr>
              <a:t>Stoekel et al., 2008</a:t>
            </a:r>
          </a:p>
        </p:txBody>
      </p:sp>
      <p:pic>
        <p:nvPicPr>
          <p:cNvPr id="2841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2297113"/>
            <a:ext cx="73247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160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55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39555" name="Line 3"/>
          <p:cNvSpPr>
            <a:spLocks noChangeShapeType="1"/>
          </p:cNvSpPr>
          <p:nvPr/>
        </p:nvSpPr>
        <p:spPr bwMode="auto">
          <a:xfrm>
            <a:off x="457200" y="18288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39556" name="Text Box 4"/>
          <p:cNvSpPr txBox="1">
            <a:spLocks noChangeArrowheads="1"/>
          </p:cNvSpPr>
          <p:nvPr/>
        </p:nvSpPr>
        <p:spPr bwMode="auto">
          <a:xfrm>
            <a:off x="849313" y="1098550"/>
            <a:ext cx="568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3600" b="1">
                <a:solidFill>
                  <a:srgbClr val="2E246A"/>
                </a:solidFill>
              </a:rPr>
              <a:t>BMI et activation striatum</a:t>
            </a:r>
          </a:p>
        </p:txBody>
      </p:sp>
      <p:sp>
        <p:nvSpPr>
          <p:cNvPr id="2839557" name="Text Box 5"/>
          <p:cNvSpPr txBox="1">
            <a:spLocks noChangeArrowheads="1"/>
          </p:cNvSpPr>
          <p:nvPr/>
        </p:nvSpPr>
        <p:spPr bwMode="auto">
          <a:xfrm rot="-5400000">
            <a:off x="-1612106" y="3779044"/>
            <a:ext cx="40338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fr-CH" sz="1800" i="1">
                <a:solidFill>
                  <a:srgbClr val="D27D00"/>
                </a:solidFill>
              </a:rPr>
              <a:t>Kiefer &amp; Grosshans, 2009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31913" y="2235200"/>
            <a:ext cx="2830512" cy="3486150"/>
            <a:chOff x="839" y="1408"/>
            <a:chExt cx="1783" cy="2196"/>
          </a:xfrm>
        </p:grpSpPr>
        <p:pic>
          <p:nvPicPr>
            <p:cNvPr id="283955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1842"/>
              <a:ext cx="1783" cy="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39560" name="Text Box 8"/>
            <p:cNvSpPr txBox="1">
              <a:spLocks noChangeArrowheads="1"/>
            </p:cNvSpPr>
            <p:nvPr/>
          </p:nvSpPr>
          <p:spPr bwMode="auto">
            <a:xfrm>
              <a:off x="884" y="1408"/>
              <a:ext cx="16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/>
                <a:t>Obèses vs. Contrôles</a:t>
              </a:r>
              <a:endParaRPr lang="fr-F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87900" y="2239963"/>
            <a:ext cx="3455988" cy="3781425"/>
            <a:chOff x="3016" y="1411"/>
            <a:chExt cx="2177" cy="2382"/>
          </a:xfrm>
        </p:grpSpPr>
        <p:pic>
          <p:nvPicPr>
            <p:cNvPr id="283956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" y="1800"/>
              <a:ext cx="2177" cy="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39563" name="Text Box 11"/>
            <p:cNvSpPr txBox="1">
              <a:spLocks noChangeArrowheads="1"/>
            </p:cNvSpPr>
            <p:nvPr/>
          </p:nvSpPr>
          <p:spPr bwMode="auto">
            <a:xfrm>
              <a:off x="3441" y="1411"/>
              <a:ext cx="16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/>
                <a:t>Corrélation avec BMI</a:t>
              </a:r>
              <a:endParaRPr lang="fr-FR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9556" grpId="0" autoUpdateAnimBg="0"/>
      <p:bldP spid="28395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1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725" y="836613"/>
            <a:ext cx="38909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1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352675"/>
            <a:ext cx="3663950" cy="12969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811907" name="Picture 3" descr="Uni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3" y="2352675"/>
            <a:ext cx="3589337" cy="1416050"/>
          </a:xfrm>
          <a:prstGeom prst="rect">
            <a:avLst/>
          </a:prstGeom>
          <a:noFill/>
        </p:spPr>
      </p:pic>
      <p:sp>
        <p:nvSpPr>
          <p:cNvPr id="2811908" name="Text Box 4"/>
          <p:cNvSpPr txBox="1">
            <a:spLocks noChangeArrowheads="1"/>
          </p:cNvSpPr>
          <p:nvPr/>
        </p:nvSpPr>
        <p:spPr bwMode="auto">
          <a:xfrm>
            <a:off x="5529263" y="3500438"/>
            <a:ext cx="251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800" b="1">
                <a:solidFill>
                  <a:srgbClr val="AC6600"/>
                </a:solidFill>
              </a:rPr>
              <a:t>Service d’addictologie</a:t>
            </a:r>
            <a:endParaRPr lang="fr-FR" sz="1800" b="1">
              <a:solidFill>
                <a:srgbClr val="AC6600"/>
              </a:solidFill>
            </a:endParaRPr>
          </a:p>
        </p:txBody>
      </p:sp>
      <p:pic>
        <p:nvPicPr>
          <p:cNvPr id="2811909" name="Picture 5" descr="W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357694"/>
            <a:ext cx="419100" cy="333375"/>
          </a:xfrm>
          <a:prstGeom prst="rect">
            <a:avLst/>
          </a:prstGeom>
          <a:noFill/>
        </p:spPr>
      </p:pic>
      <p:sp>
        <p:nvSpPr>
          <p:cNvPr id="2811910" name="Text Box 6"/>
          <p:cNvSpPr txBox="1">
            <a:spLocks noChangeArrowheads="1"/>
          </p:cNvSpPr>
          <p:nvPr/>
        </p:nvSpPr>
        <p:spPr bwMode="auto">
          <a:xfrm>
            <a:off x="3357554" y="4786322"/>
            <a:ext cx="2595563" cy="18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</a:pPr>
            <a:r>
              <a:rPr lang="fr-CH" sz="700" dirty="0"/>
              <a:t>Centre collaborateur </a:t>
            </a:r>
            <a:r>
              <a:rPr lang="fr-CH" sz="700" dirty="0" smtClean="0"/>
              <a:t>OMS</a:t>
            </a:r>
            <a:endParaRPr lang="fr-CH" sz="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7406" name="Picture 14" descr="22742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69266">
            <a:off x="1379587" y="1709810"/>
            <a:ext cx="977900" cy="1951038"/>
          </a:xfrm>
          <a:prstGeom prst="rect">
            <a:avLst/>
          </a:prstGeom>
          <a:noFill/>
        </p:spPr>
      </p:pic>
      <p:pic>
        <p:nvPicPr>
          <p:cNvPr id="2747407" name="Picture 15" descr="Sans tit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72567"/>
            <a:ext cx="855663" cy="1025525"/>
          </a:xfrm>
          <a:prstGeom prst="rect">
            <a:avLst/>
          </a:prstGeom>
          <a:noFill/>
        </p:spPr>
      </p:pic>
      <p:pic>
        <p:nvPicPr>
          <p:cNvPr id="22" name="Image 21" descr="Sans titr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899215"/>
            <a:ext cx="2318955" cy="2101553"/>
          </a:xfrm>
          <a:prstGeom prst="rect">
            <a:avLst/>
          </a:prstGeom>
        </p:spPr>
      </p:pic>
      <p:grpSp>
        <p:nvGrpSpPr>
          <p:cNvPr id="42" name="Groupe 41"/>
          <p:cNvGrpSpPr/>
          <p:nvPr/>
        </p:nvGrpSpPr>
        <p:grpSpPr>
          <a:xfrm>
            <a:off x="2031653" y="1327447"/>
            <a:ext cx="5397071" cy="896944"/>
            <a:chOff x="2031653" y="1327447"/>
            <a:chExt cx="5397071" cy="896944"/>
          </a:xfrm>
        </p:grpSpPr>
        <p:cxnSp>
          <p:nvCxnSpPr>
            <p:cNvPr id="39" name="Connecteur en arc 38"/>
            <p:cNvCxnSpPr>
              <a:stCxn id="2747406" idx="3"/>
              <a:endCxn id="2747407" idx="0"/>
            </p:cNvCxnSpPr>
            <p:nvPr/>
          </p:nvCxnSpPr>
          <p:spPr bwMode="auto">
            <a:xfrm rot="5400000" flipH="1" flipV="1">
              <a:off x="4704277" y="-500056"/>
              <a:ext cx="51823" cy="5397071"/>
            </a:xfrm>
            <a:prstGeom prst="curvedConnector3">
              <a:avLst>
                <a:gd name="adj1" fmla="val 1434074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stealth"/>
              <a:tailEnd type="stealth"/>
            </a:ln>
            <a:effectLst/>
          </p:spPr>
        </p:cxnSp>
        <p:sp>
          <p:nvSpPr>
            <p:cNvPr id="40" name="ZoneTexte 39"/>
            <p:cNvSpPr txBox="1"/>
            <p:nvPr/>
          </p:nvSpPr>
          <p:spPr>
            <a:xfrm>
              <a:off x="3253394" y="1327447"/>
              <a:ext cx="2887329" cy="4801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sz="2800" dirty="0" smtClean="0"/>
                <a:t>phénoménologie</a:t>
              </a:r>
              <a:endParaRPr lang="fr-CH" sz="2800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643174" y="2685329"/>
            <a:ext cx="4357718" cy="2571208"/>
            <a:chOff x="2643174" y="2685329"/>
            <a:chExt cx="4357718" cy="2571208"/>
          </a:xfrm>
        </p:grpSpPr>
        <p:sp>
          <p:nvSpPr>
            <p:cNvPr id="28" name="Ellipse 27"/>
            <p:cNvSpPr/>
            <p:nvPr/>
          </p:nvSpPr>
          <p:spPr bwMode="auto">
            <a:xfrm>
              <a:off x="4572000" y="4899347"/>
              <a:ext cx="285752" cy="35719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Tx/>
                <a:buFont typeface="Wingdings" pitchFamily="2" charset="2"/>
                <a:buNone/>
                <a:tabLst/>
              </a:pPr>
              <a:endParaRPr kumimoji="0" lang="fr-CH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nivers" pitchFamily="34" charset="0"/>
              </a:endParaRPr>
            </a:p>
          </p:txBody>
        </p:sp>
        <p:cxnSp>
          <p:nvCxnSpPr>
            <p:cNvPr id="30" name="Forme 29"/>
            <p:cNvCxnSpPr>
              <a:stCxn id="2747407" idx="1"/>
              <a:endCxn id="28" idx="0"/>
            </p:cNvCxnSpPr>
            <p:nvPr/>
          </p:nvCxnSpPr>
          <p:spPr bwMode="auto">
            <a:xfrm rot="10800000" flipV="1">
              <a:off x="4714876" y="2685329"/>
              <a:ext cx="2286016" cy="2214017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7" name="Forme 36"/>
            <p:cNvCxnSpPr/>
            <p:nvPr/>
          </p:nvCxnSpPr>
          <p:spPr bwMode="auto">
            <a:xfrm>
              <a:off x="2643174" y="2685329"/>
              <a:ext cx="2071702" cy="2142580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41" name="ZoneTexte 40"/>
            <p:cNvSpPr txBox="1"/>
            <p:nvPr/>
          </p:nvSpPr>
          <p:spPr>
            <a:xfrm>
              <a:off x="3572497" y="3204770"/>
              <a:ext cx="2392001" cy="4801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sz="2800" dirty="0" smtClean="0"/>
                <a:t>neurobiologie</a:t>
              </a:r>
              <a:endParaRPr lang="fr-CH" sz="28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498" name="Text Box 2"/>
          <p:cNvSpPr txBox="1">
            <a:spLocks noChangeArrowheads="1"/>
          </p:cNvSpPr>
          <p:nvPr/>
        </p:nvSpPr>
        <p:spPr bwMode="auto">
          <a:xfrm>
            <a:off x="1308100" y="1600200"/>
            <a:ext cx="1919288" cy="457200"/>
          </a:xfrm>
          <a:prstGeom prst="rect">
            <a:avLst/>
          </a:prstGeom>
          <a:solidFill>
            <a:srgbClr val="688E3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 sz="2400">
                <a:solidFill>
                  <a:schemeClr val="bg1"/>
                </a:solidFill>
              </a:rPr>
              <a:t>Dépendance</a:t>
            </a:r>
          </a:p>
        </p:txBody>
      </p:sp>
      <p:sp>
        <p:nvSpPr>
          <p:cNvPr id="2794499" name="Text Box 3"/>
          <p:cNvSpPr txBox="1">
            <a:spLocks noChangeArrowheads="1"/>
          </p:cNvSpPr>
          <p:nvPr/>
        </p:nvSpPr>
        <p:spPr bwMode="auto">
          <a:xfrm>
            <a:off x="4418013" y="1600200"/>
            <a:ext cx="1530350" cy="457200"/>
          </a:xfrm>
          <a:prstGeom prst="rect">
            <a:avLst/>
          </a:prstGeom>
          <a:solidFill>
            <a:srgbClr val="91341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 sz="2400">
                <a:solidFill>
                  <a:schemeClr val="bg1"/>
                </a:solidFill>
              </a:rPr>
              <a:t>Addiction</a:t>
            </a:r>
          </a:p>
        </p:txBody>
      </p:sp>
      <p:cxnSp>
        <p:nvCxnSpPr>
          <p:cNvPr id="2794500" name="AutoShape 4"/>
          <p:cNvCxnSpPr>
            <a:cxnSpLocks noChangeShapeType="1"/>
            <a:stCxn id="2794498" idx="3"/>
            <a:endCxn id="2794499" idx="1"/>
          </p:cNvCxnSpPr>
          <p:nvPr/>
        </p:nvCxnSpPr>
        <p:spPr bwMode="auto">
          <a:xfrm>
            <a:off x="3227388" y="1828800"/>
            <a:ext cx="1190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794501" name="Text Box 5"/>
          <p:cNvSpPr txBox="1">
            <a:spLocks noChangeArrowheads="1"/>
          </p:cNvSpPr>
          <p:nvPr/>
        </p:nvSpPr>
        <p:spPr bwMode="auto">
          <a:xfrm>
            <a:off x="2549525" y="5464175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2400"/>
              <a:t>Tolérance</a:t>
            </a:r>
          </a:p>
        </p:txBody>
      </p:sp>
      <p:sp>
        <p:nvSpPr>
          <p:cNvPr id="2794502" name="Rectangle 6"/>
          <p:cNvSpPr>
            <a:spLocks noChangeArrowheads="1"/>
          </p:cNvSpPr>
          <p:nvPr/>
        </p:nvSpPr>
        <p:spPr bwMode="auto">
          <a:xfrm>
            <a:off x="6178550" y="5464175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2400"/>
              <a:t>Sevrage</a:t>
            </a:r>
          </a:p>
        </p:txBody>
      </p:sp>
      <p:pic>
        <p:nvPicPr>
          <p:cNvPr id="27945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13100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945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945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13100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945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214688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945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3214688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724525" y="3536950"/>
            <a:ext cx="1347788" cy="1835150"/>
            <a:chOff x="3606" y="2228"/>
            <a:chExt cx="849" cy="1156"/>
          </a:xfrm>
        </p:grpSpPr>
        <p:pic>
          <p:nvPicPr>
            <p:cNvPr id="2794509" name="Picture 13" descr="Sans tit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26" y="2614"/>
              <a:ext cx="329" cy="544"/>
            </a:xfrm>
            <a:prstGeom prst="rect">
              <a:avLst/>
            </a:prstGeom>
            <a:noFill/>
          </p:spPr>
        </p:pic>
        <p:cxnSp>
          <p:nvCxnSpPr>
            <p:cNvPr id="2794510" name="AutoShape 14"/>
            <p:cNvCxnSpPr>
              <a:cxnSpLocks noChangeShapeType="1"/>
              <a:stCxn id="0" idx="2"/>
            </p:cNvCxnSpPr>
            <p:nvPr/>
          </p:nvCxnSpPr>
          <p:spPr bwMode="auto">
            <a:xfrm>
              <a:off x="4291" y="3158"/>
              <a:ext cx="0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94511" name="AutoShape 15"/>
            <p:cNvCxnSpPr>
              <a:cxnSpLocks noChangeShapeType="1"/>
              <a:endCxn id="0" idx="0"/>
            </p:cNvCxnSpPr>
            <p:nvPr/>
          </p:nvCxnSpPr>
          <p:spPr bwMode="auto">
            <a:xfrm>
              <a:off x="3606" y="2228"/>
              <a:ext cx="685" cy="38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cxnSp>
        <p:nvCxnSpPr>
          <p:cNvPr id="2794512" name="AutoShape 16"/>
          <p:cNvCxnSpPr>
            <a:cxnSpLocks noChangeShapeType="1"/>
            <a:stCxn id="2794498" idx="2"/>
            <a:endCxn id="0" idx="0"/>
          </p:cNvCxnSpPr>
          <p:nvPr/>
        </p:nvCxnSpPr>
        <p:spPr bwMode="auto">
          <a:xfrm rot="16200000" flipH="1">
            <a:off x="2220119" y="2105819"/>
            <a:ext cx="1157288" cy="1060450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94513" name="Rectangle 17"/>
          <p:cNvSpPr>
            <a:spLocks noChangeArrowheads="1"/>
          </p:cNvSpPr>
          <p:nvPr/>
        </p:nvSpPr>
        <p:spPr bwMode="auto">
          <a:xfrm>
            <a:off x="5686425" y="3214688"/>
            <a:ext cx="2305050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cxnSp>
        <p:nvCxnSpPr>
          <p:cNvPr id="2794514" name="AutoShape 18"/>
          <p:cNvCxnSpPr>
            <a:cxnSpLocks noChangeShapeType="1"/>
            <a:stCxn id="2794498" idx="2"/>
            <a:endCxn id="2794513" idx="0"/>
          </p:cNvCxnSpPr>
          <p:nvPr/>
        </p:nvCxnSpPr>
        <p:spPr bwMode="auto">
          <a:xfrm rot="16200000" flipH="1">
            <a:off x="3975100" y="350838"/>
            <a:ext cx="1157288" cy="4570412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794515" name="Picture 19" descr="parachiut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3288" y="1660525"/>
            <a:ext cx="2476500" cy="2847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9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9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9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9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9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9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9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9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9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9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9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9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9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94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94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9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94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94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94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9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4498" grpId="0" animBg="1" autoUpdateAnimBg="0"/>
      <p:bldP spid="2794498" grpId="1" animBg="1"/>
      <p:bldP spid="2794499" grpId="0" animBg="1" autoUpdateAnimBg="0"/>
      <p:bldP spid="2794499" grpId="1" animBg="1"/>
      <p:bldP spid="2794501" grpId="0"/>
      <p:bldP spid="2794502" grpId="0"/>
      <p:bldP spid="2794513" grpId="0" animBg="1"/>
      <p:bldP spid="27945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3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371633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95522" name="Text Box 2"/>
          <p:cNvSpPr txBox="1">
            <a:spLocks noChangeArrowheads="1"/>
          </p:cNvSpPr>
          <p:nvPr/>
        </p:nvSpPr>
        <p:spPr bwMode="auto">
          <a:xfrm>
            <a:off x="1308100" y="1600200"/>
            <a:ext cx="1919288" cy="457200"/>
          </a:xfrm>
          <a:prstGeom prst="rect">
            <a:avLst/>
          </a:prstGeom>
          <a:solidFill>
            <a:srgbClr val="688E3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 sz="2400">
                <a:solidFill>
                  <a:schemeClr val="bg1"/>
                </a:solidFill>
              </a:rPr>
              <a:t>Dépendance</a:t>
            </a:r>
          </a:p>
        </p:txBody>
      </p:sp>
      <p:sp>
        <p:nvSpPr>
          <p:cNvPr id="2795523" name="Text Box 3"/>
          <p:cNvSpPr txBox="1">
            <a:spLocks noChangeArrowheads="1"/>
          </p:cNvSpPr>
          <p:nvPr/>
        </p:nvSpPr>
        <p:spPr bwMode="auto">
          <a:xfrm>
            <a:off x="4418013" y="1600200"/>
            <a:ext cx="1530350" cy="457200"/>
          </a:xfrm>
          <a:prstGeom prst="rect">
            <a:avLst/>
          </a:prstGeom>
          <a:solidFill>
            <a:srgbClr val="91341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 sz="2400">
                <a:solidFill>
                  <a:schemeClr val="bg1"/>
                </a:solidFill>
              </a:rPr>
              <a:t>Addiction</a:t>
            </a:r>
          </a:p>
        </p:txBody>
      </p:sp>
      <p:cxnSp>
        <p:nvCxnSpPr>
          <p:cNvPr id="2795524" name="AutoShape 4"/>
          <p:cNvCxnSpPr>
            <a:cxnSpLocks noChangeShapeType="1"/>
            <a:stCxn id="2795522" idx="3"/>
            <a:endCxn id="2795523" idx="1"/>
          </p:cNvCxnSpPr>
          <p:nvPr/>
        </p:nvCxnSpPr>
        <p:spPr bwMode="auto">
          <a:xfrm>
            <a:off x="3227388" y="1828800"/>
            <a:ext cx="1190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95525" name="AutoShape 5"/>
          <p:cNvCxnSpPr>
            <a:cxnSpLocks noChangeShapeType="1"/>
            <a:stCxn id="2795523" idx="2"/>
          </p:cNvCxnSpPr>
          <p:nvPr/>
        </p:nvCxnSpPr>
        <p:spPr bwMode="auto">
          <a:xfrm>
            <a:off x="5183188" y="2057400"/>
            <a:ext cx="3175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95526" name="Rectangle 6"/>
          <p:cNvSpPr>
            <a:spLocks noChangeArrowheads="1"/>
          </p:cNvSpPr>
          <p:nvPr/>
        </p:nvSpPr>
        <p:spPr bwMode="auto">
          <a:xfrm>
            <a:off x="684213" y="3213100"/>
            <a:ext cx="4464050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 algn="l"/>
            <a:r>
              <a:rPr lang="fr-CH" b="1" i="1" dirty="0"/>
              <a:t>Comportement mal adapté</a:t>
            </a:r>
          </a:p>
          <a:p>
            <a:pPr marL="182563" indent="-182563" algn="l"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dirty="0"/>
              <a:t>Focalisation croissante sur recherche et consommation</a:t>
            </a:r>
          </a:p>
          <a:p>
            <a:pPr marL="182563" indent="-182563" algn="l"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dirty="0">
                <a:sym typeface="Wingdings" pitchFamily="2" charset="2"/>
              </a:rPr>
              <a:t>Négligence c</a:t>
            </a:r>
            <a:r>
              <a:rPr lang="fr-CH" dirty="0"/>
              <a:t>omportements alternatifs</a:t>
            </a:r>
          </a:p>
          <a:p>
            <a:pPr marL="182563" indent="-182563" algn="l"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dirty="0"/>
              <a:t>Perte de contrôle (automatisation</a:t>
            </a:r>
            <a:r>
              <a:rPr lang="en-US" dirty="0"/>
              <a:t>)</a:t>
            </a:r>
            <a:endParaRPr lang="fr-CH" dirty="0"/>
          </a:p>
        </p:txBody>
      </p:sp>
      <p:pic>
        <p:nvPicPr>
          <p:cNvPr id="27955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997200"/>
            <a:ext cx="736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437063"/>
            <a:ext cx="6842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0475" y="4437063"/>
            <a:ext cx="8874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716338"/>
            <a:ext cx="11080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4088" y="2997200"/>
            <a:ext cx="8683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3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4438" y="2997200"/>
            <a:ext cx="958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3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7113" y="4437063"/>
            <a:ext cx="795337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9553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1625" y="3716338"/>
            <a:ext cx="765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9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9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9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9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9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9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9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9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9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9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9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9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9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79553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715" name="Text Box 3"/>
          <p:cNvSpPr txBox="1">
            <a:spLocks noChangeArrowheads="1"/>
          </p:cNvSpPr>
          <p:nvPr/>
        </p:nvSpPr>
        <p:spPr bwMode="auto">
          <a:xfrm>
            <a:off x="1308100" y="1600200"/>
            <a:ext cx="1919288" cy="457200"/>
          </a:xfrm>
          <a:prstGeom prst="rect">
            <a:avLst/>
          </a:prstGeom>
          <a:solidFill>
            <a:srgbClr val="688E3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 sz="2400">
                <a:solidFill>
                  <a:schemeClr val="bg1"/>
                </a:solidFill>
              </a:rPr>
              <a:t>Dépendance</a:t>
            </a:r>
          </a:p>
        </p:txBody>
      </p:sp>
      <p:sp>
        <p:nvSpPr>
          <p:cNvPr id="2803716" name="Text Box 4"/>
          <p:cNvSpPr txBox="1">
            <a:spLocks noChangeArrowheads="1"/>
          </p:cNvSpPr>
          <p:nvPr/>
        </p:nvSpPr>
        <p:spPr bwMode="auto">
          <a:xfrm>
            <a:off x="4418013" y="1600200"/>
            <a:ext cx="1530350" cy="457200"/>
          </a:xfrm>
          <a:prstGeom prst="rect">
            <a:avLst/>
          </a:prstGeom>
          <a:solidFill>
            <a:srgbClr val="91341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 sz="2400">
                <a:solidFill>
                  <a:schemeClr val="bg1"/>
                </a:solidFill>
              </a:rPr>
              <a:t>Addiction</a:t>
            </a:r>
          </a:p>
        </p:txBody>
      </p:sp>
      <p:cxnSp>
        <p:nvCxnSpPr>
          <p:cNvPr id="2803717" name="AutoShape 5"/>
          <p:cNvCxnSpPr>
            <a:cxnSpLocks noChangeShapeType="1"/>
            <a:stCxn id="2803715" idx="3"/>
            <a:endCxn id="2803716" idx="1"/>
          </p:cNvCxnSpPr>
          <p:nvPr/>
        </p:nvCxnSpPr>
        <p:spPr bwMode="auto">
          <a:xfrm>
            <a:off x="3227388" y="1828800"/>
            <a:ext cx="1190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03718" name="AutoShape 6"/>
          <p:cNvCxnSpPr>
            <a:cxnSpLocks noChangeShapeType="1"/>
            <a:stCxn id="2803716" idx="2"/>
          </p:cNvCxnSpPr>
          <p:nvPr/>
        </p:nvCxnSpPr>
        <p:spPr bwMode="auto">
          <a:xfrm>
            <a:off x="5183188" y="2057400"/>
            <a:ext cx="3175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03719" name="Rectangle 7"/>
          <p:cNvSpPr>
            <a:spLocks noChangeArrowheads="1"/>
          </p:cNvSpPr>
          <p:nvPr/>
        </p:nvSpPr>
        <p:spPr bwMode="auto">
          <a:xfrm>
            <a:off x="684213" y="3213100"/>
            <a:ext cx="4464050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 algn="l"/>
            <a:r>
              <a:rPr lang="fr-CH" b="1" i="1" dirty="0"/>
              <a:t>Comportement mal adapté</a:t>
            </a:r>
          </a:p>
          <a:p>
            <a:pPr marL="182563" indent="-182563" algn="l"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dirty="0"/>
              <a:t>Focalisation croissante sur recherche et consommation</a:t>
            </a:r>
          </a:p>
          <a:p>
            <a:pPr marL="182563" indent="-182563" algn="l"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dirty="0">
                <a:sym typeface="Wingdings" pitchFamily="2" charset="2"/>
              </a:rPr>
              <a:t>Négligence c</a:t>
            </a:r>
            <a:r>
              <a:rPr lang="fr-CH" dirty="0"/>
              <a:t>omportements alternatifs</a:t>
            </a:r>
          </a:p>
          <a:p>
            <a:pPr marL="182563" indent="-182563" algn="l"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dirty="0"/>
              <a:t>Perte de contrôle (automatisation</a:t>
            </a:r>
            <a:r>
              <a:rPr lang="en-US" dirty="0"/>
              <a:t>)</a:t>
            </a:r>
            <a:endParaRPr lang="fr-CH" dirty="0"/>
          </a:p>
        </p:txBody>
      </p:sp>
      <p:pic>
        <p:nvPicPr>
          <p:cNvPr id="28037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997200"/>
            <a:ext cx="736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37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437063"/>
            <a:ext cx="6842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37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475" y="4437063"/>
            <a:ext cx="8874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372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716338"/>
            <a:ext cx="11080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372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4088" y="2997200"/>
            <a:ext cx="8683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372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4438" y="2997200"/>
            <a:ext cx="958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372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77113" y="4437063"/>
            <a:ext cx="795337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03727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1625" y="3716338"/>
            <a:ext cx="765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37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371633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803714"/>
                                        </p:tgtEl>
                                      </p:cBhvr>
                                      <p:by x="256000" y="25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09444 -0.0101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803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978" name="Rectangle 2"/>
          <p:cNvSpPr>
            <a:spLocks noChangeArrowheads="1"/>
          </p:cNvSpPr>
          <p:nvPr/>
        </p:nvSpPr>
        <p:spPr bwMode="auto">
          <a:xfrm>
            <a:off x="238125" y="1158875"/>
            <a:ext cx="379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b="1">
                <a:solidFill>
                  <a:srgbClr val="1A2D80"/>
                </a:solidFill>
              </a:rPr>
              <a:t>Dépendance/Addiction CIM-10</a:t>
            </a:r>
            <a:endParaRPr lang="fr-FR" b="1">
              <a:solidFill>
                <a:srgbClr val="1A2D80"/>
              </a:solidFill>
            </a:endParaRPr>
          </a:p>
        </p:txBody>
      </p:sp>
      <p:sp>
        <p:nvSpPr>
          <p:cNvPr id="2814979" name="Rectangle 3"/>
          <p:cNvSpPr>
            <a:spLocks noChangeArrowheads="1"/>
          </p:cNvSpPr>
          <p:nvPr/>
        </p:nvSpPr>
        <p:spPr bwMode="auto">
          <a:xfrm>
            <a:off x="238125" y="1771650"/>
            <a:ext cx="1381125" cy="1138238"/>
          </a:xfrm>
          <a:prstGeom prst="rect">
            <a:avLst/>
          </a:prstGeom>
          <a:solidFill>
            <a:srgbClr val="9E2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Désir compulsif de consommer</a:t>
            </a:r>
            <a:endParaRPr lang="fr-FR" sz="1300">
              <a:solidFill>
                <a:schemeClr val="bg1"/>
              </a:solidFill>
            </a:endParaRPr>
          </a:p>
        </p:txBody>
      </p:sp>
      <p:sp>
        <p:nvSpPr>
          <p:cNvPr id="2814980" name="Rectangle 4"/>
          <p:cNvSpPr>
            <a:spLocks noChangeArrowheads="1"/>
          </p:cNvSpPr>
          <p:nvPr/>
        </p:nvSpPr>
        <p:spPr bwMode="auto">
          <a:xfrm>
            <a:off x="1692275" y="1785938"/>
            <a:ext cx="1381125" cy="1138237"/>
          </a:xfrm>
          <a:prstGeom prst="rect">
            <a:avLst/>
          </a:prstGeom>
          <a:solidFill>
            <a:srgbClr val="9E2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Difficultés à contrôler consommation </a:t>
            </a:r>
            <a:endParaRPr lang="fr-FR" sz="1300">
              <a:solidFill>
                <a:schemeClr val="bg1"/>
              </a:solidFill>
            </a:endParaRPr>
          </a:p>
        </p:txBody>
      </p:sp>
      <p:sp>
        <p:nvSpPr>
          <p:cNvPr id="2814981" name="Rectangle 5"/>
          <p:cNvSpPr>
            <a:spLocks noChangeArrowheads="1"/>
          </p:cNvSpPr>
          <p:nvPr/>
        </p:nvSpPr>
        <p:spPr bwMode="auto">
          <a:xfrm>
            <a:off x="3146425" y="1785938"/>
            <a:ext cx="1381125" cy="1138237"/>
          </a:xfrm>
          <a:prstGeom prst="rect">
            <a:avLst/>
          </a:prstGeom>
          <a:solidFill>
            <a:srgbClr val="9E2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Syndrome de sevrage </a:t>
            </a:r>
            <a:endParaRPr lang="fr-FR" sz="1300">
              <a:solidFill>
                <a:schemeClr val="bg1"/>
              </a:solidFill>
            </a:endParaRPr>
          </a:p>
        </p:txBody>
      </p:sp>
      <p:sp>
        <p:nvSpPr>
          <p:cNvPr id="2814982" name="Rectangle 6"/>
          <p:cNvSpPr>
            <a:spLocks noChangeArrowheads="1"/>
          </p:cNvSpPr>
          <p:nvPr/>
        </p:nvSpPr>
        <p:spPr bwMode="auto">
          <a:xfrm>
            <a:off x="4600575" y="1785938"/>
            <a:ext cx="1381125" cy="1138237"/>
          </a:xfrm>
          <a:prstGeom prst="rect">
            <a:avLst/>
          </a:prstGeom>
          <a:solidFill>
            <a:srgbClr val="9E2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Tolérance</a:t>
            </a:r>
            <a:endParaRPr lang="fr-FR" sz="1300">
              <a:solidFill>
                <a:schemeClr val="bg1"/>
              </a:solidFill>
            </a:endParaRPr>
          </a:p>
        </p:txBody>
      </p:sp>
      <p:sp>
        <p:nvSpPr>
          <p:cNvPr id="2814983" name="Rectangle 7"/>
          <p:cNvSpPr>
            <a:spLocks noChangeArrowheads="1"/>
          </p:cNvSpPr>
          <p:nvPr/>
        </p:nvSpPr>
        <p:spPr bwMode="auto">
          <a:xfrm>
            <a:off x="6054725" y="1785938"/>
            <a:ext cx="1381125" cy="1138237"/>
          </a:xfrm>
          <a:prstGeom prst="rect">
            <a:avLst/>
          </a:prstGeom>
          <a:solidFill>
            <a:srgbClr val="9E2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Désintérêt global en dehors produit</a:t>
            </a:r>
            <a:endParaRPr lang="fr-FR" sz="1300">
              <a:solidFill>
                <a:schemeClr val="bg1"/>
              </a:solidFill>
            </a:endParaRPr>
          </a:p>
        </p:txBody>
      </p:sp>
      <p:sp>
        <p:nvSpPr>
          <p:cNvPr id="2814984" name="Rectangle 8"/>
          <p:cNvSpPr>
            <a:spLocks noChangeArrowheads="1"/>
          </p:cNvSpPr>
          <p:nvPr/>
        </p:nvSpPr>
        <p:spPr bwMode="auto">
          <a:xfrm>
            <a:off x="7510463" y="1785938"/>
            <a:ext cx="1381125" cy="1138237"/>
          </a:xfrm>
          <a:prstGeom prst="rect">
            <a:avLst/>
          </a:prstGeom>
          <a:solidFill>
            <a:srgbClr val="9E2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Poursuite consommation malgré conscience problèmes</a:t>
            </a:r>
            <a:endParaRPr lang="fr-FR" sz="1300">
              <a:solidFill>
                <a:schemeClr val="bg1"/>
              </a:solidFill>
            </a:endParaRPr>
          </a:p>
        </p:txBody>
      </p:sp>
      <p:sp>
        <p:nvSpPr>
          <p:cNvPr id="2814985" name="Rectangle 9"/>
          <p:cNvSpPr>
            <a:spLocks noChangeArrowheads="1"/>
          </p:cNvSpPr>
          <p:nvPr/>
        </p:nvSpPr>
        <p:spPr bwMode="auto">
          <a:xfrm>
            <a:off x="238125" y="3355975"/>
            <a:ext cx="316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b="1">
                <a:solidFill>
                  <a:srgbClr val="1A2D80"/>
                </a:solidFill>
              </a:rPr>
              <a:t>Bulimia nervosa (CIM-10)</a:t>
            </a:r>
            <a:endParaRPr lang="fr-FR" b="1">
              <a:solidFill>
                <a:srgbClr val="1A2D80"/>
              </a:solidFill>
            </a:endParaRPr>
          </a:p>
        </p:txBody>
      </p:sp>
      <p:sp>
        <p:nvSpPr>
          <p:cNvPr id="2814986" name="Rectangle 10"/>
          <p:cNvSpPr>
            <a:spLocks noChangeArrowheads="1"/>
          </p:cNvSpPr>
          <p:nvPr/>
        </p:nvSpPr>
        <p:spPr bwMode="auto">
          <a:xfrm>
            <a:off x="250825" y="3932238"/>
            <a:ext cx="1381125" cy="1138237"/>
          </a:xfrm>
          <a:prstGeom prst="rect">
            <a:avLst/>
          </a:prstGeom>
          <a:solidFill>
            <a:srgbClr val="6965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Besoin irrésistible de nourriture</a:t>
            </a:r>
          </a:p>
        </p:txBody>
      </p:sp>
      <p:sp>
        <p:nvSpPr>
          <p:cNvPr id="2814987" name="Rectangle 11"/>
          <p:cNvSpPr>
            <a:spLocks noChangeArrowheads="1"/>
          </p:cNvSpPr>
          <p:nvPr/>
        </p:nvSpPr>
        <p:spPr bwMode="auto">
          <a:xfrm>
            <a:off x="1704975" y="3946525"/>
            <a:ext cx="1381125" cy="1138238"/>
          </a:xfrm>
          <a:prstGeom prst="rect">
            <a:avLst/>
          </a:prstGeom>
          <a:solidFill>
            <a:srgbClr val="6965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Difficultés à contrôler consommation </a:t>
            </a:r>
            <a:endParaRPr lang="fr-FR" sz="1300">
              <a:solidFill>
                <a:schemeClr val="bg1"/>
              </a:solidFill>
            </a:endParaRPr>
          </a:p>
        </p:txBody>
      </p:sp>
      <p:sp>
        <p:nvSpPr>
          <p:cNvPr id="2814988" name="Rectangle 12"/>
          <p:cNvSpPr>
            <a:spLocks noChangeArrowheads="1"/>
          </p:cNvSpPr>
          <p:nvPr/>
        </p:nvSpPr>
        <p:spPr bwMode="auto">
          <a:xfrm>
            <a:off x="6067425" y="3946525"/>
            <a:ext cx="1381125" cy="1138238"/>
          </a:xfrm>
          <a:prstGeom prst="rect">
            <a:avLst/>
          </a:prstGeom>
          <a:solidFill>
            <a:srgbClr val="6965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Préoccupation persistante concernant alimentation</a:t>
            </a:r>
            <a:endParaRPr lang="fr-FR" sz="1300">
              <a:solidFill>
                <a:schemeClr val="bg1"/>
              </a:solidFill>
            </a:endParaRPr>
          </a:p>
        </p:txBody>
      </p:sp>
      <p:sp>
        <p:nvSpPr>
          <p:cNvPr id="2814989" name="Rectangle 13"/>
          <p:cNvSpPr>
            <a:spLocks noChangeArrowheads="1"/>
          </p:cNvSpPr>
          <p:nvPr/>
        </p:nvSpPr>
        <p:spPr bwMode="auto">
          <a:xfrm>
            <a:off x="7523163" y="3946525"/>
            <a:ext cx="1381125" cy="1138238"/>
          </a:xfrm>
          <a:prstGeom prst="rect">
            <a:avLst/>
          </a:prstGeom>
          <a:solidFill>
            <a:srgbClr val="6965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1300">
                <a:solidFill>
                  <a:schemeClr val="bg1"/>
                </a:solidFill>
              </a:rPr>
              <a:t>Essai infructueux de contrôle </a:t>
            </a:r>
            <a:endParaRPr lang="fr-FR" sz="13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1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1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1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1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1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1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4978" grpId="0"/>
      <p:bldP spid="2814979" grpId="0" animBg="1"/>
      <p:bldP spid="2814980" grpId="0" animBg="1"/>
      <p:bldP spid="2814981" grpId="0" animBg="1"/>
      <p:bldP spid="2814982" grpId="0" animBg="1"/>
      <p:bldP spid="2814983" grpId="0" animBg="1"/>
      <p:bldP spid="2814984" grpId="0" animBg="1"/>
      <p:bldP spid="2814985" grpId="0"/>
      <p:bldP spid="2814986" grpId="0" animBg="1"/>
      <p:bldP spid="2814987" grpId="0" animBg="1"/>
      <p:bldP spid="2814988" grpId="0" animBg="1"/>
      <p:bldP spid="28149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91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5491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54916" name="Text Box 4"/>
          <p:cNvSpPr txBox="1">
            <a:spLocks noChangeArrowheads="1"/>
          </p:cNvSpPr>
          <p:nvPr/>
        </p:nvSpPr>
        <p:spPr bwMode="auto">
          <a:xfrm>
            <a:off x="898525" y="1125538"/>
            <a:ext cx="7921625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H" sz="3400" b="1" dirty="0">
                <a:solidFill>
                  <a:srgbClr val="2929AB"/>
                </a:solidFill>
              </a:rPr>
              <a:t>Le pourquoi de la consommation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25575" y="2276475"/>
            <a:ext cx="1200150" cy="1909763"/>
            <a:chOff x="898" y="1434"/>
            <a:chExt cx="756" cy="1203"/>
          </a:xfrm>
        </p:grpSpPr>
        <p:pic>
          <p:nvPicPr>
            <p:cNvPr id="2854918" name="Picture 6" descr="_259301_teen1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8" y="1434"/>
              <a:ext cx="756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54919" name="Text Box 7"/>
            <p:cNvSpPr txBox="1">
              <a:spLocks noChangeArrowheads="1"/>
            </p:cNvSpPr>
            <p:nvPr/>
          </p:nvSpPr>
          <p:spPr bwMode="auto">
            <a:xfrm>
              <a:off x="900" y="2387"/>
              <a:ext cx="75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A8B00"/>
                </a:buClr>
                <a:buFont typeface="Wingdings" pitchFamily="2" charset="2"/>
                <a:buNone/>
              </a:pPr>
              <a:r>
                <a:rPr lang="fr-CH"/>
                <a:t>Initiation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65725" y="2276475"/>
            <a:ext cx="2643188" cy="1909763"/>
            <a:chOff x="3254" y="1434"/>
            <a:chExt cx="1665" cy="1203"/>
          </a:xfrm>
        </p:grpSpPr>
        <p:sp>
          <p:nvSpPr>
            <p:cNvPr id="2854921" name="Text Box 9"/>
            <p:cNvSpPr txBox="1">
              <a:spLocks noChangeArrowheads="1"/>
            </p:cNvSpPr>
            <p:nvPr/>
          </p:nvSpPr>
          <p:spPr bwMode="auto">
            <a:xfrm>
              <a:off x="4100" y="2387"/>
              <a:ext cx="81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A8B00"/>
                </a:buClr>
                <a:buFont typeface="Wingdings" pitchFamily="2" charset="2"/>
                <a:buNone/>
              </a:pPr>
              <a:r>
                <a:rPr lang="fr-CH"/>
                <a:t>Addiction</a:t>
              </a: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254" y="1434"/>
              <a:ext cx="1611" cy="907"/>
              <a:chOff x="3254" y="1434"/>
              <a:chExt cx="1611" cy="907"/>
            </a:xfrm>
          </p:grpSpPr>
          <p:pic>
            <p:nvPicPr>
              <p:cNvPr id="2854923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54" y="1434"/>
                <a:ext cx="711" cy="90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cxnSp>
            <p:nvCxnSpPr>
              <p:cNvPr id="2854924" name="AutoShape 12"/>
              <p:cNvCxnSpPr>
                <a:cxnSpLocks noChangeShapeType="1"/>
                <a:stCxn id="0" idx="3"/>
                <a:endCxn id="0" idx="1"/>
              </p:cNvCxnSpPr>
              <p:nvPr/>
            </p:nvCxnSpPr>
            <p:spPr bwMode="auto">
              <a:xfrm>
                <a:off x="3254" y="1888"/>
                <a:ext cx="9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625725" y="2276475"/>
            <a:ext cx="2955925" cy="2274888"/>
            <a:chOff x="1654" y="1434"/>
            <a:chExt cx="1862" cy="1433"/>
          </a:xfrm>
        </p:grpSpPr>
        <p:cxnSp>
          <p:nvCxnSpPr>
            <p:cNvPr id="2854926" name="AutoShape 14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1654" y="1888"/>
              <a:ext cx="90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292" y="1434"/>
              <a:ext cx="1224" cy="1433"/>
              <a:chOff x="2109" y="1434"/>
              <a:chExt cx="1224" cy="1433"/>
            </a:xfrm>
          </p:grpSpPr>
          <p:pic>
            <p:nvPicPr>
              <p:cNvPr id="2854928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2" y="1434"/>
                <a:ext cx="699" cy="90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854929" name="Text Box 17"/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1224" cy="4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EA8B00"/>
                  </a:buClr>
                  <a:buFont typeface="Wingdings" pitchFamily="2" charset="2"/>
                  <a:buNone/>
                </a:pPr>
                <a:r>
                  <a:rPr lang="fr-CH"/>
                  <a:t>Consommation</a:t>
                </a:r>
              </a:p>
              <a:p>
                <a:pPr algn="ctr">
                  <a:spcBef>
                    <a:spcPct val="20000"/>
                  </a:spcBef>
                  <a:buClr>
                    <a:srgbClr val="EA8B00"/>
                  </a:buClr>
                  <a:buFont typeface="Wingdings" pitchFamily="2" charset="2"/>
                  <a:buNone/>
                </a:pPr>
                <a:r>
                  <a:rPr lang="fr-CH"/>
                  <a:t>hédonique</a:t>
                </a:r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403350" y="4186238"/>
            <a:ext cx="1252538" cy="1223962"/>
            <a:chOff x="884" y="2637"/>
            <a:chExt cx="789" cy="771"/>
          </a:xfrm>
        </p:grpSpPr>
        <p:sp>
          <p:nvSpPr>
            <p:cNvPr id="2854931" name="Text Box 19"/>
            <p:cNvSpPr txBox="1">
              <a:spLocks noChangeArrowheads="1"/>
            </p:cNvSpPr>
            <p:nvPr/>
          </p:nvSpPr>
          <p:spPr bwMode="auto">
            <a:xfrm>
              <a:off x="884" y="3158"/>
              <a:ext cx="78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A8B00"/>
                </a:buClr>
                <a:buFont typeface="Wingdings" pitchFamily="2" charset="2"/>
                <a:buNone/>
              </a:pPr>
              <a:r>
                <a:rPr lang="fr-CH" b="1">
                  <a:solidFill>
                    <a:srgbClr val="C48404"/>
                  </a:solidFill>
                </a:rPr>
                <a:t>Contexte</a:t>
              </a:r>
            </a:p>
          </p:txBody>
        </p:sp>
        <p:cxnSp>
          <p:nvCxnSpPr>
            <p:cNvPr id="2854932" name="AutoShape 20"/>
            <p:cNvCxnSpPr>
              <a:cxnSpLocks noChangeShapeType="1"/>
              <a:stCxn id="2854931" idx="0"/>
              <a:endCxn id="2854919" idx="2"/>
            </p:cNvCxnSpPr>
            <p:nvPr/>
          </p:nvCxnSpPr>
          <p:spPr bwMode="auto">
            <a:xfrm flipH="1" flipV="1">
              <a:off x="1276" y="2637"/>
              <a:ext cx="1" cy="5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771775" y="2997200"/>
            <a:ext cx="1317625" cy="2413000"/>
            <a:chOff x="1746" y="1888"/>
            <a:chExt cx="830" cy="1520"/>
          </a:xfrm>
        </p:grpSpPr>
        <p:sp>
          <p:nvSpPr>
            <p:cNvPr id="2854934" name="Text Box 22"/>
            <p:cNvSpPr txBox="1">
              <a:spLocks noChangeArrowheads="1"/>
            </p:cNvSpPr>
            <p:nvPr/>
          </p:nvSpPr>
          <p:spPr bwMode="auto">
            <a:xfrm>
              <a:off x="1746" y="3158"/>
              <a:ext cx="8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A8B00"/>
                </a:buClr>
                <a:buFont typeface="Wingdings" pitchFamily="2" charset="2"/>
                <a:buNone/>
              </a:pPr>
              <a:r>
                <a:rPr lang="fr-CH" b="1">
                  <a:solidFill>
                    <a:srgbClr val="C48404"/>
                  </a:solidFill>
                </a:rPr>
                <a:t>Plaisir </a:t>
              </a:r>
            </a:p>
          </p:txBody>
        </p:sp>
        <p:cxnSp>
          <p:nvCxnSpPr>
            <p:cNvPr id="2854935" name="AutoShape 23"/>
            <p:cNvCxnSpPr>
              <a:cxnSpLocks noChangeShapeType="1"/>
              <a:stCxn id="2854934" idx="0"/>
            </p:cNvCxnSpPr>
            <p:nvPr/>
          </p:nvCxnSpPr>
          <p:spPr bwMode="auto">
            <a:xfrm flipH="1" flipV="1">
              <a:off x="2154" y="1888"/>
              <a:ext cx="7" cy="1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030788" y="2997200"/>
            <a:ext cx="1971675" cy="2413000"/>
            <a:chOff x="3169" y="1888"/>
            <a:chExt cx="1242" cy="1520"/>
          </a:xfrm>
        </p:grpSpPr>
        <p:sp>
          <p:nvSpPr>
            <p:cNvPr id="2854937" name="Text Box 25"/>
            <p:cNvSpPr txBox="1">
              <a:spLocks noChangeArrowheads="1"/>
            </p:cNvSpPr>
            <p:nvPr/>
          </p:nvSpPr>
          <p:spPr bwMode="auto">
            <a:xfrm>
              <a:off x="3169" y="3158"/>
              <a:ext cx="124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A8B00"/>
                </a:buClr>
                <a:buFont typeface="Wingdings" pitchFamily="2" charset="2"/>
                <a:buNone/>
              </a:pPr>
              <a:r>
                <a:rPr lang="fr-CH" b="1">
                  <a:solidFill>
                    <a:srgbClr val="C48404"/>
                  </a:solidFill>
                </a:rPr>
                <a:t>Automatisation</a:t>
              </a:r>
            </a:p>
          </p:txBody>
        </p:sp>
        <p:cxnSp>
          <p:nvCxnSpPr>
            <p:cNvPr id="2854938" name="AutoShape 26"/>
            <p:cNvCxnSpPr>
              <a:cxnSpLocks noChangeShapeType="1"/>
              <a:stCxn id="2854937" idx="0"/>
            </p:cNvCxnSpPr>
            <p:nvPr/>
          </p:nvCxnSpPr>
          <p:spPr bwMode="auto">
            <a:xfrm flipH="1" flipV="1">
              <a:off x="3788" y="1888"/>
              <a:ext cx="2" cy="1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49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938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55939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855940" name="Text Box 4"/>
          <p:cNvSpPr txBox="1">
            <a:spLocks noChangeArrowheads="1"/>
          </p:cNvSpPr>
          <p:nvPr/>
        </p:nvSpPr>
        <p:spPr bwMode="auto">
          <a:xfrm>
            <a:off x="898525" y="1125538"/>
            <a:ext cx="7921625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H" sz="3400" b="1">
                <a:solidFill>
                  <a:srgbClr val="2929AB"/>
                </a:solidFill>
              </a:rPr>
              <a:t>Le pourquoi de la consommation</a:t>
            </a:r>
          </a:p>
        </p:txBody>
      </p:sp>
      <p:pic>
        <p:nvPicPr>
          <p:cNvPr id="2855941" name="Picture 5" descr="_259301_teen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575" y="2276475"/>
            <a:ext cx="12001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55942" name="Text Box 6"/>
          <p:cNvSpPr txBox="1">
            <a:spLocks noChangeArrowheads="1"/>
          </p:cNvSpPr>
          <p:nvPr/>
        </p:nvSpPr>
        <p:spPr bwMode="auto">
          <a:xfrm>
            <a:off x="1428750" y="3789363"/>
            <a:ext cx="11922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EA8B00"/>
              </a:buClr>
              <a:buFont typeface="Wingdings" pitchFamily="2" charset="2"/>
              <a:buNone/>
            </a:pPr>
            <a:r>
              <a:rPr lang="fr-CH"/>
              <a:t>Initiation</a:t>
            </a:r>
          </a:p>
        </p:txBody>
      </p:sp>
      <p:sp>
        <p:nvSpPr>
          <p:cNvPr id="2855943" name="Text Box 7"/>
          <p:cNvSpPr txBox="1">
            <a:spLocks noChangeArrowheads="1"/>
          </p:cNvSpPr>
          <p:nvPr/>
        </p:nvSpPr>
        <p:spPr bwMode="auto">
          <a:xfrm>
            <a:off x="6508750" y="3789363"/>
            <a:ext cx="13001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EA8B00"/>
              </a:buClr>
              <a:buFont typeface="Wingdings" pitchFamily="2" charset="2"/>
              <a:buNone/>
            </a:pPr>
            <a:r>
              <a:rPr lang="fr-CH"/>
              <a:t>Addiction</a:t>
            </a:r>
          </a:p>
        </p:txBody>
      </p:sp>
      <p:pic>
        <p:nvPicPr>
          <p:cNvPr id="28559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475" y="2276475"/>
            <a:ext cx="1128713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855945" name="AutoShape 9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165725" y="2997200"/>
            <a:ext cx="1428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55946" name="AutoShape 1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625725" y="2997200"/>
            <a:ext cx="1430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8559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063" y="2276475"/>
            <a:ext cx="1109662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855948" name="Text Box 12"/>
          <p:cNvSpPr txBox="1">
            <a:spLocks noChangeArrowheads="1"/>
          </p:cNvSpPr>
          <p:nvPr/>
        </p:nvSpPr>
        <p:spPr bwMode="auto">
          <a:xfrm>
            <a:off x="3638550" y="3789363"/>
            <a:ext cx="19431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EA8B00"/>
              </a:buClr>
              <a:buFont typeface="Wingdings" pitchFamily="2" charset="2"/>
              <a:buNone/>
            </a:pPr>
            <a:r>
              <a:rPr lang="fr-CH"/>
              <a:t>Consommation</a:t>
            </a:r>
          </a:p>
          <a:p>
            <a:pPr algn="ctr">
              <a:spcBef>
                <a:spcPct val="20000"/>
              </a:spcBef>
              <a:buClr>
                <a:srgbClr val="EA8B00"/>
              </a:buClr>
              <a:buFont typeface="Wingdings" pitchFamily="2" charset="2"/>
              <a:buNone/>
            </a:pPr>
            <a:r>
              <a:rPr lang="fr-CH"/>
              <a:t>hédonique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03350" y="4186238"/>
            <a:ext cx="1252538" cy="1223962"/>
            <a:chOff x="884" y="2637"/>
            <a:chExt cx="789" cy="771"/>
          </a:xfrm>
        </p:grpSpPr>
        <p:sp>
          <p:nvSpPr>
            <p:cNvPr id="2855950" name="Text Box 14"/>
            <p:cNvSpPr txBox="1">
              <a:spLocks noChangeArrowheads="1"/>
            </p:cNvSpPr>
            <p:nvPr/>
          </p:nvSpPr>
          <p:spPr bwMode="auto">
            <a:xfrm>
              <a:off x="884" y="3158"/>
              <a:ext cx="78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A8B00"/>
                </a:buClr>
                <a:buFont typeface="Wingdings" pitchFamily="2" charset="2"/>
                <a:buNone/>
              </a:pPr>
              <a:r>
                <a:rPr lang="fr-CH" b="1">
                  <a:solidFill>
                    <a:srgbClr val="C48404"/>
                  </a:solidFill>
                </a:rPr>
                <a:t>Contexte</a:t>
              </a:r>
            </a:p>
          </p:txBody>
        </p:sp>
        <p:cxnSp>
          <p:nvCxnSpPr>
            <p:cNvPr id="2855951" name="AutoShape 15"/>
            <p:cNvCxnSpPr>
              <a:cxnSpLocks noChangeShapeType="1"/>
              <a:stCxn id="2855950" idx="0"/>
              <a:endCxn id="2855942" idx="2"/>
            </p:cNvCxnSpPr>
            <p:nvPr/>
          </p:nvCxnSpPr>
          <p:spPr bwMode="auto">
            <a:xfrm flipH="1" flipV="1">
              <a:off x="1276" y="2637"/>
              <a:ext cx="1" cy="5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71775" y="2997200"/>
            <a:ext cx="1317625" cy="2413000"/>
            <a:chOff x="1746" y="1888"/>
            <a:chExt cx="830" cy="1520"/>
          </a:xfrm>
        </p:grpSpPr>
        <p:sp>
          <p:nvSpPr>
            <p:cNvPr id="2855953" name="Text Box 17"/>
            <p:cNvSpPr txBox="1">
              <a:spLocks noChangeArrowheads="1"/>
            </p:cNvSpPr>
            <p:nvPr/>
          </p:nvSpPr>
          <p:spPr bwMode="auto">
            <a:xfrm>
              <a:off x="1746" y="3158"/>
              <a:ext cx="8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A8B00"/>
                </a:buClr>
                <a:buFont typeface="Wingdings" pitchFamily="2" charset="2"/>
                <a:buNone/>
              </a:pPr>
              <a:r>
                <a:rPr lang="fr-CH" b="1">
                  <a:solidFill>
                    <a:srgbClr val="C48404"/>
                  </a:solidFill>
                </a:rPr>
                <a:t>Plaisir </a:t>
              </a:r>
            </a:p>
          </p:txBody>
        </p:sp>
        <p:cxnSp>
          <p:nvCxnSpPr>
            <p:cNvPr id="2855954" name="AutoShape 18"/>
            <p:cNvCxnSpPr>
              <a:cxnSpLocks noChangeShapeType="1"/>
              <a:stCxn id="2855953" idx="0"/>
            </p:cNvCxnSpPr>
            <p:nvPr/>
          </p:nvCxnSpPr>
          <p:spPr bwMode="auto">
            <a:xfrm flipH="1" flipV="1">
              <a:off x="2154" y="1888"/>
              <a:ext cx="7" cy="1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030788" y="2997200"/>
            <a:ext cx="1971675" cy="2413000"/>
            <a:chOff x="3169" y="1888"/>
            <a:chExt cx="1242" cy="1520"/>
          </a:xfrm>
        </p:grpSpPr>
        <p:sp>
          <p:nvSpPr>
            <p:cNvPr id="2855956" name="Text Box 20"/>
            <p:cNvSpPr txBox="1">
              <a:spLocks noChangeArrowheads="1"/>
            </p:cNvSpPr>
            <p:nvPr/>
          </p:nvSpPr>
          <p:spPr bwMode="auto">
            <a:xfrm>
              <a:off x="3169" y="3158"/>
              <a:ext cx="124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A8B00"/>
                </a:buClr>
                <a:buFont typeface="Wingdings" pitchFamily="2" charset="2"/>
                <a:buNone/>
              </a:pPr>
              <a:r>
                <a:rPr lang="fr-CH" b="1">
                  <a:solidFill>
                    <a:srgbClr val="C48404"/>
                  </a:solidFill>
                </a:rPr>
                <a:t>Automatisation</a:t>
              </a:r>
            </a:p>
          </p:txBody>
        </p:sp>
        <p:cxnSp>
          <p:nvCxnSpPr>
            <p:cNvPr id="2855957" name="AutoShape 21"/>
            <p:cNvCxnSpPr>
              <a:cxnSpLocks noChangeShapeType="1"/>
              <a:stCxn id="2855956" idx="0"/>
            </p:cNvCxnSpPr>
            <p:nvPr/>
          </p:nvCxnSpPr>
          <p:spPr bwMode="auto">
            <a:xfrm flipH="1" flipV="1">
              <a:off x="3788" y="1888"/>
              <a:ext cx="2" cy="1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pic>
        <p:nvPicPr>
          <p:cNvPr id="2855958" name="Picture 2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163" y="2276475"/>
            <a:ext cx="1198562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55959" name="Picture 2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7163" y="2276475"/>
            <a:ext cx="1198562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55960" name="Picture 2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25" y="2276475"/>
            <a:ext cx="11985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5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5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5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5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855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855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5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5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55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55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55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55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84438" y="1433495"/>
            <a:ext cx="3455987" cy="576262"/>
            <a:chOff x="1701" y="663"/>
            <a:chExt cx="1995" cy="36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701" y="1026"/>
              <a:ext cx="1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fr-CH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143" y="663"/>
              <a:ext cx="1110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b="1"/>
                <a:t>stimuli salients</a:t>
              </a:r>
              <a:endParaRPr lang="fr-FR" b="1"/>
            </a:p>
          </p:txBody>
        </p:sp>
      </p:grp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50" y="1001695"/>
            <a:ext cx="2303463" cy="2187575"/>
          </a:xfrm>
          <a:prstGeom prst="rect">
            <a:avLst/>
          </a:prstGeom>
          <a:solidFill>
            <a:srgbClr val="FF0066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875463" y="1720832"/>
            <a:ext cx="360362" cy="288925"/>
          </a:xfrm>
          <a:prstGeom prst="ellipse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pic>
        <p:nvPicPr>
          <p:cNvPr id="10" name="Picture 15" descr="seri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84972">
            <a:off x="6959600" y="3590907"/>
            <a:ext cx="1441450" cy="165100"/>
          </a:xfrm>
          <a:prstGeom prst="rect">
            <a:avLst/>
          </a:prstGeom>
          <a:noFill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857232"/>
            <a:ext cx="508000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081195"/>
            <a:ext cx="4318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1865295"/>
            <a:ext cx="552450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19" descr="ghj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3041632"/>
            <a:ext cx="712787" cy="525463"/>
          </a:xfrm>
          <a:prstGeom prst="rect">
            <a:avLst/>
          </a:prstGeom>
          <a:noFill/>
        </p:spPr>
      </p:pic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339975" y="2081195"/>
            <a:ext cx="3744913" cy="664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/>
            <a:r>
              <a:rPr lang="fr-CH" sz="1200" i="1" dirty="0"/>
              <a:t>inattendus</a:t>
            </a:r>
          </a:p>
          <a:p>
            <a:pPr marL="742950" lvl="1" indent="-285750"/>
            <a:r>
              <a:rPr lang="fr-CH" sz="1200" i="1" dirty="0"/>
              <a:t>saisissant, </a:t>
            </a:r>
            <a:r>
              <a:rPr lang="fr-CH" sz="1200" i="1" dirty="0" smtClean="0"/>
              <a:t>excitant, </a:t>
            </a:r>
          </a:p>
          <a:p>
            <a:pPr marL="742950" lvl="1" indent="-285750"/>
            <a:r>
              <a:rPr lang="fr-CH" sz="1200" i="1" dirty="0" smtClean="0"/>
              <a:t>impressionnants</a:t>
            </a:r>
            <a:endParaRPr lang="fr-CH" sz="1200" i="1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159500" y="4170345"/>
            <a:ext cx="2690813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b="1"/>
              <a:t>substances addictives</a:t>
            </a:r>
            <a:endParaRPr lang="fr-FR" b="1"/>
          </a:p>
        </p:txBody>
      </p:sp>
      <p:pic>
        <p:nvPicPr>
          <p:cNvPr id="17" name="Picture 23" descr="Beer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954570"/>
            <a:ext cx="411163" cy="550862"/>
          </a:xfrm>
          <a:prstGeom prst="rect">
            <a:avLst/>
          </a:prstGeom>
          <a:noFill/>
        </p:spPr>
      </p:pic>
      <p:pic>
        <p:nvPicPr>
          <p:cNvPr id="18" name="Picture 24" descr="potleaf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0975" y="4976795"/>
            <a:ext cx="481013" cy="504825"/>
          </a:xfrm>
          <a:prstGeom prst="rect">
            <a:avLst/>
          </a:prstGeom>
          <a:noFill/>
        </p:spPr>
      </p:pic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65988" y="4891070"/>
            <a:ext cx="485775" cy="67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2813" y="5089507"/>
            <a:ext cx="2873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5763" y="5052995"/>
            <a:ext cx="27305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build="p" bldLvl="2"/>
      <p:bldP spid="16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Univer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14065</TotalTime>
  <Words>215</Words>
  <Application>Microsoft Office PowerPoint</Application>
  <PresentationFormat>Affichage à l'écran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Univers</vt:lpstr>
      <vt:lpstr>Wingdings</vt:lpstr>
      <vt:lpstr>Wingdings 3</vt:lpstr>
      <vt:lpstr>Times New Roman</vt:lpstr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hug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page</dc:title>
  <dc:creator>ARMT</dc:creator>
  <cp:lastModifiedBy>dfzu</cp:lastModifiedBy>
  <cp:revision>802</cp:revision>
  <dcterms:created xsi:type="dcterms:W3CDTF">2003-10-08T13:16:24Z</dcterms:created>
  <dcterms:modified xsi:type="dcterms:W3CDTF">2013-03-13T14:35:42Z</dcterms:modified>
</cp:coreProperties>
</file>