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21" r:id="rId2"/>
    <p:sldMasterId id="2147483805" r:id="rId3"/>
    <p:sldMasterId id="2147483846" r:id="rId4"/>
    <p:sldMasterId id="2147483868" r:id="rId5"/>
    <p:sldMasterId id="2147483900" r:id="rId6"/>
    <p:sldMasterId id="2147483904" r:id="rId7"/>
    <p:sldMasterId id="2147483906" r:id="rId8"/>
    <p:sldMasterId id="2147483924" r:id="rId9"/>
    <p:sldMasterId id="2147483945" r:id="rId10"/>
    <p:sldMasterId id="2147483947" r:id="rId11"/>
    <p:sldMasterId id="2147483952" r:id="rId12"/>
  </p:sldMasterIdLst>
  <p:notesMasterIdLst>
    <p:notesMasterId r:id="rId38"/>
  </p:notesMasterIdLst>
  <p:handoutMasterIdLst>
    <p:handoutMasterId r:id="rId39"/>
  </p:handoutMasterIdLst>
  <p:sldIdLst>
    <p:sldId id="514" r:id="rId13"/>
    <p:sldId id="502" r:id="rId14"/>
    <p:sldId id="557" r:id="rId15"/>
    <p:sldId id="604" r:id="rId16"/>
    <p:sldId id="561" r:id="rId17"/>
    <p:sldId id="613" r:id="rId18"/>
    <p:sldId id="500" r:id="rId19"/>
    <p:sldId id="507" r:id="rId20"/>
    <p:sldId id="566" r:id="rId21"/>
    <p:sldId id="567" r:id="rId22"/>
    <p:sldId id="569" r:id="rId23"/>
    <p:sldId id="588" r:id="rId24"/>
    <p:sldId id="589" r:id="rId25"/>
    <p:sldId id="590" r:id="rId26"/>
    <p:sldId id="606" r:id="rId27"/>
    <p:sldId id="612" r:id="rId28"/>
    <p:sldId id="608" r:id="rId29"/>
    <p:sldId id="609" r:id="rId30"/>
    <p:sldId id="610" r:id="rId31"/>
    <p:sldId id="576" r:id="rId32"/>
    <p:sldId id="509" r:id="rId33"/>
    <p:sldId id="599" r:id="rId34"/>
    <p:sldId id="602" r:id="rId35"/>
    <p:sldId id="578" r:id="rId36"/>
    <p:sldId id="587" r:id="rId37"/>
  </p:sldIdLst>
  <p:sldSz cx="9144000" cy="6858000" type="screen4x3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ICHOU Annouck" initials="BA" lastIdx="1" clrIdx="0">
    <p:extLst>
      <p:ext uri="{19B8F6BF-5375-455C-9EA6-DF929625EA0E}">
        <p15:presenceInfo xmlns:p15="http://schemas.microsoft.com/office/powerpoint/2012/main" userId="S-1-5-21-1292428093-1123561945-1801674531-627079" providerId="AD"/>
      </p:ext>
    </p:extLst>
  </p:cmAuthor>
  <p:cmAuthor id="2" name="MONACHON Enrick" initials="ME" lastIdx="5" clrIdx="1">
    <p:extLst>
      <p:ext uri="{19B8F6BF-5375-455C-9EA6-DF929625EA0E}">
        <p15:presenceInfo xmlns:p15="http://schemas.microsoft.com/office/powerpoint/2012/main" userId="S-1-5-21-1292428093-1123561945-1801674531-40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9873" autoAdjust="0"/>
  </p:normalViewPr>
  <p:slideViewPr>
    <p:cSldViewPr>
      <p:cViewPr varScale="1">
        <p:scale>
          <a:sx n="60" d="100"/>
          <a:sy n="60" d="100"/>
        </p:scale>
        <p:origin x="11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062"/>
    </p:cViewPr>
  </p:sorterViewPr>
  <p:notesViewPr>
    <p:cSldViewPr>
      <p:cViewPr varScale="1">
        <p:scale>
          <a:sx n="118" d="100"/>
          <a:sy n="118" d="100"/>
        </p:scale>
        <p:origin x="44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1163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1"/>
            <a:ext cx="2951162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A02D385-D8B6-46B7-A9B9-0CB5922C23E3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42451"/>
            <a:ext cx="2951163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2451"/>
            <a:ext cx="2951162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99E2AD7-2D3F-425F-8FB4-A4D7DA89D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970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04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9" y="2"/>
            <a:ext cx="2950475" cy="49704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B22C8F0-7F1F-46DD-97A6-56152083EE55}" type="datetimeFigureOut">
              <a:rPr lang="fr-CH" smtClean="0"/>
              <a:pPr/>
              <a:t>16.06.2021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79" y="4721942"/>
            <a:ext cx="5447030" cy="4473415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5" cy="497046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5" cy="497046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EF38EBA-36E0-4D47-A2C4-404E768EC28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265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9C91-66A3-4AFC-BD4B-98179D975540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5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9C91-66A3-4AFC-BD4B-98179D975540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5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9">
              <a:defRPr/>
            </a:pPr>
            <a:endParaRPr lang="fr-CH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EAC-5FB8-4763-88A9-25F798ACA593}" type="slidenum">
              <a:rPr lang="fr-FR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92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9">
              <a:defRPr/>
            </a:pPr>
            <a:endParaRPr lang="fr-CH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EAC-5FB8-4763-88A9-25F798ACA593}" type="slidenum">
              <a:rPr lang="fr-FR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3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8EBA-36E0-4D47-A2C4-404E768EC281}" type="slidenum">
              <a:rPr lang="fr-CH" smtClean="0">
                <a:solidFill>
                  <a:prstClr val="black"/>
                </a:solidFill>
              </a:rPr>
              <a:pPr/>
              <a:t>13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9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8EBA-36E0-4D47-A2C4-404E768EC281}" type="slidenum">
              <a:rPr lang="fr-CH" smtClean="0"/>
              <a:pPr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1294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0879" y="4721157"/>
            <a:ext cx="5447030" cy="4473415"/>
          </a:xfrm>
        </p:spPr>
        <p:txBody>
          <a:bodyPr/>
          <a:lstStyle/>
          <a:p>
            <a:endParaRPr lang="fr-FR" sz="1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38EBA-36E0-4D47-A2C4-404E768EC281}" type="slidenum">
              <a:rPr lang="fr-CH" smtClean="0"/>
              <a:pPr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254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38EBA-36E0-4D47-A2C4-404E768EC281}" type="slidenum">
              <a:rPr lang="fr-CH" smtClean="0">
                <a:solidFill>
                  <a:prstClr val="black"/>
                </a:solidFill>
              </a:rPr>
              <a:pPr/>
              <a:t>16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8EBA-36E0-4D47-A2C4-404E768EC281}" type="slidenum">
              <a:rPr lang="fr-CH" smtClean="0">
                <a:solidFill>
                  <a:prstClr val="black"/>
                </a:solidFill>
              </a:rPr>
              <a:pPr/>
              <a:t>17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89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8EBA-36E0-4D47-A2C4-404E768EC281}" type="slidenum">
              <a:rPr lang="fr-CH" smtClean="0">
                <a:solidFill>
                  <a:prstClr val="black"/>
                </a:solidFill>
              </a:rPr>
              <a:pPr/>
              <a:t>18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83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38EBA-36E0-4D47-A2C4-404E768EC281}" type="slidenum">
              <a:rPr lang="fr-CH" smtClean="0"/>
              <a:pPr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795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9">
              <a:defRPr/>
            </a:pPr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9C91-66A3-4AFC-BD4B-98179D975540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95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1" u="non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EAC-5FB8-4763-88A9-25F798ACA593}" type="slidenum">
              <a:rPr lang="fr-FR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36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784" indent="-177784"/>
            <a:endParaRPr lang="fr-CH" b="1" dirty="0"/>
          </a:p>
          <a:p>
            <a:pPr marL="177784" indent="-177784"/>
            <a:endParaRPr lang="fr-CH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9C91-66A3-4AFC-BD4B-98179D97554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964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784" indent="-177784"/>
            <a:endParaRPr lang="fr-CH" b="1" dirty="0"/>
          </a:p>
          <a:p>
            <a:pPr marL="177784" indent="-177784"/>
            <a:endParaRPr lang="fr-CH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9C91-66A3-4AFC-BD4B-98179D97554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426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784" indent="-177784"/>
            <a:endParaRPr lang="fr-CH" b="1" dirty="0"/>
          </a:p>
          <a:p>
            <a:pPr marL="177784" indent="-177784"/>
            <a:endParaRPr lang="fr-CH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9C91-66A3-4AFC-BD4B-98179D97554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366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8EBA-36E0-4D47-A2C4-404E768EC281}" type="slidenum">
              <a:rPr lang="fr-CH" smtClean="0"/>
              <a:pPr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219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8EBA-36E0-4D47-A2C4-404E768EC281}" type="slidenum">
              <a:rPr lang="fr-CH" smtClean="0"/>
              <a:pPr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287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u="non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EAC-5FB8-4763-88A9-25F798ACA593}" type="slidenum">
              <a:rPr lang="fr-FR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9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9C91-66A3-4AFC-BD4B-98179D975540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5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9C91-66A3-4AFC-BD4B-98179D975540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2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formation au partenariat est incluse dans le programme d’information (les 2 vidéos que vous avez reçues dans le message) et de formation au partenariat avec dans l’avenir des développements plus spécifiques pour la qualité, l’enseignement, la recherche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9C91-66A3-4AFC-BD4B-98179D975540}" type="slidenum">
              <a:rPr lang="fr-FR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2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9C91-66A3-4AFC-BD4B-98179D975540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8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9C91-66A3-4AFC-BD4B-98179D975540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2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9C91-66A3-4AFC-BD4B-98179D975540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6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4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30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6EF1-5CD3-4002-BB89-7DFE4BFBAABC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DD63-C1D9-462C-B627-A02A4826A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71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6EF1-5CD3-4002-BB89-7DFE4BFBAABC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DD63-C1D9-462C-B627-A02A4826A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37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6EF1-5CD3-4002-BB89-7DFE4BFBAABC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DD63-C1D9-462C-B627-A02A4826A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13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1B6-BD5E-4E2D-855D-33EA99B2852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D17E-C314-48BB-876A-E997B383E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4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1B6-BD5E-4E2D-855D-33EA99B2852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D17E-C314-48BB-876A-E997B383E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70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1B6-BD5E-4E2D-855D-33EA99B2852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D17E-C314-48BB-876A-E997B383E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2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1B6-BD5E-4E2D-855D-33EA99B2852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D17E-C314-48BB-876A-E997B383E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17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1B6-BD5E-4E2D-855D-33EA99B2852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D17E-C314-48BB-876A-E997B383E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89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1B6-BD5E-4E2D-855D-33EA99B2852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D17E-C314-48BB-876A-E997B383E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83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1B6-BD5E-4E2D-855D-33EA99B2852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D17E-C314-48BB-876A-E997B383E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312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1B6-BD5E-4E2D-855D-33EA99B2852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D17E-C314-48BB-876A-E997B383E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49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6EF1-5CD3-4002-BB89-7DFE4BFBAABC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DD63-C1D9-462C-B627-A02A4826A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494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1B6-BD5E-4E2D-855D-33EA99B2852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D17E-C314-48BB-876A-E997B383E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10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1B6-BD5E-4E2D-855D-33EA99B2852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D17E-C314-48BB-876A-E997B383E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176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1B6-BD5E-4E2D-855D-33EA99B2852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D17E-C314-48BB-876A-E997B383E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082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2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527" y="6211465"/>
            <a:ext cx="883996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42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88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49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14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98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6EF1-5CD3-4002-BB89-7DFE4BFBAABC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DD63-C1D9-462C-B627-A02A4826A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386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91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15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56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98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=""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873382" y="635636"/>
            <a:ext cx="4784843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352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89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C16816E-120B-4EE4-BA99-A3865910D1F9}"/>
              </a:ext>
            </a:extLst>
          </p:cNvPr>
          <p:cNvSpPr/>
          <p:nvPr userDrawn="1"/>
        </p:nvSpPr>
        <p:spPr>
          <a:xfrm>
            <a:off x="0" y="746652"/>
            <a:ext cx="9144000" cy="22254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8" name="그림 개체 틀 2">
            <a:extLst>
              <a:ext uri="{FF2B5EF4-FFF2-40B4-BE49-F238E27FC236}">
                <a16:creationId xmlns=""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6850" y="882300"/>
            <a:ext cx="1188568" cy="188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9" name="그림 개체 틀 2">
            <a:extLst>
              <a:ext uri="{FF2B5EF4-FFF2-40B4-BE49-F238E27FC236}">
                <a16:creationId xmlns="" xmlns:a16="http://schemas.microsoft.com/office/drawing/2014/main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80614" y="882300"/>
            <a:ext cx="1188568" cy="188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0" name="그림 개체 틀 2">
            <a:extLst>
              <a:ext uri="{FF2B5EF4-FFF2-40B4-BE49-F238E27FC236}">
                <a16:creationId xmlns="" xmlns:a16="http://schemas.microsoft.com/office/drawing/2014/main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84378" y="882300"/>
            <a:ext cx="1188568" cy="188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21" name="그룹 2">
            <a:extLst>
              <a:ext uri="{FF2B5EF4-FFF2-40B4-BE49-F238E27FC236}">
                <a16:creationId xmlns=""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5276850" y="2681760"/>
            <a:ext cx="1188568" cy="744464"/>
            <a:chOff x="4446036" y="3296029"/>
            <a:chExt cx="1852059" cy="936104"/>
          </a:xfrm>
          <a:solidFill>
            <a:schemeClr val="accent6"/>
          </a:solidFill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="" xmlns:a16="http://schemas.microsoft.com/office/drawing/2014/main" id="{3E4851FF-0276-4DB9-9D79-C6FD78B81B2B}"/>
              </a:ext>
            </a:extLst>
          </p:cNvPr>
          <p:cNvGrpSpPr/>
          <p:nvPr userDrawn="1"/>
        </p:nvGrpSpPr>
        <p:grpSpPr>
          <a:xfrm>
            <a:off x="6580614" y="2681760"/>
            <a:ext cx="1188568" cy="744464"/>
            <a:chOff x="7046603" y="3303644"/>
            <a:chExt cx="1852059" cy="936104"/>
          </a:xfrm>
          <a:solidFill>
            <a:schemeClr val="accent6"/>
          </a:solidFill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="" xmlns:a16="http://schemas.microsoft.com/office/drawing/2014/main" id="{CF3D58A7-D9A0-46D6-A473-550BA988535F}"/>
              </a:ext>
            </a:extLst>
          </p:cNvPr>
          <p:cNvGrpSpPr/>
          <p:nvPr userDrawn="1"/>
        </p:nvGrpSpPr>
        <p:grpSpPr>
          <a:xfrm>
            <a:off x="7884378" y="2681760"/>
            <a:ext cx="1188568" cy="744464"/>
            <a:chOff x="9446869" y="3311259"/>
            <a:chExt cx="1852059" cy="936104"/>
          </a:xfrm>
          <a:solidFill>
            <a:schemeClr val="accent6"/>
          </a:solidFill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D53399F-4B30-4CD5-AF8B-0759923C1817}"/>
              </a:ext>
            </a:extLst>
          </p:cNvPr>
          <p:cNvSpPr/>
          <p:nvPr userDrawn="1"/>
        </p:nvSpPr>
        <p:spPr>
          <a:xfrm>
            <a:off x="0" y="521208"/>
            <a:ext cx="914400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C16816E-120B-4EE4-BA99-A3865910D1F9}"/>
              </a:ext>
            </a:extLst>
          </p:cNvPr>
          <p:cNvSpPr/>
          <p:nvPr userDrawn="1"/>
        </p:nvSpPr>
        <p:spPr>
          <a:xfrm>
            <a:off x="0" y="3975904"/>
            <a:ext cx="9144000" cy="22254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D53399F-4B30-4CD5-AF8B-0759923C1817}"/>
              </a:ext>
            </a:extLst>
          </p:cNvPr>
          <p:cNvSpPr/>
          <p:nvPr userDrawn="1"/>
        </p:nvSpPr>
        <p:spPr>
          <a:xfrm>
            <a:off x="0" y="3778930"/>
            <a:ext cx="914400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63" name="그림 개체 틀 2">
            <a:extLst>
              <a:ext uri="{FF2B5EF4-FFF2-40B4-BE49-F238E27FC236}">
                <a16:creationId xmlns=""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73086" y="882300"/>
            <a:ext cx="1188568" cy="188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64" name="그룹 2">
            <a:extLst>
              <a:ext uri="{FF2B5EF4-FFF2-40B4-BE49-F238E27FC236}">
                <a16:creationId xmlns=""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3973086" y="2681760"/>
            <a:ext cx="1188568" cy="744464"/>
            <a:chOff x="4446036" y="3296029"/>
            <a:chExt cx="1852059" cy="936104"/>
          </a:xfrm>
          <a:solidFill>
            <a:schemeClr val="accent6"/>
          </a:solidFill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42" name="그림 개체 틀 2">
            <a:extLst>
              <a:ext uri="{FF2B5EF4-FFF2-40B4-BE49-F238E27FC236}">
                <a16:creationId xmlns=""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669322" y="882300"/>
            <a:ext cx="1188568" cy="188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43" name="그룹 2">
            <a:extLst>
              <a:ext uri="{FF2B5EF4-FFF2-40B4-BE49-F238E27FC236}">
                <a16:creationId xmlns=""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2669322" y="2681760"/>
            <a:ext cx="1188568" cy="744464"/>
            <a:chOff x="4446036" y="3296029"/>
            <a:chExt cx="1852059" cy="936104"/>
          </a:xfrm>
          <a:solidFill>
            <a:schemeClr val="accent6"/>
          </a:solidFill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48" name="그림 개체 틀 2">
            <a:extLst>
              <a:ext uri="{FF2B5EF4-FFF2-40B4-BE49-F238E27FC236}">
                <a16:creationId xmlns=""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6850" y="4072185"/>
            <a:ext cx="1188568" cy="188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9" name="그림 개체 틀 2">
            <a:extLst>
              <a:ext uri="{FF2B5EF4-FFF2-40B4-BE49-F238E27FC236}">
                <a16:creationId xmlns="" xmlns:a16="http://schemas.microsoft.com/office/drawing/2014/main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80614" y="4072185"/>
            <a:ext cx="1188568" cy="188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50" name="그림 개체 틀 2">
            <a:extLst>
              <a:ext uri="{FF2B5EF4-FFF2-40B4-BE49-F238E27FC236}">
                <a16:creationId xmlns="" xmlns:a16="http://schemas.microsoft.com/office/drawing/2014/main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84378" y="4072185"/>
            <a:ext cx="1188568" cy="188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71" name="그룹 2">
            <a:extLst>
              <a:ext uri="{FF2B5EF4-FFF2-40B4-BE49-F238E27FC236}">
                <a16:creationId xmlns=""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5276850" y="5871645"/>
            <a:ext cx="1188568" cy="744464"/>
            <a:chOff x="4446036" y="3296029"/>
            <a:chExt cx="1852059" cy="936104"/>
          </a:xfrm>
          <a:solidFill>
            <a:schemeClr val="accent6"/>
          </a:solidFill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그룹 3">
            <a:extLst>
              <a:ext uri="{FF2B5EF4-FFF2-40B4-BE49-F238E27FC236}">
                <a16:creationId xmlns="" xmlns:a16="http://schemas.microsoft.com/office/drawing/2014/main" id="{3E4851FF-0276-4DB9-9D79-C6FD78B81B2B}"/>
              </a:ext>
            </a:extLst>
          </p:cNvPr>
          <p:cNvGrpSpPr/>
          <p:nvPr userDrawn="1"/>
        </p:nvGrpSpPr>
        <p:grpSpPr>
          <a:xfrm>
            <a:off x="6580614" y="5871645"/>
            <a:ext cx="1188568" cy="744464"/>
            <a:chOff x="7046603" y="3303644"/>
            <a:chExt cx="1852059" cy="936104"/>
          </a:xfrm>
          <a:solidFill>
            <a:schemeClr val="accent6"/>
          </a:solidFill>
        </p:grpSpPr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77" name="그룹 4">
            <a:extLst>
              <a:ext uri="{FF2B5EF4-FFF2-40B4-BE49-F238E27FC236}">
                <a16:creationId xmlns="" xmlns:a16="http://schemas.microsoft.com/office/drawing/2014/main" id="{CF3D58A7-D9A0-46D6-A473-550BA988535F}"/>
              </a:ext>
            </a:extLst>
          </p:cNvPr>
          <p:cNvGrpSpPr/>
          <p:nvPr userDrawn="1"/>
        </p:nvGrpSpPr>
        <p:grpSpPr>
          <a:xfrm>
            <a:off x="7884378" y="5871645"/>
            <a:ext cx="1188568" cy="744464"/>
            <a:chOff x="9446869" y="3311259"/>
            <a:chExt cx="1852059" cy="936104"/>
          </a:xfrm>
          <a:solidFill>
            <a:schemeClr val="accent6"/>
          </a:solidFill>
        </p:grpSpPr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0" name="그림 개체 틀 2">
            <a:extLst>
              <a:ext uri="{FF2B5EF4-FFF2-40B4-BE49-F238E27FC236}">
                <a16:creationId xmlns=""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73086" y="4072185"/>
            <a:ext cx="1188568" cy="188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81" name="그룹 2">
            <a:extLst>
              <a:ext uri="{FF2B5EF4-FFF2-40B4-BE49-F238E27FC236}">
                <a16:creationId xmlns=""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3973086" y="5871645"/>
            <a:ext cx="1188568" cy="744464"/>
            <a:chOff x="4446036" y="3296029"/>
            <a:chExt cx="1852059" cy="936104"/>
          </a:xfrm>
          <a:solidFill>
            <a:schemeClr val="accent6"/>
          </a:solidFill>
        </p:grpSpPr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4" name="그림 개체 틀 2">
            <a:extLst>
              <a:ext uri="{FF2B5EF4-FFF2-40B4-BE49-F238E27FC236}">
                <a16:creationId xmlns=""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69322" y="4072185"/>
            <a:ext cx="1188568" cy="188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85" name="그룹 2">
            <a:extLst>
              <a:ext uri="{FF2B5EF4-FFF2-40B4-BE49-F238E27FC236}">
                <a16:creationId xmlns=""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2669322" y="5871645"/>
            <a:ext cx="1188568" cy="744464"/>
            <a:chOff x="4446036" y="3296029"/>
            <a:chExt cx="1852059" cy="936104"/>
          </a:xfrm>
          <a:solidFill>
            <a:schemeClr val="accent6"/>
          </a:solidFill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8" name="그림 개체 틀 2">
            <a:extLst>
              <a:ext uri="{FF2B5EF4-FFF2-40B4-BE49-F238E27FC236}">
                <a16:creationId xmlns=""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365558" y="4081132"/>
            <a:ext cx="1188568" cy="188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89" name="그룹 2">
            <a:extLst>
              <a:ext uri="{FF2B5EF4-FFF2-40B4-BE49-F238E27FC236}">
                <a16:creationId xmlns=""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1365558" y="5880592"/>
            <a:ext cx="1188568" cy="744464"/>
            <a:chOff x="4446036" y="3296029"/>
            <a:chExt cx="1852059" cy="936104"/>
          </a:xfrm>
          <a:solidFill>
            <a:schemeClr val="accent6"/>
          </a:solidFill>
        </p:grpSpPr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51" name="그림 개체 틀 2">
            <a:extLst>
              <a:ext uri="{FF2B5EF4-FFF2-40B4-BE49-F238E27FC236}">
                <a16:creationId xmlns=""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794" y="4081132"/>
            <a:ext cx="1188568" cy="188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52" name="그룹 2">
            <a:extLst>
              <a:ext uri="{FF2B5EF4-FFF2-40B4-BE49-F238E27FC236}">
                <a16:creationId xmlns=""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61794" y="5880592"/>
            <a:ext cx="1188568" cy="744464"/>
            <a:chOff x="4446036" y="3296029"/>
            <a:chExt cx="1852059" cy="936104"/>
          </a:xfrm>
          <a:solidFill>
            <a:schemeClr val="accent6"/>
          </a:solidFill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201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>
            <a:off x="1896908" y="6087980"/>
            <a:ext cx="7018647" cy="692696"/>
            <a:chOff x="1498053" y="6159762"/>
            <a:chExt cx="7018647" cy="783950"/>
          </a:xfrm>
        </p:grpSpPr>
        <p:pic>
          <p:nvPicPr>
            <p:cNvPr id="5" name="Image 4" descr="LOGO_HUG_H_QUADRI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8053" y="6385590"/>
              <a:ext cx="1322080" cy="283768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927" y="6346111"/>
              <a:ext cx="1589238" cy="41125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625" y="6159762"/>
              <a:ext cx="1495982" cy="783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049" y="6311417"/>
              <a:ext cx="1043651" cy="43211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3" name="Groupe 2"/>
          <p:cNvGrpSpPr>
            <a:grpSpLocks noChangeAspect="1"/>
          </p:cNvGrpSpPr>
          <p:nvPr userDrawn="1"/>
        </p:nvGrpSpPr>
        <p:grpSpPr>
          <a:xfrm>
            <a:off x="4715810" y="687616"/>
            <a:ext cx="4395133" cy="808319"/>
            <a:chOff x="997460" y="2827866"/>
            <a:chExt cx="6889553" cy="1267074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97460" y="3081031"/>
              <a:ext cx="531369" cy="101390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373115" y="3042579"/>
              <a:ext cx="539477" cy="101464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831235" y="3127959"/>
              <a:ext cx="496980" cy="93485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264698" y="3000115"/>
              <a:ext cx="576550" cy="106485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724881" y="3033774"/>
              <a:ext cx="511238" cy="103124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184887" y="3063109"/>
              <a:ext cx="511721" cy="100767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658029" y="3178089"/>
              <a:ext cx="420868" cy="88582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040246" y="3197621"/>
              <a:ext cx="456877" cy="87222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419905" y="3096957"/>
              <a:ext cx="526862" cy="97288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4833898" y="3214554"/>
              <a:ext cx="522007" cy="85526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5162577" y="3010256"/>
              <a:ext cx="584825" cy="106071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5623065" y="2827866"/>
              <a:ext cx="732616" cy="123156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6136098" y="2836333"/>
              <a:ext cx="694984" cy="121972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6629935" y="2906311"/>
              <a:ext cx="714180" cy="115143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7066275" y="2835829"/>
              <a:ext cx="820738" cy="1219813"/>
            </a:xfrm>
            <a:prstGeom prst="rect">
              <a:avLst/>
            </a:prstGeom>
          </p:spPr>
        </p:pic>
      </p:grpSp>
      <p:sp>
        <p:nvSpPr>
          <p:cNvPr id="27" name="ZoneTexte 26"/>
          <p:cNvSpPr txBox="1"/>
          <p:nvPr userDrawn="1"/>
        </p:nvSpPr>
        <p:spPr>
          <a:xfrm>
            <a:off x="124254" y="6226678"/>
            <a:ext cx="17726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prstClr val="black"/>
                </a:solidFill>
              </a:rPr>
              <a:t>Patients et proches aidants </a:t>
            </a:r>
          </a:p>
          <a:p>
            <a:r>
              <a:rPr lang="fr-FR" sz="1000" dirty="0">
                <a:solidFill>
                  <a:prstClr val="black"/>
                </a:solidFill>
              </a:rPr>
              <a:t>Partenaires, plateforme Patients partenaires</a:t>
            </a:r>
          </a:p>
        </p:txBody>
      </p:sp>
    </p:spTree>
    <p:extLst>
      <p:ext uri="{BB962C8B-B14F-4D97-AF65-F5344CB8AC3E}">
        <p14:creationId xmlns:p14="http://schemas.microsoft.com/office/powerpoint/2010/main" val="2347281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1850855" y="6453337"/>
            <a:ext cx="5169417" cy="432048"/>
            <a:chOff x="1455188" y="6467325"/>
            <a:chExt cx="5601465" cy="418059"/>
          </a:xfrm>
        </p:grpSpPr>
        <p:pic>
          <p:nvPicPr>
            <p:cNvPr id="5" name="Image 4" descr="LOGO_HUG_H_QUADRI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188" y="6563676"/>
              <a:ext cx="1316612" cy="2497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456" y="6525344"/>
              <a:ext cx="1215832" cy="27800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944" y="6467325"/>
              <a:ext cx="902862" cy="41805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462" y="6522512"/>
              <a:ext cx="795041" cy="29086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12160" y="6537705"/>
              <a:ext cx="1044493" cy="2780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96179" y="908720"/>
            <a:ext cx="314653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45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B6A0AD-3881-4EDF-81F7-395A824E5B5E}" type="datetime1">
              <a:rPr lang="fr-FR" smtClean="0"/>
              <a:pPr/>
              <a:t>16/06/2021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CD53CB-777A-BD40-AC91-8813A86599E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1620838" y="1870075"/>
            <a:ext cx="70231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-3944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Image 5" descr="LOGO_HUG_H_QUADR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94000"/>
            <a:ext cx="546201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3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6EF1-5CD3-4002-BB89-7DFE4BFBAABC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DD63-C1D9-462C-B627-A02A4826A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07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951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63C54A-2374-44F4-9C34-DC551868863F}" type="datetime1">
              <a:rPr lang="fr-FR" smtClean="0"/>
              <a:pPr/>
              <a:t>16/06/2021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CD53CB-777A-BD40-AC91-8813A86599E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092280" y="6093296"/>
            <a:ext cx="16344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621473" y="641786"/>
            <a:ext cx="705104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7747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951538"/>
          </a:xfrm>
          <a:prstGeom prst="rect">
            <a:avLst/>
          </a:prstGeom>
          <a:solidFill>
            <a:srgbClr val="A2D0AC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0F8446-7B8E-4BDB-A970-7FB85D4A54B8}" type="datetime1">
              <a:rPr lang="fr-FR" smtClean="0"/>
              <a:pPr/>
              <a:t>16/06/2021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CD53CB-777A-BD40-AC91-8813A86599E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1620838" y="1870075"/>
            <a:ext cx="70231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868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951538"/>
          </a:xfrm>
          <a:prstGeom prst="rect">
            <a:avLst/>
          </a:prstGeom>
          <a:solidFill>
            <a:srgbClr val="40C1EE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23B1C4-83E8-45A4-A8BD-69BD1A4E1CF7}" type="datetime1">
              <a:rPr lang="fr-FR" smtClean="0"/>
              <a:pPr/>
              <a:t>16/06/2021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CD53CB-777A-BD40-AC91-8813A86599E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1620838" y="1870075"/>
            <a:ext cx="70231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936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951538"/>
          </a:xfrm>
          <a:prstGeom prst="rect">
            <a:avLst/>
          </a:prstGeom>
          <a:solidFill>
            <a:srgbClr val="75C5C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4E3C74-F1D8-4C54-88B8-30899E9429ED}" type="datetime1">
              <a:rPr lang="fr-FR" smtClean="0"/>
              <a:pPr/>
              <a:t>16/06/2021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CD53CB-777A-BD40-AC91-8813A86599E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1620838" y="1870075"/>
            <a:ext cx="70231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41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838" y="638164"/>
            <a:ext cx="7053262" cy="1362086"/>
          </a:xfrm>
        </p:spPr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0838" y="2000250"/>
            <a:ext cx="7053262" cy="3372966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8A0-65F9-4359-B546-5971256E8A6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53CB-777A-BD40-AC91-8813A86599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61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20838" y="643732"/>
            <a:ext cx="7065962" cy="1356518"/>
          </a:xfrm>
        </p:spPr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0838" y="2000250"/>
            <a:ext cx="7065962" cy="3425792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F9BA-9666-4D0D-B63A-E308FEDA96A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53CB-777A-BD40-AC91-8813A86599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99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20838" y="633414"/>
            <a:ext cx="3235958" cy="4767478"/>
          </a:xfrm>
        </p:spPr>
        <p:txBody>
          <a:bodyPr bIns="0"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9FFA-42B0-4435-B10F-22D725C351F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53CB-777A-BD40-AC91-8813A86599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5438142" y="633414"/>
            <a:ext cx="3235958" cy="4767478"/>
          </a:xfrm>
        </p:spPr>
        <p:txBody>
          <a:bodyPr bIns="0"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775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838" y="4065021"/>
            <a:ext cx="7053262" cy="566738"/>
          </a:xfrm>
        </p:spPr>
        <p:txBody>
          <a:bodyPr anchor="b"/>
          <a:lstStyle>
            <a:lvl1pPr algn="l">
              <a:defRPr sz="2000" b="0" i="0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620838" y="643958"/>
            <a:ext cx="7053262" cy="33480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20838" y="4725143"/>
            <a:ext cx="7058984" cy="71147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4C1E-8662-43C1-89AC-76AFC3872E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53CB-777A-BD40-AC91-8813A86599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4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12899" y="1773137"/>
            <a:ext cx="7059613" cy="3960120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32000" indent="-216000">
              <a:buClr>
                <a:schemeClr val="accent2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48000" indent="-216000">
              <a:buClr>
                <a:schemeClr val="accent2"/>
              </a:buCl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864000" indent="-216000">
              <a:buClr>
                <a:schemeClr val="accent2"/>
              </a:buCl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080000" indent="-216000">
              <a:buClr>
                <a:schemeClr val="accent2"/>
              </a:buClr>
              <a:defRPr sz="13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612899" y="630136"/>
            <a:ext cx="7059613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849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612900" y="630136"/>
            <a:ext cx="7059613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413" y="1845144"/>
            <a:ext cx="3515392" cy="4104136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063797" y="1845144"/>
            <a:ext cx="3608716" cy="4104136"/>
          </a:xfrm>
          <a:prstGeom prst="rect">
            <a:avLst/>
          </a:prstGeom>
        </p:spPr>
        <p:txBody>
          <a:bodyPr vert="horz" lIns="108000" tIns="108000" rIns="91440" bIns="36000" rtlCol="0">
            <a:normAutofit/>
          </a:bodyPr>
          <a:lstStyle>
            <a:lvl1pPr marL="2159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tabLst/>
              <a:defRPr sz="1800" b="0" i="0" kern="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32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tabLst/>
              <a:defRPr sz="1600" b="0" i="0" kern="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48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tabLst/>
              <a:defRPr sz="1500" b="0" i="0" kern="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864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tabLst/>
              <a:defRPr sz="1400" b="0" i="0" kern="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080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tabLst/>
              <a:defRPr sz="1300" b="0" i="0" kern="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7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6EF1-5CD3-4002-BB89-7DFE4BFBAABC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DD63-C1D9-462C-B627-A02A4826A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098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612899" y="630136"/>
            <a:ext cx="7059613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534" y="1845144"/>
            <a:ext cx="3578978" cy="3960120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1621423" y="1845144"/>
            <a:ext cx="3382625" cy="3960120"/>
          </a:xfrm>
          <a:prstGeom prst="rect">
            <a:avLst/>
          </a:prstGeom>
        </p:spPr>
        <p:txBody>
          <a:bodyPr vert="horz" lIns="108000" tIns="108000" rIns="91440" bIns="36000" rtlCol="0">
            <a:normAutofit/>
          </a:bodyPr>
          <a:lstStyle>
            <a:lvl1pPr marL="2159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Univers Medium"/>
              </a:defRPr>
            </a:lvl1pPr>
            <a:lvl2pPr marL="432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Univers Medium"/>
              </a:defRPr>
            </a:lvl2pPr>
            <a:lvl3pPr marL="648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3pPr>
            <a:lvl4pPr marL="864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4pPr>
            <a:lvl5pPr marL="1080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62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21768" y="1844825"/>
            <a:ext cx="3382279" cy="3960440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300" b="0" i="0">
                <a:solidFill>
                  <a:schemeClr val="tx1">
                    <a:lumMod val="65000"/>
                    <a:lumOff val="35000"/>
                  </a:schemeClr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612899" y="630136"/>
            <a:ext cx="7059613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5076055" y="1844825"/>
            <a:ext cx="3596457" cy="3960439"/>
          </a:xfr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300" b="0" i="0">
                <a:solidFill>
                  <a:schemeClr val="tx1">
                    <a:lumMod val="65000"/>
                    <a:lumOff val="35000"/>
                  </a:schemeClr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24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F449-8E2A-4703-83C0-BC85284FA7C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854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1310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35" y="6291669"/>
            <a:ext cx="1140140" cy="244717"/>
          </a:xfrm>
          <a:prstGeom prst="rect">
            <a:avLst/>
          </a:prstGeom>
        </p:spPr>
      </p:pic>
      <p:pic>
        <p:nvPicPr>
          <p:cNvPr id="10" name="Espace réservé du contenu 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09" y="6208090"/>
            <a:ext cx="1237373" cy="328296"/>
          </a:xfrm>
          <a:prstGeom prst="rect">
            <a:avLst/>
          </a:prstGeom>
        </p:spPr>
      </p:pic>
      <p:pic>
        <p:nvPicPr>
          <p:cNvPr id="11" name="Image 10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7"/>
          <a:stretch/>
        </p:blipFill>
        <p:spPr bwMode="auto">
          <a:xfrm>
            <a:off x="1755901" y="6098038"/>
            <a:ext cx="604610" cy="645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32" y="6216272"/>
            <a:ext cx="1528399" cy="3955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38" y="6146800"/>
            <a:ext cx="1046489" cy="5483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34" y="6221576"/>
            <a:ext cx="730068" cy="302280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2478918" y="6146800"/>
            <a:ext cx="726481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de </a:t>
            </a:r>
          </a:p>
          <a:p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</a:p>
          <a:p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HUG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109649" y="6060083"/>
            <a:ext cx="96372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</a:t>
            </a:r>
          </a:p>
          <a:p>
            <a:pPr algn="ctr"/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éducation</a:t>
            </a:r>
          </a:p>
          <a:p>
            <a:pPr algn="ctr"/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thérapeutique </a:t>
            </a:r>
          </a:p>
          <a:p>
            <a:pPr algn="ctr"/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patient</a:t>
            </a:r>
          </a:p>
        </p:txBody>
      </p:sp>
    </p:spTree>
    <p:extLst>
      <p:ext uri="{BB962C8B-B14F-4D97-AF65-F5344CB8AC3E}">
        <p14:creationId xmlns:p14="http://schemas.microsoft.com/office/powerpoint/2010/main" val="848342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35" y="6291669"/>
            <a:ext cx="1140140" cy="244717"/>
          </a:xfrm>
          <a:prstGeom prst="rect">
            <a:avLst/>
          </a:prstGeom>
        </p:spPr>
      </p:pic>
      <p:pic>
        <p:nvPicPr>
          <p:cNvPr id="10" name="Espace réservé du contenu 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09" y="6208090"/>
            <a:ext cx="1237373" cy="328296"/>
          </a:xfrm>
          <a:prstGeom prst="rect">
            <a:avLst/>
          </a:prstGeom>
        </p:spPr>
      </p:pic>
      <p:pic>
        <p:nvPicPr>
          <p:cNvPr id="11" name="Image 10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7"/>
          <a:stretch/>
        </p:blipFill>
        <p:spPr bwMode="auto">
          <a:xfrm>
            <a:off x="1755901" y="6098038"/>
            <a:ext cx="604610" cy="645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32" y="6216272"/>
            <a:ext cx="1528399" cy="3955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38" y="6146800"/>
            <a:ext cx="1046489" cy="5483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34" y="6221576"/>
            <a:ext cx="730068" cy="302280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2478918" y="6146800"/>
            <a:ext cx="726481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de </a:t>
            </a:r>
          </a:p>
          <a:p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</a:p>
          <a:p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HUG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109649" y="6060083"/>
            <a:ext cx="96372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</a:t>
            </a:r>
          </a:p>
          <a:p>
            <a:pPr algn="ctr"/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éducation</a:t>
            </a:r>
          </a:p>
          <a:p>
            <a:pPr algn="ctr"/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thérapeutique </a:t>
            </a:r>
          </a:p>
          <a:p>
            <a:pPr algn="ctr"/>
            <a:r>
              <a:rPr lang="fr-FR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patient</a:t>
            </a:r>
          </a:p>
        </p:txBody>
      </p:sp>
    </p:spTree>
    <p:extLst>
      <p:ext uri="{BB962C8B-B14F-4D97-AF65-F5344CB8AC3E}">
        <p14:creationId xmlns:p14="http://schemas.microsoft.com/office/powerpoint/2010/main" val="1461644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1979712" y="6453337"/>
            <a:ext cx="5169417" cy="432048"/>
            <a:chOff x="1455188" y="6467325"/>
            <a:chExt cx="5601465" cy="418059"/>
          </a:xfrm>
        </p:grpSpPr>
        <p:pic>
          <p:nvPicPr>
            <p:cNvPr id="5" name="Image 4" descr="LOGO_HUG_H_QUADRI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188" y="6537001"/>
              <a:ext cx="1316612" cy="2497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456" y="6525344"/>
              <a:ext cx="1215832" cy="27800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944" y="6467325"/>
              <a:ext cx="902862" cy="41805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462" y="6522512"/>
              <a:ext cx="795041" cy="29086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12160" y="6537706"/>
              <a:ext cx="1044493" cy="2780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96336" y="355262"/>
            <a:ext cx="134123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60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71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527" y="6211465"/>
            <a:ext cx="883996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43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6EF1-5CD3-4002-BB89-7DFE4BFBAABC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DD63-C1D9-462C-B627-A02A4826A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3402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51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61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350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96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20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59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408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98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=""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873382" y="635636"/>
            <a:ext cx="4784843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645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530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6EF1-5CD3-4002-BB89-7DFE4BFBAABC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DD63-C1D9-462C-B627-A02A4826A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3915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422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247" y="1463686"/>
            <a:ext cx="8229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695977" y="6074050"/>
            <a:ext cx="7752046" cy="783950"/>
            <a:chOff x="502350" y="6210644"/>
            <a:chExt cx="7752046" cy="783950"/>
          </a:xfrm>
        </p:grpSpPr>
        <p:pic>
          <p:nvPicPr>
            <p:cNvPr id="7" name="Image 6" descr="LOGO_HUG_H_QUADRI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350" y="6385592"/>
              <a:ext cx="1322080" cy="28376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478" y="6385592"/>
              <a:ext cx="1589238" cy="411253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786" y="6210644"/>
              <a:ext cx="1495982" cy="78395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745" y="6333702"/>
              <a:ext cx="1043651" cy="432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7577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>
            <a:off x="1896908" y="6087980"/>
            <a:ext cx="7018647" cy="692696"/>
            <a:chOff x="1498053" y="6159762"/>
            <a:chExt cx="7018647" cy="783950"/>
          </a:xfrm>
        </p:grpSpPr>
        <p:pic>
          <p:nvPicPr>
            <p:cNvPr id="5" name="Image 4" descr="LOGO_HUG_H_QUADRI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8053" y="6385590"/>
              <a:ext cx="1322080" cy="283768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927" y="6346111"/>
              <a:ext cx="1589238" cy="41125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625" y="6159762"/>
              <a:ext cx="1495982" cy="783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049" y="6311417"/>
              <a:ext cx="1043651" cy="43211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3" name="Groupe 2"/>
          <p:cNvGrpSpPr>
            <a:grpSpLocks noChangeAspect="1"/>
          </p:cNvGrpSpPr>
          <p:nvPr userDrawn="1"/>
        </p:nvGrpSpPr>
        <p:grpSpPr>
          <a:xfrm>
            <a:off x="4715810" y="687616"/>
            <a:ext cx="4395133" cy="808319"/>
            <a:chOff x="997460" y="2827866"/>
            <a:chExt cx="6889553" cy="1267074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97460" y="3081031"/>
              <a:ext cx="531369" cy="101390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373115" y="3042579"/>
              <a:ext cx="539477" cy="101464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831235" y="3127959"/>
              <a:ext cx="496980" cy="93485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264698" y="3000115"/>
              <a:ext cx="576550" cy="106485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724881" y="3033774"/>
              <a:ext cx="511238" cy="103124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184887" y="3063109"/>
              <a:ext cx="511721" cy="100767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658029" y="3178089"/>
              <a:ext cx="420868" cy="88582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040246" y="3197621"/>
              <a:ext cx="456877" cy="87222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419905" y="3096957"/>
              <a:ext cx="526862" cy="97288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4833898" y="3214554"/>
              <a:ext cx="522007" cy="85526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5162577" y="3010256"/>
              <a:ext cx="584825" cy="106071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5623065" y="2827866"/>
              <a:ext cx="732616" cy="123156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6136098" y="2836333"/>
              <a:ext cx="694984" cy="121972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6629935" y="2906311"/>
              <a:ext cx="714180" cy="115143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7066275" y="2835829"/>
              <a:ext cx="820738" cy="1219813"/>
            </a:xfrm>
            <a:prstGeom prst="rect">
              <a:avLst/>
            </a:prstGeom>
          </p:spPr>
        </p:pic>
      </p:grpSp>
      <p:sp>
        <p:nvSpPr>
          <p:cNvPr id="27" name="ZoneTexte 26"/>
          <p:cNvSpPr txBox="1"/>
          <p:nvPr userDrawn="1"/>
        </p:nvSpPr>
        <p:spPr>
          <a:xfrm>
            <a:off x="124254" y="6226678"/>
            <a:ext cx="17726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prstClr val="black"/>
                </a:solidFill>
              </a:rPr>
              <a:t>Patients et proches aidants </a:t>
            </a:r>
          </a:p>
          <a:p>
            <a:r>
              <a:rPr lang="fr-FR" sz="800" dirty="0">
                <a:solidFill>
                  <a:prstClr val="black"/>
                </a:solidFill>
              </a:rPr>
              <a:t>Partenaires, plateforme Patients partenaires HUG</a:t>
            </a:r>
          </a:p>
        </p:txBody>
      </p:sp>
    </p:spTree>
    <p:extLst>
      <p:ext uri="{BB962C8B-B14F-4D97-AF65-F5344CB8AC3E}">
        <p14:creationId xmlns:p14="http://schemas.microsoft.com/office/powerpoint/2010/main" val="3964937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5" y="6237313"/>
            <a:ext cx="1699859" cy="3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60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2EE5-CBB8-4A0F-BE5E-539FA852E0A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971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3" y="6415622"/>
            <a:ext cx="1667658" cy="3162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45" y="6410453"/>
            <a:ext cx="1589238" cy="3633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19" y="6257312"/>
            <a:ext cx="1495982" cy="6926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07" y="6382853"/>
            <a:ext cx="1043651" cy="3818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3" name="Groupe 2"/>
          <p:cNvGrpSpPr>
            <a:grpSpLocks noChangeAspect="1"/>
          </p:cNvGrpSpPr>
          <p:nvPr userDrawn="1"/>
        </p:nvGrpSpPr>
        <p:grpSpPr>
          <a:xfrm>
            <a:off x="4715810" y="687616"/>
            <a:ext cx="4395133" cy="808319"/>
            <a:chOff x="997460" y="2827866"/>
            <a:chExt cx="6889553" cy="1267074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97460" y="3081031"/>
              <a:ext cx="531369" cy="101390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373115" y="3042579"/>
              <a:ext cx="539477" cy="101464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831235" y="3127959"/>
              <a:ext cx="496980" cy="93485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264698" y="3000115"/>
              <a:ext cx="576550" cy="106485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724881" y="3033774"/>
              <a:ext cx="511238" cy="103124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184887" y="3063109"/>
              <a:ext cx="511721" cy="100767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658029" y="3178089"/>
              <a:ext cx="420868" cy="88582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040246" y="3197621"/>
              <a:ext cx="456877" cy="87222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419905" y="3096957"/>
              <a:ext cx="526862" cy="97288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4833898" y="3214554"/>
              <a:ext cx="522007" cy="85526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5162577" y="3010256"/>
              <a:ext cx="584825" cy="106071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5623065" y="2827866"/>
              <a:ext cx="732616" cy="123156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6136098" y="2836333"/>
              <a:ext cx="694984" cy="121972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6629935" y="2906311"/>
              <a:ext cx="714180" cy="115143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7066275" y="2835829"/>
              <a:ext cx="820738" cy="1219813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372912" y="6347078"/>
            <a:ext cx="16033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28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3" y="6415622"/>
            <a:ext cx="1667658" cy="3162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45" y="6410453"/>
            <a:ext cx="1589238" cy="3633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19" y="6257312"/>
            <a:ext cx="1495982" cy="6926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07" y="6382853"/>
            <a:ext cx="1043651" cy="3818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72912" y="6347078"/>
            <a:ext cx="16033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8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900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3" y="6415622"/>
            <a:ext cx="1667658" cy="3162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45" y="6410453"/>
            <a:ext cx="1589238" cy="3633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19" y="6257312"/>
            <a:ext cx="1495982" cy="6926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07" y="6382853"/>
            <a:ext cx="1043651" cy="3818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3" name="Groupe 2"/>
          <p:cNvGrpSpPr>
            <a:grpSpLocks noChangeAspect="1"/>
          </p:cNvGrpSpPr>
          <p:nvPr userDrawn="1"/>
        </p:nvGrpSpPr>
        <p:grpSpPr>
          <a:xfrm>
            <a:off x="4715810" y="687616"/>
            <a:ext cx="4395133" cy="808319"/>
            <a:chOff x="997460" y="2827866"/>
            <a:chExt cx="6889553" cy="1267074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97460" y="3081031"/>
              <a:ext cx="531369" cy="101390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373115" y="3042579"/>
              <a:ext cx="539477" cy="101464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831235" y="3127959"/>
              <a:ext cx="496980" cy="93485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264698" y="3000115"/>
              <a:ext cx="576550" cy="106485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724881" y="3033774"/>
              <a:ext cx="511238" cy="103124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184887" y="3063109"/>
              <a:ext cx="511721" cy="100767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658029" y="3178089"/>
              <a:ext cx="420868" cy="88582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040246" y="3197621"/>
              <a:ext cx="456877" cy="87222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419905" y="3096957"/>
              <a:ext cx="526862" cy="97288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4833898" y="3214554"/>
              <a:ext cx="522007" cy="85526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5162577" y="3010256"/>
              <a:ext cx="584825" cy="106071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5623065" y="2827866"/>
              <a:ext cx="732616" cy="123156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6136098" y="2836333"/>
              <a:ext cx="694984" cy="121972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6629935" y="2906311"/>
              <a:ext cx="714180" cy="115143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7066275" y="2835829"/>
              <a:ext cx="820738" cy="1219813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372912" y="6347078"/>
            <a:ext cx="16033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980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3037"/>
            <a:ext cx="9144000" cy="720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4592"/>
            <a:endParaRPr lang="fr-CH" sz="407">
              <a:solidFill>
                <a:prstClr val="white"/>
              </a:solidFill>
            </a:endParaRPr>
          </a:p>
        </p:txBody>
      </p:sp>
      <p:grpSp>
        <p:nvGrpSpPr>
          <p:cNvPr id="3" name="Groupe 2"/>
          <p:cNvGrpSpPr>
            <a:grpSpLocks noChangeAspect="1"/>
          </p:cNvGrpSpPr>
          <p:nvPr userDrawn="1"/>
        </p:nvGrpSpPr>
        <p:grpSpPr>
          <a:xfrm>
            <a:off x="4748867" y="141791"/>
            <a:ext cx="4395133" cy="504054"/>
            <a:chOff x="997460" y="2827866"/>
            <a:chExt cx="6889553" cy="1267074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7460" y="3081031"/>
              <a:ext cx="531369" cy="101390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373115" y="3042579"/>
              <a:ext cx="539477" cy="101464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831235" y="3127959"/>
              <a:ext cx="496980" cy="93485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264698" y="3000115"/>
              <a:ext cx="576550" cy="106485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724881" y="3033774"/>
              <a:ext cx="511238" cy="103124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184887" y="3063109"/>
              <a:ext cx="511721" cy="100767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658029" y="3178089"/>
              <a:ext cx="420868" cy="88582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040246" y="3197621"/>
              <a:ext cx="456877" cy="87222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419905" y="3096957"/>
              <a:ext cx="526862" cy="97288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4833898" y="3214554"/>
              <a:ext cx="522007" cy="85526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5162577" y="3010256"/>
              <a:ext cx="584825" cy="106071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5623065" y="2827866"/>
              <a:ext cx="732616" cy="123156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6136098" y="2836333"/>
              <a:ext cx="694984" cy="121972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6629935" y="2906311"/>
              <a:ext cx="714180" cy="115143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7066275" y="2835829"/>
              <a:ext cx="820738" cy="1219813"/>
            </a:xfrm>
            <a:prstGeom prst="rect">
              <a:avLst/>
            </a:prstGeom>
          </p:spPr>
        </p:pic>
      </p:grpSp>
      <p:pic>
        <p:nvPicPr>
          <p:cNvPr id="5" name="Image 4" descr="LOGO_HUG_H_QUADRI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640" y="6217297"/>
            <a:ext cx="1630772" cy="3092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38" y="6107846"/>
            <a:ext cx="1647391" cy="5997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72" y="6149549"/>
            <a:ext cx="1088194" cy="398113"/>
          </a:xfrm>
          <a:prstGeom prst="rect">
            <a:avLst/>
          </a:prstGeom>
        </p:spPr>
      </p:pic>
      <p:sp>
        <p:nvSpPr>
          <p:cNvPr id="27" name="ZoneTexte 26"/>
          <p:cNvSpPr txBox="1"/>
          <p:nvPr userDrawn="1"/>
        </p:nvSpPr>
        <p:spPr>
          <a:xfrm>
            <a:off x="193702" y="6191717"/>
            <a:ext cx="1372494" cy="2314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54592"/>
            <a:r>
              <a:rPr lang="fr-FR" sz="452" dirty="0">
                <a:solidFill>
                  <a:prstClr val="black"/>
                </a:solidFill>
              </a:rPr>
              <a:t>Patients et proches aidants </a:t>
            </a:r>
            <a:r>
              <a:rPr lang="fr-FR" sz="452" dirty="0" smtClean="0">
                <a:solidFill>
                  <a:prstClr val="black"/>
                </a:solidFill>
              </a:rPr>
              <a:t>partenaires</a:t>
            </a:r>
            <a:r>
              <a:rPr lang="fr-FR" sz="452" dirty="0">
                <a:solidFill>
                  <a:prstClr val="black"/>
                </a:solidFill>
              </a:rPr>
              <a:t>, </a:t>
            </a:r>
            <a:endParaRPr lang="fr-FR" sz="452" dirty="0" smtClean="0">
              <a:solidFill>
                <a:prstClr val="black"/>
              </a:solidFill>
            </a:endParaRPr>
          </a:p>
          <a:p>
            <a:pPr defTabSz="154592"/>
            <a:r>
              <a:rPr lang="fr-FR" sz="452" dirty="0" smtClean="0">
                <a:solidFill>
                  <a:prstClr val="black"/>
                </a:solidFill>
              </a:rPr>
              <a:t>Plateforme </a:t>
            </a:r>
            <a:r>
              <a:rPr lang="fr-FR" sz="452" dirty="0">
                <a:solidFill>
                  <a:prstClr val="black"/>
                </a:solidFill>
              </a:rPr>
              <a:t>Patients 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56" y="6170633"/>
            <a:ext cx="2048739" cy="3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53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6EF1-5CD3-4002-BB89-7DFE4BFBAABC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DD63-C1D9-462C-B627-A02A4826A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8221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3" y="6415622"/>
            <a:ext cx="1667658" cy="3162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45" y="6410453"/>
            <a:ext cx="1589238" cy="3633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19" y="6257312"/>
            <a:ext cx="1495982" cy="6926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07" y="6382853"/>
            <a:ext cx="1043651" cy="3818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3" name="Groupe 2"/>
          <p:cNvGrpSpPr>
            <a:grpSpLocks noChangeAspect="1"/>
          </p:cNvGrpSpPr>
          <p:nvPr userDrawn="1"/>
        </p:nvGrpSpPr>
        <p:grpSpPr>
          <a:xfrm>
            <a:off x="4715810" y="687616"/>
            <a:ext cx="4395133" cy="808319"/>
            <a:chOff x="997460" y="2827866"/>
            <a:chExt cx="6889553" cy="1267074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97460" y="3081031"/>
              <a:ext cx="531369" cy="101390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373115" y="3042579"/>
              <a:ext cx="539477" cy="101464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831235" y="3127959"/>
              <a:ext cx="496980" cy="93485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264698" y="3000115"/>
              <a:ext cx="576550" cy="106485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724881" y="3033774"/>
              <a:ext cx="511238" cy="103124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184887" y="3063109"/>
              <a:ext cx="511721" cy="100767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658029" y="3178089"/>
              <a:ext cx="420868" cy="88582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040246" y="3197621"/>
              <a:ext cx="456877" cy="87222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419905" y="3096957"/>
              <a:ext cx="526862" cy="97288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4833898" y="3214554"/>
              <a:ext cx="522007" cy="85526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5162577" y="3010256"/>
              <a:ext cx="584825" cy="106071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5623065" y="2827866"/>
              <a:ext cx="732616" cy="123156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6136098" y="2836333"/>
              <a:ext cx="694984" cy="121972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6629935" y="2906311"/>
              <a:ext cx="714180" cy="115143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7066275" y="2835829"/>
              <a:ext cx="820738" cy="1219813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372912" y="6347078"/>
            <a:ext cx="16033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3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3" y="6415622"/>
            <a:ext cx="1667658" cy="3162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45" y="6410453"/>
            <a:ext cx="1589238" cy="3633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19" y="6257312"/>
            <a:ext cx="1495982" cy="6926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07" y="6382853"/>
            <a:ext cx="1043651" cy="3818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3" name="Groupe 2"/>
          <p:cNvGrpSpPr>
            <a:grpSpLocks noChangeAspect="1"/>
          </p:cNvGrpSpPr>
          <p:nvPr userDrawn="1"/>
        </p:nvGrpSpPr>
        <p:grpSpPr>
          <a:xfrm>
            <a:off x="4715810" y="687616"/>
            <a:ext cx="4395133" cy="808319"/>
            <a:chOff x="997460" y="2827866"/>
            <a:chExt cx="6889553" cy="1267074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97460" y="3081031"/>
              <a:ext cx="531369" cy="101390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373115" y="3042579"/>
              <a:ext cx="539477" cy="101464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831235" y="3127959"/>
              <a:ext cx="496980" cy="93485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264698" y="3000115"/>
              <a:ext cx="576550" cy="106485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724881" y="3033774"/>
              <a:ext cx="511238" cy="103124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184887" y="3063109"/>
              <a:ext cx="511721" cy="100767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658029" y="3178089"/>
              <a:ext cx="420868" cy="88582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040246" y="3197621"/>
              <a:ext cx="456877" cy="87222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419905" y="3096957"/>
              <a:ext cx="526862" cy="97288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4833898" y="3214554"/>
              <a:ext cx="522007" cy="85526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5162577" y="3010256"/>
              <a:ext cx="584825" cy="106071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5623065" y="2827866"/>
              <a:ext cx="732616" cy="123156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6136098" y="2836333"/>
              <a:ext cx="694984" cy="121972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6629935" y="2906311"/>
              <a:ext cx="714180" cy="115143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7066275" y="2835829"/>
              <a:ext cx="820738" cy="1219813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372912" y="6347078"/>
            <a:ext cx="16033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1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247" y="1463686"/>
            <a:ext cx="8229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611560" y="6074050"/>
            <a:ext cx="8067284" cy="783950"/>
            <a:chOff x="380739" y="6074050"/>
            <a:chExt cx="8067284" cy="783950"/>
          </a:xfrm>
        </p:grpSpPr>
        <p:pic>
          <p:nvPicPr>
            <p:cNvPr id="7" name="Image 6" descr="LOGO_HUG_H_QUADRI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7998" y="6324140"/>
              <a:ext cx="1322080" cy="28376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36" y="6260398"/>
              <a:ext cx="1589238" cy="411253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032" y="6074050"/>
              <a:ext cx="1495982" cy="78395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372" y="6197108"/>
              <a:ext cx="1043651" cy="432117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 userDrawn="1"/>
          </p:nvSpPr>
          <p:spPr>
            <a:xfrm>
              <a:off x="380739" y="6226980"/>
              <a:ext cx="95090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>
                  <a:solidFill>
                    <a:prstClr val="black"/>
                  </a:solidFill>
                </a:rPr>
                <a:t>Patients et </a:t>
              </a:r>
            </a:p>
            <a:p>
              <a:r>
                <a:rPr lang="fr-FR" sz="900">
                  <a:solidFill>
                    <a:prstClr val="black"/>
                  </a:solidFill>
                </a:rPr>
                <a:t>proches aidants </a:t>
              </a:r>
            </a:p>
            <a:p>
              <a:r>
                <a:rPr lang="fr-FR" sz="900">
                  <a:solidFill>
                    <a:prstClr val="black"/>
                  </a:solidFill>
                </a:rPr>
                <a:t>partenaires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1349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3" y="6415622"/>
            <a:ext cx="1667658" cy="3162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45" y="6410453"/>
            <a:ext cx="1589238" cy="3633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19" y="6257312"/>
            <a:ext cx="1495982" cy="6926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07" y="6382853"/>
            <a:ext cx="1043651" cy="3818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3" name="Groupe 2"/>
          <p:cNvGrpSpPr>
            <a:grpSpLocks noChangeAspect="1"/>
          </p:cNvGrpSpPr>
          <p:nvPr userDrawn="1"/>
        </p:nvGrpSpPr>
        <p:grpSpPr>
          <a:xfrm>
            <a:off x="4715810" y="687616"/>
            <a:ext cx="4395133" cy="808319"/>
            <a:chOff x="997460" y="2827866"/>
            <a:chExt cx="6889553" cy="1267074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97460" y="3081031"/>
              <a:ext cx="531369" cy="101390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373115" y="3042579"/>
              <a:ext cx="539477" cy="101464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831235" y="3127959"/>
              <a:ext cx="496980" cy="93485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264698" y="3000115"/>
              <a:ext cx="576550" cy="106485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724881" y="3033774"/>
              <a:ext cx="511238" cy="103124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184887" y="3063109"/>
              <a:ext cx="511721" cy="100767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658029" y="3178089"/>
              <a:ext cx="420868" cy="88582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040246" y="3197621"/>
              <a:ext cx="456877" cy="87222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419905" y="3096957"/>
              <a:ext cx="526862" cy="97288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4833898" y="3214554"/>
              <a:ext cx="522007" cy="85526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5162577" y="3010256"/>
              <a:ext cx="584825" cy="106071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5623065" y="2827866"/>
              <a:ext cx="732616" cy="123156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6136098" y="2836333"/>
              <a:ext cx="694984" cy="121972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6629935" y="2906311"/>
              <a:ext cx="714180" cy="115143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7066275" y="2835829"/>
              <a:ext cx="820738" cy="1219813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372912" y="6347078"/>
            <a:ext cx="16033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6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3" y="6415622"/>
            <a:ext cx="1667658" cy="3162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45" y="6410453"/>
            <a:ext cx="1589238" cy="3633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19" y="6257312"/>
            <a:ext cx="1495982" cy="6926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07" y="6382853"/>
            <a:ext cx="1043651" cy="3818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3" name="Groupe 2"/>
          <p:cNvGrpSpPr>
            <a:grpSpLocks noChangeAspect="1"/>
          </p:cNvGrpSpPr>
          <p:nvPr userDrawn="1"/>
        </p:nvGrpSpPr>
        <p:grpSpPr>
          <a:xfrm>
            <a:off x="4715810" y="687616"/>
            <a:ext cx="4395133" cy="808319"/>
            <a:chOff x="997460" y="2827866"/>
            <a:chExt cx="6889553" cy="1267074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97460" y="3081031"/>
              <a:ext cx="531369" cy="101390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373115" y="3042579"/>
              <a:ext cx="539477" cy="101464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831235" y="3127959"/>
              <a:ext cx="496980" cy="93485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264698" y="3000115"/>
              <a:ext cx="576550" cy="106485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724881" y="3033774"/>
              <a:ext cx="511238" cy="103124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184887" y="3063109"/>
              <a:ext cx="511721" cy="100767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658029" y="3178089"/>
              <a:ext cx="420868" cy="88582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040246" y="3197621"/>
              <a:ext cx="456877" cy="87222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419905" y="3096957"/>
              <a:ext cx="526862" cy="97288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4833898" y="3214554"/>
              <a:ext cx="522007" cy="85526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5162577" y="3010256"/>
              <a:ext cx="584825" cy="106071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5623065" y="2827866"/>
              <a:ext cx="732616" cy="123156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6136098" y="2836333"/>
              <a:ext cx="694984" cy="121972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6629935" y="2906311"/>
              <a:ext cx="714180" cy="115143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7066275" y="2835829"/>
              <a:ext cx="820738" cy="1219813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372912" y="6347078"/>
            <a:ext cx="16033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39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1979712" y="6381328"/>
            <a:ext cx="5169417" cy="432048"/>
            <a:chOff x="1455188" y="6467325"/>
            <a:chExt cx="5601465" cy="418059"/>
          </a:xfrm>
        </p:grpSpPr>
        <p:pic>
          <p:nvPicPr>
            <p:cNvPr id="5" name="Image 4" descr="LOGO_HUG_H_QUADRI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188" y="6537002"/>
              <a:ext cx="1316612" cy="2497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456" y="6525344"/>
              <a:ext cx="1215832" cy="27800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944" y="6467325"/>
              <a:ext cx="902862" cy="41805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462" y="6522512"/>
              <a:ext cx="795041" cy="29086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12160" y="6537705"/>
              <a:ext cx="1044493" cy="2780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96179" y="908720"/>
            <a:ext cx="314653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7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1979712" y="6381328"/>
            <a:ext cx="5169417" cy="432048"/>
            <a:chOff x="1455188" y="6467325"/>
            <a:chExt cx="5601465" cy="418059"/>
          </a:xfrm>
        </p:grpSpPr>
        <p:pic>
          <p:nvPicPr>
            <p:cNvPr id="5" name="Image 4" descr="LOGO_HUG_H_QUADRI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188" y="6537001"/>
              <a:ext cx="1316612" cy="2497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456" y="6525344"/>
              <a:ext cx="1215832" cy="27800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944" y="6467325"/>
              <a:ext cx="902862" cy="41805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462" y="6522512"/>
              <a:ext cx="795041" cy="29086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12160" y="6537706"/>
              <a:ext cx="1044493" cy="2780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96336" y="355262"/>
            <a:ext cx="134123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1979712" y="6400378"/>
            <a:ext cx="5169417" cy="432048"/>
            <a:chOff x="1455188" y="6467325"/>
            <a:chExt cx="5601465" cy="418059"/>
          </a:xfrm>
        </p:grpSpPr>
        <p:pic>
          <p:nvPicPr>
            <p:cNvPr id="5" name="Image 4" descr="LOGO_HUG_H_QUADRI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188" y="6537002"/>
              <a:ext cx="1316612" cy="2497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456" y="6525344"/>
              <a:ext cx="1215832" cy="27800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944" y="6467325"/>
              <a:ext cx="902862" cy="41805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462" y="6522512"/>
              <a:ext cx="795041" cy="29086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12160" y="6537705"/>
              <a:ext cx="1044493" cy="278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26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1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6EF1-5CD3-4002-BB89-7DFE4BFBAABC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DD63-C1D9-462C-B627-A02A4826A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46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24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76EF1-5CD3-4002-BB89-7DFE4BFBAABC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DD63-C1D9-462C-B627-A02A4826A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26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8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7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D1B6-BD5E-4E2D-855D-33EA99B2852D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17E-C314-48BB-876A-E997B383E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77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9" r:id="rId13"/>
    <p:sldLayoutId id="2147483820" r:id="rId14"/>
    <p:sldLayoutId id="2147483865" r:id="rId15"/>
    <p:sldLayoutId id="214748395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20838" y="638658"/>
            <a:ext cx="7065962" cy="13615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838" y="2000250"/>
            <a:ext cx="7065962" cy="3385033"/>
          </a:xfrm>
          <a:prstGeom prst="rect">
            <a:avLst/>
          </a:prstGeom>
        </p:spPr>
        <p:txBody>
          <a:bodyPr vert="horz" lIns="0" tIns="45720" rIns="91440" bIns="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20838" y="5536087"/>
            <a:ext cx="1547244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7200"/>
            <a:fld id="{AAD55CD9-7DFE-4848-99E8-2A827F2179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16/06/2021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03330" y="5536087"/>
            <a:ext cx="28956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46222" y="5536087"/>
            <a:ext cx="21336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7200"/>
            <a:fld id="{87CD53CB-777A-BD40-AC91-8813A86599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961944"/>
            <a:ext cx="9144000" cy="896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19050" dir="16200000">
              <a:prstClr val="black">
                <a:alpha val="11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9" name="Image 8" descr="LOGO_HUG_H_QUADRI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6" y="6185697"/>
            <a:ext cx="1992866" cy="45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6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951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 cap="all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100000"/>
        <a:buFontTx/>
        <a:buBlip>
          <a:blip r:embed="rId21"/>
        </a:buBlip>
        <a:defRPr sz="18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5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3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22EE5-CBB8-4A0F-BE5E-539FA852E0A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8" r:id="rId3"/>
    <p:sldLayoutId id="214748390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2E43-9601-4521-BCCD-CDF6B3C4B3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9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42" r:id="rId2"/>
    <p:sldLayoutId id="214748394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2E43-9601-4521-BCCD-CDF6B3C4B3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00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4592"/>
            <a:fld id="{6DD22EE5-CBB8-4A0F-BE5E-539FA852E0A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54592"/>
              <a:t>16/06/2021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459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459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15459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1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hf hdr="0" ftr="0" dt="0"/>
  <p:txStyles>
    <p:titleStyle>
      <a:lvl1pPr algn="ctr" defTabSz="147587" rtl="0" eaLnBrk="1" latinLnBrk="0" hangingPunct="1">
        <a:spcBef>
          <a:spcPct val="0"/>
        </a:spcBef>
        <a:buNone/>
        <a:defRPr sz="7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45" indent="-55345" algn="l" defTabSz="147587" rtl="0" eaLnBrk="1" latinLnBrk="0" hangingPunct="1">
        <a:spcBef>
          <a:spcPct val="20000"/>
        </a:spcBef>
        <a:buFont typeface="Arial" pitchFamily="34" charset="0"/>
        <a:buChar char="•"/>
        <a:defRPr sz="516" kern="1200">
          <a:solidFill>
            <a:schemeClr val="tx1"/>
          </a:solidFill>
          <a:latin typeface="+mn-lt"/>
          <a:ea typeface="+mn-ea"/>
          <a:cs typeface="+mn-cs"/>
        </a:defRPr>
      </a:lvl1pPr>
      <a:lvl2pPr marL="119915" indent="-46121" algn="l" defTabSz="147587" rtl="0" eaLnBrk="1" latinLnBrk="0" hangingPunct="1">
        <a:spcBef>
          <a:spcPct val="20000"/>
        </a:spcBef>
        <a:buFont typeface="Arial" pitchFamily="34" charset="0"/>
        <a:buChar char="–"/>
        <a:defRPr sz="452" kern="1200">
          <a:solidFill>
            <a:schemeClr val="tx1"/>
          </a:solidFill>
          <a:latin typeface="+mn-lt"/>
          <a:ea typeface="+mn-ea"/>
          <a:cs typeface="+mn-cs"/>
        </a:defRPr>
      </a:lvl2pPr>
      <a:lvl3pPr marL="184484" indent="-36897" algn="l" defTabSz="147587" rtl="0" eaLnBrk="1" latinLnBrk="0" hangingPunct="1">
        <a:spcBef>
          <a:spcPct val="20000"/>
        </a:spcBef>
        <a:buFont typeface="Arial" pitchFamily="34" charset="0"/>
        <a:buChar char="•"/>
        <a:defRPr sz="387" kern="1200">
          <a:solidFill>
            <a:schemeClr val="tx1"/>
          </a:solidFill>
          <a:latin typeface="+mn-lt"/>
          <a:ea typeface="+mn-ea"/>
          <a:cs typeface="+mn-cs"/>
        </a:defRPr>
      </a:lvl3pPr>
      <a:lvl4pPr marL="258277" indent="-36897" algn="l" defTabSz="147587" rtl="0" eaLnBrk="1" latinLnBrk="0" hangingPunct="1">
        <a:spcBef>
          <a:spcPct val="20000"/>
        </a:spcBef>
        <a:buFont typeface="Arial" pitchFamily="34" charset="0"/>
        <a:buChar char="–"/>
        <a:defRPr sz="323" kern="1200">
          <a:solidFill>
            <a:schemeClr val="tx1"/>
          </a:solidFill>
          <a:latin typeface="+mn-lt"/>
          <a:ea typeface="+mn-ea"/>
          <a:cs typeface="+mn-cs"/>
        </a:defRPr>
      </a:lvl4pPr>
      <a:lvl5pPr marL="332071" indent="-36897" algn="l" defTabSz="147587" rtl="0" eaLnBrk="1" latinLnBrk="0" hangingPunct="1">
        <a:spcBef>
          <a:spcPct val="20000"/>
        </a:spcBef>
        <a:buFont typeface="Arial" pitchFamily="34" charset="0"/>
        <a:buChar char="»"/>
        <a:defRPr sz="323" kern="1200">
          <a:solidFill>
            <a:schemeClr val="tx1"/>
          </a:solidFill>
          <a:latin typeface="+mn-lt"/>
          <a:ea typeface="+mn-ea"/>
          <a:cs typeface="+mn-cs"/>
        </a:defRPr>
      </a:lvl5pPr>
      <a:lvl6pPr marL="405865" indent="-36897" algn="l" defTabSz="147587" rtl="0" eaLnBrk="1" latinLnBrk="0" hangingPunct="1">
        <a:spcBef>
          <a:spcPct val="20000"/>
        </a:spcBef>
        <a:buFont typeface="Arial" pitchFamily="34" charset="0"/>
        <a:buChar char="•"/>
        <a:defRPr sz="323" kern="1200">
          <a:solidFill>
            <a:schemeClr val="tx1"/>
          </a:solidFill>
          <a:latin typeface="+mn-lt"/>
          <a:ea typeface="+mn-ea"/>
          <a:cs typeface="+mn-cs"/>
        </a:defRPr>
      </a:lvl6pPr>
      <a:lvl7pPr marL="479658" indent="-36897" algn="l" defTabSz="147587" rtl="0" eaLnBrk="1" latinLnBrk="0" hangingPunct="1">
        <a:spcBef>
          <a:spcPct val="20000"/>
        </a:spcBef>
        <a:buFont typeface="Arial" pitchFamily="34" charset="0"/>
        <a:buChar char="•"/>
        <a:defRPr sz="323" kern="1200">
          <a:solidFill>
            <a:schemeClr val="tx1"/>
          </a:solidFill>
          <a:latin typeface="+mn-lt"/>
          <a:ea typeface="+mn-ea"/>
          <a:cs typeface="+mn-cs"/>
        </a:defRPr>
      </a:lvl7pPr>
      <a:lvl8pPr marL="553452" indent="-36897" algn="l" defTabSz="147587" rtl="0" eaLnBrk="1" latinLnBrk="0" hangingPunct="1">
        <a:spcBef>
          <a:spcPct val="20000"/>
        </a:spcBef>
        <a:buFont typeface="Arial" pitchFamily="34" charset="0"/>
        <a:buChar char="•"/>
        <a:defRPr sz="323" kern="1200">
          <a:solidFill>
            <a:schemeClr val="tx1"/>
          </a:solidFill>
          <a:latin typeface="+mn-lt"/>
          <a:ea typeface="+mn-ea"/>
          <a:cs typeface="+mn-cs"/>
        </a:defRPr>
      </a:lvl8pPr>
      <a:lvl9pPr marL="627245" indent="-36897" algn="l" defTabSz="147587" rtl="0" eaLnBrk="1" latinLnBrk="0" hangingPunct="1">
        <a:spcBef>
          <a:spcPct val="20000"/>
        </a:spcBef>
        <a:buFont typeface="Arial" pitchFamily="34" charset="0"/>
        <a:buChar char="•"/>
        <a:defRPr sz="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7587" rtl="0" eaLnBrk="1" latinLnBrk="0" hangingPunct="1">
        <a:defRPr sz="291" kern="1200">
          <a:solidFill>
            <a:schemeClr val="tx1"/>
          </a:solidFill>
          <a:latin typeface="+mn-lt"/>
          <a:ea typeface="+mn-ea"/>
          <a:cs typeface="+mn-cs"/>
        </a:defRPr>
      </a:lvl1pPr>
      <a:lvl2pPr marL="73794" algn="l" defTabSz="147587" rtl="0" eaLnBrk="1" latinLnBrk="0" hangingPunct="1">
        <a:defRPr sz="291" kern="1200">
          <a:solidFill>
            <a:schemeClr val="tx1"/>
          </a:solidFill>
          <a:latin typeface="+mn-lt"/>
          <a:ea typeface="+mn-ea"/>
          <a:cs typeface="+mn-cs"/>
        </a:defRPr>
      </a:lvl2pPr>
      <a:lvl3pPr marL="147587" algn="l" defTabSz="147587" rtl="0" eaLnBrk="1" latinLnBrk="0" hangingPunct="1">
        <a:defRPr sz="291" kern="1200">
          <a:solidFill>
            <a:schemeClr val="tx1"/>
          </a:solidFill>
          <a:latin typeface="+mn-lt"/>
          <a:ea typeface="+mn-ea"/>
          <a:cs typeface="+mn-cs"/>
        </a:defRPr>
      </a:lvl3pPr>
      <a:lvl4pPr marL="221381" algn="l" defTabSz="147587" rtl="0" eaLnBrk="1" latinLnBrk="0" hangingPunct="1">
        <a:defRPr sz="291" kern="1200">
          <a:solidFill>
            <a:schemeClr val="tx1"/>
          </a:solidFill>
          <a:latin typeface="+mn-lt"/>
          <a:ea typeface="+mn-ea"/>
          <a:cs typeface="+mn-cs"/>
        </a:defRPr>
      </a:lvl4pPr>
      <a:lvl5pPr marL="295174" algn="l" defTabSz="147587" rtl="0" eaLnBrk="1" latinLnBrk="0" hangingPunct="1">
        <a:defRPr sz="291" kern="1200">
          <a:solidFill>
            <a:schemeClr val="tx1"/>
          </a:solidFill>
          <a:latin typeface="+mn-lt"/>
          <a:ea typeface="+mn-ea"/>
          <a:cs typeface="+mn-cs"/>
        </a:defRPr>
      </a:lvl5pPr>
      <a:lvl6pPr marL="368968" algn="l" defTabSz="147587" rtl="0" eaLnBrk="1" latinLnBrk="0" hangingPunct="1">
        <a:defRPr sz="291" kern="1200">
          <a:solidFill>
            <a:schemeClr val="tx1"/>
          </a:solidFill>
          <a:latin typeface="+mn-lt"/>
          <a:ea typeface="+mn-ea"/>
          <a:cs typeface="+mn-cs"/>
        </a:defRPr>
      </a:lvl6pPr>
      <a:lvl7pPr marL="442761" algn="l" defTabSz="147587" rtl="0" eaLnBrk="1" latinLnBrk="0" hangingPunct="1">
        <a:defRPr sz="291" kern="1200">
          <a:solidFill>
            <a:schemeClr val="tx1"/>
          </a:solidFill>
          <a:latin typeface="+mn-lt"/>
          <a:ea typeface="+mn-ea"/>
          <a:cs typeface="+mn-cs"/>
        </a:defRPr>
      </a:lvl7pPr>
      <a:lvl8pPr marL="516555" algn="l" defTabSz="147587" rtl="0" eaLnBrk="1" latinLnBrk="0" hangingPunct="1">
        <a:defRPr sz="291" kern="1200">
          <a:solidFill>
            <a:schemeClr val="tx1"/>
          </a:solidFill>
          <a:latin typeface="+mn-lt"/>
          <a:ea typeface="+mn-ea"/>
          <a:cs typeface="+mn-cs"/>
        </a:defRPr>
      </a:lvl8pPr>
      <a:lvl9pPr marL="590348" algn="l" defTabSz="147587" rtl="0" eaLnBrk="1" latinLnBrk="0" hangingPunct="1">
        <a:defRPr sz="2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2.png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s://www.youtube.com/watch?v=8nNApF-YhFk&amp;feature=youtu.be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1.png"/><Relationship Id="rId5" Type="http://schemas.openxmlformats.org/officeDocument/2006/relationships/hyperlink" Target="https://www.youtube.com/watch?v=YkHGNE844gc&amp;feature=youtu.be" TargetMode="Externa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Nixg6cb6l8&amp;feature=youtu.be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2.png"/><Relationship Id="rId5" Type="http://schemas.openxmlformats.org/officeDocument/2006/relationships/hyperlink" Target="https://www.youtube.com/watch?v=kjX4b3Rbbck&amp;feature=youtu.be" TargetMode="Externa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wF2mfJ4EE&amp;feature=youtu.be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1.png"/><Relationship Id="rId5" Type="http://schemas.openxmlformats.org/officeDocument/2006/relationships/hyperlink" Target="https://www.youtube.com/watch?v=5Xk9au3vZAA&amp;feature=youtu.be" TargetMode="Externa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LVY9n5a710&amp;feature=youtu.be" TargetMode="External"/><Relationship Id="rId3" Type="http://schemas.openxmlformats.org/officeDocument/2006/relationships/hyperlink" Target="https://www.youtube.com/watch?v=k8iz540chXk&amp;feature=youtu.be" TargetMode="External"/><Relationship Id="rId7" Type="http://schemas.openxmlformats.org/officeDocument/2006/relationships/hyperlink" Target="https://www.youtube.com/watch?v=0k2vHUloKzs&amp;feature=youtu.b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Relationship Id="rId6" Type="http://schemas.openxmlformats.org/officeDocument/2006/relationships/hyperlink" Target="https://www.youtube.com/watch?v=ObJJg-Bds7c&amp;feature=youtu.be" TargetMode="External"/><Relationship Id="rId11" Type="http://schemas.openxmlformats.org/officeDocument/2006/relationships/image" Target="../media/image53.png"/><Relationship Id="rId5" Type="http://schemas.openxmlformats.org/officeDocument/2006/relationships/hyperlink" Target="https://www.youtube.com/watch?v=tD5dUEYJSBc&amp;feature=youtu.be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50.jpeg"/><Relationship Id="rId9" Type="http://schemas.openxmlformats.org/officeDocument/2006/relationships/hyperlink" Target="https://www.youtube.com/watch?v=cJlTUrW1Ijg&amp;feature=youtu.b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qbyd4OKwPU&amp;feature=youtu.be" TargetMode="External"/><Relationship Id="rId3" Type="http://schemas.openxmlformats.org/officeDocument/2006/relationships/hyperlink" Target="https://www.youtube.com/watch?v=WH4-YxE4JUw&amp;feature=youtu.be" TargetMode="External"/><Relationship Id="rId7" Type="http://schemas.openxmlformats.org/officeDocument/2006/relationships/hyperlink" Target="https://www.youtube.com/watch?v=8xEX59CAyHw&amp;feature=youtu.b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6.xml"/><Relationship Id="rId6" Type="http://schemas.openxmlformats.org/officeDocument/2006/relationships/hyperlink" Target="https://www.youtube.com/watch?v=RrhOPETb_p0&amp;feature=youtu.be" TargetMode="External"/><Relationship Id="rId5" Type="http://schemas.openxmlformats.org/officeDocument/2006/relationships/hyperlink" Target="https://www.youtube.com/watch?v=wKV6Uy9cWwk&amp;feature=youtu.be" TargetMode="External"/><Relationship Id="rId4" Type="http://schemas.openxmlformats.org/officeDocument/2006/relationships/image" Target="../media/image50.jpe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g.ch/fiche-descriptive-action-patients-partenair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56.png"/><Relationship Id="rId5" Type="http://schemas.openxmlformats.org/officeDocument/2006/relationships/hyperlink" Target="mailto:Sylvie.Touveneau@hcuge.ch" TargetMode="External"/><Relationship Id="rId4" Type="http://schemas.openxmlformats.org/officeDocument/2006/relationships/hyperlink" Target="https://www.hug-ge.ch/patients-partenair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gpsc/5may/5may2013_patient-participation/fr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6.xml"/><Relationship Id="rId6" Type="http://schemas.openxmlformats.org/officeDocument/2006/relationships/hyperlink" Target="http://www.intrahug.ch/plus-de-temps-pour-les-patients" TargetMode="External"/><Relationship Id="rId5" Type="http://schemas.openxmlformats.org/officeDocument/2006/relationships/hyperlink" Target="http://www.intrahug.ch/nos-valeurs-au-quotidien" TargetMode="External"/><Relationship Id="rId4" Type="http://schemas.openxmlformats.org/officeDocument/2006/relationships/hyperlink" Target="https://www.bag.admin.ch/bag/fr/home/das-bag/aktuell/news/news-08-11-2019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tiff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06" y="3035981"/>
            <a:ext cx="9269912" cy="2011826"/>
          </a:xfrm>
          <a:prstGeom prst="rect">
            <a:avLst/>
          </a:prstGeom>
        </p:spPr>
      </p:pic>
      <p:grpSp>
        <p:nvGrpSpPr>
          <p:cNvPr id="64" name="Groupe 63"/>
          <p:cNvGrpSpPr/>
          <p:nvPr/>
        </p:nvGrpSpPr>
        <p:grpSpPr>
          <a:xfrm>
            <a:off x="-16934" y="-69652"/>
            <a:ext cx="9160934" cy="3243722"/>
            <a:chOff x="-16934" y="0"/>
            <a:chExt cx="9160934" cy="3243722"/>
          </a:xfrm>
        </p:grpSpPr>
        <p:sp>
          <p:nvSpPr>
            <p:cNvPr id="53" name="Rectangle 52"/>
            <p:cNvSpPr/>
            <p:nvPr/>
          </p:nvSpPr>
          <p:spPr>
            <a:xfrm>
              <a:off x="-16934" y="0"/>
              <a:ext cx="9160934" cy="300185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4" name="Triangle isocèle 53"/>
            <p:cNvSpPr/>
            <p:nvPr/>
          </p:nvSpPr>
          <p:spPr>
            <a:xfrm rot="10800000">
              <a:off x="4318015" y="3001850"/>
              <a:ext cx="491035" cy="241872"/>
            </a:xfrm>
            <a:prstGeom prst="triangle">
              <a:avLst/>
            </a:prstGeom>
            <a:solidFill>
              <a:schemeClr val="bg1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63" name="Triangle isocèle 62"/>
            <p:cNvSpPr/>
            <p:nvPr/>
          </p:nvSpPr>
          <p:spPr>
            <a:xfrm rot="10800000">
              <a:off x="4325399" y="2993418"/>
              <a:ext cx="475200" cy="187543"/>
            </a:xfrm>
            <a:prstGeom prst="triangl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5362881-0BC9-4BC1-85B6-BE862D64D8B3}"/>
              </a:ext>
            </a:extLst>
          </p:cNvPr>
          <p:cNvGrpSpPr/>
          <p:nvPr/>
        </p:nvGrpSpPr>
        <p:grpSpPr>
          <a:xfrm>
            <a:off x="3250572" y="4553453"/>
            <a:ext cx="2614612" cy="2125170"/>
            <a:chOff x="2676526" y="2041913"/>
            <a:chExt cx="3486148" cy="2833560"/>
          </a:xfrm>
          <a:solidFill>
            <a:srgbClr val="36C0F1"/>
          </a:solidFill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2AA4103-ECAC-4AD7-91AC-F22DCF312355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grpFill/>
          </p:grpSpPr>
          <p:sp>
            <p:nvSpPr>
              <p:cNvPr id="11" name="Freeform 3">
                <a:extLst>
                  <a:ext uri="{FF2B5EF4-FFF2-40B4-BE49-F238E27FC236}">
                    <a16:creationId xmlns="" xmlns:a16="http://schemas.microsoft.com/office/drawing/2014/main" id="{34818DA9-9873-41D9-9C11-C25F99B09F33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721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4">
                <a:extLst>
                  <a:ext uri="{FF2B5EF4-FFF2-40B4-BE49-F238E27FC236}">
                    <a16:creationId xmlns="" xmlns:a16="http://schemas.microsoft.com/office/drawing/2014/main" id="{D948F58D-7A3F-496C-B748-4F21F850B5B6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721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="" xmlns:a16="http://schemas.microsoft.com/office/drawing/2014/main" id="{99FF3699-F820-432F-917A-1FB584191E92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721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ounded Rectangle 12">
                <a:extLst>
                  <a:ext uri="{FF2B5EF4-FFF2-40B4-BE49-F238E27FC236}">
                    <a16:creationId xmlns="" xmlns:a16="http://schemas.microsoft.com/office/drawing/2014/main" id="{61CD1EDF-C78B-4746-9F73-70B45DC8102D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721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ounded Rectangle 13">
                <a:extLst>
                  <a:ext uri="{FF2B5EF4-FFF2-40B4-BE49-F238E27FC236}">
                    <a16:creationId xmlns="" xmlns:a16="http://schemas.microsoft.com/office/drawing/2014/main" id="{1796C64D-2B56-48C0-89A8-BEC4F854726E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721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Freeform 14">
              <a:extLst>
                <a:ext uri="{FF2B5EF4-FFF2-40B4-BE49-F238E27FC236}">
                  <a16:creationId xmlns="" xmlns:a16="http://schemas.microsoft.com/office/drawing/2014/main" id="{028E4DB3-430A-4F48-8587-1A1314F50DE8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8E277DE-E7C7-4E85-808D-4D24DF307A23}"/>
              </a:ext>
            </a:extLst>
          </p:cNvPr>
          <p:cNvSpPr/>
          <p:nvPr/>
        </p:nvSpPr>
        <p:spPr>
          <a:xfrm>
            <a:off x="-16934" y="4945696"/>
            <a:ext cx="3168000" cy="1242000"/>
          </a:xfrm>
          <a:prstGeom prst="rect">
            <a:avLst/>
          </a:prstGeom>
          <a:solidFill>
            <a:srgbClr val="36C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781E7EF-B292-4EBC-947B-B05F0A1E82DD}"/>
              </a:ext>
            </a:extLst>
          </p:cNvPr>
          <p:cNvSpPr/>
          <p:nvPr/>
        </p:nvSpPr>
        <p:spPr>
          <a:xfrm>
            <a:off x="5959069" y="4945696"/>
            <a:ext cx="3184931" cy="1242000"/>
          </a:xfrm>
          <a:prstGeom prst="rect">
            <a:avLst/>
          </a:prstGeom>
          <a:solidFill>
            <a:srgbClr val="721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>
              <a:solidFill>
                <a:prstClr val="white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032278" y="3563881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white"/>
                </a:solidFill>
              </a:rPr>
              <a:t>Sage-femm</a:t>
            </a:r>
            <a:r>
              <a:rPr lang="fr-FR" sz="800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596285" y="3563881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black"/>
                </a:solidFill>
              </a:rPr>
              <a:t>Proche-aidant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127583" y="3278607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black"/>
                </a:solidFill>
              </a:rPr>
              <a:t>Patient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020830" y="3305242"/>
            <a:ext cx="9396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white"/>
                </a:solidFill>
              </a:rPr>
              <a:t>Etudiant infirmier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866891" y="3466229"/>
            <a:ext cx="7248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black"/>
                </a:solidFill>
              </a:rPr>
              <a:t>Etudiant PPS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06693" y="3869649"/>
            <a:ext cx="554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white"/>
                </a:solidFill>
              </a:rPr>
              <a:t>Médecin</a:t>
            </a:r>
            <a:endParaRPr lang="fr-FR" sz="800" dirty="0">
              <a:solidFill>
                <a:prstClr val="white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55576" y="3928033"/>
            <a:ext cx="7665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white"/>
                </a:solidFill>
              </a:rPr>
              <a:t>Aide soignant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548331" y="3686789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white"/>
                </a:solidFill>
              </a:rPr>
              <a:t>Directeur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543147" y="3977371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white"/>
                </a:solidFill>
              </a:rPr>
              <a:t>Infirmie</a:t>
            </a:r>
            <a:r>
              <a:rPr lang="fr-FR" sz="800" dirty="0">
                <a:solidFill>
                  <a:prstClr val="white"/>
                </a:solidFill>
              </a:rPr>
              <a:t>r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834607" y="3977371"/>
            <a:ext cx="651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white"/>
                </a:solidFill>
              </a:rPr>
              <a:t>Enseignant</a:t>
            </a:r>
            <a:endParaRPr lang="fr-FR" sz="800" dirty="0">
              <a:solidFill>
                <a:prstClr val="white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32544" y="4143477"/>
            <a:ext cx="5261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white"/>
                </a:solidFill>
              </a:rPr>
              <a:t>Huissier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364690" y="3696349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white"/>
                </a:solidFill>
              </a:rPr>
              <a:t>Etudiant</a:t>
            </a:r>
          </a:p>
          <a:p>
            <a:r>
              <a:rPr lang="fr-FR" sz="800" b="1" dirty="0">
                <a:solidFill>
                  <a:prstClr val="white"/>
                </a:solidFill>
              </a:rPr>
              <a:t> médecin</a:t>
            </a:r>
            <a:endParaRPr lang="fr-FR" sz="800" dirty="0">
              <a:solidFill>
                <a:prstClr val="white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3912645"/>
            <a:ext cx="54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err="1">
                <a:solidFill>
                  <a:prstClr val="white"/>
                </a:solidFill>
              </a:rPr>
              <a:t>Resp</a:t>
            </a:r>
            <a:endParaRPr lang="fr-FR" sz="800" b="1" dirty="0">
              <a:solidFill>
                <a:prstClr val="white"/>
              </a:solidFill>
            </a:endParaRPr>
          </a:p>
          <a:p>
            <a:r>
              <a:rPr lang="fr-FR" sz="800" b="1" dirty="0" err="1">
                <a:solidFill>
                  <a:prstClr val="white"/>
                </a:solidFill>
              </a:rPr>
              <a:t>onsable</a:t>
            </a:r>
            <a:endParaRPr lang="fr-FR" sz="800" dirty="0">
              <a:solidFill>
                <a:prstClr val="white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492235" y="3697200"/>
            <a:ext cx="46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prstClr val="white"/>
                </a:solidFill>
              </a:rPr>
              <a:t>Physiothérapeut</a:t>
            </a:r>
            <a:r>
              <a:rPr lang="fr-FR" sz="800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8148680" y="4123674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prstClr val="white"/>
                </a:solidFill>
              </a:rPr>
              <a:t>Public</a:t>
            </a:r>
          </a:p>
        </p:txBody>
      </p:sp>
      <p:sp>
        <p:nvSpPr>
          <p:cNvPr id="52" name="Titre 1"/>
          <p:cNvSpPr txBox="1">
            <a:spLocks/>
          </p:cNvSpPr>
          <p:nvPr/>
        </p:nvSpPr>
        <p:spPr>
          <a:xfrm>
            <a:off x="1628866" y="836712"/>
            <a:ext cx="6026682" cy="107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FORMATION </a:t>
            </a:r>
            <a:br>
              <a:rPr lang="fr-FR" sz="36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</a:br>
            <a:r>
              <a:rPr lang="fr-FR" sz="36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AU PARTENARIAT</a:t>
            </a:r>
          </a:p>
          <a:p>
            <a:pPr algn="ctr"/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POUR </a:t>
            </a:r>
            <a:endParaRPr lang="fr-FR" sz="3600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algn="ctr"/>
            <a:r>
              <a:rPr lang="fr-FR" sz="36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LES </a:t>
            </a:r>
            <a:r>
              <a:rPr lang="fr-FR" sz="36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SOINS ET </a:t>
            </a:r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LES </a:t>
            </a:r>
            <a:r>
              <a:rPr lang="fr-FR" sz="36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SERVICES</a:t>
            </a:r>
          </a:p>
        </p:txBody>
      </p:sp>
      <p:pic>
        <p:nvPicPr>
          <p:cNvPr id="55" name="Image 54" descr="LOGO_HUG_H_QUADR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14" y="663325"/>
            <a:ext cx="1357052" cy="312002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567"/>
            <a:ext cx="1407917" cy="603814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41" y="1152108"/>
            <a:ext cx="1206413" cy="4995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08" y="332656"/>
            <a:ext cx="1481280" cy="28784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4" y="1834604"/>
            <a:ext cx="1362037" cy="3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5811732" y="2193988"/>
            <a:ext cx="214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prstClr val="white"/>
                </a:solidFill>
                <a:cs typeface="Arial" pitchFamily="34" charset="0"/>
              </a:rPr>
              <a:t>Temps 03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Bahnschrift"/>
              </a:rPr>
              <a:t>Atelier interactif Temps 1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436454" y="2193988"/>
            <a:ext cx="214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prstClr val="white"/>
                </a:solidFill>
                <a:cs typeface="Arial" pitchFamily="34" charset="0"/>
              </a:rPr>
              <a:t>Temps 1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2694" y="1628800"/>
            <a:ext cx="6300827" cy="441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Quel est le titre/nom de </a:t>
            </a:r>
            <a:r>
              <a:rPr lang="fr-FR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l’action</a:t>
            </a:r>
          </a:p>
          <a:p>
            <a:pPr>
              <a:lnSpc>
                <a:spcPct val="115000"/>
              </a:lnSpc>
            </a:pPr>
            <a:endParaRPr lang="fr-FR" sz="14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– </a:t>
            </a:r>
            <a:r>
              <a:rPr lang="fr-FR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objectifs </a:t>
            </a:r>
            <a:endParaRPr lang="fr-CH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– La ou les actions  prévues avant l’implication des partenaires</a:t>
            </a:r>
            <a:r>
              <a:rPr lang="fr-FR" sz="14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H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– Quels </a:t>
            </a: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sont les partenaires impliqués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dans l’action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fr-CH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PROFESSIONNEL DE SANTE □     PATIENT □     PROCHE □     PUBLIC □  ETUDIANT □  </a:t>
            </a:r>
            <a:endParaRPr lang="fr-CH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fr-FR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description de l’implication des partenaires</a:t>
            </a:r>
            <a:r>
              <a:rPr lang="fr-FR" sz="14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H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b="1" dirty="0">
                <a:solidFill>
                  <a:prstClr val="white">
                    <a:lumMod val="6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– </a:t>
            </a:r>
            <a:r>
              <a:rPr lang="fr-FR" sz="1400" b="1" dirty="0" smtClean="0">
                <a:solidFill>
                  <a:prstClr val="white">
                    <a:lumMod val="6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1400" b="1" dirty="0">
                <a:solidFill>
                  <a:prstClr val="white">
                    <a:lumMod val="6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résultats : solutions mises en place et/ou interventions et/ou changement </a:t>
            </a:r>
            <a:endParaRPr lang="fr-FR" sz="1400" b="1" dirty="0" smtClean="0">
              <a:solidFill>
                <a:prstClr val="white">
                  <a:lumMod val="6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400" b="1" dirty="0" smtClean="0">
                <a:solidFill>
                  <a:prstClr val="white">
                    <a:lumMod val="6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et/ou  </a:t>
            </a:r>
            <a:r>
              <a:rPr lang="fr-FR" sz="1400" b="1" dirty="0">
                <a:solidFill>
                  <a:prstClr val="white">
                    <a:lumMod val="6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bénéfices et/ou bénéficiaires, </a:t>
            </a:r>
            <a:endParaRPr lang="fr-CH" sz="1400" dirty="0">
              <a:solidFill>
                <a:prstClr val="white">
                  <a:lumMod val="6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dirty="0">
                <a:solidFill>
                  <a:prstClr val="white">
                    <a:lumMod val="6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2000" dirty="0">
              <a:solidFill>
                <a:prstClr val="white">
                  <a:lumMod val="6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5224"/>
            <a:ext cx="9144000" cy="199549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07321" y="5789083"/>
            <a:ext cx="114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solidFill>
                  <a:prstClr val="black"/>
                </a:solidFill>
              </a:rPr>
              <a:t>temps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0" y="5102348"/>
            <a:ext cx="10173473" cy="1289712"/>
            <a:chOff x="19050" y="5153024"/>
            <a:chExt cx="10173473" cy="1289712"/>
          </a:xfrm>
        </p:grpSpPr>
        <p:sp>
          <p:nvSpPr>
            <p:cNvPr id="3" name="ZoneTexte 2"/>
            <p:cNvSpPr txBox="1"/>
            <p:nvPr/>
          </p:nvSpPr>
          <p:spPr>
            <a:xfrm>
              <a:off x="2066926" y="5153025"/>
              <a:ext cx="1085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>
                  <a:solidFill>
                    <a:prstClr val="black"/>
                  </a:solidFill>
                </a:rPr>
                <a:t>solitude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6848475" y="5383857"/>
              <a:ext cx="1495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coordination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943225" y="5153024"/>
              <a:ext cx="96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>
                  <a:solidFill>
                    <a:prstClr val="black"/>
                  </a:solidFill>
                </a:rPr>
                <a:t>besoins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495801" y="5383857"/>
              <a:ext cx="1276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>
                  <a:solidFill>
                    <a:prstClr val="black"/>
                  </a:solidFill>
                </a:rPr>
                <a:t>confiance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05486" y="5827183"/>
              <a:ext cx="8191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>
                  <a:solidFill>
                    <a:prstClr val="black"/>
                  </a:solidFill>
                </a:rPr>
                <a:t>priorités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050" y="5827183"/>
              <a:ext cx="6667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>
                  <a:solidFill>
                    <a:prstClr val="black"/>
                  </a:solidFill>
                </a:rPr>
                <a:t>choc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412403" y="5506282"/>
              <a:ext cx="975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>
                  <a:solidFill>
                    <a:prstClr val="black"/>
                  </a:solidFill>
                </a:rPr>
                <a:t>aidants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253037" y="5614233"/>
              <a:ext cx="962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>
                  <a:solidFill>
                    <a:prstClr val="black"/>
                  </a:solidFill>
                </a:rPr>
                <a:t>référent</a:t>
              </a:r>
            </a:p>
            <a:p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31713" y="5981071"/>
              <a:ext cx="2437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réseau</a:t>
              </a:r>
            </a:p>
            <a:p>
              <a:endParaRPr lang="fr-CH" sz="1200">
                <a:solidFill>
                  <a:prstClr val="black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743327" y="5330028"/>
              <a:ext cx="986996" cy="28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partenaires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368622" y="5635195"/>
              <a:ext cx="1162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équipe</a:t>
              </a:r>
            </a:p>
            <a:p>
              <a:endParaRPr lang="fr-CH" sz="1200">
                <a:solidFill>
                  <a:prstClr val="black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028807" y="5961779"/>
              <a:ext cx="1568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>
                  <a:solidFill>
                    <a:prstClr val="black"/>
                  </a:solidFill>
                </a:rPr>
                <a:t>choix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583830" y="5740358"/>
              <a:ext cx="10626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respect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8427310" y="5844836"/>
              <a:ext cx="17652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>
                  <a:solidFill>
                    <a:prstClr val="black"/>
                  </a:solidFill>
                </a:rPr>
                <a:t>émotions</a:t>
              </a:r>
            </a:p>
          </p:txBody>
        </p:sp>
      </p:grpSp>
      <p:sp>
        <p:nvSpPr>
          <p:cNvPr id="21" name="Sous-titre 20"/>
          <p:cNvSpPr>
            <a:spLocks noGrp="1"/>
          </p:cNvSpPr>
          <p:nvPr>
            <p:ph type="subTitle" idx="1"/>
          </p:nvPr>
        </p:nvSpPr>
        <p:spPr>
          <a:xfrm>
            <a:off x="666750" y="353760"/>
            <a:ext cx="8081714" cy="3372966"/>
          </a:xfrm>
        </p:spPr>
        <p:txBody>
          <a:bodyPr>
            <a:normAutofit/>
          </a:bodyPr>
          <a:lstStyle/>
          <a:p>
            <a:endParaRPr lang="fr-FR" b="1" cap="all" dirty="0">
              <a:solidFill>
                <a:srgbClr val="4BACC6">
                  <a:lumMod val="75000"/>
                </a:srgbClr>
              </a:solidFill>
            </a:endParaRPr>
          </a:p>
          <a:p>
            <a:endParaRPr lang="fr-FR" b="1" cap="all" dirty="0">
              <a:solidFill>
                <a:srgbClr val="4BACC6">
                  <a:lumMod val="75000"/>
                </a:srgbClr>
              </a:solidFill>
            </a:endParaRPr>
          </a:p>
          <a:p>
            <a:endParaRPr lang="fr-FR" b="1" dirty="0">
              <a:solidFill>
                <a:srgbClr val="4BACC6">
                  <a:lumMod val="75000"/>
                </a:srgbClr>
              </a:solidFill>
            </a:endParaRPr>
          </a:p>
          <a:p>
            <a:endParaRPr lang="fr-FR" b="1" dirty="0">
              <a:solidFill>
                <a:srgbClr val="4BACC6">
                  <a:lumMod val="75000"/>
                </a:srgbClr>
              </a:solidFill>
            </a:endParaRPr>
          </a:p>
          <a:p>
            <a:pPr algn="ctr"/>
            <a:r>
              <a:rPr lang="fr-FR" b="1" dirty="0">
                <a:solidFill>
                  <a:srgbClr val="4BACC6">
                    <a:lumMod val="75000"/>
                  </a:srgbClr>
                </a:solidFill>
              </a:rPr>
              <a:t/>
            </a:r>
            <a:br>
              <a:rPr lang="fr-FR" b="1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fr-FR" sz="4400" b="1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Mise en commun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53CB-777A-BD40-AC91-8813A86599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ous-titre 20"/>
          <p:cNvSpPr>
            <a:spLocks noGrp="1"/>
          </p:cNvSpPr>
          <p:nvPr>
            <p:ph type="subTitle" idx="4294967295"/>
          </p:nvPr>
        </p:nvSpPr>
        <p:spPr>
          <a:xfrm>
            <a:off x="522485" y="39688"/>
            <a:ext cx="8081963" cy="3373437"/>
          </a:xfrm>
        </p:spPr>
        <p:txBody>
          <a:bodyPr>
            <a:normAutofit lnSpcReduction="10000"/>
          </a:bodyPr>
          <a:lstStyle/>
          <a:p>
            <a:endParaRPr lang="fr-FR" b="1" cap="all" dirty="0">
              <a:solidFill>
                <a:srgbClr val="4BACC6">
                  <a:lumMod val="75000"/>
                </a:srgbClr>
              </a:solidFill>
            </a:endParaRPr>
          </a:p>
          <a:p>
            <a:endParaRPr lang="fr-FR" b="1" dirty="0">
              <a:solidFill>
                <a:srgbClr val="4BACC6">
                  <a:lumMod val="75000"/>
                </a:srgbClr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4BACC6">
                    <a:lumMod val="75000"/>
                  </a:srgbClr>
                </a:solidFill>
              </a:rPr>
              <a:t/>
            </a:r>
            <a:br>
              <a:rPr lang="fr-FR" b="1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Bahnschrift"/>
              </a:rPr>
              <a:t>Le concept du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Bahnschrift"/>
              </a:rPr>
              <a:t>partenariat</a:t>
            </a:r>
          </a:p>
          <a:p>
            <a:pPr marL="0" indent="0" algn="ctr">
              <a:buNone/>
            </a:pPr>
            <a:endParaRPr lang="fr-FR" sz="4400" b="1" dirty="0" smtClean="0">
              <a:solidFill>
                <a:schemeClr val="accent1">
                  <a:lumMod val="50000"/>
                </a:schemeClr>
              </a:solidFill>
              <a:latin typeface="Bahnschrift"/>
            </a:endParaRPr>
          </a:p>
          <a:p>
            <a:pPr marL="0" indent="0" algn="ctr">
              <a:buNone/>
            </a:pP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Bahnschrift"/>
              </a:rPr>
              <a:t>entre </a:t>
            </a:r>
            <a:endParaRPr lang="fr-FR" sz="4400" b="1" dirty="0">
              <a:solidFill>
                <a:schemeClr val="accent1">
                  <a:lumMod val="50000"/>
                </a:schemeClr>
              </a:solidFill>
              <a:latin typeface="Bahnschrif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7010400" y="5535613"/>
            <a:ext cx="2133600" cy="317500"/>
          </a:xfrm>
        </p:spPr>
        <p:txBody>
          <a:bodyPr/>
          <a:lstStyle/>
          <a:p>
            <a:fld id="{87CD53CB-777A-BD40-AC91-8813A86599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3229986" y="3445833"/>
            <a:ext cx="2710166" cy="2407280"/>
            <a:chOff x="6009494" y="3581295"/>
            <a:chExt cx="2749172" cy="2551296"/>
          </a:xfrm>
        </p:grpSpPr>
        <p:grpSp>
          <p:nvGrpSpPr>
            <p:cNvPr id="23" name="Groupe 22"/>
            <p:cNvGrpSpPr/>
            <p:nvPr/>
          </p:nvGrpSpPr>
          <p:grpSpPr>
            <a:xfrm rot="19141067">
              <a:off x="6009494" y="3581295"/>
              <a:ext cx="2735451" cy="2551296"/>
              <a:chOff x="5820438" y="3336890"/>
              <a:chExt cx="3144050" cy="2900422"/>
            </a:xfrm>
          </p:grpSpPr>
          <p:sp>
            <p:nvSpPr>
              <p:cNvPr id="26" name="Block Arc 3"/>
              <p:cNvSpPr/>
              <p:nvPr/>
            </p:nvSpPr>
            <p:spPr>
              <a:xfrm>
                <a:off x="5820438" y="3336890"/>
                <a:ext cx="1944216" cy="1944216"/>
              </a:xfrm>
              <a:prstGeom prst="blockArc">
                <a:avLst>
                  <a:gd name="adj1" fmla="val 5067730"/>
                  <a:gd name="adj2" fmla="val 2353433"/>
                  <a:gd name="adj3" fmla="val 20895"/>
                </a:avLst>
              </a:prstGeom>
              <a:noFill/>
              <a:ln w="1270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ko-KR" altLang="en-US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Block Arc 7"/>
              <p:cNvSpPr/>
              <p:nvPr/>
            </p:nvSpPr>
            <p:spPr>
              <a:xfrm rot="10800000">
                <a:off x="7020272" y="4293096"/>
                <a:ext cx="1944216" cy="1944216"/>
              </a:xfrm>
              <a:prstGeom prst="blockArc">
                <a:avLst>
                  <a:gd name="adj1" fmla="val 5000214"/>
                  <a:gd name="adj2" fmla="val 2353433"/>
                  <a:gd name="adj3" fmla="val 20895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ko-KR" altLang="en-US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Oval 4"/>
              <p:cNvSpPr/>
              <p:nvPr/>
            </p:nvSpPr>
            <p:spPr>
              <a:xfrm>
                <a:off x="6279537" y="3807390"/>
                <a:ext cx="1027541" cy="1004519"/>
              </a:xfrm>
              <a:prstGeom prst="ellipse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ko-KR" altLang="en-US" kern="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10"/>
              <p:cNvSpPr/>
              <p:nvPr/>
            </p:nvSpPr>
            <p:spPr>
              <a:xfrm>
                <a:off x="7448961" y="4724296"/>
                <a:ext cx="1086840" cy="1081815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ko-KR" altLang="en-US" kern="0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6385616" y="4750964"/>
              <a:ext cx="777239" cy="277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CH" sz="1100" b="1" kern="0" dirty="0" smtClean="0">
                  <a:solidFill>
                    <a:prstClr val="white"/>
                  </a:solidFill>
                </a:rPr>
                <a:t>Patients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753636" y="4722646"/>
              <a:ext cx="10050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fr-CH" sz="1100" kern="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84678" y="4489453"/>
            <a:ext cx="1111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200" b="1" dirty="0">
                <a:solidFill>
                  <a:prstClr val="black"/>
                </a:solidFill>
              </a:rPr>
              <a:t>Professionnels</a:t>
            </a:r>
          </a:p>
        </p:txBody>
      </p:sp>
      <p:sp>
        <p:nvSpPr>
          <p:cNvPr id="2" name="Ellipse 1"/>
          <p:cNvSpPr/>
          <p:nvPr/>
        </p:nvSpPr>
        <p:spPr>
          <a:xfrm>
            <a:off x="4411158" y="4489453"/>
            <a:ext cx="304857" cy="3216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5194" y="2088472"/>
            <a:ext cx="4164050" cy="3500768"/>
            <a:chOff x="1879399" y="807044"/>
            <a:chExt cx="4164050" cy="3500768"/>
          </a:xfrm>
        </p:grpSpPr>
        <p:sp>
          <p:nvSpPr>
            <p:cNvPr id="3" name="Arrow: Right 36">
              <a:extLst>
                <a:ext uri="{FF2B5EF4-FFF2-40B4-BE49-F238E27FC236}">
                  <a16:creationId xmlns="" xmlns:a16="http://schemas.microsoft.com/office/drawing/2014/main" id="{AB8DDCAE-8B84-41D6-B851-73719533E632}"/>
                </a:ext>
              </a:extLst>
            </p:cNvPr>
            <p:cNvSpPr/>
            <p:nvPr/>
          </p:nvSpPr>
          <p:spPr>
            <a:xfrm rot="19143624">
              <a:off x="4280129" y="1373615"/>
              <a:ext cx="1370196" cy="635465"/>
            </a:xfrm>
            <a:prstGeom prst="rightArrow">
              <a:avLst>
                <a:gd name="adj1" fmla="val 38607"/>
                <a:gd name="adj2" fmla="val 0"/>
              </a:avLst>
            </a:prstGeom>
            <a:solidFill>
              <a:srgbClr val="C15DA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 smtClean="0">
                <a:solidFill>
                  <a:prstClr val="white"/>
                </a:solidFill>
              </a:endParaRPr>
            </a:p>
          </p:txBody>
        </p:sp>
        <p:sp>
          <p:nvSpPr>
            <p:cNvPr id="4" name="Arrow: Right 36">
              <a:extLst>
                <a:ext uri="{FF2B5EF4-FFF2-40B4-BE49-F238E27FC236}">
                  <a16:creationId xmlns="" xmlns:a16="http://schemas.microsoft.com/office/drawing/2014/main" id="{AB8DDCAE-8B84-41D6-B851-73719533E632}"/>
                </a:ext>
              </a:extLst>
            </p:cNvPr>
            <p:cNvSpPr/>
            <p:nvPr/>
          </p:nvSpPr>
          <p:spPr>
            <a:xfrm rot="19995642">
              <a:off x="4539730" y="1684398"/>
              <a:ext cx="1180232" cy="635465"/>
            </a:xfrm>
            <a:prstGeom prst="rightArrow">
              <a:avLst>
                <a:gd name="adj1" fmla="val 38607"/>
                <a:gd name="adj2" fmla="val 0"/>
              </a:avLst>
            </a:prstGeom>
            <a:solidFill>
              <a:srgbClr val="E30F2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 smtClean="0">
                <a:solidFill>
                  <a:prstClr val="white"/>
                </a:solidFill>
              </a:endParaRPr>
            </a:p>
          </p:txBody>
        </p:sp>
        <p:sp>
          <p:nvSpPr>
            <p:cNvPr id="5" name="Arrow: Right 36">
              <a:extLst>
                <a:ext uri="{FF2B5EF4-FFF2-40B4-BE49-F238E27FC236}">
                  <a16:creationId xmlns="" xmlns:a16="http://schemas.microsoft.com/office/drawing/2014/main" id="{AB8DDCAE-8B84-41D6-B851-73719533E632}"/>
                </a:ext>
              </a:extLst>
            </p:cNvPr>
            <p:cNvSpPr/>
            <p:nvPr/>
          </p:nvSpPr>
          <p:spPr>
            <a:xfrm rot="2081282">
              <a:off x="4383717" y="2961922"/>
              <a:ext cx="1172152" cy="635465"/>
            </a:xfrm>
            <a:prstGeom prst="rightArrow">
              <a:avLst>
                <a:gd name="adj1" fmla="val 38607"/>
                <a:gd name="adj2" fmla="val 0"/>
              </a:avLst>
            </a:prstGeom>
            <a:solidFill>
              <a:srgbClr val="008B8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 smtClean="0">
                <a:solidFill>
                  <a:prstClr val="white"/>
                </a:solidFill>
              </a:endParaRPr>
            </a:p>
          </p:txBody>
        </p:sp>
        <p:sp>
          <p:nvSpPr>
            <p:cNvPr id="6" name="Arrow: Right 36">
              <a:extLst>
                <a:ext uri="{FF2B5EF4-FFF2-40B4-BE49-F238E27FC236}">
                  <a16:creationId xmlns="" xmlns:a16="http://schemas.microsoft.com/office/drawing/2014/main" id="{AB8DDCAE-8B84-41D6-B851-73719533E632}"/>
                </a:ext>
              </a:extLst>
            </p:cNvPr>
            <p:cNvSpPr/>
            <p:nvPr/>
          </p:nvSpPr>
          <p:spPr>
            <a:xfrm rot="1189737">
              <a:off x="4526886" y="2632977"/>
              <a:ext cx="1189197" cy="635465"/>
            </a:xfrm>
            <a:prstGeom prst="rightArrow">
              <a:avLst>
                <a:gd name="adj1" fmla="val 38607"/>
                <a:gd name="adj2" fmla="val 0"/>
              </a:avLst>
            </a:prstGeom>
            <a:solidFill>
              <a:srgbClr val="00A33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 smtClean="0">
                <a:solidFill>
                  <a:prstClr val="white"/>
                </a:solidFill>
              </a:endParaRPr>
            </a:p>
          </p:txBody>
        </p:sp>
        <p:sp>
          <p:nvSpPr>
            <p:cNvPr id="7" name="Arrow: Right 36">
              <a:extLst>
                <a:ext uri="{FF2B5EF4-FFF2-40B4-BE49-F238E27FC236}">
                  <a16:creationId xmlns="" xmlns:a16="http://schemas.microsoft.com/office/drawing/2014/main" id="{AB8DDCAE-8B84-41D6-B851-73719533E632}"/>
                </a:ext>
              </a:extLst>
            </p:cNvPr>
            <p:cNvSpPr/>
            <p:nvPr/>
          </p:nvSpPr>
          <p:spPr>
            <a:xfrm>
              <a:off x="4295018" y="2042740"/>
              <a:ext cx="1586728" cy="936372"/>
            </a:xfrm>
            <a:prstGeom prst="rightArrow">
              <a:avLst>
                <a:gd name="adj1" fmla="val 38607"/>
                <a:gd name="adj2" fmla="val 0"/>
              </a:avLst>
            </a:prstGeom>
            <a:solidFill>
              <a:srgbClr val="FBB51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 smtClean="0">
                <a:solidFill>
                  <a:prstClr val="white"/>
                </a:solidFill>
              </a:endParaRPr>
            </a:p>
          </p:txBody>
        </p:sp>
        <p:grpSp>
          <p:nvGrpSpPr>
            <p:cNvPr id="8" name="Groupe 7"/>
            <p:cNvGrpSpPr>
              <a:grpSpLocks noChangeAspect="1"/>
            </p:cNvGrpSpPr>
            <p:nvPr/>
          </p:nvGrpSpPr>
          <p:grpSpPr>
            <a:xfrm>
              <a:off x="1964778" y="807044"/>
              <a:ext cx="2830713" cy="3477256"/>
              <a:chOff x="438638" y="936341"/>
              <a:chExt cx="4143087" cy="5089382"/>
            </a:xfrm>
          </p:grpSpPr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81500">
                <a:off x="3652868" y="972005"/>
                <a:ext cx="777564" cy="1483675"/>
              </a:xfrm>
              <a:prstGeom prst="rect">
                <a:avLst/>
              </a:prstGeom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2970">
                <a:off x="3009608" y="936341"/>
                <a:ext cx="648419" cy="1219544"/>
              </a:xfrm>
              <a:prstGeom prst="rect">
                <a:avLst/>
              </a:prstGeom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171276">
                <a:off x="2412830" y="1012790"/>
                <a:ext cx="621135" cy="1168405"/>
              </a:xfrm>
              <a:prstGeom prst="rect">
                <a:avLst/>
              </a:prstGeom>
            </p:spPr>
          </p:pic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728175">
                <a:off x="1803010" y="1253290"/>
                <a:ext cx="611446" cy="1129303"/>
              </a:xfrm>
              <a:prstGeom prst="rect">
                <a:avLst/>
              </a:prstGeom>
            </p:spPr>
          </p:pic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8650925">
                <a:off x="1185406" y="1493374"/>
                <a:ext cx="660216" cy="1284772"/>
              </a:xfrm>
              <a:prstGeom prst="rect">
                <a:avLst/>
              </a:prstGeom>
            </p:spPr>
          </p:pic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7622101">
                <a:off x="1154244" y="2192475"/>
                <a:ext cx="511720" cy="1007672"/>
              </a:xfrm>
              <a:prstGeom prst="rect">
                <a:avLst/>
              </a:prstGeom>
            </p:spPr>
          </p:pic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6527891">
                <a:off x="997044" y="2777389"/>
                <a:ext cx="474304" cy="998296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5947478">
                <a:off x="746783" y="3063713"/>
                <a:ext cx="677918" cy="1294207"/>
              </a:xfrm>
              <a:prstGeom prst="rect">
                <a:avLst/>
              </a:prstGeom>
            </p:spPr>
          </p:pic>
          <p:pic>
            <p:nvPicPr>
              <p:cNvPr id="37" name="Image 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4837868">
                <a:off x="1126876" y="3686943"/>
                <a:ext cx="526862" cy="972883"/>
              </a:xfrm>
              <a:prstGeom prst="rect">
                <a:avLst/>
              </a:prstGeom>
            </p:spPr>
          </p:pic>
          <p:pic>
            <p:nvPicPr>
              <p:cNvPr id="38" name="Image 3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13853522">
                <a:off x="1411853" y="4144227"/>
                <a:ext cx="522007" cy="855266"/>
              </a:xfrm>
              <a:prstGeom prst="rect">
                <a:avLst/>
              </a:prstGeom>
            </p:spPr>
          </p:pic>
          <p:pic>
            <p:nvPicPr>
              <p:cNvPr id="39" name="Image 3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12625183">
                <a:off x="1587401" y="4457122"/>
                <a:ext cx="695187" cy="1260878"/>
              </a:xfrm>
              <a:prstGeom prst="rect">
                <a:avLst/>
              </a:prstGeom>
            </p:spPr>
          </p:pic>
          <p:pic>
            <p:nvPicPr>
              <p:cNvPr id="40" name="Image 3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11597216">
                <a:off x="2098953" y="4718384"/>
                <a:ext cx="732616" cy="1231567"/>
              </a:xfrm>
              <a:prstGeom prst="rect">
                <a:avLst/>
              </a:prstGeom>
            </p:spPr>
          </p:pic>
          <p:pic>
            <p:nvPicPr>
              <p:cNvPr id="41" name="Image 40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10505752">
                <a:off x="2802104" y="4806002"/>
                <a:ext cx="694984" cy="1219721"/>
              </a:xfrm>
              <a:prstGeom prst="rect">
                <a:avLst/>
              </a:prstGeom>
            </p:spPr>
          </p:pic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9562391">
                <a:off x="3309002" y="4720061"/>
                <a:ext cx="714180" cy="1151433"/>
              </a:xfrm>
              <a:prstGeom prst="rect">
                <a:avLst/>
              </a:prstGeom>
            </p:spPr>
          </p:pic>
          <p:pic>
            <p:nvPicPr>
              <p:cNvPr id="43" name="Image 42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 rot="8611048">
                <a:off x="3760987" y="4479330"/>
                <a:ext cx="820738" cy="1219812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 rot="19945390">
              <a:off x="4474477" y="1795261"/>
              <a:ext cx="155978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CH" sz="1050" b="1" kern="0" dirty="0" smtClean="0">
                  <a:solidFill>
                    <a:prstClr val="white"/>
                  </a:solidFill>
                </a:rPr>
                <a:t>Recherche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2100890">
              <a:off x="4447341" y="3332452"/>
              <a:ext cx="155978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CH" sz="1050" b="1" kern="0" dirty="0" smtClean="0">
                  <a:solidFill>
                    <a:prstClr val="white"/>
                  </a:solidFill>
                </a:rPr>
                <a:t>Qualité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1229484">
              <a:off x="4483664" y="2853257"/>
              <a:ext cx="155978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CH" sz="1050" b="1" kern="0" dirty="0" smtClean="0">
                  <a:solidFill>
                    <a:prstClr val="white"/>
                  </a:solidFill>
                </a:rPr>
                <a:t>Enseignement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19071900">
              <a:off x="4507620" y="1484070"/>
              <a:ext cx="107095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CH" sz="1050" b="1" kern="0" dirty="0" smtClean="0">
                  <a:solidFill>
                    <a:prstClr val="white"/>
                  </a:solidFill>
                </a:rPr>
                <a:t>Organisationnel</a:t>
              </a: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2559557" y="1555161"/>
              <a:ext cx="2363071" cy="2174016"/>
              <a:chOff x="1430328" y="2103138"/>
              <a:chExt cx="3273173" cy="3011307"/>
            </a:xfrm>
          </p:grpSpPr>
          <p:sp>
            <p:nvSpPr>
              <p:cNvPr id="22" name="Oval 28">
                <a:extLst>
                  <a:ext uri="{FF2B5EF4-FFF2-40B4-BE49-F238E27FC236}">
                    <a16:creationId xmlns="" xmlns:a16="http://schemas.microsoft.com/office/drawing/2014/main" id="{DF2AE69B-C244-424E-A381-D0E49131DCF7}"/>
                  </a:ext>
                </a:extLst>
              </p:cNvPr>
              <p:cNvSpPr/>
              <p:nvPr/>
            </p:nvSpPr>
            <p:spPr>
              <a:xfrm>
                <a:off x="1683083" y="2103138"/>
                <a:ext cx="2764701" cy="272897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762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sz="1350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rc 22"/>
              <p:cNvSpPr/>
              <p:nvPr/>
            </p:nvSpPr>
            <p:spPr>
              <a:xfrm rot="19277636">
                <a:off x="1430328" y="2181132"/>
                <a:ext cx="2923909" cy="2531939"/>
              </a:xfrm>
              <a:prstGeom prst="arc">
                <a:avLst>
                  <a:gd name="adj1" fmla="val 17342988"/>
                  <a:gd name="adj2" fmla="val 20701091"/>
                </a:avLst>
              </a:prstGeom>
              <a:noFill/>
              <a:ln w="19050" cap="flat" cmpd="sng" algn="ctr">
                <a:solidFill>
                  <a:srgbClr val="34C0F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CH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rc 23"/>
              <p:cNvSpPr/>
              <p:nvPr/>
            </p:nvSpPr>
            <p:spPr>
              <a:xfrm rot="16607261">
                <a:off x="1450986" y="2316684"/>
                <a:ext cx="2923909" cy="2531939"/>
              </a:xfrm>
              <a:prstGeom prst="arc">
                <a:avLst>
                  <a:gd name="adj1" fmla="val 17478526"/>
                  <a:gd name="adj2" fmla="val 20105569"/>
                </a:avLst>
              </a:prstGeom>
              <a:noFill/>
              <a:ln w="19050" cap="flat" cmpd="sng" algn="ctr">
                <a:solidFill>
                  <a:srgbClr val="01A33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CH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Arc 24"/>
              <p:cNvSpPr/>
              <p:nvPr/>
            </p:nvSpPr>
            <p:spPr>
              <a:xfrm rot="14000718">
                <a:off x="1567301" y="2386521"/>
                <a:ext cx="2923909" cy="2531939"/>
              </a:xfrm>
              <a:prstGeom prst="arc">
                <a:avLst>
                  <a:gd name="adj1" fmla="val 17478526"/>
                  <a:gd name="adj2" fmla="val 20105569"/>
                </a:avLst>
              </a:prstGeom>
              <a:noFill/>
              <a:ln w="19050" cap="flat" cmpd="sng" algn="ctr">
                <a:solidFill>
                  <a:srgbClr val="FAB52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CH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Arc 25"/>
              <p:cNvSpPr/>
              <p:nvPr/>
            </p:nvSpPr>
            <p:spPr>
              <a:xfrm rot="11326897">
                <a:off x="1687642" y="2332263"/>
                <a:ext cx="2923909" cy="2531939"/>
              </a:xfrm>
              <a:prstGeom prst="arc">
                <a:avLst>
                  <a:gd name="adj1" fmla="val 17478526"/>
                  <a:gd name="adj2" fmla="val 20105569"/>
                </a:avLst>
              </a:prstGeom>
              <a:noFill/>
              <a:ln w="12700" cap="flat" cmpd="sng" algn="ctr">
                <a:solidFill>
                  <a:srgbClr val="E30F2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CH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8773106">
                <a:off x="1779592" y="2232880"/>
                <a:ext cx="2923909" cy="2531939"/>
              </a:xfrm>
              <a:prstGeom prst="arc">
                <a:avLst>
                  <a:gd name="adj1" fmla="val 17092282"/>
                  <a:gd name="adj2" fmla="val 20105569"/>
                </a:avLst>
              </a:prstGeom>
              <a:noFill/>
              <a:ln w="19050" cap="flat" cmpd="sng" algn="ctr">
                <a:solidFill>
                  <a:srgbClr val="BE5E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CH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Arc 27"/>
              <p:cNvSpPr/>
              <p:nvPr/>
            </p:nvSpPr>
            <p:spPr>
              <a:xfrm rot="13934016">
                <a:off x="1713240" y="2095335"/>
                <a:ext cx="2712754" cy="2772000"/>
              </a:xfrm>
              <a:prstGeom prst="arc">
                <a:avLst>
                  <a:gd name="adj1" fmla="val 3998546"/>
                  <a:gd name="adj2" fmla="val 11522107"/>
                </a:avLst>
              </a:prstGeom>
              <a:noFill/>
              <a:ln w="19050" cap="flat" cmpd="sng" algn="ctr">
                <a:solidFill>
                  <a:srgbClr val="009CC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CH" kern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3533338" y="898982"/>
              <a:ext cx="8655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CH" sz="800" b="1" kern="0" cap="all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Patient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135169" y="1330313"/>
              <a:ext cx="746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CH" sz="800" b="1" kern="0" cap="all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Proche-aidant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879399" y="2568118"/>
              <a:ext cx="557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CH" sz="800" b="1" kern="0" cap="all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Professionnel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584572" y="3724987"/>
              <a:ext cx="6713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CH" sz="800" b="1" kern="0" cap="all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Public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535763" y="3969258"/>
              <a:ext cx="4927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CH" sz="800" b="1" kern="0" cap="all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Association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55758" y="2224163"/>
              <a:ext cx="10766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CH" sz="2800" b="1" kern="0" dirty="0" smtClean="0">
                  <a:solidFill>
                    <a:prstClr val="white"/>
                  </a:solidFill>
                </a:rPr>
                <a:t>Soins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105597" y="962572"/>
              <a:ext cx="8655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CH" sz="800" b="1" kern="0" cap="all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ETUDIANT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D8469"/>
                </a:clrFrom>
                <a:clrTo>
                  <a:srgbClr val="FD846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27386" y="1590331"/>
              <a:ext cx="2008952" cy="1946037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45" name="Titre 3"/>
          <p:cNvSpPr txBox="1">
            <a:spLocks/>
          </p:cNvSpPr>
          <p:nvPr/>
        </p:nvSpPr>
        <p:spPr>
          <a:xfrm>
            <a:off x="323528" y="197768"/>
            <a:ext cx="4392488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Acteurs et </a:t>
            </a:r>
            <a:r>
              <a:rPr lang="fr-FR" sz="3200" b="1" dirty="0" smtClean="0">
                <a:solidFill>
                  <a:prstClr val="white"/>
                </a:solidFill>
                <a:latin typeface="Bahnschrift" panose="020B0502040204020203" pitchFamily="34" charset="0"/>
              </a:rPr>
              <a:t>domaines de pratique </a:t>
            </a:r>
            <a:r>
              <a:rPr lang="fr-FR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du partenariat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478038" y="1832180"/>
            <a:ext cx="356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prstClr val="black"/>
                </a:solidFill>
              </a:rPr>
              <a:t>Individuellement ou collectivement</a:t>
            </a:r>
            <a:endParaRPr lang="fr-CH" b="1" dirty="0">
              <a:solidFill>
                <a:prstClr val="black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450355" y="2379421"/>
            <a:ext cx="4810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prstClr val="black"/>
                </a:solidFill>
              </a:rPr>
              <a:t>Soins</a:t>
            </a:r>
            <a:r>
              <a:rPr lang="fr-CH" dirty="0" smtClean="0">
                <a:solidFill>
                  <a:prstClr val="black"/>
                </a:solidFill>
              </a:rPr>
              <a:t> : </a:t>
            </a:r>
            <a:r>
              <a:rPr lang="fr-CH" i="1" dirty="0" smtClean="0">
                <a:solidFill>
                  <a:prstClr val="black"/>
                </a:solidFill>
              </a:rPr>
              <a:t>prise de décision</a:t>
            </a:r>
            <a:r>
              <a:rPr lang="fr-CH" i="1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fr-CH" i="1" dirty="0">
                <a:solidFill>
                  <a:prstClr val="black"/>
                </a:solidFill>
                <a:sym typeface="Wingdings"/>
              </a:rPr>
              <a:t>partagée, </a:t>
            </a:r>
            <a:r>
              <a:rPr lang="fr-CH" i="1" dirty="0" smtClean="0">
                <a:solidFill>
                  <a:prstClr val="black"/>
                </a:solidFill>
                <a:sym typeface="Wingdings"/>
              </a:rPr>
              <a:t>prise en soins, </a:t>
            </a:r>
          </a:p>
          <a:p>
            <a:r>
              <a:rPr lang="fr-CH" i="1" dirty="0" smtClean="0">
                <a:solidFill>
                  <a:prstClr val="black"/>
                </a:solidFill>
                <a:sym typeface="Wingdings"/>
              </a:rPr>
              <a:t>éducation thérapeutique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489028" y="5805264"/>
            <a:ext cx="483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prstClr val="black"/>
                </a:solidFill>
              </a:rPr>
              <a:t>Organisationnel</a:t>
            </a:r>
            <a:r>
              <a:rPr lang="fr-CH" dirty="0" smtClean="0">
                <a:solidFill>
                  <a:prstClr val="black"/>
                </a:solidFill>
              </a:rPr>
              <a:t> : </a:t>
            </a:r>
            <a:r>
              <a:rPr lang="fr-CH" i="1" dirty="0" smtClean="0">
                <a:solidFill>
                  <a:prstClr val="black"/>
                </a:solidFill>
                <a:sym typeface="Wingdings"/>
              </a:rPr>
              <a:t>commission, recommandations,</a:t>
            </a:r>
          </a:p>
          <a:p>
            <a:r>
              <a:rPr lang="fr-CH" i="1" dirty="0" smtClean="0">
                <a:solidFill>
                  <a:prstClr val="black"/>
                </a:solidFill>
                <a:sym typeface="Wingdings"/>
              </a:rPr>
              <a:t>Politique de santé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468540" y="4969145"/>
            <a:ext cx="443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prstClr val="black"/>
                </a:solidFill>
              </a:rPr>
              <a:t>Enseignement</a:t>
            </a:r>
            <a:r>
              <a:rPr lang="fr-CH" dirty="0" smtClean="0">
                <a:solidFill>
                  <a:prstClr val="black"/>
                </a:solidFill>
              </a:rPr>
              <a:t>: </a:t>
            </a:r>
            <a:r>
              <a:rPr lang="fr-CH" i="1" dirty="0" err="1" smtClean="0">
                <a:solidFill>
                  <a:prstClr val="black"/>
                </a:solidFill>
                <a:sym typeface="Wingdings"/>
              </a:rPr>
              <a:t>co</a:t>
            </a:r>
            <a:r>
              <a:rPr lang="fr-CH" i="1" dirty="0" smtClean="0">
                <a:solidFill>
                  <a:prstClr val="black"/>
                </a:solidFill>
                <a:sym typeface="Wingdings"/>
              </a:rPr>
              <a:t> construction de formation, </a:t>
            </a:r>
          </a:p>
          <a:p>
            <a:r>
              <a:rPr lang="fr-CH" i="1" dirty="0" smtClean="0">
                <a:solidFill>
                  <a:prstClr val="black"/>
                </a:solidFill>
                <a:sym typeface="Wingdings"/>
              </a:rPr>
              <a:t>atelier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468728" y="3928835"/>
            <a:ext cx="456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prstClr val="black"/>
                </a:solidFill>
              </a:rPr>
              <a:t>Recherche</a:t>
            </a:r>
            <a:r>
              <a:rPr lang="fr-CH" dirty="0" smtClean="0">
                <a:solidFill>
                  <a:prstClr val="black"/>
                </a:solidFill>
              </a:rPr>
              <a:t> : protocole de recherche, </a:t>
            </a:r>
          </a:p>
          <a:p>
            <a:r>
              <a:rPr lang="fr-CH" i="1" dirty="0" smtClean="0">
                <a:solidFill>
                  <a:prstClr val="black"/>
                </a:solidFill>
                <a:sym typeface="Wingdings"/>
              </a:rPr>
              <a:t> question de recherche, </a:t>
            </a:r>
          </a:p>
          <a:p>
            <a:r>
              <a:rPr lang="fr-CH" i="1" dirty="0" err="1" smtClean="0">
                <a:solidFill>
                  <a:prstClr val="black"/>
                </a:solidFill>
                <a:sym typeface="Wingdings"/>
              </a:rPr>
              <a:t>outcomes</a:t>
            </a:r>
            <a:r>
              <a:rPr lang="fr-CH" i="1" dirty="0" smtClean="0">
                <a:solidFill>
                  <a:prstClr val="black"/>
                </a:solidFill>
                <a:sym typeface="Wingdings"/>
              </a:rPr>
              <a:t>, formulaire d’information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468540" y="3111336"/>
            <a:ext cx="431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prstClr val="black"/>
                </a:solidFill>
              </a:rPr>
              <a:t>Qualité </a:t>
            </a:r>
            <a:r>
              <a:rPr lang="fr-CH" dirty="0" smtClean="0">
                <a:solidFill>
                  <a:prstClr val="black"/>
                </a:solidFill>
              </a:rPr>
              <a:t>: </a:t>
            </a:r>
            <a:r>
              <a:rPr lang="fr-CH" i="1" dirty="0" smtClean="0">
                <a:solidFill>
                  <a:prstClr val="black"/>
                </a:solidFill>
              </a:rPr>
              <a:t>projet,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i="1" dirty="0" smtClean="0">
                <a:solidFill>
                  <a:prstClr val="black"/>
                </a:solidFill>
              </a:rPr>
              <a:t>comité de projet, initiation, </a:t>
            </a:r>
          </a:p>
          <a:p>
            <a:r>
              <a:rPr lang="fr-CH" i="1" dirty="0" smtClean="0">
                <a:solidFill>
                  <a:prstClr val="black"/>
                </a:solidFill>
              </a:rPr>
              <a:t>identification des besoins, </a:t>
            </a:r>
          </a:p>
        </p:txBody>
      </p:sp>
    </p:spTree>
    <p:extLst>
      <p:ext uri="{BB962C8B-B14F-4D97-AF65-F5344CB8AC3E}">
        <p14:creationId xmlns:p14="http://schemas.microsoft.com/office/powerpoint/2010/main" val="41986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51520" y="269776"/>
            <a:ext cx="375476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Le partenariat dans les soins et les services c’est …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27989" y="2355233"/>
            <a:ext cx="8221780" cy="21372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prstClr val="black"/>
                </a:solidFill>
                <a:latin typeface="Bahnschrift" panose="020B0502040204020203" pitchFamily="34" charset="0"/>
              </a:rPr>
              <a:t>… un processus dynamique d’engagement réciproque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prstClr val="black"/>
                </a:solidFill>
                <a:latin typeface="Bahnschrift" panose="020B0502040204020203" pitchFamily="34" charset="0"/>
              </a:rPr>
              <a:t>… qui nécessite des conditions favorables : la considération, la confiance et l’accompagnement,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prstClr val="black"/>
                </a:solidFill>
                <a:latin typeface="Bahnschrift" panose="020B0502040204020203" pitchFamily="34" charset="0"/>
              </a:rPr>
              <a:t>… afin d’agir et de décider ensemble.</a:t>
            </a:r>
          </a:p>
        </p:txBody>
      </p:sp>
      <p:sp>
        <p:nvSpPr>
          <p:cNvPr id="13" name="Ellipse 12"/>
          <p:cNvSpPr/>
          <p:nvPr/>
        </p:nvSpPr>
        <p:spPr>
          <a:xfrm>
            <a:off x="8211215" y="726238"/>
            <a:ext cx="130346" cy="14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95953"/>
            <a:ext cx="4437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L’implication du patient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4160" y="2307097"/>
            <a:ext cx="2813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L’implication </a:t>
            </a:r>
            <a:r>
              <a:rPr lang="fr-FR" b="1" dirty="0">
                <a:solidFill>
                  <a:prstClr val="black"/>
                </a:solidFill>
                <a:latin typeface="Arial Black" panose="020B0A04020102020204" pitchFamily="34" charset="0"/>
              </a:rPr>
              <a:t>du patient peut varier au fil du temps, des événements, de l’état de santé et de sa volonté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91833" y="4874142"/>
            <a:ext cx="19355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Je m’implique</a:t>
            </a:r>
          </a:p>
          <a:p>
            <a:endParaRPr lang="fr-FR" sz="1400" dirty="0">
              <a:solidFill>
                <a:prstClr val="black"/>
              </a:solidFill>
            </a:endParaRPr>
          </a:p>
          <a:p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995936" y="486916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J’hésite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641794" y="4869160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Je délègue</a:t>
            </a:r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68" y="5598835"/>
            <a:ext cx="427269" cy="427269"/>
          </a:xfrm>
          <a:prstGeom prst="rect">
            <a:avLst/>
          </a:prstGeom>
        </p:spPr>
      </p:pic>
      <p:pic>
        <p:nvPicPr>
          <p:cNvPr id="40" name="Image 39">
            <a:hlinkClick r:id="rId5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01" y="5598835"/>
            <a:ext cx="427269" cy="4272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066" y="2125060"/>
            <a:ext cx="1457070" cy="1158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39" y="4678673"/>
            <a:ext cx="1438781" cy="11583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80" y="4651294"/>
            <a:ext cx="1438781" cy="115834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152553" y="1631037"/>
            <a:ext cx="4125890" cy="2155400"/>
            <a:chOff x="152553" y="1631037"/>
            <a:chExt cx="4125890" cy="2155400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58517" y="1833264"/>
              <a:ext cx="1511939" cy="1615580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152553" y="2032666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5B9BD5">
                      <a:lumMod val="75000"/>
                    </a:srgbClr>
                  </a:solidFill>
                  <a:latin typeface="Arial Black" panose="020B0A04020102020204" pitchFamily="34" charset="0"/>
                </a:rPr>
                <a:t>IMPLICATION </a:t>
              </a:r>
            </a:p>
            <a:p>
              <a:r>
                <a:rPr lang="fr-FR" sz="1400" b="1" dirty="0">
                  <a:solidFill>
                    <a:srgbClr val="5B9BD5">
                      <a:lumMod val="75000"/>
                    </a:srgbClr>
                  </a:solidFill>
                  <a:latin typeface="Arial Black" panose="020B0A04020102020204" pitchFamily="34" charset="0"/>
                </a:rPr>
                <a:t>DU PATIENT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299012" y="1631037"/>
              <a:ext cx="1857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CONSIDERATION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907555" y="2696540"/>
              <a:ext cx="1370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CONFIANCE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444205" y="3478660"/>
              <a:ext cx="2470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ACCOMPAGNEMENT</a:t>
              </a:r>
            </a:p>
          </p:txBody>
        </p:sp>
      </p:grpSp>
      <p:pic>
        <p:nvPicPr>
          <p:cNvPr id="29" name="Imag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3746" y="4662212"/>
            <a:ext cx="1438781" cy="11583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366956" y="1612792"/>
            <a:ext cx="2808593" cy="23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74400" y="2709039"/>
            <a:ext cx="2808593" cy="23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220202" y="3530011"/>
            <a:ext cx="2808593" cy="23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6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115" y="405157"/>
            <a:ext cx="443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1</a:t>
            </a:r>
            <a:r>
              <a:rPr lang="fr-FR" sz="3200" b="1" baseline="30000" dirty="0">
                <a:solidFill>
                  <a:prstClr val="white"/>
                </a:solidFill>
                <a:latin typeface="Bahnschrift" panose="020B0502040204020203" pitchFamily="34" charset="0"/>
              </a:rPr>
              <a:t>ère</a:t>
            </a:r>
            <a:r>
              <a:rPr lang="fr-FR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 condition favorable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3688" y="5461486"/>
            <a:ext cx="5631764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10000"/>
              </a:lnSpc>
              <a:defRPr/>
            </a:pPr>
            <a:r>
              <a:rPr lang="fr-CH" sz="1400" dirty="0">
                <a:solidFill>
                  <a:prstClr val="black"/>
                </a:solidFill>
                <a:latin typeface="Arial Black" panose="020B0A04020102020204" pitchFamily="34" charset="0"/>
              </a:rPr>
              <a:t>Ce processus de </a:t>
            </a:r>
            <a:r>
              <a:rPr lang="fr-CH" sz="1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considération doit </a:t>
            </a:r>
            <a:r>
              <a:rPr lang="fr-CH" sz="1400" dirty="0">
                <a:solidFill>
                  <a:prstClr val="black"/>
                </a:solidFill>
                <a:latin typeface="Arial Black" panose="020B0A04020102020204" pitchFamily="34" charset="0"/>
              </a:rPr>
              <a:t>être continu </a:t>
            </a:r>
            <a:endParaRPr lang="fr-CH" sz="1400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180975">
              <a:lnSpc>
                <a:spcPct val="110000"/>
              </a:lnSpc>
              <a:defRPr/>
            </a:pPr>
            <a:r>
              <a:rPr lang="fr-CH" sz="1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tout </a:t>
            </a:r>
            <a:r>
              <a:rPr lang="fr-CH" sz="1400" dirty="0">
                <a:solidFill>
                  <a:prstClr val="black"/>
                </a:solidFill>
                <a:latin typeface="Arial Black" panose="020B0A04020102020204" pitchFamily="34" charset="0"/>
              </a:rPr>
              <a:t>au long du séjour et/ou de </a:t>
            </a:r>
            <a:r>
              <a:rPr lang="fr-CH" sz="1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l’activité </a:t>
            </a:r>
            <a:r>
              <a:rPr lang="fr-CH" sz="1400" dirty="0">
                <a:solidFill>
                  <a:prstClr val="black"/>
                </a:solidFill>
                <a:latin typeface="Arial Black" panose="020B0A04020102020204" pitchFamily="34" charset="0"/>
              </a:rPr>
              <a:t>partagée.</a:t>
            </a:r>
          </a:p>
          <a:p>
            <a:pPr marL="231775">
              <a:lnSpc>
                <a:spcPct val="110000"/>
              </a:lnSpc>
              <a:defRPr/>
            </a:pPr>
            <a:r>
              <a:rPr lang="fr-CH" sz="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fr-CH" sz="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31775">
              <a:lnSpc>
                <a:spcPct val="110000"/>
              </a:lnSpc>
              <a:defRPr/>
            </a:pPr>
            <a:endParaRPr lang="fr-CH" sz="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31775">
              <a:lnSpc>
                <a:spcPct val="110000"/>
              </a:lnSpc>
              <a:defRPr/>
            </a:pPr>
            <a:endParaRPr lang="fr-CH" sz="11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532" y="4157844"/>
            <a:ext cx="441345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Je reconnais la valeur de mon expérience, </a:t>
            </a:r>
          </a:p>
          <a:p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de mes </a:t>
            </a:r>
            <a:r>
              <a:rPr lang="fr-FR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connaissances </a:t>
            </a:r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et l’expertise </a:t>
            </a:r>
          </a:p>
          <a:p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du professionnel</a:t>
            </a:r>
          </a:p>
          <a:p>
            <a:endParaRPr lang="fr-FR" sz="1400" b="1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</a:endParaRPr>
          </a:p>
          <a:p>
            <a:endParaRPr lang="fr-FR" sz="1400" b="1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</a:endParaRPr>
          </a:p>
          <a:p>
            <a:endParaRPr lang="fr-FR" sz="1400" dirty="0">
              <a:solidFill>
                <a:prstClr val="black"/>
              </a:solidFill>
            </a:endParaRPr>
          </a:p>
          <a:p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27984" y="4169502"/>
            <a:ext cx="44278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Je connais et je reconnais* </a:t>
            </a:r>
          </a:p>
          <a:p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l’individualité du </a:t>
            </a:r>
            <a:r>
              <a:rPr lang="fr-FR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patient, la </a:t>
            </a:r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valeur de mes </a:t>
            </a:r>
            <a:endParaRPr lang="fr-FR" sz="14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</a:endParaRPr>
          </a:p>
          <a:p>
            <a:r>
              <a:rPr lang="fr-FR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connaissances</a:t>
            </a:r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, </a:t>
            </a:r>
            <a:r>
              <a:rPr lang="fr-FR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de </a:t>
            </a:r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mes compétences et je </a:t>
            </a:r>
            <a:endParaRPr lang="fr-FR" sz="14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</a:endParaRPr>
          </a:p>
          <a:p>
            <a:r>
              <a:rPr lang="fr-FR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connais </a:t>
            </a:r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mes limites</a:t>
            </a:r>
            <a:endParaRPr lang="fr-FR" sz="1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4160" y="2045843"/>
            <a:ext cx="2813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La considération de l’autre le positionne en tant que partenaire </a:t>
            </a:r>
            <a:endParaRPr lang="fr-FR" dirty="0" smtClean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</a:endParaRPr>
          </a:p>
          <a:p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reconnu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</a:endParaRPr>
          </a:p>
        </p:txBody>
      </p:sp>
      <p:pic>
        <p:nvPicPr>
          <p:cNvPr id="24" name="Image 2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71" y="2953265"/>
            <a:ext cx="427269" cy="427269"/>
          </a:xfrm>
          <a:prstGeom prst="rect">
            <a:avLst/>
          </a:prstGeom>
        </p:spPr>
      </p:pic>
      <p:pic>
        <p:nvPicPr>
          <p:cNvPr id="25" name="Image 24">
            <a:hlinkClick r:id="rId5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40" y="4662810"/>
            <a:ext cx="427269" cy="427269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278" y="3975966"/>
            <a:ext cx="1438781" cy="11583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 rot="5400000">
            <a:off x="6181424" y="3315102"/>
            <a:ext cx="116834" cy="1463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152553" y="1631037"/>
            <a:ext cx="4125890" cy="2155400"/>
            <a:chOff x="152553" y="1631037"/>
            <a:chExt cx="4125890" cy="2155400"/>
          </a:xfrm>
        </p:grpSpPr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8517" y="1833264"/>
              <a:ext cx="1511939" cy="1615580"/>
            </a:xfrm>
            <a:prstGeom prst="rect">
              <a:avLst/>
            </a:prstGeom>
          </p:spPr>
        </p:pic>
        <p:sp>
          <p:nvSpPr>
            <p:cNvPr id="43" name="ZoneTexte 42"/>
            <p:cNvSpPr txBox="1"/>
            <p:nvPr/>
          </p:nvSpPr>
          <p:spPr>
            <a:xfrm>
              <a:off x="152553" y="2032666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5B9BD5">
                      <a:lumMod val="75000"/>
                    </a:srgbClr>
                  </a:solidFill>
                  <a:latin typeface="Arial Black" panose="020B0A04020102020204" pitchFamily="34" charset="0"/>
                </a:rPr>
                <a:t>IMPLICATION </a:t>
              </a:r>
            </a:p>
            <a:p>
              <a:r>
                <a:rPr lang="fr-FR" sz="1400" b="1" dirty="0">
                  <a:solidFill>
                    <a:srgbClr val="5B9BD5">
                      <a:lumMod val="75000"/>
                    </a:srgbClr>
                  </a:solidFill>
                  <a:latin typeface="Arial Black" panose="020B0A04020102020204" pitchFamily="34" charset="0"/>
                </a:rPr>
                <a:t>DU PATIENT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299012" y="1631037"/>
              <a:ext cx="1857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CONSIDERATION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907555" y="2696540"/>
              <a:ext cx="1370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CONFIANCE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444205" y="3478660"/>
              <a:ext cx="2470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ACCOMPAGNEMENT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978073" y="2729535"/>
            <a:ext cx="1593928" cy="23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1458517" y="3516532"/>
            <a:ext cx="2808593" cy="23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8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794" y="395953"/>
            <a:ext cx="4657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2</a:t>
            </a:r>
            <a:r>
              <a:rPr lang="fr-FR" sz="3200" b="1" baseline="30000" dirty="0">
                <a:solidFill>
                  <a:prstClr val="white"/>
                </a:solidFill>
                <a:latin typeface="Bahnschrift" panose="020B0502040204020203" pitchFamily="34" charset="0"/>
              </a:rPr>
              <a:t>ème</a:t>
            </a:r>
            <a:r>
              <a:rPr lang="fr-FR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 condition favorable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4160" y="2307097"/>
            <a:ext cx="2813840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fr-CH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La confiance se construit et s’entretient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48020" y="4653549"/>
            <a:ext cx="8952902" cy="923650"/>
            <a:chOff x="191098" y="4119760"/>
            <a:chExt cx="8952902" cy="923650"/>
          </a:xfrm>
        </p:grpSpPr>
        <p:sp>
          <p:nvSpPr>
            <p:cNvPr id="40" name="ZoneTexte 39"/>
            <p:cNvSpPr txBox="1"/>
            <p:nvPr/>
          </p:nvSpPr>
          <p:spPr>
            <a:xfrm>
              <a:off x="191098" y="4168954"/>
              <a:ext cx="3436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Black" panose="020B0A04020102020204" pitchFamily="34" charset="0"/>
                </a:rPr>
                <a:t>J’engage une  communication participative</a:t>
              </a:r>
              <a:endParaRPr lang="fr-FR" sz="1400" dirty="0">
                <a:solidFill>
                  <a:prstClr val="black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670400" y="4120080"/>
              <a:ext cx="30376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Black" panose="020B0A04020102020204" pitchFamily="34" charset="0"/>
                </a:rPr>
                <a:t>J’organise* et je rends </a:t>
              </a:r>
            </a:p>
            <a:p>
              <a:r>
                <a:rPr lang="fr-F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Black" panose="020B0A04020102020204" pitchFamily="34" charset="0"/>
                </a:rPr>
                <a:t>visible l’organisation</a:t>
              </a:r>
            </a:p>
            <a:p>
              <a:r>
                <a:rPr lang="fr-F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Black" panose="020B0A04020102020204" pitchFamily="34" charset="0"/>
                </a:rPr>
                <a:t>de la journée de soins</a:t>
              </a:r>
            </a:p>
            <a:p>
              <a:endParaRPr lang="fr-FR" sz="1200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276439" y="4119760"/>
              <a:ext cx="28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Black" panose="020B0A04020102020204" pitchFamily="34" charset="0"/>
                </a:rPr>
                <a:t>Je me rends disponible </a:t>
              </a:r>
            </a:p>
          </p:txBody>
        </p:sp>
      </p:grpSp>
      <p:pic>
        <p:nvPicPr>
          <p:cNvPr id="47" name="Image 4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41" y="2759101"/>
            <a:ext cx="427269" cy="427269"/>
          </a:xfrm>
          <a:prstGeom prst="rect">
            <a:avLst/>
          </a:prstGeom>
        </p:spPr>
      </p:pic>
      <p:pic>
        <p:nvPicPr>
          <p:cNvPr id="48" name="Image 47">
            <a:hlinkClick r:id="rId5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55" y="5005859"/>
            <a:ext cx="427269" cy="427269"/>
          </a:xfrm>
          <a:prstGeom prst="rect">
            <a:avLst/>
          </a:prstGeom>
        </p:spPr>
      </p:pic>
      <p:grpSp>
        <p:nvGrpSpPr>
          <p:cNvPr id="50" name="Groupe 49"/>
          <p:cNvGrpSpPr/>
          <p:nvPr/>
        </p:nvGrpSpPr>
        <p:grpSpPr>
          <a:xfrm>
            <a:off x="878906" y="4399988"/>
            <a:ext cx="1454498" cy="116834"/>
            <a:chOff x="6732240" y="2178086"/>
            <a:chExt cx="1454498" cy="116834"/>
          </a:xfrm>
        </p:grpSpPr>
        <p:sp>
          <p:nvSpPr>
            <p:cNvPr id="52" name="Rectangle 51"/>
            <p:cNvSpPr/>
            <p:nvPr/>
          </p:nvSpPr>
          <p:spPr>
            <a:xfrm rot="5400000">
              <a:off x="7051611" y="1858715"/>
              <a:ext cx="116834" cy="75557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 rot="5400000">
              <a:off x="7778861" y="1887043"/>
              <a:ext cx="116832" cy="6989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4402825"/>
            <a:ext cx="1457070" cy="1158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471" y="4399988"/>
            <a:ext cx="1457070" cy="115834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52553" y="1631037"/>
            <a:ext cx="4125890" cy="2155400"/>
            <a:chOff x="152553" y="1631037"/>
            <a:chExt cx="4125890" cy="2155400"/>
          </a:xfrm>
        </p:grpSpPr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8517" y="1833264"/>
              <a:ext cx="1511939" cy="1615580"/>
            </a:xfrm>
            <a:prstGeom prst="rect">
              <a:avLst/>
            </a:prstGeom>
          </p:spPr>
        </p:pic>
        <p:sp>
          <p:nvSpPr>
            <p:cNvPr id="56" name="ZoneTexte 55"/>
            <p:cNvSpPr txBox="1"/>
            <p:nvPr/>
          </p:nvSpPr>
          <p:spPr>
            <a:xfrm>
              <a:off x="152553" y="2032666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5B9BD5">
                      <a:lumMod val="75000"/>
                    </a:srgbClr>
                  </a:solidFill>
                  <a:latin typeface="Arial Black" panose="020B0A04020102020204" pitchFamily="34" charset="0"/>
                </a:rPr>
                <a:t>IMPLICATION </a:t>
              </a:r>
            </a:p>
            <a:p>
              <a:r>
                <a:rPr lang="fr-FR" sz="1400" b="1" dirty="0">
                  <a:solidFill>
                    <a:srgbClr val="5B9BD5">
                      <a:lumMod val="75000"/>
                    </a:srgbClr>
                  </a:solidFill>
                  <a:latin typeface="Arial Black" panose="020B0A04020102020204" pitchFamily="34" charset="0"/>
                </a:rPr>
                <a:t>DU PATIENT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2299012" y="1631037"/>
              <a:ext cx="1857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CONSIDERATION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2907555" y="2696540"/>
              <a:ext cx="1370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CONFIANCE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1444205" y="3478660"/>
              <a:ext cx="2470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ACCOMPAGNEMENT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114534" y="3490091"/>
            <a:ext cx="2808593" cy="23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405157"/>
            <a:ext cx="4657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3</a:t>
            </a:r>
            <a:r>
              <a:rPr lang="fr-FR" sz="3200" b="1" baseline="30000" dirty="0">
                <a:solidFill>
                  <a:prstClr val="white"/>
                </a:solidFill>
                <a:latin typeface="Bahnschrift" panose="020B0502040204020203" pitchFamily="34" charset="0"/>
              </a:rPr>
              <a:t>ème</a:t>
            </a:r>
            <a:r>
              <a:rPr lang="fr-FR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 condition favorable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84168" y="2204864"/>
            <a:ext cx="2795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L’accompagnement du patient dans la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compréhension et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la coordination des soins 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78508" y="4135139"/>
            <a:ext cx="422833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1338">
              <a:defRPr/>
            </a:pPr>
            <a:r>
              <a:rPr lang="fr-F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Les ressources en interne : </a:t>
            </a:r>
          </a:p>
          <a:p>
            <a:pPr marL="895350" indent="-2730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</a:rPr>
              <a:t>Les professionnels médico-soignants de référence </a:t>
            </a:r>
          </a:p>
          <a:p>
            <a:pPr marL="895350" indent="-273050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marL="895350" indent="-2730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</a:rPr>
              <a:t>et autres professionnels …</a:t>
            </a:r>
          </a:p>
          <a:p>
            <a:pPr marL="895350" indent="-273050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marL="895350" indent="-273050"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Le proche aidant </a:t>
            </a:r>
            <a:r>
              <a:rPr lang="fr-FR" sz="1200" b="1" dirty="0">
                <a:solidFill>
                  <a:prstClr val="black"/>
                </a:solidFill>
              </a:rPr>
              <a:t>: </a:t>
            </a:r>
            <a:r>
              <a:rPr lang="fr-FR" sz="1200" dirty="0">
                <a:solidFill>
                  <a:prstClr val="black"/>
                </a:solidFill>
              </a:rPr>
              <a:t>identifié avec le patient  </a:t>
            </a:r>
          </a:p>
          <a:p>
            <a:pPr marL="622300">
              <a:defRPr/>
            </a:pPr>
            <a:r>
              <a:rPr lang="fr-FR" sz="1200" dirty="0">
                <a:solidFill>
                  <a:prstClr val="black"/>
                </a:solidFill>
              </a:rPr>
              <a:t>         </a:t>
            </a:r>
          </a:p>
          <a:p>
            <a:pPr marL="895350" indent="-2730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</a:rPr>
              <a:t>Les patients partenaires ressources</a:t>
            </a:r>
          </a:p>
          <a:p>
            <a:pPr marL="895350" indent="-273050"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srgbClr val="FF0000"/>
              </a:solidFill>
            </a:endParaRPr>
          </a:p>
          <a:p>
            <a:pPr marL="895350" indent="-27305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</a:rPr>
              <a:t>Les aumôniers, les bénévoles</a:t>
            </a:r>
            <a:endParaRPr lang="fr-FR" sz="1200" b="1" dirty="0">
              <a:solidFill>
                <a:srgbClr val="FF0000"/>
              </a:solidFill>
            </a:endParaRPr>
          </a:p>
          <a:p>
            <a:pPr marL="895350" indent="-273050"/>
            <a:endParaRPr lang="fr-FR" sz="1100" b="1" dirty="0">
              <a:solidFill>
                <a:prstClr val="black"/>
              </a:solidFill>
            </a:endParaRPr>
          </a:p>
          <a:p>
            <a:endParaRPr lang="fr-FR" sz="1100" dirty="0">
              <a:solidFill>
                <a:prstClr val="black"/>
              </a:solidFill>
            </a:endParaRPr>
          </a:p>
          <a:p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685787" y="4221088"/>
            <a:ext cx="3112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1338">
              <a:defRPr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Les ressources en externe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marL="827088" indent="-285750"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Le proche aidant 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27088" indent="-2857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</a:rPr>
              <a:t>Le répondant thérapeutique</a:t>
            </a:r>
          </a:p>
          <a:p>
            <a:pPr marL="827088" indent="-2857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</a:rPr>
              <a:t>Le réseau familial et social </a:t>
            </a:r>
          </a:p>
          <a:p>
            <a:pPr marL="827088" indent="-285750">
              <a:buFont typeface="Arial" panose="020B0604020202020204" pitchFamily="34" charset="0"/>
              <a:buChar char="•"/>
              <a:defRPr/>
            </a:pPr>
            <a:r>
              <a:rPr lang="fr-CH" sz="1200" dirty="0">
                <a:solidFill>
                  <a:prstClr val="black"/>
                </a:solidFill>
                <a:cs typeface="Arial" panose="020B0604020202020204" pitchFamily="34" charset="0"/>
              </a:rPr>
              <a:t>Le médecin généraliste </a:t>
            </a:r>
          </a:p>
          <a:p>
            <a:pPr marL="827088" indent="-285750">
              <a:buFont typeface="Arial" panose="020B0604020202020204" pitchFamily="34" charset="0"/>
              <a:buChar char="•"/>
              <a:defRPr/>
            </a:pPr>
            <a:r>
              <a:rPr lang="fr-CH" sz="1200" dirty="0">
                <a:solidFill>
                  <a:prstClr val="black"/>
                </a:solidFill>
                <a:cs typeface="Arial" panose="020B0604020202020204" pitchFamily="34" charset="0"/>
              </a:rPr>
              <a:t>Les associations de patients</a:t>
            </a:r>
            <a:endParaRPr lang="fr-CH" sz="1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8" name="Image 3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82" y="3353018"/>
            <a:ext cx="427269" cy="427269"/>
          </a:xfrm>
          <a:prstGeom prst="rect">
            <a:avLst/>
          </a:prstGeom>
        </p:spPr>
      </p:pic>
      <p:pic>
        <p:nvPicPr>
          <p:cNvPr id="39" name="Image 38">
            <a:hlinkClick r:id="rId5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85" y="3353017"/>
            <a:ext cx="427269" cy="427269"/>
          </a:xfrm>
          <a:prstGeom prst="rect">
            <a:avLst/>
          </a:prstGeom>
        </p:spPr>
      </p:pic>
      <p:pic>
        <p:nvPicPr>
          <p:cNvPr id="40" name="Image 39">
            <a:hlinkClick r:id="rId6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42" y="4153859"/>
            <a:ext cx="427269" cy="427269"/>
          </a:xfrm>
          <a:prstGeom prst="rect">
            <a:avLst/>
          </a:prstGeom>
        </p:spPr>
      </p:pic>
      <p:pic>
        <p:nvPicPr>
          <p:cNvPr id="41" name="Image 40">
            <a:hlinkClick r:id="rId7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42" y="4885552"/>
            <a:ext cx="427269" cy="427269"/>
          </a:xfrm>
          <a:prstGeom prst="rect">
            <a:avLst/>
          </a:prstGeom>
        </p:spPr>
      </p:pic>
      <p:pic>
        <p:nvPicPr>
          <p:cNvPr id="42" name="Image 41">
            <a:hlinkClick r:id="rId8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02" y="4540861"/>
            <a:ext cx="427269" cy="427269"/>
          </a:xfrm>
          <a:prstGeom prst="rect">
            <a:avLst/>
          </a:prstGeom>
        </p:spPr>
      </p:pic>
      <p:pic>
        <p:nvPicPr>
          <p:cNvPr id="52" name="Image 51">
            <a:hlinkClick r:id="rId9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33" y="5318276"/>
            <a:ext cx="427269" cy="4272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2197" y="1916832"/>
            <a:ext cx="1457070" cy="1158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3703" y="4021357"/>
            <a:ext cx="1457070" cy="115834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52553" y="1631037"/>
            <a:ext cx="4125890" cy="2155400"/>
            <a:chOff x="152553" y="1631037"/>
            <a:chExt cx="4125890" cy="21554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58517" y="1833264"/>
              <a:ext cx="1511939" cy="1615580"/>
            </a:xfrm>
            <a:prstGeom prst="rect">
              <a:avLst/>
            </a:prstGeom>
          </p:spPr>
        </p:pic>
        <p:sp>
          <p:nvSpPr>
            <p:cNvPr id="53" name="ZoneTexte 52"/>
            <p:cNvSpPr txBox="1"/>
            <p:nvPr/>
          </p:nvSpPr>
          <p:spPr>
            <a:xfrm>
              <a:off x="152553" y="2032666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5B9BD5">
                      <a:lumMod val="75000"/>
                    </a:srgbClr>
                  </a:solidFill>
                  <a:latin typeface="Arial Black" panose="020B0A04020102020204" pitchFamily="34" charset="0"/>
                </a:rPr>
                <a:t>IMPLICATION </a:t>
              </a:r>
            </a:p>
            <a:p>
              <a:r>
                <a:rPr lang="fr-FR" sz="1400" b="1" dirty="0">
                  <a:solidFill>
                    <a:srgbClr val="5B9BD5">
                      <a:lumMod val="75000"/>
                    </a:srgbClr>
                  </a:solidFill>
                  <a:latin typeface="Arial Black" panose="020B0A04020102020204" pitchFamily="34" charset="0"/>
                </a:rPr>
                <a:t>DU PATIENT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299012" y="1631037"/>
              <a:ext cx="1857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CONSIDERATION</a:t>
              </a: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2907555" y="2696540"/>
              <a:ext cx="1370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CONFIANCE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444205" y="3478660"/>
              <a:ext cx="2470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ACCOMPAGNEMENT</a:t>
              </a: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8517" y="4014255"/>
            <a:ext cx="1457070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87" y="321175"/>
            <a:ext cx="6048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  <a:latin typeface="Bahnschrift" panose="020B0502040204020203" pitchFamily="34" charset="0"/>
              </a:rPr>
              <a:t>Ils décident et agissent </a:t>
            </a:r>
            <a:r>
              <a:rPr lang="fr-FR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ensemble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-78705" y="3925505"/>
            <a:ext cx="2607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>
              <a:defRPr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Je m’engage J’engage le patient </a:t>
            </a:r>
          </a:p>
          <a:p>
            <a:pPr marL="541338">
              <a:defRPr/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le plus tôt possible </a:t>
            </a:r>
          </a:p>
          <a:p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828556" y="3811241"/>
            <a:ext cx="33597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Nous associons nos expertises, </a:t>
            </a:r>
          </a:p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nos décisions, nos actions</a:t>
            </a:r>
          </a:p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dans un objectif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commun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796137" y="3843045"/>
            <a:ext cx="3347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>
              <a:defRPr/>
            </a:pPr>
            <a:r>
              <a:rPr lang="fr-CH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Nous réévaluons </a:t>
            </a:r>
          </a:p>
          <a:p>
            <a:pPr marL="541338">
              <a:defRPr/>
            </a:pPr>
            <a:r>
              <a:rPr lang="fr-CH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en continu le souhait, </a:t>
            </a:r>
          </a:p>
          <a:p>
            <a:pPr marL="541338">
              <a:defRPr/>
            </a:pPr>
            <a:r>
              <a:rPr lang="fr-CH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la capacité du patient </a:t>
            </a:r>
          </a:p>
          <a:p>
            <a:pPr marL="541338">
              <a:defRPr/>
            </a:pPr>
            <a:r>
              <a:rPr lang="fr-CH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à </a:t>
            </a:r>
            <a:r>
              <a:rPr lang="fr-CH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s’impliquer</a:t>
            </a:r>
            <a:endParaRPr lang="fr-CH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899592" y="5337066"/>
            <a:ext cx="72728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Je relaye cette information auprès de mes collègues.</a:t>
            </a:r>
            <a:endParaRPr lang="fr-CH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fr-CH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J’applique ce partenariat dans les relations </a:t>
            </a:r>
            <a:r>
              <a:rPr lang="fr-CH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interprofessionnelles</a:t>
            </a:r>
            <a:endParaRPr lang="fr-CH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231775" algn="ctr">
              <a:lnSpc>
                <a:spcPct val="110000"/>
              </a:lnSpc>
              <a:defRPr/>
            </a:pPr>
            <a:endParaRPr lang="fr-CH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FR" sz="1100" dirty="0">
              <a:solidFill>
                <a:prstClr val="black"/>
              </a:solidFill>
            </a:endParaRPr>
          </a:p>
        </p:txBody>
      </p:sp>
      <p:pic>
        <p:nvPicPr>
          <p:cNvPr id="35" name="Image 3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99" y="4610584"/>
            <a:ext cx="427269" cy="427269"/>
          </a:xfrm>
          <a:prstGeom prst="rect">
            <a:avLst/>
          </a:prstGeom>
        </p:spPr>
      </p:pic>
      <p:pic>
        <p:nvPicPr>
          <p:cNvPr id="36" name="Image 35">
            <a:hlinkClick r:id="rId5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79" y="4601016"/>
            <a:ext cx="427269" cy="427269"/>
          </a:xfrm>
          <a:prstGeom prst="rect">
            <a:avLst/>
          </a:prstGeom>
        </p:spPr>
      </p:pic>
      <p:pic>
        <p:nvPicPr>
          <p:cNvPr id="44" name="Image 43">
            <a:hlinkClick r:id="rId6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810043"/>
            <a:ext cx="427269" cy="427269"/>
          </a:xfrm>
          <a:prstGeom prst="rect">
            <a:avLst/>
          </a:prstGeom>
        </p:spPr>
      </p:pic>
      <p:pic>
        <p:nvPicPr>
          <p:cNvPr id="45" name="Image 44">
            <a:hlinkClick r:id="rId7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10043"/>
            <a:ext cx="427269" cy="427269"/>
          </a:xfrm>
          <a:prstGeom prst="rect">
            <a:avLst/>
          </a:prstGeom>
        </p:spPr>
      </p:pic>
      <p:pic>
        <p:nvPicPr>
          <p:cNvPr id="46" name="Image 45">
            <a:hlinkClick r:id="rId8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810043"/>
            <a:ext cx="427269" cy="427269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2509193" y="1654993"/>
            <a:ext cx="3679065" cy="1909095"/>
            <a:chOff x="5679" y="1578057"/>
            <a:chExt cx="3679065" cy="190909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7792" y="1640792"/>
              <a:ext cx="1511939" cy="1615580"/>
            </a:xfrm>
            <a:prstGeom prst="rect">
              <a:avLst/>
            </a:prstGeom>
          </p:spPr>
        </p:pic>
        <p:sp>
          <p:nvSpPr>
            <p:cNvPr id="43" name="ZoneTexte 42"/>
            <p:cNvSpPr txBox="1"/>
            <p:nvPr/>
          </p:nvSpPr>
          <p:spPr>
            <a:xfrm>
              <a:off x="1057834" y="2002631"/>
              <a:ext cx="1265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DECISIONS </a:t>
              </a:r>
            </a:p>
            <a:p>
              <a:pPr algn="ctr"/>
              <a:r>
                <a:rPr lang="fr-CH" sz="1200" b="1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ET </a:t>
              </a:r>
            </a:p>
            <a:p>
              <a:pPr algn="ctr"/>
              <a:r>
                <a:rPr lang="fr-CH" sz="1200" b="1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ACTIONS </a:t>
              </a:r>
            </a:p>
            <a:p>
              <a:pPr algn="ctr"/>
              <a:r>
                <a:rPr lang="fr-CH" sz="1200" b="1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PARTAGEES</a:t>
              </a:r>
              <a:endParaRPr lang="fr-CH" sz="1200" b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5679" y="1836110"/>
              <a:ext cx="1129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5B9BD5">
                      <a:lumMod val="75000"/>
                    </a:srgbClr>
                  </a:solidFill>
                  <a:latin typeface="Arial Black" panose="020B0A04020102020204" pitchFamily="34" charset="0"/>
                </a:rPr>
                <a:t>IMPLICATION </a:t>
              </a:r>
            </a:p>
            <a:p>
              <a:r>
                <a:rPr lang="fr-FR" sz="1000" b="1" dirty="0">
                  <a:solidFill>
                    <a:srgbClr val="5B9BD5">
                      <a:lumMod val="75000"/>
                    </a:srgbClr>
                  </a:solidFill>
                  <a:latin typeface="Arial Black" panose="020B0A04020102020204" pitchFamily="34" charset="0"/>
                </a:rPr>
                <a:t>DU PATIENT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051720" y="1578057"/>
              <a:ext cx="13901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CONSIDERATION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502470" y="2379446"/>
              <a:ext cx="10326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CONFIANCE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213958" y="3240931"/>
              <a:ext cx="24707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ACCOMPAGNEMENT</a:t>
              </a: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676398" y="3744214"/>
            <a:ext cx="1454498" cy="116834"/>
            <a:chOff x="6732240" y="2178086"/>
            <a:chExt cx="1454498" cy="11683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7051611" y="1858715"/>
              <a:ext cx="116834" cy="75557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5400000">
              <a:off x="7778861" y="1887043"/>
              <a:ext cx="116832" cy="6989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3684744" y="3719907"/>
            <a:ext cx="1454498" cy="116834"/>
            <a:chOff x="6732240" y="2178086"/>
            <a:chExt cx="1454498" cy="116834"/>
          </a:xfrm>
        </p:grpSpPr>
        <p:sp>
          <p:nvSpPr>
            <p:cNvPr id="62" name="Rectangle 61"/>
            <p:cNvSpPr/>
            <p:nvPr/>
          </p:nvSpPr>
          <p:spPr>
            <a:xfrm rot="5400000">
              <a:off x="7051611" y="1858715"/>
              <a:ext cx="116834" cy="75557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5400000">
              <a:off x="7778861" y="1887043"/>
              <a:ext cx="116832" cy="6989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6444208" y="3661490"/>
            <a:ext cx="1454498" cy="116834"/>
            <a:chOff x="6732240" y="2178086"/>
            <a:chExt cx="1454498" cy="116834"/>
          </a:xfrm>
        </p:grpSpPr>
        <p:sp>
          <p:nvSpPr>
            <p:cNvPr id="65" name="Rectangle 64"/>
            <p:cNvSpPr/>
            <p:nvPr/>
          </p:nvSpPr>
          <p:spPr>
            <a:xfrm rot="5400000">
              <a:off x="7051611" y="1858715"/>
              <a:ext cx="116834" cy="75557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7778861" y="1887043"/>
              <a:ext cx="116832" cy="6989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 rot="5400000">
            <a:off x="4549587" y="4532134"/>
            <a:ext cx="116834" cy="15121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9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14400" y="15573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1. Votre avis sur la relation patient professionnel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2. Présentation de la formation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3. </a:t>
            </a:r>
            <a:r>
              <a:rPr lang="fr-CH" u="sng" dirty="0"/>
              <a:t>Atelier interactif</a:t>
            </a:r>
            <a:r>
              <a:rPr lang="fr-CH" dirty="0"/>
              <a:t> et mise en commun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4. </a:t>
            </a:r>
            <a:r>
              <a:rPr lang="fr-CH" dirty="0"/>
              <a:t>De la pratique à la théorie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5. </a:t>
            </a:r>
            <a:r>
              <a:rPr lang="fr-CH" dirty="0"/>
              <a:t>Vos retours sur l’expérience du partenariat </a:t>
            </a:r>
            <a:r>
              <a:rPr lang="fr-CH" dirty="0" smtClean="0"/>
              <a:t>réalisé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51520" y="332656"/>
            <a:ext cx="3240360" cy="768085"/>
          </a:xfrm>
          <a:prstGeom prst="rect">
            <a:avLst/>
          </a:prstGeom>
        </p:spPr>
        <p:txBody>
          <a:bodyPr vert="horz" lIns="0" tIns="45720" rIns="9144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Blip>
                <a:blip r:embed="rId3"/>
              </a:buBlip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lumMod val="75000"/>
                  <a:lumOff val="25000"/>
                </a:sysClr>
              </a:buClr>
              <a:buSzPct val="100000"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" panose="020B0502040204020203" pitchFamily="34" charset="0"/>
                <a:ea typeface="맑은 고딕" panose="020B0503020000020004" pitchFamily="34" charset="-127"/>
                <a:cs typeface="+mn-cs"/>
              </a:rPr>
              <a:t>Plan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ahnschrift" panose="020B0502040204020203" pitchFamily="34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5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5224"/>
            <a:ext cx="9144000" cy="199549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07321" y="5789083"/>
            <a:ext cx="114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solidFill>
                  <a:prstClr val="black"/>
                </a:solidFill>
              </a:rPr>
              <a:t>temps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0" y="5102348"/>
            <a:ext cx="10173473" cy="1289712"/>
            <a:chOff x="19050" y="5153024"/>
            <a:chExt cx="10173473" cy="1289712"/>
          </a:xfrm>
        </p:grpSpPr>
        <p:sp>
          <p:nvSpPr>
            <p:cNvPr id="3" name="ZoneTexte 2"/>
            <p:cNvSpPr txBox="1"/>
            <p:nvPr/>
          </p:nvSpPr>
          <p:spPr>
            <a:xfrm>
              <a:off x="2066926" y="5153025"/>
              <a:ext cx="1085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>
                  <a:solidFill>
                    <a:prstClr val="black"/>
                  </a:solidFill>
                </a:rPr>
                <a:t>solitude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6848475" y="5383857"/>
              <a:ext cx="1495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coordination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943225" y="5153024"/>
              <a:ext cx="96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>
                  <a:solidFill>
                    <a:prstClr val="black"/>
                  </a:solidFill>
                </a:rPr>
                <a:t>besoins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495801" y="5383857"/>
              <a:ext cx="1276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>
                  <a:solidFill>
                    <a:prstClr val="black"/>
                  </a:solidFill>
                </a:rPr>
                <a:t>confiance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05486" y="5827183"/>
              <a:ext cx="8191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>
                  <a:solidFill>
                    <a:prstClr val="black"/>
                  </a:solidFill>
                </a:rPr>
                <a:t>priorités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050" y="5827183"/>
              <a:ext cx="6667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>
                  <a:solidFill>
                    <a:prstClr val="black"/>
                  </a:solidFill>
                </a:rPr>
                <a:t>choc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412403" y="5506282"/>
              <a:ext cx="975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>
                  <a:solidFill>
                    <a:prstClr val="black"/>
                  </a:solidFill>
                </a:rPr>
                <a:t>aidants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253037" y="5614233"/>
              <a:ext cx="962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>
                  <a:solidFill>
                    <a:prstClr val="black"/>
                  </a:solidFill>
                </a:rPr>
                <a:t>référent</a:t>
              </a:r>
            </a:p>
            <a:p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31713" y="5981071"/>
              <a:ext cx="2437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réseau</a:t>
              </a:r>
            </a:p>
            <a:p>
              <a:endParaRPr lang="fr-CH" sz="1200">
                <a:solidFill>
                  <a:prstClr val="black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743327" y="5330028"/>
              <a:ext cx="986996" cy="28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partenaires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368622" y="5635195"/>
              <a:ext cx="1162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équipe</a:t>
              </a:r>
            </a:p>
            <a:p>
              <a:endParaRPr lang="fr-CH" sz="1200">
                <a:solidFill>
                  <a:prstClr val="black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028807" y="5961779"/>
              <a:ext cx="1568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>
                  <a:solidFill>
                    <a:prstClr val="black"/>
                  </a:solidFill>
                </a:rPr>
                <a:t>choix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583830" y="5740358"/>
              <a:ext cx="10626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respect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8427310" y="5844836"/>
              <a:ext cx="17652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>
                  <a:solidFill>
                    <a:prstClr val="black"/>
                  </a:solidFill>
                </a:rPr>
                <a:t>émotions</a:t>
              </a:r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53CB-777A-BD40-AC91-8813A86599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031757" y="3902188"/>
            <a:ext cx="2604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olidFill>
                  <a:prstClr val="black"/>
                </a:solidFill>
              </a:rPr>
              <a:t>J’ai découvert…..</a:t>
            </a:r>
            <a:endParaRPr lang="fr-CH" sz="2800" dirty="0">
              <a:solidFill>
                <a:prstClr val="black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363619" y="3371697"/>
            <a:ext cx="1868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olidFill>
                  <a:prstClr val="black"/>
                </a:solidFill>
              </a:rPr>
              <a:t>J’ai appris...</a:t>
            </a:r>
            <a:endParaRPr lang="fr-CH" sz="2800" dirty="0">
              <a:solidFill>
                <a:prstClr val="black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133726" y="1779547"/>
            <a:ext cx="254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olidFill>
                  <a:prstClr val="black"/>
                </a:solidFill>
              </a:rPr>
              <a:t>Cela renforce…..</a:t>
            </a:r>
            <a:endParaRPr lang="fr-CH" sz="2800" dirty="0">
              <a:solidFill>
                <a:prstClr val="black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07321" y="560208"/>
            <a:ext cx="7412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/>
              <a:t>Vos retours sur l’expérience du partenariat réalisé</a:t>
            </a:r>
            <a:endParaRPr lang="fr-FR" sz="28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95276" y="2290859"/>
            <a:ext cx="1519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olidFill>
                  <a:prstClr val="black"/>
                </a:solidFill>
              </a:rPr>
              <a:t>J’ai dit…..</a:t>
            </a:r>
            <a:endParaRPr lang="fr-CH" sz="2800" dirty="0">
              <a:solidFill>
                <a:prstClr val="black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351310" y="2253877"/>
            <a:ext cx="1995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olidFill>
                  <a:prstClr val="black"/>
                </a:solidFill>
              </a:rPr>
              <a:t>Je retiens…..</a:t>
            </a:r>
            <a:endParaRPr lang="fr-CH" sz="2800" dirty="0">
              <a:solidFill>
                <a:prstClr val="black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401191" y="3399441"/>
            <a:ext cx="261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olidFill>
                  <a:prstClr val="black"/>
                </a:solidFill>
              </a:rPr>
              <a:t>Cet exercice a…..</a:t>
            </a:r>
            <a:endParaRPr lang="fr-CH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5811732" y="2193988"/>
            <a:ext cx="214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Temps 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chemeClr val="bg1"/>
                </a:solidFill>
                <a:latin typeface="Bahnschrift"/>
              </a:rPr>
              <a:t>Suite de la formation : Temps 2</a:t>
            </a:r>
            <a:endParaRPr lang="fr-FR" sz="3200" b="1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55976" y="2526794"/>
            <a:ext cx="4788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1400" dirty="0"/>
          </a:p>
          <a:p>
            <a:r>
              <a:rPr lang="fr-CH" sz="1400" b="1" dirty="0"/>
              <a:t>Réflexion </a:t>
            </a:r>
            <a:r>
              <a:rPr lang="fr-CH" sz="1400" dirty="0"/>
              <a:t> :</a:t>
            </a:r>
          </a:p>
          <a:p>
            <a:pPr marL="0" lvl="1"/>
            <a:r>
              <a:rPr lang="fr-CH" sz="1400" dirty="0" smtClean="0"/>
              <a:t>Description </a:t>
            </a:r>
            <a:r>
              <a:rPr lang="fr-CH" sz="1400" dirty="0"/>
              <a:t>de la mise en application</a:t>
            </a:r>
          </a:p>
          <a:p>
            <a:pPr marL="0" lvl="1"/>
            <a:r>
              <a:rPr lang="fr-CH" sz="1400" dirty="0"/>
              <a:t> </a:t>
            </a:r>
            <a:endParaRPr lang="fr-CH" sz="1400" b="1" dirty="0"/>
          </a:p>
          <a:p>
            <a:r>
              <a:rPr lang="fr-CH" sz="1400" b="1" dirty="0"/>
              <a:t>Collecte et mise en réseau </a:t>
            </a:r>
            <a:r>
              <a:rPr lang="fr-CH" sz="1400" dirty="0"/>
              <a:t>des situations </a:t>
            </a:r>
            <a:r>
              <a:rPr lang="fr-CH" sz="1400" dirty="0" smtClean="0"/>
              <a:t>du </a:t>
            </a:r>
            <a:r>
              <a:rPr lang="fr-CH" sz="1400" dirty="0"/>
              <a:t>partenariat</a:t>
            </a:r>
          </a:p>
          <a:p>
            <a:endParaRPr lang="fr-FR" sz="1400" dirty="0"/>
          </a:p>
        </p:txBody>
      </p:sp>
      <p:sp>
        <p:nvSpPr>
          <p:cNvPr id="14" name="Rounded Rectangle 64">
            <a:extLst>
              <a:ext uri="{FF2B5EF4-FFF2-40B4-BE49-F238E27FC236}">
                <a16:creationId xmlns=""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1020714" y="1700808"/>
            <a:ext cx="2145119" cy="357591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rgbClr val="EE771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6" name="Right Arrow 66">
            <a:extLst>
              <a:ext uri="{FF2B5EF4-FFF2-40B4-BE49-F238E27FC236}">
                <a16:creationId xmlns=""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439558" y="1797815"/>
            <a:ext cx="1473235" cy="832137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EE7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7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73282" y="2004258"/>
            <a:ext cx="214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Temps 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="" xmlns:a16="http://schemas.microsoft.com/office/drawing/2014/main" id="{EA12232A-A513-4EDD-8F67-EE885CFE5C78}"/>
              </a:ext>
            </a:extLst>
          </p:cNvPr>
          <p:cNvSpPr txBox="1"/>
          <p:nvPr/>
        </p:nvSpPr>
        <p:spPr>
          <a:xfrm>
            <a:off x="1042260" y="2594098"/>
            <a:ext cx="214511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H" sz="1400" b="1" dirty="0"/>
              <a:t>Sur le terrain</a:t>
            </a:r>
          </a:p>
          <a:p>
            <a:pPr lvl="0" algn="ctr"/>
            <a:endParaRPr lang="fr-CH" sz="1200" b="1" dirty="0"/>
          </a:p>
          <a:p>
            <a:r>
              <a:rPr lang="fr-CH" sz="1200" dirty="0"/>
              <a:t>Mise en application : in situ dans une action du </a:t>
            </a:r>
            <a:r>
              <a:rPr lang="fr-CH" sz="1200" dirty="0" smtClean="0"/>
              <a:t>quotidien d’une déclaration, d’incident, d’un soin, d’une consultation, d’un atelier, d’une procédure… </a:t>
            </a:r>
          </a:p>
          <a:p>
            <a:endParaRPr lang="fr-CH" sz="1200" dirty="0"/>
          </a:p>
          <a:p>
            <a:pPr marL="180975" lvl="0" indent="-180975">
              <a:buAutoNum type="arabicPeriod"/>
            </a:pPr>
            <a:endParaRPr lang="fr-CH" sz="1200" dirty="0"/>
          </a:p>
          <a:p>
            <a:pPr algn="ctr"/>
            <a:endParaRPr lang="en-US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5811732" y="2193988"/>
            <a:ext cx="214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Temps 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chemeClr val="bg1"/>
                </a:solidFill>
                <a:latin typeface="Bahnschrift"/>
              </a:rPr>
              <a:t>Exemples d’application </a:t>
            </a:r>
            <a:br>
              <a:rPr lang="fr-FR" sz="3200" b="1" dirty="0" smtClean="0">
                <a:solidFill>
                  <a:schemeClr val="bg1"/>
                </a:solidFill>
                <a:latin typeface="Bahnschrift"/>
              </a:rPr>
            </a:br>
            <a:r>
              <a:rPr lang="fr-FR" sz="3200" b="1" dirty="0" smtClean="0">
                <a:solidFill>
                  <a:schemeClr val="bg1"/>
                </a:solidFill>
                <a:latin typeface="Bahnschrift"/>
              </a:rPr>
              <a:t>du concept du partenariat</a:t>
            </a:r>
            <a:endParaRPr lang="fr-FR" sz="3200" b="1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043608" y="1988840"/>
            <a:ext cx="2304256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ko-KR" sz="1600" b="1" dirty="0" smtClean="0">
                <a:cs typeface="Arial" pitchFamily="34" charset="0"/>
              </a:rPr>
              <a:t>Chirurgie viscérale : </a:t>
            </a:r>
          </a:p>
          <a:p>
            <a:endParaRPr lang="fr-FR" altLang="ko-KR" sz="1600" dirty="0" smtClean="0">
              <a:cs typeface="Arial" pitchFamily="34" charset="0"/>
            </a:endParaRPr>
          </a:p>
          <a:p>
            <a:r>
              <a:rPr lang="fr-FR" altLang="ko-KR" sz="1600" dirty="0" smtClean="0">
                <a:cs typeface="Arial" pitchFamily="34" charset="0"/>
              </a:rPr>
              <a:t>Présentation du concept en duo patiente et responsable d’unité à un colloque d’équipe</a:t>
            </a:r>
            <a:endParaRPr lang="fr-FR" altLang="ko-KR" sz="1600" dirty="0"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355976" y="2594098"/>
            <a:ext cx="4032448" cy="283154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b="1" dirty="0" smtClean="0"/>
              <a:t>Service de la pharmacie :</a:t>
            </a:r>
          </a:p>
          <a:p>
            <a:endParaRPr lang="fr-FR" sz="1600" dirty="0" smtClean="0"/>
          </a:p>
          <a:p>
            <a:r>
              <a:rPr lang="fr-FR" sz="1600" dirty="0" smtClean="0"/>
              <a:t>Plan </a:t>
            </a:r>
            <a:r>
              <a:rPr lang="fr-FR" sz="1600" dirty="0"/>
              <a:t>Vision 20+5 </a:t>
            </a:r>
            <a:r>
              <a:rPr lang="fr-FR" sz="1600" dirty="0" smtClean="0"/>
              <a:t>de la pharmacie : </a:t>
            </a:r>
          </a:p>
          <a:p>
            <a:r>
              <a:rPr lang="fr-FR" sz="1600" dirty="0" smtClean="0"/>
              <a:t>renforcer </a:t>
            </a:r>
            <a:r>
              <a:rPr lang="fr-FR" sz="1600" dirty="0"/>
              <a:t>notre </a:t>
            </a:r>
            <a:r>
              <a:rPr lang="fr-FR" sz="1600" dirty="0" smtClean="0"/>
              <a:t>partenariat avec </a:t>
            </a:r>
            <a:r>
              <a:rPr lang="fr-FR" sz="1600" dirty="0"/>
              <a:t>les </a:t>
            </a:r>
            <a:r>
              <a:rPr lang="fr-FR" sz="1600" dirty="0" smtClean="0"/>
              <a:t>patients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Membres du </a:t>
            </a:r>
            <a:r>
              <a:rPr lang="fr-FR" sz="1600" dirty="0"/>
              <a:t>comité de la pharmacie 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Consultation, collaboration aux différents projets (1) formation </a:t>
            </a:r>
            <a:r>
              <a:rPr lang="fr-FR" sz="1600" dirty="0"/>
              <a:t>sur les besoins des patients autour des patients « comment bien prendre les médicaments à la maison </a:t>
            </a:r>
            <a:r>
              <a:rPr lang="fr-FR" sz="1600" dirty="0" smtClean="0"/>
              <a:t>» (2) formation </a:t>
            </a:r>
            <a:r>
              <a:rPr lang="fr-FR" sz="1600" dirty="0"/>
              <a:t>des </a:t>
            </a:r>
            <a:r>
              <a:rPr lang="fr-FR" sz="1600" dirty="0" smtClean="0"/>
              <a:t>pharmaciens…</a:t>
            </a:r>
            <a:endParaRPr lang="fr-CH" sz="1600" dirty="0"/>
          </a:p>
          <a:p>
            <a:r>
              <a:rPr lang="fr-CH" dirty="0" smtClean="0"/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805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5811732" y="2193988"/>
            <a:ext cx="214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Temps 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chemeClr val="bg1"/>
                </a:solidFill>
                <a:latin typeface="Bahnschrift"/>
              </a:rPr>
              <a:t>Soumettez-nous vos actions</a:t>
            </a:r>
            <a:endParaRPr lang="fr-FR" sz="3200" b="1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1813535"/>
            <a:ext cx="6347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www.hug.ch/fiche-descriptive-action-patients-partenaires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87" y="2359763"/>
            <a:ext cx="7332626" cy="41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3568" y="1840756"/>
            <a:ext cx="23328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fr-F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Sylvie </a:t>
            </a:r>
            <a:r>
              <a:rPr lang="fr-CH" altLang="fr-FR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Touveneau</a:t>
            </a:r>
            <a:endParaRPr lang="fr-CH" altLang="fr-FR" sz="20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fr-F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Armelle Fontaine</a:t>
            </a:r>
            <a:endParaRPr lang="fr-CH" altLang="fr-FR" sz="2000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altLang="fr-FR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25" name="Im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5709"/>
            <a:ext cx="337172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11386" y="3861048"/>
            <a:ext cx="562371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fr-F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Direction des soins</a:t>
            </a:r>
            <a:endParaRPr lang="fr-CH" altLang="fr-FR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altLang="fr-FR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fr-F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Site web</a:t>
            </a:r>
            <a:r>
              <a:rPr lang="fr-CH" altLang="fr-FR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CH" altLang="fr-F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CH" altLang="fr-FR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https://www.hug-ge.ch/patients-partenaires</a:t>
            </a:r>
            <a:endParaRPr lang="fr-CH" altLang="fr-FR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altLang="fr-FR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fr-F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 +41 795530168</a:t>
            </a:r>
            <a:endParaRPr lang="fr-CH" altLang="fr-FR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r-FR" dirty="0" smtClean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5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Sylvie.Touveneau@hcuge.ch</a:t>
            </a:r>
            <a:endParaRPr lang="fr-CH" altLang="fr-FR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altLang="fr-FR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1734"/>
            <a:ext cx="1298561" cy="10059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0" y="494632"/>
            <a:ext cx="2507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 smtClean="0">
                <a:solidFill>
                  <a:prstClr val="white"/>
                </a:solidFill>
                <a:latin typeface="Bahnschrift" panose="020B0502040204020203" pitchFamily="34" charset="0"/>
              </a:rPr>
              <a:t>Contact</a:t>
            </a:r>
            <a:endParaRPr lang="fr-CH" sz="3200" b="1" dirty="0">
              <a:solidFill>
                <a:prstClr val="white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049" y="320611"/>
            <a:ext cx="2282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  <a:latin typeface="Bahnschrift" panose="020B0502040204020203" pitchFamily="34" charset="0"/>
              </a:rPr>
              <a:t>Références</a:t>
            </a:r>
            <a:endParaRPr lang="fr-FR" sz="3200" b="1" dirty="0">
              <a:solidFill>
                <a:prstClr val="white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646505"/>
            <a:ext cx="8856983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Arial" pitchFamily="34" charset="0"/>
              </a:rPr>
              <a:t>Evolution de la relation soignant soigné : 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Arial" pitchFamily="34" charset="0"/>
              </a:rPr>
              <a:t>LE « MONTREAL MODEL » : </a:t>
            </a:r>
            <a:r>
              <a:rPr kumimoji="0" lang="fr-CH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ENJEUX </a:t>
            </a:r>
            <a:r>
              <a:rPr kumimoji="0" lang="fr-CH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 PARTENARIAT RELATIONNEL ENTRE PATIENTS ET PROFESSIONNELS </a:t>
            </a:r>
            <a:r>
              <a:rPr kumimoji="0" lang="fr-CH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</a:t>
            </a:r>
            <a:r>
              <a:rPr kumimoji="0" lang="fr-CH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SANTÉ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Marie-Pascale </a:t>
            </a:r>
            <a:r>
              <a:rPr kumimoji="0" lang="fr-FR" sz="1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Pomey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Luigi Flora,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Philippe </a:t>
            </a:r>
            <a:r>
              <a:rPr kumimoji="0" lang="fr-FR" sz="1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Karazivan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Vincent Dumez, Paule Lebel, </a:t>
            </a:r>
            <a:r>
              <a:rPr kumimoji="0" lang="fr-CH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Marie-Claude </a:t>
            </a:r>
            <a:r>
              <a:rPr kumimoji="0" lang="fr-CH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Vanier, Béatrice </a:t>
            </a:r>
            <a:r>
              <a:rPr kumimoji="0" lang="fr-CH" sz="1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Débarges</a:t>
            </a:r>
            <a:r>
              <a:rPr kumimoji="0" lang="fr-CH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Nathalie Clavel, Emmanuelle </a:t>
            </a:r>
            <a:r>
              <a:rPr kumimoji="0" lang="fr-CH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Jouet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600" i="1" kern="0" dirty="0">
              <a:solidFill>
                <a:prstClr val="black"/>
              </a:solidFill>
            </a:endParaRPr>
          </a:p>
          <a:p>
            <a:pPr lvl="0" latinLnBrk="1">
              <a:defRPr/>
            </a:pPr>
            <a:r>
              <a:rPr lang="fr-FR" sz="1600" b="1" dirty="0">
                <a:solidFill>
                  <a:prstClr val="black"/>
                </a:solidFill>
              </a:rPr>
              <a:t>Organisation mondiale de la</a:t>
            </a:r>
            <a:r>
              <a:rPr lang="fr-FR" sz="1600" b="1" dirty="0"/>
              <a:t> Santé </a:t>
            </a:r>
            <a:r>
              <a:rPr lang="fr-FR" sz="16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http://www.who.int/gpsc/5may/5may2013_patient-participation/fr/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 latinLnBrk="1">
              <a:defRPr/>
            </a:pPr>
            <a:endParaRPr lang="fr-FR" sz="1600" dirty="0">
              <a:solidFill>
                <a:prstClr val="black"/>
              </a:solidFill>
            </a:endParaRPr>
          </a:p>
          <a:p>
            <a:pPr lvl="0" latinLnBrk="1">
              <a:defRPr/>
            </a:pPr>
            <a:r>
              <a:rPr lang="fr-FR" sz="1600" b="1" dirty="0">
                <a:solidFill>
                  <a:prstClr val="black"/>
                </a:solidFill>
              </a:rPr>
              <a:t>Office fédéral de la santé publique 2019 </a:t>
            </a:r>
            <a:r>
              <a:rPr lang="fr-FR" sz="1600" dirty="0">
                <a:solidFill>
                  <a:prstClr val="black"/>
                </a:solidFill>
                <a:hlinkClick r:id="rId4"/>
              </a:rPr>
              <a:t>https://www.bag.admin.ch/bag/fr/home/das-bag/aktuell/news/news-08-11-2019.html</a:t>
            </a:r>
            <a:r>
              <a:rPr lang="fr-CH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endParaRPr lang="fr-CH" sz="1600" b="1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 lvl="0" latinLnBrk="1">
              <a:defRPr/>
            </a:pPr>
            <a:endParaRPr lang="fr-CH" sz="16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 lvl="0" latinLnBrk="1">
              <a:defRPr/>
            </a:pPr>
            <a:r>
              <a:rPr lang="fr-CH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Nos </a:t>
            </a:r>
            <a:r>
              <a:rPr lang="fr-CH" sz="1600" b="1" dirty="0">
                <a:solidFill>
                  <a:prstClr val="black"/>
                </a:solidFill>
                <a:cs typeface="Arial" panose="020B0604020202020204" pitchFamily="34" charset="0"/>
              </a:rPr>
              <a:t>valeurs au quotidien</a:t>
            </a:r>
            <a:r>
              <a:rPr lang="fr-CH" sz="1600" dirty="0">
                <a:solidFill>
                  <a:prstClr val="black"/>
                </a:solidFill>
                <a:cs typeface="Arial" panose="020B0604020202020204" pitchFamily="34" charset="0"/>
              </a:rPr>
              <a:t>, projet Vision 20/20 </a:t>
            </a:r>
            <a:r>
              <a:rPr lang="fr-CH" sz="1600" dirty="0">
                <a:solidFill>
                  <a:prstClr val="black"/>
                </a:solidFill>
                <a:cs typeface="Arial" panose="020B0604020202020204" pitchFamily="34" charset="0"/>
                <a:hlinkClick r:id="rId5"/>
              </a:rPr>
              <a:t>http://</a:t>
            </a:r>
            <a:r>
              <a:rPr lang="fr-CH" sz="1600" dirty="0" smtClean="0">
                <a:solidFill>
                  <a:prstClr val="black"/>
                </a:solidFill>
                <a:cs typeface="Arial" panose="020B0604020202020204" pitchFamily="34" charset="0"/>
                <a:hlinkClick r:id="rId5"/>
              </a:rPr>
              <a:t>www.intrahug.ch/nos-valeurs-au-quotidien</a:t>
            </a:r>
            <a:endParaRPr lang="fr-CH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atinLnBrk="1">
              <a:defRPr/>
            </a:pPr>
            <a:endParaRPr lang="fr-CH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atinLnBrk="1">
              <a:defRPr/>
            </a:pPr>
            <a:r>
              <a:rPr lang="fr-CH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Plus </a:t>
            </a:r>
            <a:r>
              <a:rPr lang="fr-CH" sz="1600" b="1" dirty="0">
                <a:solidFill>
                  <a:prstClr val="black"/>
                </a:solidFill>
                <a:cs typeface="Arial" panose="020B0604020202020204" pitchFamily="34" charset="0"/>
              </a:rPr>
              <a:t>de temps pour les patients</a:t>
            </a:r>
            <a:r>
              <a:rPr lang="fr-CH" sz="1600" dirty="0">
                <a:solidFill>
                  <a:prstClr val="black"/>
                </a:solidFill>
                <a:cs typeface="Arial" panose="020B0604020202020204" pitchFamily="34" charset="0"/>
              </a:rPr>
              <a:t>, projet Vision 20/20 </a:t>
            </a:r>
            <a:r>
              <a:rPr lang="fr-CH" sz="1600" dirty="0">
                <a:solidFill>
                  <a:prstClr val="black"/>
                </a:solidFill>
                <a:cs typeface="Arial" panose="020B0604020202020204" pitchFamily="34" charset="0"/>
                <a:hlinkClick r:id="rId6"/>
              </a:rPr>
              <a:t>http://www.intrahug.ch/plus-de-temps-pour-les-patients</a:t>
            </a:r>
            <a:r>
              <a:rPr lang="fr-CH" sz="1600" dirty="0">
                <a:solidFill>
                  <a:prstClr val="black"/>
                </a:solidFill>
                <a:cs typeface="Arial" panose="020B0604020202020204" pitchFamily="34" charset="0"/>
              </a:rPr>
              <a:t>   </a:t>
            </a:r>
            <a:endParaRPr lang="fr-CH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atinLnBrk="1">
              <a:defRPr/>
            </a:pPr>
            <a:endParaRPr lang="fr-CH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atinLnBrk="1">
              <a:defRPr/>
            </a:pPr>
            <a:r>
              <a:rPr lang="fr-CH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prstClr val="black"/>
                </a:solidFill>
              </a:rPr>
              <a:t>https</a:t>
            </a:r>
            <a:r>
              <a:rPr lang="fr-FR" sz="1600" dirty="0">
                <a:solidFill>
                  <a:prstClr val="black"/>
                </a:solidFill>
              </a:rPr>
              <a:t>://</a:t>
            </a:r>
            <a:r>
              <a:rPr lang="fr-FR" sz="1600" b="1" dirty="0">
                <a:solidFill>
                  <a:prstClr val="black"/>
                </a:solidFill>
              </a:rPr>
              <a:t>luigiflora</a:t>
            </a:r>
            <a:r>
              <a:rPr lang="fr-FR" sz="1600" dirty="0">
                <a:solidFill>
                  <a:prstClr val="black"/>
                </a:solidFill>
              </a:rPr>
              <a:t>.wordpress.com/2015/06/01/un-referentiel-de-competences-patient-pourquoi-faire/</a:t>
            </a:r>
          </a:p>
          <a:p>
            <a:pPr lvl="0" latinLnBrk="1">
              <a:defRPr/>
            </a:pPr>
            <a:endParaRPr lang="fr-CH" sz="16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9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59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5224"/>
            <a:ext cx="9144000" cy="199549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07321" y="5789083"/>
            <a:ext cx="114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solidFill>
                  <a:prstClr val="black"/>
                </a:solidFill>
              </a:rPr>
              <a:t>temps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0" y="5102348"/>
            <a:ext cx="10173473" cy="1289712"/>
            <a:chOff x="19050" y="5153024"/>
            <a:chExt cx="10173473" cy="1289712"/>
          </a:xfrm>
        </p:grpSpPr>
        <p:sp>
          <p:nvSpPr>
            <p:cNvPr id="3" name="ZoneTexte 2"/>
            <p:cNvSpPr txBox="1"/>
            <p:nvPr/>
          </p:nvSpPr>
          <p:spPr>
            <a:xfrm>
              <a:off x="2066926" y="5153025"/>
              <a:ext cx="1085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>
                  <a:solidFill>
                    <a:prstClr val="black"/>
                  </a:solidFill>
                </a:rPr>
                <a:t>solitude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6848475" y="5383857"/>
              <a:ext cx="1495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coordination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943225" y="5153024"/>
              <a:ext cx="96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>
                  <a:solidFill>
                    <a:prstClr val="black"/>
                  </a:solidFill>
                </a:rPr>
                <a:t>besoins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495801" y="5383857"/>
              <a:ext cx="1276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>
                  <a:solidFill>
                    <a:prstClr val="black"/>
                  </a:solidFill>
                </a:rPr>
                <a:t>confiance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05486" y="5827183"/>
              <a:ext cx="8191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>
                  <a:solidFill>
                    <a:prstClr val="black"/>
                  </a:solidFill>
                </a:rPr>
                <a:t>priorités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050" y="5827183"/>
              <a:ext cx="6667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>
                  <a:solidFill>
                    <a:prstClr val="black"/>
                  </a:solidFill>
                </a:rPr>
                <a:t>choc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412403" y="5506282"/>
              <a:ext cx="975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>
                  <a:solidFill>
                    <a:prstClr val="black"/>
                  </a:solidFill>
                </a:rPr>
                <a:t>aidants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253037" y="5614233"/>
              <a:ext cx="962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>
                  <a:solidFill>
                    <a:prstClr val="black"/>
                  </a:solidFill>
                </a:rPr>
                <a:t>référent</a:t>
              </a:r>
            </a:p>
            <a:p>
              <a:endParaRPr lang="fr-CH">
                <a:solidFill>
                  <a:prstClr val="black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31713" y="5981071"/>
              <a:ext cx="2437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réseau</a:t>
              </a:r>
            </a:p>
            <a:p>
              <a:endParaRPr lang="fr-CH" sz="1200">
                <a:solidFill>
                  <a:prstClr val="black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743327" y="5330028"/>
              <a:ext cx="986996" cy="28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partenaires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368622" y="5635195"/>
              <a:ext cx="1162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équipe</a:t>
              </a:r>
            </a:p>
            <a:p>
              <a:endParaRPr lang="fr-CH" sz="1200">
                <a:solidFill>
                  <a:prstClr val="black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028807" y="5961779"/>
              <a:ext cx="1568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>
                  <a:solidFill>
                    <a:prstClr val="black"/>
                  </a:solidFill>
                </a:rPr>
                <a:t>choix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583830" y="5740358"/>
              <a:ext cx="10626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>
                  <a:solidFill>
                    <a:prstClr val="black"/>
                  </a:solidFill>
                </a:rPr>
                <a:t>respect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8427310" y="5844836"/>
              <a:ext cx="17652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>
                  <a:solidFill>
                    <a:prstClr val="black"/>
                  </a:solidFill>
                </a:rPr>
                <a:t>émotions</a:t>
              </a:r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53CB-777A-BD40-AC91-8813A86599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07321" y="673532"/>
            <a:ext cx="627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LA RELATION PATIENTS PROFESSIONNELS</a:t>
            </a:r>
            <a:endParaRPr lang="fr-CH" sz="28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886715" y="2727011"/>
            <a:ext cx="320940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2800" dirty="0" smtClean="0"/>
              <a:t>Mon point de vue…..</a:t>
            </a:r>
            <a:endParaRPr lang="fr-CH" sz="2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28538" y="2888632"/>
            <a:ext cx="180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J’ai vécu…..</a:t>
            </a:r>
            <a:endParaRPr lang="fr-CH" sz="28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776380" y="2089334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C’est…..</a:t>
            </a:r>
            <a:endParaRPr lang="fr-CH" sz="28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201778" y="4147626"/>
            <a:ext cx="3102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Dans ma pratique….</a:t>
            </a:r>
            <a:endParaRPr lang="fr-CH" sz="28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122777" y="3884316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Je pense…..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5683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4304"/>
            <a:ext cx="1368152" cy="1008112"/>
          </a:xfrm>
          <a:prstGeom prst="rect">
            <a:avLst/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fr-CH" sz="3200" b="1" kern="0" dirty="0">
              <a:solidFill>
                <a:prstClr val="white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51520" y="428667"/>
            <a:ext cx="3240360" cy="768085"/>
          </a:xfrm>
          <a:prstGeom prst="rect">
            <a:avLst/>
          </a:prstGeom>
        </p:spPr>
        <p:txBody>
          <a:bodyPr vert="horz" lIns="0" tIns="45720" rIns="9144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Blip>
                <a:blip r:embed="rId3"/>
              </a:buBlip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black">
                  <a:lumMod val="75000"/>
                  <a:lumOff val="25000"/>
                </a:prstClr>
              </a:buClr>
              <a:buFontTx/>
              <a:buNone/>
            </a:pPr>
            <a:endParaRPr lang="ko-KR" altLang="en-US" sz="3200" b="1" dirty="0">
              <a:solidFill>
                <a:prstClr val="white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6504" r="6873"/>
          <a:stretch/>
        </p:blipFill>
        <p:spPr>
          <a:xfrm>
            <a:off x="1979712" y="2450505"/>
            <a:ext cx="5400600" cy="368627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4076" y="1687579"/>
            <a:ext cx="45343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Evolution de la relation soignant soigné : </a:t>
            </a:r>
            <a:r>
              <a:rPr lang="fr-CH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LE « MONTREAL MODEL » : </a:t>
            </a:r>
          </a:p>
          <a:p>
            <a:pPr>
              <a:defRPr/>
            </a:pPr>
            <a:r>
              <a:rPr lang="fr-CH" sz="1200" i="1" kern="0" dirty="0">
                <a:solidFill>
                  <a:prstClr val="black"/>
                </a:solidFill>
              </a:rPr>
              <a:t>ENJEUX DU PARTENARIAT RELATIONNEL ENTRE PATIENTS ET PROFESSIONNELS </a:t>
            </a:r>
          </a:p>
          <a:p>
            <a:pPr>
              <a:defRPr/>
            </a:pPr>
            <a:r>
              <a:rPr lang="fr-CH" sz="1200" i="1" kern="0" dirty="0">
                <a:solidFill>
                  <a:prstClr val="black"/>
                </a:solidFill>
              </a:rPr>
              <a:t>DE LA </a:t>
            </a:r>
            <a:r>
              <a:rPr lang="fr-FR" sz="1200" i="1" kern="0" dirty="0">
                <a:solidFill>
                  <a:prstClr val="black"/>
                </a:solidFill>
              </a:rPr>
              <a:t>SANTÉ </a:t>
            </a:r>
          </a:p>
          <a:p>
            <a:pPr>
              <a:defRPr/>
            </a:pPr>
            <a:r>
              <a:rPr lang="fr-FR" sz="900" i="1" kern="0" dirty="0">
                <a:solidFill>
                  <a:prstClr val="black"/>
                </a:solidFill>
              </a:rPr>
              <a:t>Marie-Pascale </a:t>
            </a:r>
            <a:r>
              <a:rPr lang="fr-FR" sz="900" i="1" kern="0" dirty="0" err="1">
                <a:solidFill>
                  <a:prstClr val="black"/>
                </a:solidFill>
              </a:rPr>
              <a:t>Pomey</a:t>
            </a:r>
            <a:r>
              <a:rPr lang="fr-FR" sz="900" i="1" kern="0" dirty="0">
                <a:solidFill>
                  <a:prstClr val="black"/>
                </a:solidFill>
              </a:rPr>
              <a:t>, Luigi Flora, </a:t>
            </a:r>
          </a:p>
          <a:p>
            <a:pPr>
              <a:defRPr/>
            </a:pPr>
            <a:r>
              <a:rPr lang="fr-FR" sz="900" i="1" kern="0" dirty="0">
                <a:solidFill>
                  <a:prstClr val="black"/>
                </a:solidFill>
              </a:rPr>
              <a:t>Philippe </a:t>
            </a:r>
            <a:r>
              <a:rPr lang="fr-FR" sz="900" i="1" kern="0" dirty="0" err="1">
                <a:solidFill>
                  <a:prstClr val="black"/>
                </a:solidFill>
              </a:rPr>
              <a:t>Karazivan</a:t>
            </a:r>
            <a:r>
              <a:rPr lang="fr-FR" sz="900" i="1" kern="0" dirty="0">
                <a:solidFill>
                  <a:prstClr val="black"/>
                </a:solidFill>
              </a:rPr>
              <a:t>, Vincent Dumez, Paule Lebel, </a:t>
            </a:r>
          </a:p>
          <a:p>
            <a:pPr>
              <a:defRPr/>
            </a:pPr>
            <a:r>
              <a:rPr lang="fr-CH" sz="900" i="1" kern="0" dirty="0">
                <a:solidFill>
                  <a:prstClr val="black"/>
                </a:solidFill>
              </a:rPr>
              <a:t>Marie-Claude Vanier, Béatrice </a:t>
            </a:r>
            <a:r>
              <a:rPr lang="fr-CH" sz="900" i="1" kern="0" dirty="0" err="1">
                <a:solidFill>
                  <a:prstClr val="black"/>
                </a:solidFill>
              </a:rPr>
              <a:t>Débarges</a:t>
            </a:r>
            <a:r>
              <a:rPr lang="fr-CH" sz="900" i="1" kern="0" dirty="0">
                <a:solidFill>
                  <a:prstClr val="black"/>
                </a:solidFill>
              </a:rPr>
              <a:t>, Nathalie Clavel, Emmanuelle Jouet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59212"/>
            <a:ext cx="7635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kern="0" dirty="0">
                <a:solidFill>
                  <a:prstClr val="white"/>
                </a:solidFill>
                <a:latin typeface="Bahnschrift" panose="020B0502040204020203" pitchFamily="34" charset="0"/>
                <a:cs typeface="Arial" pitchFamily="34" charset="0"/>
              </a:rPr>
              <a:t>Evolution de la relation soignant soigné :</a:t>
            </a:r>
          </a:p>
          <a:p>
            <a:r>
              <a:rPr lang="fr-FR" sz="3200" b="1" kern="0" dirty="0">
                <a:solidFill>
                  <a:prstClr val="white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fr-CH" sz="3200" b="1" kern="0" dirty="0">
                <a:solidFill>
                  <a:prstClr val="white"/>
                </a:solidFill>
                <a:latin typeface="Bahnschrift" panose="020B0502040204020203" pitchFamily="34" charset="0"/>
                <a:cs typeface="Arial" pitchFamily="34" charset="0"/>
              </a:rPr>
              <a:t>LE « MONTREAL MODEL »</a:t>
            </a:r>
            <a:endParaRPr lang="fr-CH" sz="3200" b="1" dirty="0">
              <a:solidFill>
                <a:prstClr val="white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6216" y="2123726"/>
            <a:ext cx="864096" cy="729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6588224" y="2195734"/>
            <a:ext cx="864096" cy="729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6494464" y="3697000"/>
            <a:ext cx="864096" cy="729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516216" y="2060848"/>
            <a:ext cx="813840" cy="729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6494464" y="2132856"/>
            <a:ext cx="763584" cy="666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15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B3999627-7BD8-4AA0-91B7-16FB67477F7C}"/>
              </a:ext>
            </a:extLst>
          </p:cNvPr>
          <p:cNvSpPr txBox="1">
            <a:spLocks/>
          </p:cNvSpPr>
          <p:nvPr/>
        </p:nvSpPr>
        <p:spPr>
          <a:xfrm>
            <a:off x="121920" y="845515"/>
            <a:ext cx="2547917" cy="118813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err="1">
                <a:solidFill>
                  <a:prstClr val="white"/>
                </a:solidFill>
              </a:rPr>
              <a:t>Equipe</a:t>
            </a:r>
            <a:r>
              <a:rPr lang="en-US" altLang="ko-KR" sz="3200" dirty="0">
                <a:solidFill>
                  <a:prstClr val="white"/>
                </a:solidFill>
              </a:rPr>
              <a:t> de conception de la formation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="" xmlns:a16="http://schemas.microsoft.com/office/drawing/2014/main" id="{6254BAC5-8EB6-4C43-8214-23E725E45B33}"/>
              </a:ext>
            </a:extLst>
          </p:cNvPr>
          <p:cNvSpPr txBox="1">
            <a:spLocks/>
          </p:cNvSpPr>
          <p:nvPr/>
        </p:nvSpPr>
        <p:spPr>
          <a:xfrm>
            <a:off x="2389023" y="2280117"/>
            <a:ext cx="1552698" cy="48605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100">
                <a:solidFill>
                  <a:prstClr val="white"/>
                </a:solidFill>
              </a:rPr>
              <a:t>Sylvie </a:t>
            </a:r>
            <a:r>
              <a:rPr lang="fr-FR" sz="1100" err="1">
                <a:solidFill>
                  <a:prstClr val="white"/>
                </a:solidFill>
              </a:rPr>
              <a:t>Touveneau</a:t>
            </a:r>
            <a:endParaRPr lang="en-US" altLang="ko-KR" sz="1100">
              <a:solidFill>
                <a:prstClr val="white"/>
              </a:solidFill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="" xmlns:a16="http://schemas.microsoft.com/office/drawing/2014/main" id="{A6BB5EC5-9782-4BBC-96C5-D9E72F0118F8}"/>
              </a:ext>
            </a:extLst>
          </p:cNvPr>
          <p:cNvSpPr txBox="1">
            <a:spLocks/>
          </p:cNvSpPr>
          <p:nvPr/>
        </p:nvSpPr>
        <p:spPr>
          <a:xfrm>
            <a:off x="3768380" y="2268984"/>
            <a:ext cx="1439656" cy="48605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100">
                <a:solidFill>
                  <a:prstClr val="white"/>
                </a:solidFill>
              </a:rPr>
              <a:t>Enrick </a:t>
            </a:r>
            <a:r>
              <a:rPr lang="en-US" altLang="ko-KR" sz="1100" err="1">
                <a:solidFill>
                  <a:prstClr val="white"/>
                </a:solidFill>
              </a:rPr>
              <a:t>Monachon</a:t>
            </a:r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26" name="Content Placeholder 11">
            <a:extLst>
              <a:ext uri="{FF2B5EF4-FFF2-40B4-BE49-F238E27FC236}">
                <a16:creationId xmlns="" xmlns:a16="http://schemas.microsoft.com/office/drawing/2014/main" id="{4C7053DC-C4A2-45B0-8A79-B9AB5409BA3C}"/>
              </a:ext>
            </a:extLst>
          </p:cNvPr>
          <p:cNvSpPr txBox="1">
            <a:spLocks/>
          </p:cNvSpPr>
          <p:nvPr/>
        </p:nvSpPr>
        <p:spPr>
          <a:xfrm>
            <a:off x="5155260" y="2232364"/>
            <a:ext cx="1335137" cy="48605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100">
                <a:solidFill>
                  <a:prstClr val="white"/>
                </a:solidFill>
              </a:rPr>
              <a:t>Aline </a:t>
            </a:r>
            <a:r>
              <a:rPr lang="en-US" altLang="ko-KR" sz="1100" err="1">
                <a:solidFill>
                  <a:prstClr val="white"/>
                </a:solidFill>
              </a:rPr>
              <a:t>Lasserre</a:t>
            </a:r>
            <a:r>
              <a:rPr lang="en-US" altLang="ko-KR" sz="1100">
                <a:solidFill>
                  <a:prstClr val="white"/>
                </a:solidFill>
              </a:rPr>
              <a:t> </a:t>
            </a:r>
            <a:r>
              <a:rPr lang="en-US" altLang="ko-KR" sz="1100" err="1">
                <a:solidFill>
                  <a:prstClr val="white"/>
                </a:solidFill>
              </a:rPr>
              <a:t>Moutet</a:t>
            </a:r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2601723" y="2775567"/>
            <a:ext cx="13236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white"/>
                </a:solidFill>
              </a:rPr>
              <a:t>Cheffe de projet Patients partenaires, HUG</a:t>
            </a:r>
          </a:p>
        </p:txBody>
      </p:sp>
      <p:sp>
        <p:nvSpPr>
          <p:cNvPr id="36" name="TextBox 28">
            <a:extLst>
              <a:ext uri="{FF2B5EF4-FFF2-40B4-BE49-F238E27FC236}">
                <a16:creationId xmlns=""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3905786" y="2755773"/>
            <a:ext cx="12811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white"/>
                </a:solidFill>
              </a:rPr>
              <a:t>Coordinateur de projet, Centre de formation, HUG, CSI</a:t>
            </a:r>
          </a:p>
        </p:txBody>
      </p:sp>
      <p:sp>
        <p:nvSpPr>
          <p:cNvPr id="37" name="TextBox 28">
            <a:extLst>
              <a:ext uri="{FF2B5EF4-FFF2-40B4-BE49-F238E27FC236}">
                <a16:creationId xmlns=""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5208036" y="2836197"/>
            <a:ext cx="1316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white"/>
                </a:solidFill>
              </a:rPr>
              <a:t>Coordinatrice centre ETP, HUG</a:t>
            </a:r>
          </a:p>
        </p:txBody>
      </p:sp>
      <p:sp>
        <p:nvSpPr>
          <p:cNvPr id="40" name="Content Placeholder 11">
            <a:extLst>
              <a:ext uri="{FF2B5EF4-FFF2-40B4-BE49-F238E27FC236}">
                <a16:creationId xmlns="" xmlns:a16="http://schemas.microsoft.com/office/drawing/2014/main" id="{4C7053DC-C4A2-45B0-8A79-B9AB5409BA3C}"/>
              </a:ext>
            </a:extLst>
          </p:cNvPr>
          <p:cNvSpPr txBox="1">
            <a:spLocks/>
          </p:cNvSpPr>
          <p:nvPr/>
        </p:nvSpPr>
        <p:spPr>
          <a:xfrm>
            <a:off x="6404735" y="2260177"/>
            <a:ext cx="1335137" cy="48605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100">
                <a:solidFill>
                  <a:prstClr val="white"/>
                </a:solidFill>
              </a:rPr>
              <a:t>Stefaan Raë</a:t>
            </a:r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41" name="TextBox 28">
            <a:extLst>
              <a:ext uri="{FF2B5EF4-FFF2-40B4-BE49-F238E27FC236}">
                <a16:creationId xmlns=""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6545911" y="2911400"/>
            <a:ext cx="1262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white"/>
                </a:solidFill>
              </a:rPr>
              <a:t>Patient partenaire</a:t>
            </a:r>
          </a:p>
        </p:txBody>
      </p:sp>
      <p:sp>
        <p:nvSpPr>
          <p:cNvPr id="42" name="Content Placeholder 11">
            <a:extLst>
              <a:ext uri="{FF2B5EF4-FFF2-40B4-BE49-F238E27FC236}">
                <a16:creationId xmlns="" xmlns:a16="http://schemas.microsoft.com/office/drawing/2014/main" id="{4C7053DC-C4A2-45B0-8A79-B9AB5409BA3C}"/>
              </a:ext>
            </a:extLst>
          </p:cNvPr>
          <p:cNvSpPr txBox="1">
            <a:spLocks/>
          </p:cNvSpPr>
          <p:nvPr/>
        </p:nvSpPr>
        <p:spPr>
          <a:xfrm>
            <a:off x="7596405" y="5461736"/>
            <a:ext cx="1584000" cy="48605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100" err="1">
                <a:solidFill>
                  <a:prstClr val="white"/>
                </a:solidFill>
              </a:rPr>
              <a:t>Kabeza</a:t>
            </a:r>
            <a:r>
              <a:rPr lang="en-US" altLang="ko-KR" sz="1100">
                <a:solidFill>
                  <a:prstClr val="white"/>
                </a:solidFill>
              </a:rPr>
              <a:t> </a:t>
            </a:r>
            <a:r>
              <a:rPr lang="en-US" altLang="ko-KR" sz="1100" err="1">
                <a:solidFill>
                  <a:prstClr val="white"/>
                </a:solidFill>
              </a:rPr>
              <a:t>Kalumiya</a:t>
            </a:r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43" name="TextBox 28">
            <a:extLst>
              <a:ext uri="{FF2B5EF4-FFF2-40B4-BE49-F238E27FC236}">
                <a16:creationId xmlns=""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7856453" y="6123848"/>
            <a:ext cx="12619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white"/>
                </a:solidFill>
              </a:rPr>
              <a:t>Patiente partenaire</a:t>
            </a:r>
          </a:p>
        </p:txBody>
      </p:sp>
      <p:sp>
        <p:nvSpPr>
          <p:cNvPr id="44" name="Content Placeholder 11">
            <a:extLst>
              <a:ext uri="{FF2B5EF4-FFF2-40B4-BE49-F238E27FC236}">
                <a16:creationId xmlns="" xmlns:a16="http://schemas.microsoft.com/office/drawing/2014/main" id="{4C7053DC-C4A2-45B0-8A79-B9AB5409BA3C}"/>
              </a:ext>
            </a:extLst>
          </p:cNvPr>
          <p:cNvSpPr txBox="1">
            <a:spLocks/>
          </p:cNvSpPr>
          <p:nvPr/>
        </p:nvSpPr>
        <p:spPr>
          <a:xfrm>
            <a:off x="-223001" y="5431182"/>
            <a:ext cx="1708624" cy="48605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100" err="1">
                <a:solidFill>
                  <a:prstClr val="white"/>
                </a:solidFill>
              </a:rPr>
              <a:t>Dr</a:t>
            </a:r>
            <a:r>
              <a:rPr lang="en-US" altLang="ko-KR" sz="1100">
                <a:solidFill>
                  <a:prstClr val="white"/>
                </a:solidFill>
              </a:rPr>
              <a:t> Katherine </a:t>
            </a:r>
            <a:r>
              <a:rPr lang="en-US" altLang="ko-KR" sz="1100" err="1">
                <a:solidFill>
                  <a:prstClr val="white"/>
                </a:solidFill>
              </a:rPr>
              <a:t>Blondon</a:t>
            </a:r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45" name="TextBox 28">
            <a:extLst>
              <a:ext uri="{FF2B5EF4-FFF2-40B4-BE49-F238E27FC236}">
                <a16:creationId xmlns=""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2645437" y="5960166"/>
            <a:ext cx="12248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>
                <a:solidFill>
                  <a:prstClr val="white"/>
                </a:solidFill>
              </a:rPr>
              <a:t>Dpt</a:t>
            </a:r>
            <a:r>
              <a:rPr lang="fr-FR" sz="1050" dirty="0">
                <a:solidFill>
                  <a:prstClr val="white"/>
                </a:solidFill>
              </a:rPr>
              <a:t> de médecine</a:t>
            </a:r>
          </a:p>
          <a:p>
            <a:pPr algn="ctr"/>
            <a:r>
              <a:rPr lang="fr-FR" sz="1050" dirty="0">
                <a:solidFill>
                  <a:prstClr val="white"/>
                </a:solidFill>
              </a:rPr>
              <a:t>Projet Patients partenaires</a:t>
            </a:r>
          </a:p>
        </p:txBody>
      </p:sp>
      <p:sp>
        <p:nvSpPr>
          <p:cNvPr id="46" name="Content Placeholder 11">
            <a:extLst>
              <a:ext uri="{FF2B5EF4-FFF2-40B4-BE49-F238E27FC236}">
                <a16:creationId xmlns="" xmlns:a16="http://schemas.microsoft.com/office/drawing/2014/main" id="{4C7053DC-C4A2-45B0-8A79-B9AB5409BA3C}"/>
              </a:ext>
            </a:extLst>
          </p:cNvPr>
          <p:cNvSpPr txBox="1">
            <a:spLocks/>
          </p:cNvSpPr>
          <p:nvPr/>
        </p:nvSpPr>
        <p:spPr>
          <a:xfrm>
            <a:off x="4913154" y="5460789"/>
            <a:ext cx="1682068" cy="48605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100">
                <a:solidFill>
                  <a:prstClr val="white"/>
                </a:solidFill>
              </a:rPr>
              <a:t>Laurence </a:t>
            </a:r>
            <a:r>
              <a:rPr lang="en-US" altLang="ko-KR" sz="1100" err="1">
                <a:solidFill>
                  <a:prstClr val="white"/>
                </a:solidFill>
              </a:rPr>
              <a:t>Lataillade</a:t>
            </a:r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47" name="TextBox 28">
            <a:extLst>
              <a:ext uri="{FF2B5EF4-FFF2-40B4-BE49-F238E27FC236}">
                <a16:creationId xmlns=""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5196931" y="5856292"/>
            <a:ext cx="13353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prstClr val="white"/>
                </a:solidFill>
              </a:rPr>
              <a:t>Infirmière spécialiste clinique, Direction des soins</a:t>
            </a:r>
          </a:p>
          <a:p>
            <a:pPr algn="ctr"/>
            <a:r>
              <a:rPr lang="fr-FR" sz="900" dirty="0">
                <a:solidFill>
                  <a:prstClr val="white"/>
                </a:solidFill>
              </a:rPr>
              <a:t>Projet patients partenaires, Centre ETP</a:t>
            </a:r>
          </a:p>
        </p:txBody>
      </p:sp>
      <p:sp>
        <p:nvSpPr>
          <p:cNvPr id="48" name="Content Placeholder 11">
            <a:extLst>
              <a:ext uri="{FF2B5EF4-FFF2-40B4-BE49-F238E27FC236}">
                <a16:creationId xmlns="" xmlns:a16="http://schemas.microsoft.com/office/drawing/2014/main" id="{4C7053DC-C4A2-45B0-8A79-B9AB5409BA3C}"/>
              </a:ext>
            </a:extLst>
          </p:cNvPr>
          <p:cNvSpPr txBox="1">
            <a:spLocks/>
          </p:cNvSpPr>
          <p:nvPr/>
        </p:nvSpPr>
        <p:spPr>
          <a:xfrm>
            <a:off x="3617887" y="5444460"/>
            <a:ext cx="1629817" cy="48605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100">
                <a:solidFill>
                  <a:prstClr val="white"/>
                </a:solidFill>
              </a:rPr>
              <a:t>Patricia </a:t>
            </a:r>
            <a:r>
              <a:rPr lang="en-US" altLang="ko-KR" sz="1100" err="1">
                <a:solidFill>
                  <a:prstClr val="white"/>
                </a:solidFill>
              </a:rPr>
              <a:t>Picchiottino</a:t>
            </a:r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49" name="TextBox 28">
            <a:extLst>
              <a:ext uri="{FF2B5EF4-FFF2-40B4-BE49-F238E27FC236}">
                <a16:creationId xmlns=""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3941720" y="6040958"/>
            <a:ext cx="12365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white"/>
                </a:solidFill>
              </a:rPr>
              <a:t>Directrice adjointe, CIS, HEDS</a:t>
            </a:r>
          </a:p>
        </p:txBody>
      </p:sp>
      <p:sp>
        <p:nvSpPr>
          <p:cNvPr id="50" name="Content Placeholder 11">
            <a:extLst>
              <a:ext uri="{FF2B5EF4-FFF2-40B4-BE49-F238E27FC236}">
                <a16:creationId xmlns="" xmlns:a16="http://schemas.microsoft.com/office/drawing/2014/main" id="{4C7053DC-C4A2-45B0-8A79-B9AB5409BA3C}"/>
              </a:ext>
            </a:extLst>
          </p:cNvPr>
          <p:cNvSpPr txBox="1">
            <a:spLocks/>
          </p:cNvSpPr>
          <p:nvPr/>
        </p:nvSpPr>
        <p:spPr>
          <a:xfrm>
            <a:off x="6288152" y="5460789"/>
            <a:ext cx="1568301" cy="48605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100" err="1">
                <a:solidFill>
                  <a:prstClr val="white"/>
                </a:solidFill>
              </a:rPr>
              <a:t>Dr</a:t>
            </a:r>
            <a:r>
              <a:rPr lang="en-US" altLang="ko-KR" sz="1100">
                <a:solidFill>
                  <a:prstClr val="white"/>
                </a:solidFill>
              </a:rPr>
              <a:t> Thomas </a:t>
            </a:r>
            <a:r>
              <a:rPr lang="en-US" altLang="ko-KR" sz="1100" err="1">
                <a:solidFill>
                  <a:prstClr val="white"/>
                </a:solidFill>
              </a:rPr>
              <a:t>Fassier</a:t>
            </a:r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51" name="TextBox 28">
            <a:extLst>
              <a:ext uri="{FF2B5EF4-FFF2-40B4-BE49-F238E27FC236}">
                <a16:creationId xmlns=""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6545910" y="6051524"/>
            <a:ext cx="1245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white"/>
                </a:solidFill>
              </a:rPr>
              <a:t>Directeur CIS, UNIGE, HUG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49717"/>
            <a:ext cx="932967" cy="12159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69" y="958474"/>
            <a:ext cx="830718" cy="12460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61" y="4251315"/>
            <a:ext cx="935831" cy="12477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62875"/>
            <a:ext cx="874948" cy="12372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11" y="962967"/>
            <a:ext cx="927817" cy="12370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67379"/>
            <a:ext cx="820352" cy="12327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66" y="4253313"/>
            <a:ext cx="891100" cy="118813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6" y="4260905"/>
            <a:ext cx="936000" cy="1261136"/>
          </a:xfrm>
          <a:prstGeom prst="rect">
            <a:avLst/>
          </a:prstGeom>
        </p:spPr>
      </p:pic>
      <p:sp>
        <p:nvSpPr>
          <p:cNvPr id="30" name="Content Placeholder 11">
            <a:extLst>
              <a:ext uri="{FF2B5EF4-FFF2-40B4-BE49-F238E27FC236}">
                <a16:creationId xmlns="" xmlns:a16="http://schemas.microsoft.com/office/drawing/2014/main" id="{4C7053DC-C4A2-45B0-8A79-B9AB5409BA3C}"/>
              </a:ext>
            </a:extLst>
          </p:cNvPr>
          <p:cNvSpPr txBox="1">
            <a:spLocks/>
          </p:cNvSpPr>
          <p:nvPr/>
        </p:nvSpPr>
        <p:spPr>
          <a:xfrm>
            <a:off x="2378885" y="5441446"/>
            <a:ext cx="1708624" cy="48605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100" err="1">
                <a:solidFill>
                  <a:prstClr val="white"/>
                </a:solidFill>
              </a:rPr>
              <a:t>Pr</a:t>
            </a:r>
            <a:r>
              <a:rPr lang="en-US" altLang="ko-KR" sz="1100">
                <a:solidFill>
                  <a:prstClr val="white"/>
                </a:solidFill>
              </a:rPr>
              <a:t> Thomas </a:t>
            </a:r>
            <a:r>
              <a:rPr lang="en-US" altLang="ko-KR" sz="1100" err="1">
                <a:solidFill>
                  <a:prstClr val="white"/>
                </a:solidFill>
              </a:rPr>
              <a:t>Agoritsas</a:t>
            </a:r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31" name="Content Placeholder 11">
            <a:extLst>
              <a:ext uri="{FF2B5EF4-FFF2-40B4-BE49-F238E27FC236}">
                <a16:creationId xmlns="" xmlns:a16="http://schemas.microsoft.com/office/drawing/2014/main" id="{4C7053DC-C4A2-45B0-8A79-B9AB5409BA3C}"/>
              </a:ext>
            </a:extLst>
          </p:cNvPr>
          <p:cNvSpPr txBox="1">
            <a:spLocks/>
          </p:cNvSpPr>
          <p:nvPr/>
        </p:nvSpPr>
        <p:spPr>
          <a:xfrm>
            <a:off x="1151455" y="5420917"/>
            <a:ext cx="1708624" cy="48605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100">
                <a:solidFill>
                  <a:prstClr val="white"/>
                </a:solidFill>
              </a:rPr>
              <a:t>Franck Schneider</a:t>
            </a:r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32" name="Content Placeholder 11">
            <a:extLst>
              <a:ext uri="{FF2B5EF4-FFF2-40B4-BE49-F238E27FC236}">
                <a16:creationId xmlns="" xmlns:a16="http://schemas.microsoft.com/office/drawing/2014/main" id="{4C7053DC-C4A2-45B0-8A79-B9AB5409BA3C}"/>
              </a:ext>
            </a:extLst>
          </p:cNvPr>
          <p:cNvSpPr txBox="1">
            <a:spLocks/>
          </p:cNvSpPr>
          <p:nvPr/>
        </p:nvSpPr>
        <p:spPr>
          <a:xfrm>
            <a:off x="7703936" y="2249288"/>
            <a:ext cx="1335137" cy="48605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100">
                <a:solidFill>
                  <a:prstClr val="white"/>
                </a:solidFill>
              </a:rPr>
              <a:t>Suzy Soumaille</a:t>
            </a:r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33" name="TextBox 28">
            <a:extLst>
              <a:ext uri="{FF2B5EF4-FFF2-40B4-BE49-F238E27FC236}">
                <a16:creationId xmlns=""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-70674" y="6040957"/>
            <a:ext cx="14039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>
                <a:solidFill>
                  <a:prstClr val="white"/>
                </a:solidFill>
              </a:rPr>
              <a:t>Direction médicale </a:t>
            </a:r>
          </a:p>
          <a:p>
            <a:pPr algn="ctr"/>
            <a:r>
              <a:rPr lang="fr-FR" sz="1050">
                <a:solidFill>
                  <a:prstClr val="white"/>
                </a:solidFill>
              </a:rPr>
              <a:t>et qualité</a:t>
            </a:r>
          </a:p>
        </p:txBody>
      </p:sp>
      <p:sp>
        <p:nvSpPr>
          <p:cNvPr id="34" name="TextBox 28">
            <a:extLst>
              <a:ext uri="{FF2B5EF4-FFF2-40B4-BE49-F238E27FC236}">
                <a16:creationId xmlns=""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1196461" y="5779618"/>
            <a:ext cx="140397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>
                <a:solidFill>
                  <a:prstClr val="white"/>
                </a:solidFill>
              </a:rPr>
              <a:t>Resp</a:t>
            </a:r>
            <a:r>
              <a:rPr lang="fr-FR" sz="1050" dirty="0">
                <a:solidFill>
                  <a:prstClr val="white"/>
                </a:solidFill>
              </a:rPr>
              <a:t>. service communication digitale</a:t>
            </a:r>
          </a:p>
          <a:p>
            <a:pPr algn="ctr"/>
            <a:r>
              <a:rPr lang="fr-FR" sz="1050" dirty="0">
                <a:solidFill>
                  <a:prstClr val="white"/>
                </a:solidFill>
              </a:rPr>
              <a:t>Direction de la communication</a:t>
            </a:r>
          </a:p>
        </p:txBody>
      </p:sp>
      <p:sp>
        <p:nvSpPr>
          <p:cNvPr id="35" name="TextBox 28">
            <a:extLst>
              <a:ext uri="{FF2B5EF4-FFF2-40B4-BE49-F238E27FC236}">
                <a16:creationId xmlns=""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7766344" y="2718418"/>
            <a:ext cx="1403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prstClr val="white"/>
                </a:solidFill>
              </a:rPr>
              <a:t>Resp</a:t>
            </a:r>
            <a:r>
              <a:rPr lang="fr-FR" sz="1050">
                <a:solidFill>
                  <a:prstClr val="white"/>
                </a:solidFill>
              </a:rPr>
              <a:t>. Service publications</a:t>
            </a:r>
          </a:p>
          <a:p>
            <a:pPr algn="ctr"/>
            <a:r>
              <a:rPr lang="fr-FR" sz="1050">
                <a:solidFill>
                  <a:prstClr val="white"/>
                </a:solidFill>
              </a:rPr>
              <a:t>Direction de la communication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04" y="4260904"/>
            <a:ext cx="1016885" cy="118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83" y="4260904"/>
            <a:ext cx="1098232" cy="11594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52" y="967379"/>
            <a:ext cx="944313" cy="1228375"/>
          </a:xfrm>
          <a:prstGeom prst="rect">
            <a:avLst/>
          </a:prstGeom>
        </p:spPr>
      </p:pic>
      <p:pic>
        <p:nvPicPr>
          <p:cNvPr id="1026" name="Image 8" descr="image0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2" y="4260904"/>
            <a:ext cx="872894" cy="117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4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69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Bahnschrift"/>
              </a:rPr>
              <a:t>Programme de formation </a:t>
            </a:r>
            <a:br>
              <a:rPr lang="fr-FR" sz="3200" b="1" dirty="0">
                <a:solidFill>
                  <a:schemeClr val="bg1"/>
                </a:solidFill>
                <a:latin typeface="Bahnschrift"/>
              </a:rPr>
            </a:br>
            <a:r>
              <a:rPr lang="fr-FR" sz="3200" b="1" dirty="0">
                <a:solidFill>
                  <a:schemeClr val="bg1"/>
                </a:solidFill>
                <a:latin typeface="Bahnschrift"/>
              </a:rPr>
              <a:t>au </a:t>
            </a:r>
            <a:r>
              <a:rPr lang="fr-FR" sz="3200" b="1" dirty="0" smtClean="0">
                <a:solidFill>
                  <a:schemeClr val="bg1"/>
                </a:solidFill>
                <a:latin typeface="Bahnschrift"/>
              </a:rPr>
              <a:t>partenariat dans la santé</a:t>
            </a:r>
            <a:endParaRPr lang="fr-FR" sz="3200" b="1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1700808"/>
            <a:ext cx="7848872" cy="1152128"/>
          </a:xfrm>
          <a:prstGeom prst="rect">
            <a:avLst/>
          </a:prstGeom>
          <a:noFill/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INFORMATION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b="1" dirty="0" smtClean="0">
                <a:solidFill>
                  <a:prstClr val="black"/>
                </a:solidFill>
              </a:rPr>
              <a:t>sur le programme de partenariat et la formation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</a:rPr>
              <a:t>Pour </a:t>
            </a:r>
            <a:r>
              <a:rPr lang="fr-FR" sz="1400" dirty="0">
                <a:solidFill>
                  <a:prstClr val="black"/>
                </a:solidFill>
              </a:rPr>
              <a:t>les patients, les proches, </a:t>
            </a:r>
            <a:r>
              <a:rPr lang="fr-FR" sz="1400" dirty="0" smtClean="0">
                <a:solidFill>
                  <a:prstClr val="black"/>
                </a:solidFill>
              </a:rPr>
              <a:t>les </a:t>
            </a:r>
            <a:r>
              <a:rPr lang="fr-FR" sz="1400" dirty="0">
                <a:solidFill>
                  <a:prstClr val="black"/>
                </a:solidFill>
              </a:rPr>
              <a:t>étudiants, les professionnels, </a:t>
            </a:r>
            <a:r>
              <a:rPr lang="fr-FR" sz="1400" dirty="0" smtClean="0">
                <a:solidFill>
                  <a:prstClr val="black"/>
                </a:solidFill>
              </a:rPr>
              <a:t>le public -  en vidéo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INFORMATION pour les patients et les proches </a:t>
            </a: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membres du programme Patients partenaires +3P</a:t>
            </a:r>
            <a:endParaRPr lang="fr-FR" dirty="0">
              <a:solidFill>
                <a:prstClr val="black"/>
              </a:solidFill>
            </a:endParaRPr>
          </a:p>
          <a:p>
            <a:pPr algn="ctr"/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3432462"/>
            <a:ext cx="7848872" cy="1076658"/>
          </a:xfrm>
          <a:prstGeom prst="rect">
            <a:avLst/>
          </a:prstGeom>
          <a:noFill/>
          <a:ln w="57150" cmpd="thickThin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fr-FR" b="1" dirty="0" smtClean="0">
                <a:solidFill>
                  <a:sysClr val="windowText" lastClr="000000"/>
                </a:solidFill>
              </a:rPr>
              <a:t>FORMATION au partenariat pour les soins et les services</a:t>
            </a:r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dirty="0" smtClean="0">
                <a:solidFill>
                  <a:prstClr val="black"/>
                </a:solidFill>
              </a:rPr>
              <a:t>Pour </a:t>
            </a:r>
            <a:r>
              <a:rPr lang="fr-FR" sz="1400" dirty="0">
                <a:solidFill>
                  <a:prstClr val="black"/>
                </a:solidFill>
              </a:rPr>
              <a:t>les cadres </a:t>
            </a:r>
            <a:r>
              <a:rPr lang="fr-FR" sz="1400" dirty="0" smtClean="0">
                <a:solidFill>
                  <a:prstClr val="black"/>
                </a:solidFill>
              </a:rPr>
              <a:t>et </a:t>
            </a:r>
            <a:r>
              <a:rPr lang="fr-FR" sz="1400" dirty="0">
                <a:solidFill>
                  <a:prstClr val="black"/>
                </a:solidFill>
              </a:rPr>
              <a:t>les patients et </a:t>
            </a:r>
            <a:r>
              <a:rPr lang="fr-FR" sz="1400" dirty="0" smtClean="0">
                <a:solidFill>
                  <a:prstClr val="black"/>
                </a:solidFill>
              </a:rPr>
              <a:t>inscrits </a:t>
            </a:r>
            <a:r>
              <a:rPr lang="fr-FR" sz="1400" dirty="0">
                <a:solidFill>
                  <a:prstClr val="black"/>
                </a:solidFill>
              </a:rPr>
              <a:t>dans la plateforme </a:t>
            </a:r>
            <a:r>
              <a:rPr lang="fr-FR" sz="1400" dirty="0" smtClean="0">
                <a:solidFill>
                  <a:prstClr val="black"/>
                </a:solidFill>
              </a:rPr>
              <a:t>Patients </a:t>
            </a:r>
            <a:r>
              <a:rPr lang="fr-FR" sz="1400" dirty="0">
                <a:solidFill>
                  <a:prstClr val="black"/>
                </a:solidFill>
              </a:rPr>
              <a:t>partenaires +3P </a:t>
            </a:r>
          </a:p>
          <a:p>
            <a:pPr algn="ctr"/>
            <a:endParaRPr lang="fr-FR" sz="1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3568" y="5157192"/>
            <a:ext cx="7848872" cy="1092037"/>
          </a:xfrm>
          <a:prstGeom prst="rect">
            <a:avLst/>
          </a:prstGeom>
          <a:noFill/>
          <a:ln w="57150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fr-FR" b="1" dirty="0" smtClean="0">
                <a:solidFill>
                  <a:sysClr val="windowText" lastClr="000000"/>
                </a:solidFill>
              </a:rPr>
              <a:t>FORMATION au partenariat pour l’enseignement et la recherche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>Pour les professionnels et les  patients qui collaborent</a:t>
            </a:r>
          </a:p>
          <a:p>
            <a:pPr algn="ctr"/>
            <a:r>
              <a:rPr lang="fr-FR" sz="1400" dirty="0" smtClean="0">
                <a:solidFill>
                  <a:sysClr val="windowText" lastClr="000000"/>
                </a:solidFill>
              </a:rPr>
              <a:t>A </a:t>
            </a:r>
            <a:r>
              <a:rPr lang="fr-FR" sz="1400" dirty="0">
                <a:solidFill>
                  <a:sysClr val="windowText" lastClr="000000"/>
                </a:solidFill>
              </a:rPr>
              <a:t>développer</a:t>
            </a:r>
          </a:p>
          <a:p>
            <a:pPr algn="ctr"/>
            <a:endParaRPr lang="fr-FR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67" y="276598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8229600" cy="989013"/>
          </a:xfrm>
        </p:spPr>
        <p:txBody>
          <a:bodyPr>
            <a:no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Bahnschrift" panose="020B0502040204020203" pitchFamily="34" charset="0"/>
              </a:rPr>
              <a:t>Objectifs de la formation </a:t>
            </a:r>
            <a:br>
              <a:rPr lang="fr-FR" sz="3200" b="1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fr-FR" sz="3200" b="1" dirty="0">
                <a:solidFill>
                  <a:schemeClr val="bg1"/>
                </a:solidFill>
                <a:latin typeface="Bahnschrift" panose="020B0502040204020203" pitchFamily="34" charset="0"/>
              </a:rPr>
              <a:t>au partenariat </a:t>
            </a:r>
            <a:br>
              <a:rPr lang="fr-FR" sz="3200" b="1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fr-FR" sz="3200" b="1" dirty="0">
                <a:solidFill>
                  <a:schemeClr val="bg1"/>
                </a:solidFill>
                <a:latin typeface="Bahnschrift"/>
              </a:rPr>
              <a:t>dans les soins et les services</a:t>
            </a:r>
            <a:endParaRPr lang="fr-FR" sz="3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>
          <a:xfrm>
            <a:off x="539552" y="2060848"/>
            <a:ext cx="8229600" cy="33556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CH" sz="3200" dirty="0"/>
              <a:t>Devenir facilitateur du </a:t>
            </a:r>
            <a:r>
              <a:rPr lang="fr-CH" sz="3200" dirty="0" smtClean="0"/>
              <a:t>partenariat</a:t>
            </a:r>
          </a:p>
          <a:p>
            <a:pPr marL="514350" indent="-514350">
              <a:buFont typeface="+mj-lt"/>
              <a:buAutoNum type="arabicPeriod"/>
            </a:pPr>
            <a:endParaRPr lang="fr-CH" sz="3200" dirty="0"/>
          </a:p>
          <a:p>
            <a:pPr marL="514350" indent="-514350">
              <a:buFont typeface="+mj-lt"/>
              <a:buAutoNum type="arabicPeriod"/>
            </a:pPr>
            <a:r>
              <a:rPr lang="fr-CH" sz="3200" dirty="0" smtClean="0"/>
              <a:t>Mettre </a:t>
            </a:r>
            <a:r>
              <a:rPr lang="fr-CH" sz="3200" dirty="0"/>
              <a:t>en œuvre une relation collaborative entre partenaires </a:t>
            </a:r>
            <a:endParaRPr lang="fr-CH" sz="3200" dirty="0" smtClean="0"/>
          </a:p>
          <a:p>
            <a:pPr marL="514350" indent="-514350">
              <a:buFont typeface="+mj-lt"/>
              <a:buAutoNum type="arabicPeriod"/>
            </a:pPr>
            <a:endParaRPr lang="fr-CH" sz="3200" dirty="0"/>
          </a:p>
          <a:p>
            <a:pPr marL="514350" indent="-514350">
              <a:buFont typeface="+mj-lt"/>
              <a:buAutoNum type="arabicPeriod"/>
            </a:pPr>
            <a:r>
              <a:rPr lang="fr-CH" sz="3200" dirty="0" smtClean="0"/>
              <a:t>Intégrer </a:t>
            </a:r>
            <a:r>
              <a:rPr lang="fr-CH" sz="3200" dirty="0"/>
              <a:t>le partenariat patient-professionnel au quotidien </a:t>
            </a:r>
          </a:p>
          <a:p>
            <a:endParaRPr lang="fr-FR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4294967295"/>
          </p:nvPr>
        </p:nvSpPr>
        <p:spPr>
          <a:xfrm>
            <a:off x="914400" y="1266825"/>
            <a:ext cx="8229600" cy="47513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2400" dirty="0"/>
          </a:p>
          <a:p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1706038" y="2368917"/>
            <a:ext cx="5260364" cy="3575914"/>
            <a:chOff x="436454" y="1790615"/>
            <a:chExt cx="5260364" cy="3575914"/>
          </a:xfrm>
        </p:grpSpPr>
        <p:sp>
          <p:nvSpPr>
            <p:cNvPr id="9" name="Rounded Rectangle 4">
              <a:extLst>
                <a:ext uri="{FF2B5EF4-FFF2-40B4-BE49-F238E27FC236}">
                  <a16:creationId xmlns="" xmlns:a16="http://schemas.microsoft.com/office/drawing/2014/main" id="{3C1945F9-EC1A-4DC6-94BC-B32747B005FE}"/>
                </a:ext>
              </a:extLst>
            </p:cNvPr>
            <p:cNvSpPr/>
            <p:nvPr/>
          </p:nvSpPr>
          <p:spPr>
            <a:xfrm>
              <a:off x="871229" y="1790615"/>
              <a:ext cx="2145119" cy="3575914"/>
            </a:xfrm>
            <a:prstGeom prst="roundRect">
              <a:avLst>
                <a:gd name="adj" fmla="val 7734"/>
              </a:avLst>
            </a:prstGeom>
            <a:solidFill>
              <a:schemeClr val="bg1"/>
            </a:solidFill>
            <a:ln w="25400">
              <a:solidFill>
                <a:srgbClr val="EE7713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prstClr val="black"/>
                </a:solidFill>
              </a:endParaRPr>
            </a:p>
          </p:txBody>
        </p:sp>
        <p:grpSp>
          <p:nvGrpSpPr>
            <p:cNvPr id="10" name="Group 3">
              <a:extLst>
                <a:ext uri="{FF2B5EF4-FFF2-40B4-BE49-F238E27FC236}">
                  <a16:creationId xmlns="" xmlns:a16="http://schemas.microsoft.com/office/drawing/2014/main" id="{C42AE8C6-0132-4E80-B542-A71689D8034C}"/>
                </a:ext>
              </a:extLst>
            </p:cNvPr>
            <p:cNvGrpSpPr/>
            <p:nvPr/>
          </p:nvGrpSpPr>
          <p:grpSpPr>
            <a:xfrm>
              <a:off x="1095942" y="3553211"/>
              <a:ext cx="1645149" cy="1262399"/>
              <a:chOff x="1024826" y="4826494"/>
              <a:chExt cx="1708015" cy="1148047"/>
            </a:xfrm>
          </p:grpSpPr>
          <p:sp>
            <p:nvSpPr>
              <p:cNvPr id="11" name="TextBox 4">
                <a:extLst>
                  <a:ext uri="{FF2B5EF4-FFF2-40B4-BE49-F238E27FC236}">
                    <a16:creationId xmlns="" xmlns:a16="http://schemas.microsoft.com/office/drawing/2014/main" id="{B4F33A5B-4124-4040-9CE8-2CC7389D865C}"/>
                  </a:ext>
                </a:extLst>
              </p:cNvPr>
              <p:cNvSpPr txBox="1"/>
              <p:nvPr/>
            </p:nvSpPr>
            <p:spPr>
              <a:xfrm>
                <a:off x="1033933" y="5722633"/>
                <a:ext cx="1698908" cy="251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2H00</a:t>
                </a:r>
                <a:endParaRPr lang="ko-KR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5">
                <a:extLst>
                  <a:ext uri="{FF2B5EF4-FFF2-40B4-BE49-F238E27FC236}">
                    <a16:creationId xmlns="" xmlns:a16="http://schemas.microsoft.com/office/drawing/2014/main" id="{C01525DC-8BA7-4018-90E4-2BDCE54D14CE}"/>
                  </a:ext>
                </a:extLst>
              </p:cNvPr>
              <p:cNvSpPr txBox="1"/>
              <p:nvPr/>
            </p:nvSpPr>
            <p:spPr>
              <a:xfrm>
                <a:off x="1024826" y="4826494"/>
                <a:ext cx="1698908" cy="447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prstClr val="black"/>
                    </a:solidFill>
                  </a:rPr>
                  <a:t>Atelier interactif</a:t>
                </a:r>
              </a:p>
              <a:p>
                <a:endParaRPr lang="fr-FR" sz="12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Right Arrow 6">
              <a:extLst>
                <a:ext uri="{FF2B5EF4-FFF2-40B4-BE49-F238E27FC236}">
                  <a16:creationId xmlns="" xmlns:a16="http://schemas.microsoft.com/office/drawing/2014/main" id="{DF92240F-9426-4459-961B-946E9397F0BD}"/>
                </a:ext>
              </a:extLst>
            </p:cNvPr>
            <p:cNvSpPr/>
            <p:nvPr/>
          </p:nvSpPr>
          <p:spPr>
            <a:xfrm>
              <a:off x="868847" y="1988300"/>
              <a:ext cx="1473235" cy="832137"/>
            </a:xfrm>
            <a:prstGeom prst="rightArrow">
              <a:avLst>
                <a:gd name="adj1" fmla="val 65118"/>
                <a:gd name="adj2" fmla="val 83626"/>
              </a:avLst>
            </a:prstGeom>
            <a:solidFill>
              <a:srgbClr val="EE7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="" xmlns:a16="http://schemas.microsoft.com/office/drawing/2014/main" id="{8F40333B-F156-427B-AAF1-944EE4E4CA42}"/>
                </a:ext>
              </a:extLst>
            </p:cNvPr>
            <p:cNvSpPr txBox="1"/>
            <p:nvPr/>
          </p:nvSpPr>
          <p:spPr>
            <a:xfrm>
              <a:off x="436454" y="2193988"/>
              <a:ext cx="21435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prstClr val="white"/>
                  </a:solidFill>
                  <a:cs typeface="Arial" pitchFamily="34" charset="0"/>
                </a:rPr>
                <a:t>Temps 1</a:t>
              </a:r>
              <a:endParaRPr lang="ko-KR" altLang="en-US" sz="2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Rounded Rectangle 64">
              <a:extLst>
                <a:ext uri="{FF2B5EF4-FFF2-40B4-BE49-F238E27FC236}">
                  <a16:creationId xmlns="" xmlns:a16="http://schemas.microsoft.com/office/drawing/2014/main" id="{E89F2E82-E7EE-4C9E-8597-98FAD43633DD}"/>
                </a:ext>
              </a:extLst>
            </p:cNvPr>
            <p:cNvSpPr/>
            <p:nvPr/>
          </p:nvSpPr>
          <p:spPr>
            <a:xfrm>
              <a:off x="3551699" y="1790615"/>
              <a:ext cx="2145119" cy="3575914"/>
            </a:xfrm>
            <a:prstGeom prst="roundRect">
              <a:avLst>
                <a:gd name="adj" fmla="val 7734"/>
              </a:avLst>
            </a:prstGeom>
            <a:solidFill>
              <a:schemeClr val="bg1"/>
            </a:solidFill>
            <a:ln w="25400">
              <a:solidFill>
                <a:srgbClr val="EE7713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9" name="TextBox 11">
              <a:extLst>
                <a:ext uri="{FF2B5EF4-FFF2-40B4-BE49-F238E27FC236}">
                  <a16:creationId xmlns="" xmlns:a16="http://schemas.microsoft.com/office/drawing/2014/main" id="{EA12232A-A513-4EDD-8F67-EE885CFE5C78}"/>
                </a:ext>
              </a:extLst>
            </p:cNvPr>
            <p:cNvSpPr txBox="1"/>
            <p:nvPr/>
          </p:nvSpPr>
          <p:spPr>
            <a:xfrm>
              <a:off x="3753811" y="3478993"/>
              <a:ext cx="163637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b="1" dirty="0">
                  <a:solidFill>
                    <a:prstClr val="black"/>
                  </a:solidFill>
                </a:rPr>
                <a:t>Sur le terrain</a:t>
              </a:r>
            </a:p>
            <a:p>
              <a:pPr algn="ctr"/>
              <a:endParaRPr lang="fr-CH" sz="1200" b="1" dirty="0">
                <a:solidFill>
                  <a:prstClr val="black"/>
                </a:solidFill>
              </a:endParaRPr>
            </a:p>
            <a:p>
              <a:pPr algn="ctr"/>
              <a:endParaRPr lang="en-US" altLang="ko-KR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Right Arrow 66">
              <a:extLst>
                <a:ext uri="{FF2B5EF4-FFF2-40B4-BE49-F238E27FC236}">
                  <a16:creationId xmlns="" xmlns:a16="http://schemas.microsoft.com/office/drawing/2014/main" id="{1AFC4C71-6016-4497-B259-A0F52845B0DF}"/>
                </a:ext>
              </a:extLst>
            </p:cNvPr>
            <p:cNvSpPr/>
            <p:nvPr/>
          </p:nvSpPr>
          <p:spPr>
            <a:xfrm>
              <a:off x="3549316" y="1988300"/>
              <a:ext cx="1473235" cy="832137"/>
            </a:xfrm>
            <a:prstGeom prst="rightArrow">
              <a:avLst>
                <a:gd name="adj1" fmla="val 65118"/>
                <a:gd name="adj2" fmla="val 84614"/>
              </a:avLst>
            </a:prstGeom>
            <a:solidFill>
              <a:srgbClr val="EE7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31" name="TextBox 7">
              <a:extLst>
                <a:ext uri="{FF2B5EF4-FFF2-40B4-BE49-F238E27FC236}">
                  <a16:creationId xmlns="" xmlns:a16="http://schemas.microsoft.com/office/drawing/2014/main" id="{8F40333B-F156-427B-AAF1-944EE4E4CA42}"/>
                </a:ext>
              </a:extLst>
            </p:cNvPr>
            <p:cNvSpPr txBox="1"/>
            <p:nvPr/>
          </p:nvSpPr>
          <p:spPr>
            <a:xfrm>
              <a:off x="3112985" y="2193988"/>
              <a:ext cx="21435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prstClr val="white"/>
                  </a:solidFill>
                  <a:cs typeface="Arial" pitchFamily="34" charset="0"/>
                </a:rPr>
                <a:t>Temps 2</a:t>
              </a:r>
              <a:endParaRPr lang="ko-KR" altLang="en-US" sz="2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Bahnschrift"/>
              </a:rPr>
              <a:t>  </a:t>
            </a:r>
            <a:r>
              <a:rPr lang="fr-FR" sz="3600" b="1" dirty="0">
                <a:solidFill>
                  <a:schemeClr val="bg1"/>
                </a:solidFill>
                <a:latin typeface="Bahnschrift"/>
              </a:rPr>
              <a:t>Stratégie </a:t>
            </a:r>
            <a:br>
              <a:rPr lang="fr-FR" sz="3600" b="1" dirty="0">
                <a:solidFill>
                  <a:schemeClr val="bg1"/>
                </a:solidFill>
                <a:latin typeface="Bahnschrift"/>
              </a:rPr>
            </a:br>
            <a:r>
              <a:rPr lang="fr-FR" sz="3600" b="1" dirty="0">
                <a:solidFill>
                  <a:schemeClr val="bg1"/>
                </a:solidFill>
                <a:latin typeface="Bahnschrift"/>
              </a:rPr>
              <a:t> 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34749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5811732" y="2193988"/>
            <a:ext cx="214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prstClr val="white"/>
                </a:solidFill>
                <a:cs typeface="Arial" pitchFamily="34" charset="0"/>
              </a:rPr>
              <a:t>Temps 03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6512" y="193489"/>
            <a:ext cx="129614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Bahnschrift"/>
              </a:rPr>
              <a:t>Atelier interactif Temps 1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871229" y="1790615"/>
            <a:ext cx="7517195" cy="357591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rgbClr val="EE771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31925">
              <a:buFontTx/>
              <a:buAutoNum type="arabicPeriod"/>
            </a:pPr>
            <a:endParaRPr lang="fr-FR" dirty="0">
              <a:solidFill>
                <a:prstClr val="black"/>
              </a:solidFill>
            </a:endParaRPr>
          </a:p>
          <a:p>
            <a:pPr marL="1431925">
              <a:buFontTx/>
              <a:buAutoNum type="arabicPeriod"/>
            </a:pPr>
            <a:endParaRPr lang="fr-FR" dirty="0">
              <a:solidFill>
                <a:prstClr val="black"/>
              </a:solidFill>
            </a:endParaRPr>
          </a:p>
          <a:p>
            <a:pPr marL="1431925">
              <a:buFontTx/>
              <a:buAutoNum type="arabicPeriod"/>
            </a:pPr>
            <a:r>
              <a:rPr lang="fr-FR" dirty="0">
                <a:solidFill>
                  <a:prstClr val="black"/>
                </a:solidFill>
              </a:rPr>
              <a:t> Formation des groupes professionnels/patients</a:t>
            </a:r>
          </a:p>
          <a:p>
            <a:pPr marL="1431925"/>
            <a:endParaRPr lang="fr-FR" dirty="0">
              <a:solidFill>
                <a:prstClr val="black"/>
              </a:solidFill>
            </a:endParaRPr>
          </a:p>
          <a:p>
            <a:pPr marL="1431925"/>
            <a:r>
              <a:rPr lang="fr-FR" dirty="0">
                <a:solidFill>
                  <a:prstClr val="black"/>
                </a:solidFill>
              </a:rPr>
              <a:t>2. Choix d’une situation professionnelle </a:t>
            </a:r>
            <a:r>
              <a:rPr lang="fr-FR" dirty="0" smtClean="0">
                <a:solidFill>
                  <a:prstClr val="black"/>
                </a:solidFill>
              </a:rPr>
              <a:t>commune</a:t>
            </a:r>
          </a:p>
          <a:p>
            <a:pPr marL="1431925"/>
            <a:r>
              <a:rPr lang="fr-FR" dirty="0" smtClean="0">
                <a:solidFill>
                  <a:prstClr val="black"/>
                </a:solidFill>
              </a:rPr>
              <a:t>(</a:t>
            </a:r>
            <a:r>
              <a:rPr lang="fr-CH" dirty="0">
                <a:solidFill>
                  <a:prstClr val="black"/>
                </a:solidFill>
              </a:rPr>
              <a:t>situation de soins, de relation, de consultation, d’accueil</a:t>
            </a:r>
            <a:r>
              <a:rPr lang="fr-FR" dirty="0">
                <a:solidFill>
                  <a:prstClr val="black"/>
                </a:solidFill>
              </a:rPr>
              <a:t>)</a:t>
            </a:r>
          </a:p>
          <a:p>
            <a:pPr marL="1431925"/>
            <a:r>
              <a:rPr lang="fr-FR" dirty="0">
                <a:solidFill>
                  <a:prstClr val="black"/>
                </a:solidFill>
              </a:rPr>
              <a:t>et déterminer une action visant à renforcer le partenariat dans les soins</a:t>
            </a:r>
          </a:p>
          <a:p>
            <a:pPr marL="1431925"/>
            <a:endParaRPr lang="fr-FR" dirty="0">
              <a:solidFill>
                <a:prstClr val="black"/>
              </a:solidFill>
            </a:endParaRPr>
          </a:p>
          <a:p>
            <a:pPr marL="1431925" lvl="1">
              <a:buFont typeface="Arial" panose="020B0604020202020204" pitchFamily="34" charset="0"/>
              <a:buChar char="•"/>
            </a:pPr>
            <a:r>
              <a:rPr lang="fr-CH" dirty="0">
                <a:solidFill>
                  <a:prstClr val="black"/>
                </a:solidFill>
              </a:rPr>
              <a:t> Outil : fiche de situation de partenariat à disposition</a:t>
            </a:r>
          </a:p>
          <a:p>
            <a:pPr marL="1431925" lvl="1"/>
            <a:endParaRPr lang="fr-CH" dirty="0">
              <a:solidFill>
                <a:prstClr val="black"/>
              </a:solidFill>
            </a:endParaRPr>
          </a:p>
          <a:p>
            <a:pPr marL="1431925" lvl="1"/>
            <a:r>
              <a:rPr lang="fr-CH" dirty="0">
                <a:solidFill>
                  <a:prstClr val="black"/>
                </a:solidFill>
              </a:rPr>
              <a:t>3. Synthèse et présentation par groupe</a:t>
            </a:r>
          </a:p>
        </p:txBody>
      </p:sp>
      <p:sp>
        <p:nvSpPr>
          <p:cNvPr id="14" name="Right Arrow 6">
            <a:extLst>
              <a:ext uri="{FF2B5EF4-FFF2-40B4-BE49-F238E27FC236}">
                <a16:creationId xmlns=""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868847" y="1988300"/>
            <a:ext cx="1473235" cy="832137"/>
          </a:xfrm>
          <a:prstGeom prst="rightArrow">
            <a:avLst>
              <a:gd name="adj1" fmla="val 65118"/>
              <a:gd name="adj2" fmla="val 83626"/>
            </a:avLst>
          </a:prstGeom>
          <a:solidFill>
            <a:srgbClr val="EE7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436454" y="2193988"/>
            <a:ext cx="214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prstClr val="white"/>
                </a:solidFill>
                <a:cs typeface="Arial" pitchFamily="34" charset="0"/>
              </a:rPr>
              <a:t>Temps 1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HUG_P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ème Office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Thème Office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11177</TotalTime>
  <Words>1252</Words>
  <Application>Microsoft Office PowerPoint</Application>
  <PresentationFormat>Affichage à l'écran (4:3)</PresentationFormat>
  <Paragraphs>398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25</vt:i4>
      </vt:variant>
    </vt:vector>
  </HeadingPairs>
  <TitlesOfParts>
    <vt:vector size="48" baseType="lpstr">
      <vt:lpstr>맑은 고딕</vt:lpstr>
      <vt:lpstr>Aharoni</vt:lpstr>
      <vt:lpstr>Arial</vt:lpstr>
      <vt:lpstr>Arial Black</vt:lpstr>
      <vt:lpstr>Arial Narrow</vt:lpstr>
      <vt:lpstr>Bahnschrift</vt:lpstr>
      <vt:lpstr>Calibri</vt:lpstr>
      <vt:lpstr>Calibri Light</vt:lpstr>
      <vt:lpstr>Times New Roman</vt:lpstr>
      <vt:lpstr>Univers Medium</vt:lpstr>
      <vt:lpstr>Wingdings</vt:lpstr>
      <vt:lpstr>1_Conception personnalisée</vt:lpstr>
      <vt:lpstr>Conception personnalisée</vt:lpstr>
      <vt:lpstr>3_Thème Office</vt:lpstr>
      <vt:lpstr>2_HUG_PPOINT</vt:lpstr>
      <vt:lpstr>2_Thème Office</vt:lpstr>
      <vt:lpstr>4_Thème Office</vt:lpstr>
      <vt:lpstr>5_Thème Office</vt:lpstr>
      <vt:lpstr>1_Thème Office</vt:lpstr>
      <vt:lpstr>7_Thème Office</vt:lpstr>
      <vt:lpstr>8_Thème Office</vt:lpstr>
      <vt:lpstr>9_Thème Office</vt:lpstr>
      <vt:lpstr>6_Thème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Programme de formation  au partenariat dans la santé</vt:lpstr>
      <vt:lpstr>Objectifs de la formation  au partenariat  dans les soins et les services</vt:lpstr>
      <vt:lpstr>  Stratégie    de la formation</vt:lpstr>
      <vt:lpstr>Atelier interactif Temps 1</vt:lpstr>
      <vt:lpstr>Atelier interactif Temps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Suite de la formation : Temps 2</vt:lpstr>
      <vt:lpstr>Exemples d’application  du concept du partenariat</vt:lpstr>
      <vt:lpstr>Soumettez-nous vos actions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TOUVENEAU Sylvie</dc:creator>
  <cp:lastModifiedBy>TOUVENEAU Sylvie</cp:lastModifiedBy>
  <cp:revision>840</cp:revision>
  <cp:lastPrinted>2021-03-15T14:20:53Z</cp:lastPrinted>
  <dcterms:created xsi:type="dcterms:W3CDTF">2016-04-18T05:53:19Z</dcterms:created>
  <dcterms:modified xsi:type="dcterms:W3CDTF">2021-06-16T06:07:33Z</dcterms:modified>
</cp:coreProperties>
</file>